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6"/>
  </p:notesMasterIdLst>
  <p:sldIdLst>
    <p:sldId id="256" r:id="rId2"/>
    <p:sldId id="289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213" d="100"/>
          <a:sy n="213" d="100"/>
        </p:scale>
        <p:origin x="300" y="1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Років до охоплення ~половини населення/домогосподарств</c:v>
                </c:pt>
              </c:strCache>
            </c:strRef>
          </c:tx>
          <c:spPr>
            <a:solidFill>
              <a:srgbClr val="9DC3CA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7409-47C6-9BFD-659E3C6BB18B}"/>
              </c:ext>
            </c:extLst>
          </c:dPt>
          <c:dPt>
            <c:idx val="1"/>
            <c:invertIfNegative val="0"/>
            <c:bubble3D val="0"/>
            <c:spPr>
              <a:solidFill>
                <a:srgbClr val="4FA3B0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7409-47C6-9BFD-659E3C6BB18B}"/>
              </c:ext>
            </c:extLst>
          </c:dPt>
          <c:dPt>
            <c:idx val="2"/>
            <c:invertIfNegative val="0"/>
            <c:bubble3D val="0"/>
            <c:spPr>
              <a:solidFill>
                <a:srgbClr val="0A7E8C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5-7409-47C6-9BFD-659E3C6BB18B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173A40"/>
                    </a:solidFill>
                    <a:latin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Телефонія</c:v>
                </c:pt>
                <c:pt idx="1">
                  <c:v>Інтернет</c:v>
                </c:pt>
                <c:pt idx="2">
                  <c:v>Генеративний AI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50</c:v>
                </c:pt>
                <c:pt idx="1">
                  <c:v>15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409-47C6-9BFD-659E3C6BB18B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173A40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55"/>
        </c:scaling>
        <c:delete val="0"/>
        <c:axPos val="b"/>
        <c:majorGridlines>
          <c:spPr>
            <a:ln w="6350" cap="flat">
              <a:solidFill>
                <a:srgbClr val="E2E8F0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B6B7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7464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Привітання. Нагадати формат: лекція-дискусія онлайн, активний чат, три короткі інтерактиви. Матеріал безпосередньо перевіряється у МКР1, на ПЗ1–ПЗ3 та в екзаменаційному класифікаційному кейсі — сказати про це прямо наприкінці.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Винести питання в чат на 2–3 хв. Обидві відповіді («звичайна кав'ярня» і «вже цифровий бізнес») правильні по-своєму — неоднозначність навчальна. Висновок: навіть найбільш «аналоговий» бізнес — це портфель цифрових продуктів, і якість управління ним впливає на прибутковість не менше, ніж якість кави.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Пояснити, чому курс стоїть першим у програмі: спільна термінологічна база + погляд покупця. Цифри — з відкритих першоджерел, які студенти самі верифікуватимуть на ПЗ2.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Найбільший ризик хронометражу — питання 2 (багато кейсів). Базовий сценарій: докладно Kodak і Ant Group; оглядово Rolls-Royce, Domino's, Burberry, Ocado; GE Predix — лише за питаннями групи.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Масштаб явища у 2026 році — наприкінці блоку. Тримати темп: визначення → хвилі → ознаки → цифри.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Зв'язати з відповідями студентів на питання про кав'ярню: дискусія 1995 року і дискусія в нашому чаті — одна й та сама.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Періодизація умовна; головне — як змінювалося джерело цінності та що бізнес купував у кожну епоху. Amazon (1994) та eBay показали: каталог, вітрина і каса можуть існувати без фізичної локації. Uber та Airbnb не володіють основним активом галузі — їхній продукт сама платформа.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ознаки цифрової економіки в одному кейсі: розмивання галузевих меж (прокат програв іншій моделі), дані як фактор виробництва (контент на основі поведінки), швидкість дифузії (стрімінг витіснив носії за роки).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Формально — логістичний оператор, фактично клієнтський досвід майже повністю цифровий. Гарний місток до третього питання лекції (визначення цифрового продукту).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Мережеві ефекти й lock-in — докладний економічний аналіз на лекції 3 та в аудиторному експерименті ПЗ6. Останню ознаку підкреслити — вона готує рамку Jobs-to-be-Done.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Наголосити: витрати ≠ створена цінність; частина цінності цифрової економіки взагалі не видна у ВВП, бо продукти безкоштовні для користувача.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Ця навичка тренується на фактчекінг-турнірі ПЗ2 «Спіймай галюцинацію». Звичка питати про методологію — професійна норма маркетолога-аналітика (РН9).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Найбільш насичений кейсами блок. Докладно: Kodak. Оглядово: Rolls-Royce, Domino's, Burberry, Ocado. GE Predix — за запитом.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Три наступні кейси показують спектр: справжня трансформація бізнес-моделі (Rolls-Royce), переозначення себе (Domino's) — і провал через нерозрізнення (Kodak).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Класика трансформації бізнес-моделі у важкій індустрії. Оглядово, 2–3 речення, якщо часу мало.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Інтерактив №2: голосування реакціями або опитуванням, 1 хв. Використати неоднозначність як навчальний момент.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Розглянути докладно (базовий сценарій). Діалог у мемі — художнє перебільшення для запам'ятовування, реальна історія складніша: Kodak навіть заробляла на патентах.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Дослідження 400+ компаній: «цифрова майстерність» = цифрові спроможності × лідерські спроможності. Burberry: стратегія Арендтс і Бейлі «повністю цифрова Burberry» — омолодити аудиторію, не розмивши люкс.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Центральний кейс книги Competing in the Age of AI. Розглянути докладно (базовий сценарій).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Дискусійне питання (на завершення або форум LMS): за яких умов перетворення внутрішньої технології на продукт для конкурентів раціональне, а за яких — небезпечне?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 Predix — лише якщо група питає про провали: технічні проблеми платформи, універсальне рішення для дуже різних галузей, конфлікт із основним бізнесом, тиск квартальних результатів. Місток далі: будь-яка трансформація розкладається на рішення «яку потребу закриваємо і яким цифровим продуктом?»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Центральне поняття курсу. Після визначення — чотири ознаки, розмежування з послугою і сервісом, кейс Klarna, JTBD.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Питання для самоперевірки: яка ознака не виконується для онлайн-консультації маркетолога? А для розумного дверного замка? Гібриди (цифра+матерія) — на слайді 25.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Одна ілюстрація на три поняття — Grammarly (до речі, компанія з українським корінням). На ПЗ3 студенти захищають класифікацію «спірних випадків» зі свого цифрового сліду.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Гібриди — найпродуктивніші випадки для класифікаційних дискусій ПЗ3: змушують аргументувати, де саме створюється цінність.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Дискусійне питання: це провал впровадження чи нормальний цикл навчання організації? Аргументуйте обидві позиції. «Жива» історія — перевірити продовження перед лекцією.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Інтерактив №3 (2 хв). Перенесення: на яку роботу малий бізнес «наймає» Instagram-сторінку? Часто — «бути сайтом», тож конкурент — конструктор сайтів. Excel «наймають» бути CRM — тому він головний конкурент половини SaaS-продуктів світу.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Якщо лекція відстає від плану — стиснути огляд українського ринку до «Дія + monobank», продуктові компанії передати на самостійне опрацювання (з'являться у ПЗ1).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Перший перехід (коробка → SaaS) завершився минулого десятиліття; тепер — другий. Вендори масово «дофарбовують» продукти під AI — покупець мусить відрізняти реальну функціональність від маркетингу.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Банкрутство постачальника = втрата продукту, в який вбудовані процеси клієнта. Студенти самостійно знаходять 2–3 першоджерела (Bloomberg, FT, Reuters) — елемент підготовки до ПЗ2.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Якщо час обмежений — лише Дія + monobank; продуктові компанії на самостійне опрацювання (ПЗ1). Актуальні дані про галузь студенти збирають з відкритих джерел (ІТ-асоціації, AIN.ua, Mind.ua) і верифікують за навичками ПЗ2.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Прозорість вимог: матеріал перевіряється у МКР1 (хвилі, ознаки, digitized/digital, чотири ознаки продукту, JTBD), на ПЗ1–ПЗ3 та в екзаменаційному класифікаційному кейсі.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Нагадати про декларацію використання AI (політика курсу, розділ 11 робочої програми) і двоетапну модель здачі для асинхронних студентів.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3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4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52.png"/><Relationship Id="rId4" Type="http://schemas.openxmlformats.org/officeDocument/2006/relationships/image" Target="../media/image2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png"/><Relationship Id="rId5" Type="http://schemas.openxmlformats.org/officeDocument/2006/relationships/image" Target="../media/image41.png"/><Relationship Id="rId4" Type="http://schemas.openxmlformats.org/officeDocument/2006/relationships/image" Target="../media/image5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75120" y="-2011680"/>
            <a:ext cx="4937760" cy="493776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645920" y="3566160"/>
            <a:ext cx="4206240" cy="42062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7635240" y="502920"/>
            <a:ext cx="960120" cy="96012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assets/grad_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749808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48640" y="685800"/>
            <a:ext cx="6766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ДИСЦИПЛІНА «ЦИФРОВІ ПРОДУКТИ В БІЗНЕСІ»</a:t>
            </a:r>
            <a:endParaRPr lang="en-US" sz="1250" dirty="0"/>
          </a:p>
        </p:txBody>
      </p:sp>
      <p:sp>
        <p:nvSpPr>
          <p:cNvPr id="7" name="Text 4"/>
          <p:cNvSpPr/>
          <p:nvPr/>
        </p:nvSpPr>
        <p:spPr>
          <a:xfrm>
            <a:off x="548640" y="1143000"/>
            <a:ext cx="777240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4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Цифрова економіка та цифрова трансформація бізнесу. Поняття цифрового продукту</a:t>
            </a:r>
            <a:endParaRPr lang="en-US" sz="3400" dirty="0"/>
          </a:p>
        </p:txBody>
      </p:sp>
      <p:sp>
        <p:nvSpPr>
          <p:cNvPr id="8" name="Text 5"/>
          <p:cNvSpPr/>
          <p:nvPr/>
        </p:nvSpPr>
        <p:spPr>
          <a:xfrm>
            <a:off x="548640" y="3017520"/>
            <a:ext cx="6858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 err="1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Лекція-дискусія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48640" y="3611880"/>
            <a:ext cx="8046720" cy="960120"/>
          </a:xfrm>
          <a:prstGeom prst="roundRect">
            <a:avLst>
              <a:gd name="adj" fmla="val 6667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777240" y="3730752"/>
            <a:ext cx="76809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br>
              <a:rPr lang="en-US" sz="13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</a:br>
            <a:r>
              <a:rPr lang="en-US" sz="13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Disclosure: </a:t>
            </a:r>
            <a:r>
              <a:rPr lang="uk-UA" sz="13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 процесі підготовки матеріалів використовувались системи штучного інтелекту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E141EF6-D478-3B08-84CA-0A4226E2A8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344" y="-4700"/>
            <a:ext cx="6434418" cy="5131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5722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ТИЗЕР · ПИТАННЯ В ЧАТ (2–3 ХВ)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Кав'ярня біля вашого дому — це цифровий бізнес?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157276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914400" y="1517904"/>
            <a:ext cx="658368" cy="65836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car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576" y="1689080"/>
            <a:ext cx="316017" cy="31601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30352" y="2267712"/>
            <a:ext cx="1426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Оплата через термінал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2167128" y="1371600"/>
            <a:ext cx="157276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2624328" y="1517904"/>
            <a:ext cx="658368" cy="658368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assets/po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95504" y="1689080"/>
            <a:ext cx="316017" cy="31601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2240280" y="2267712"/>
            <a:ext cx="1426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Облік у POS-системі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3877056" y="1371600"/>
            <a:ext cx="157276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3" name="Image 2" descr="/home/claude/assets/glov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9976" y="1572768"/>
            <a:ext cx="566928" cy="566928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3950208" y="2267712"/>
            <a:ext cx="1426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Замовлення через Glovo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5586984" y="1371600"/>
            <a:ext cx="157276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3" descr="/home/claude/assets/instagram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9904" y="1572768"/>
            <a:ext cx="566928" cy="566928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660136" y="2267712"/>
            <a:ext cx="1426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Реклама в Instagram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7296912" y="1371600"/>
            <a:ext cx="1572768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9" name="Image 4" descr="/home/claude/assets/telegram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99832" y="1572768"/>
            <a:ext cx="566928" cy="566928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7370064" y="2267712"/>
            <a:ext cx="14264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Бот у Telegram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48445" y="3091490"/>
            <a:ext cx="7412090" cy="1463040"/>
          </a:xfrm>
          <a:prstGeom prst="roundRect">
            <a:avLst>
              <a:gd name="adj" fmla="val 4118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Shape 15"/>
          <p:cNvSpPr/>
          <p:nvPr/>
        </p:nvSpPr>
        <p:spPr>
          <a:xfrm>
            <a:off x="304477" y="3384098"/>
            <a:ext cx="864744" cy="903642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3" name="Image 5" descr="/home/claude/assets/chatq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4108" y="3633729"/>
            <a:ext cx="433749" cy="433749"/>
          </a:xfrm>
          <a:prstGeom prst="rect">
            <a:avLst/>
          </a:prstGeom>
        </p:spPr>
      </p:pic>
      <p:sp>
        <p:nvSpPr>
          <p:cNvPr id="24" name="Text 16"/>
          <p:cNvSpPr/>
          <p:nvPr/>
        </p:nvSpPr>
        <p:spPr>
          <a:xfrm>
            <a:off x="1465765" y="3228650"/>
            <a:ext cx="5929672" cy="12478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spcAft>
                <a:spcPts val="800"/>
              </a:spcAft>
              <a:buNone/>
            </a:pPr>
            <a:r>
              <a:rPr lang="en-US" sz="13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Кава лишилася фізичною. Але 5 критичних функцій — розрахунки, облік, канал продажу, маркетинг, сервіс — виконують цифрові продукти, які кав'ярня не створювала, а обрала і придбала.</a:t>
            </a:r>
            <a:endParaRPr lang="en-US" sz="1300" dirty="0"/>
          </a:p>
          <a:p>
            <a:pPr marL="0" indent="0">
              <a:buNone/>
            </a:pPr>
            <a:r>
              <a:rPr lang="en-US" sz="130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 підняв тариф удвічі, Glovo змінив комісію, бот перестав підтримуватися — це прямі бізнес-ризики власника.</a:t>
            </a:r>
            <a:endParaRPr lang="en-US" sz="1300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EF9C1B3-578D-55BF-E4EA-186C56ED42C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9677" r="29677"/>
          <a:stretch>
            <a:fillRect/>
          </a:stretch>
        </p:blipFill>
        <p:spPr>
          <a:xfrm flipH="1">
            <a:off x="7564790" y="2962656"/>
            <a:ext cx="1526042" cy="2112981"/>
          </a:xfrm>
          <a:prstGeom prst="roundRect">
            <a:avLst>
              <a:gd name="adj" fmla="val 4231"/>
            </a:avLst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ТИЗЕР · АКТУАЛЬНІСТЬ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Чому маркетологу цифрових продуктів — курс про покупця?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265176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94360" y="14813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$2,59 трлн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594360" y="206654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світові витрати на AI у 2026 р. — зростання на 47% за рік (Gartner, трав. 2026)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291840" y="1371600"/>
            <a:ext cx="265176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3429000" y="14813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70%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29000" y="206654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організацій використовують GenAI щонайменше в одній бізнес-функції (Stanford AI Index 2026)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26480" y="1371600"/>
            <a:ext cx="265176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63640" y="1481328"/>
            <a:ext cx="23774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53%</a:t>
            </a:r>
            <a:endParaRPr lang="en-US" sz="3000" dirty="0"/>
          </a:p>
        </p:txBody>
      </p:sp>
      <p:sp>
        <p:nvSpPr>
          <p:cNvPr id="12" name="Text 10"/>
          <p:cNvSpPr/>
          <p:nvPr/>
        </p:nvSpPr>
        <p:spPr>
          <a:xfrm>
            <a:off x="6263640" y="2066544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населення охопив генеративний AI за 3 роки — швидше за ПК та інтернет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457200" y="3200400"/>
            <a:ext cx="8229600" cy="1463040"/>
          </a:xfrm>
          <a:prstGeom prst="roundRect">
            <a:avLst>
              <a:gd name="adj" fmla="val 4375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2"/>
          <p:cNvSpPr/>
          <p:nvPr/>
        </p:nvSpPr>
        <p:spPr>
          <a:xfrm>
            <a:off x="713232" y="3456432"/>
            <a:ext cx="914400" cy="9144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0" descr="/home/claude/assets/ide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0976" y="3694176"/>
            <a:ext cx="438912" cy="438912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828800" y="3337560"/>
            <a:ext cx="66294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Логіка курсу: </a:t>
            </a:r>
            <a:r>
              <a:rPr lang="en-US" sz="13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решта програми вчитиме продавати цифрові продукти — дивитися очима виробника. Ми починаємо з протилежного боку: очима бізнесу-покупця, який діагностує потребу, обирає серед десятків рішень, обґрунтовує витрати і оцінює віддачу. </a:t>
            </a:r>
            <a:r>
              <a:rPr lang="en-US" sz="130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Хто розуміє логіку, страхи та критерії свого клієнта зсередини — продає принципово краще.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СТРУКТУРА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 err="1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План</a:t>
            </a: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2800" b="1" dirty="0" err="1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лекції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685800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21792" y="1417320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21792" y="14173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143000" y="1325880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 економіка та її ключові ознаки. Масштаб явища у 2026 році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57200" y="1984248"/>
            <a:ext cx="6858000" cy="548640"/>
          </a:xfrm>
          <a:prstGeom prst="roundRect">
            <a:avLst>
              <a:gd name="adj" fmla="val 11667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621792" y="2075688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621792" y="207568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143000" y="1984248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 трансформація бізнесу: рівні, драйвери, бар'єри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457200" y="2642616"/>
            <a:ext cx="6858000" cy="548640"/>
          </a:xfrm>
          <a:prstGeom prst="roundRect">
            <a:avLst>
              <a:gd name="adj" fmla="val 1166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621792" y="2734056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21792" y="273405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1143000" y="2642616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Поняття «цифровий продукт»: визначення, розмежування, роль у бізнесі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57200" y="3300984"/>
            <a:ext cx="6858000" cy="548640"/>
          </a:xfrm>
          <a:prstGeom prst="roundRect">
            <a:avLst>
              <a:gd name="adj" fmla="val 11667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621792" y="3392424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621792" y="33924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1143000" y="3300984"/>
            <a:ext cx="5212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Огляд глобального та українського ринку цифрових продуктів</a:t>
            </a:r>
            <a:endParaRPr lang="en-US" sz="1250" dirty="0"/>
          </a:p>
        </p:txBody>
      </p:sp>
      <p:sp>
        <p:nvSpPr>
          <p:cNvPr id="28" name="Shape 25"/>
          <p:cNvSpPr/>
          <p:nvPr/>
        </p:nvSpPr>
        <p:spPr>
          <a:xfrm>
            <a:off x="457200" y="4069080"/>
            <a:ext cx="8229600" cy="658368"/>
          </a:xfrm>
          <a:prstGeom prst="roundRect">
            <a:avLst>
              <a:gd name="adj" fmla="val 9722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9" name="Shape 26"/>
          <p:cNvSpPr/>
          <p:nvPr/>
        </p:nvSpPr>
        <p:spPr>
          <a:xfrm>
            <a:off x="603504" y="4142232"/>
            <a:ext cx="512064" cy="512064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0" name="Image 1" descr="/home/claude/assets/boo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641" y="4275369"/>
            <a:ext cx="245791" cy="245791"/>
          </a:xfrm>
          <a:prstGeom prst="rect">
            <a:avLst/>
          </a:prstGeom>
        </p:spPr>
      </p:pic>
      <p:sp>
        <p:nvSpPr>
          <p:cNvPr id="31" name="Text 27"/>
          <p:cNvSpPr/>
          <p:nvPr/>
        </p:nvSpPr>
        <p:spPr>
          <a:xfrm>
            <a:off x="1234440" y="4114800"/>
            <a:ext cx="73152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uk-UA" sz="11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Література</a:t>
            </a:r>
            <a:r>
              <a:rPr lang="en-US" sz="11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Stanford HAI. Inside the AI Index: 12 Takeaways from the 2026 Report (відкритий доступ) — конспект найбільшого відкритого звіту про стан AI.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A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108960"/>
            <a:ext cx="4023360" cy="402336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-1645920"/>
            <a:ext cx="3474720" cy="347472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1371600" cy="137160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377440" y="10789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ЛЕКЦІЇ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77440" y="141732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Цифрова економіка та її ключові ознаки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223760" y="329184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networ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27" y="3600907"/>
            <a:ext cx="570586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Що таке цифрова економіка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8229600" cy="1051560"/>
          </a:xfrm>
          <a:prstGeom prst="roundRect">
            <a:avLst>
              <a:gd name="adj" fmla="val 6087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31520" y="1417320"/>
            <a:ext cx="76809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 економіка </a:t>
            </a:r>
            <a:r>
              <a:rPr lang="en-US" sz="14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система економічних відносин, у якій дані в цифровому вигляді є ключовим ресурсом, а цифрові технології — основним засобом створення, розподілу та споживання цінності.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57200" y="260604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85800" y="2743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Звідки термін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3108960"/>
            <a:ext cx="36118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Дон Тапскотт, «The Digital Economy» (1995)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Ніколас Негропонте: економіка «атомів» проти економіки «бітів»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Уже тоді — те саме питання, що й про кав'ярню: сектор чи нова якість усієї економіки?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2606040"/>
            <a:ext cx="4023360" cy="2103120"/>
          </a:xfrm>
          <a:prstGeom prst="roundRect">
            <a:avLst>
              <a:gd name="adj" fmla="val 304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4892040" y="2743200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Відповідь 2026 року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892040" y="3108960"/>
            <a:ext cx="361188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 не «цифрова галузь», а цифрова логіка всієї економіки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Точне землеробство, предиктивне обслуговування в металургії, рітейл, держпослуги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Цифровий складник є всюди — питання лише в його глибині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ІНФОГРАФІКА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хвилі цифрової економіки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640080" y="1481328"/>
            <a:ext cx="7863840" cy="0"/>
          </a:xfrm>
          <a:prstGeom prst="line">
            <a:avLst/>
          </a:prstGeom>
          <a:noFill/>
          <a:ln w="3175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1664208" y="1371600"/>
            <a:ext cx="237744" cy="237744"/>
          </a:xfrm>
          <a:prstGeom prst="ellipse">
            <a:avLst/>
          </a:prstGeom>
          <a:solidFill>
            <a:srgbClr val="0A7E8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2651760" cy="2926080"/>
          </a:xfrm>
          <a:prstGeom prst="roundRect">
            <a:avLst>
              <a:gd name="adj" fmla="val 241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94360" y="1883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1995–2007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94360" y="2157984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Інтернет-економіка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594360" y="2505456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Цінність: доступ до інформації, нижчі трансакційні витрати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594360" y="320040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Бізнес купує: сайти, e-mail, першу e-commerce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594360" y="3913632"/>
            <a:ext cx="109728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2" name="Image 0" descr="/home/claude/assets/eb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408" y="4023360"/>
            <a:ext cx="438912" cy="438912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1828800" y="3913632"/>
            <a:ext cx="109728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1828800" y="3913632"/>
            <a:ext cx="1097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amazon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498848" y="1371600"/>
            <a:ext cx="237744" cy="237744"/>
          </a:xfrm>
          <a:prstGeom prst="ellipse">
            <a:avLst/>
          </a:prstGeom>
          <a:solidFill>
            <a:srgbClr val="0A7E8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3291840" y="1783080"/>
            <a:ext cx="2651760" cy="2926080"/>
          </a:xfrm>
          <a:prstGeom prst="roundRect">
            <a:avLst>
              <a:gd name="adj" fmla="val 241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3429000" y="1883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2007–2022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429000" y="2157984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Платформи і мобайл</a:t>
            </a:r>
            <a:endParaRPr lang="en-US" sz="1600" dirty="0"/>
          </a:p>
        </p:txBody>
      </p:sp>
      <p:sp>
        <p:nvSpPr>
          <p:cNvPr id="19" name="Text 16"/>
          <p:cNvSpPr/>
          <p:nvPr/>
        </p:nvSpPr>
        <p:spPr>
          <a:xfrm>
            <a:off x="3429000" y="2505456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Цінність: мережеві ефекти та дані (iPhone 2007, App Store 2008, AWS 2006)</a:t>
            </a:r>
            <a:endParaRPr lang="en-US" sz="1050" dirty="0"/>
          </a:p>
        </p:txBody>
      </p:sp>
      <p:sp>
        <p:nvSpPr>
          <p:cNvPr id="20" name="Text 17"/>
          <p:cNvSpPr/>
          <p:nvPr/>
        </p:nvSpPr>
        <p:spPr>
          <a:xfrm>
            <a:off x="3429000" y="320040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Бізнес купує: SaaS за підпискою, застосунки, присутність на платформах</a:t>
            </a:r>
            <a:endParaRPr lang="en-US" sz="1050" dirty="0"/>
          </a:p>
        </p:txBody>
      </p:sp>
      <p:sp>
        <p:nvSpPr>
          <p:cNvPr id="21" name="Shape 18"/>
          <p:cNvSpPr/>
          <p:nvPr/>
        </p:nvSpPr>
        <p:spPr>
          <a:xfrm>
            <a:off x="3429000" y="3913632"/>
            <a:ext cx="109728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2" name="Image 1" descr="/home/claude/assets/ub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3048" y="4023360"/>
            <a:ext cx="438912" cy="438912"/>
          </a:xfrm>
          <a:prstGeom prst="rect">
            <a:avLst/>
          </a:prstGeom>
        </p:spPr>
      </p:pic>
      <p:sp>
        <p:nvSpPr>
          <p:cNvPr id="23" name="Shape 19"/>
          <p:cNvSpPr/>
          <p:nvPr/>
        </p:nvSpPr>
        <p:spPr>
          <a:xfrm>
            <a:off x="4663440" y="3913632"/>
            <a:ext cx="109728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24" name="Image 2" descr="/home/claude/assets/airbn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47488" y="4023360"/>
            <a:ext cx="438912" cy="438912"/>
          </a:xfrm>
          <a:prstGeom prst="rect">
            <a:avLst/>
          </a:prstGeom>
        </p:spPr>
      </p:pic>
      <p:sp>
        <p:nvSpPr>
          <p:cNvPr id="25" name="Shape 20"/>
          <p:cNvSpPr/>
          <p:nvPr/>
        </p:nvSpPr>
        <p:spPr>
          <a:xfrm>
            <a:off x="7333488" y="1371600"/>
            <a:ext cx="237744" cy="237744"/>
          </a:xfrm>
          <a:prstGeom prst="ellipse">
            <a:avLst/>
          </a:prstGeom>
          <a:solidFill>
            <a:srgbClr val="0A7E8C"/>
          </a:solidFill>
          <a:ln w="2540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1"/>
          <p:cNvSpPr/>
          <p:nvPr/>
        </p:nvSpPr>
        <p:spPr>
          <a:xfrm>
            <a:off x="6126480" y="1783080"/>
            <a:ext cx="2651760" cy="2926080"/>
          </a:xfrm>
          <a:prstGeom prst="roundRect">
            <a:avLst>
              <a:gd name="adj" fmla="val 2414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2"/>
          <p:cNvSpPr/>
          <p:nvPr/>
        </p:nvSpPr>
        <p:spPr>
          <a:xfrm>
            <a:off x="6263640" y="1883664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 2022</a:t>
            </a:r>
            <a:endParaRPr lang="en-US" sz="1200" dirty="0"/>
          </a:p>
        </p:txBody>
      </p:sp>
      <p:sp>
        <p:nvSpPr>
          <p:cNvPr id="28" name="Text 23"/>
          <p:cNvSpPr/>
          <p:nvPr/>
        </p:nvSpPr>
        <p:spPr>
          <a:xfrm>
            <a:off x="6263640" y="2157984"/>
            <a:ext cx="2377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AI-економіка</a:t>
            </a:r>
            <a:endParaRPr lang="en-US" sz="1600" dirty="0"/>
          </a:p>
        </p:txBody>
      </p:sp>
      <p:sp>
        <p:nvSpPr>
          <p:cNvPr id="29" name="Text 24"/>
          <p:cNvSpPr/>
          <p:nvPr/>
        </p:nvSpPr>
        <p:spPr>
          <a:xfrm>
            <a:off x="6263640" y="2505456"/>
            <a:ext cx="23774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Цінність: автоматизація когнітивної праці; з 2025 — AI-агенти</a:t>
            </a:r>
            <a:endParaRPr lang="en-US" sz="1050" dirty="0"/>
          </a:p>
        </p:txBody>
      </p:sp>
      <p:sp>
        <p:nvSpPr>
          <p:cNvPr id="30" name="Text 25"/>
          <p:cNvSpPr/>
          <p:nvPr/>
        </p:nvSpPr>
        <p:spPr>
          <a:xfrm>
            <a:off x="6263640" y="3200400"/>
            <a:ext cx="23774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Бізнес купує: AI-функції у звичному ПЗ, AI-продукти, AI-агентів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>
            <a:off x="6263640" y="3913632"/>
            <a:ext cx="1097280" cy="658368"/>
          </a:xfrm>
          <a:prstGeom prst="roundRect">
            <a:avLst>
              <a:gd name="adj" fmla="val 9722"/>
            </a:avLst>
          </a:prstGeom>
          <a:solidFill>
            <a:srgbClr val="FFFFFF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27"/>
          <p:cNvSpPr/>
          <p:nvPr/>
        </p:nvSpPr>
        <p:spPr>
          <a:xfrm>
            <a:off x="6263640" y="3913632"/>
            <a:ext cx="1097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ChatGPT</a:t>
            </a:r>
            <a:endParaRPr lang="en-US" sz="1200" dirty="0"/>
          </a:p>
        </p:txBody>
      </p:sp>
      <p:sp>
        <p:nvSpPr>
          <p:cNvPr id="33" name="Text 28"/>
          <p:cNvSpPr/>
          <p:nvPr/>
        </p:nvSpPr>
        <p:spPr>
          <a:xfrm>
            <a:off x="457200" y="477316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(лист. 2022): ~100 млн користувачів за 2 місяці — наймасовіший старт споживчого продукту в історії.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Коли галузь переозначується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691718" y="222743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670800" y="2211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143000"/>
          </a:xfrm>
          <a:prstGeom prst="roundRect">
            <a:avLst>
              <a:gd name="adj" fmla="val 56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assets/netflix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700" y="1531620"/>
            <a:ext cx="594360" cy="59436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220370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Netflix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457200" y="2606040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проти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57200" y="2926080"/>
            <a:ext cx="1737360" cy="96012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02920" y="2926080"/>
            <a:ext cx="1645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163B8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BLOCKBUSTER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2423160" y="1371600"/>
            <a:ext cx="6263640" cy="2514600"/>
          </a:xfrm>
          <a:prstGeom prst="roundRect">
            <a:avLst>
              <a:gd name="adj" fmla="val 254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697480" y="1554480"/>
            <a:ext cx="580644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2000 рік: Blockbuster (тисячі точок, мільярдні доходи) відхиляє купівлю Netflix за $50 млн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Blockbuster мислила галуззю — «прокат касет»; Netflix — завданням клієнта: «зручно дивитися кіно вдома»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Еволюція розв'язання: DVD поштою за підпискою (без «пені за прострочення») → стрімінг → власний контент на основі даних переглядів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2010: банкрутство Blockbuster. Netflix — символ цифрової економіки</a:t>
            </a:r>
            <a:endParaRPr lang="en-US" sz="1250" dirty="0"/>
          </a:p>
        </p:txBody>
      </p:sp>
      <p:sp>
        <p:nvSpPr>
          <p:cNvPr id="14" name="Shape 11"/>
          <p:cNvSpPr/>
          <p:nvPr/>
        </p:nvSpPr>
        <p:spPr>
          <a:xfrm>
            <a:off x="2423160" y="4023360"/>
            <a:ext cx="6263640" cy="777240"/>
          </a:xfrm>
          <a:prstGeom prst="roundRect">
            <a:avLst>
              <a:gd name="adj" fmla="val 8235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2"/>
          <p:cNvSpPr/>
          <p:nvPr/>
        </p:nvSpPr>
        <p:spPr>
          <a:xfrm>
            <a:off x="2560320" y="4142232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1" descr="/home/claude/assets/chatq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2966" y="4284878"/>
            <a:ext cx="263347" cy="263347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3246120" y="4078224"/>
            <a:ext cx="5349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в чат: яку «пеню за прострочення» — прибуткову, але ненависну клієнтам практику — має ваш улюблений сервіс сьогодні?</a:t>
            </a:r>
            <a:endParaRPr lang="en-US" sz="11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УКРАЇНСЬКИЙ КОНТЕКСТ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Логістика як цифровий бізнес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920676" y="320040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20676" y="301752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874520" cy="1828800"/>
          </a:xfrm>
          <a:prstGeom prst="roundRect">
            <a:avLst>
              <a:gd name="adj" fmla="val 35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1024128" y="1600200"/>
            <a:ext cx="731520" cy="731520"/>
          </a:xfrm>
          <a:prstGeom prst="ellipse">
            <a:avLst/>
          </a:prstGeom>
          <a:solidFill>
            <a:srgbClr val="FBEAEA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assets/tru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4323" y="179039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2377440"/>
            <a:ext cx="16916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D220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НОВА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D2202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ПОШТА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2560320" y="1371600"/>
            <a:ext cx="2971800" cy="82296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8"/>
          <p:cNvSpPr/>
          <p:nvPr/>
        </p:nvSpPr>
        <p:spPr>
          <a:xfrm>
            <a:off x="2670048" y="1508760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2" name="Image 1" descr="/home/claude/assets/mobil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12694" y="1651406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337560" y="13716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Застосунок із мільйонами користувачів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5669280" y="1371600"/>
            <a:ext cx="2971800" cy="82296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5779008" y="1508760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assets/cop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1654" y="1651406"/>
            <a:ext cx="263347" cy="26334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46520" y="137160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Номер накладної — цифровий ідентифікатор посилки</a:t>
            </a:r>
            <a:endParaRPr lang="en-US" sz="1150" dirty="0"/>
          </a:p>
        </p:txBody>
      </p:sp>
      <p:sp>
        <p:nvSpPr>
          <p:cNvPr id="18" name="Shape 13"/>
          <p:cNvSpPr/>
          <p:nvPr/>
        </p:nvSpPr>
        <p:spPr>
          <a:xfrm>
            <a:off x="2560320" y="2331720"/>
            <a:ext cx="2971800" cy="82296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2670048" y="2468880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/home/claude/assets/cog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12694" y="2611526"/>
            <a:ext cx="263347" cy="263347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3337560" y="23317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API для інтернет-магазинів та маркетплейсів</a:t>
            </a:r>
            <a:endParaRPr lang="en-US" sz="1150" dirty="0"/>
          </a:p>
        </p:txBody>
      </p:sp>
      <p:sp>
        <p:nvSpPr>
          <p:cNvPr id="22" name="Shape 16"/>
          <p:cNvSpPr/>
          <p:nvPr/>
        </p:nvSpPr>
        <p:spPr>
          <a:xfrm>
            <a:off x="5669280" y="2331720"/>
            <a:ext cx="2971800" cy="82296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3" name="Shape 17"/>
          <p:cNvSpPr/>
          <p:nvPr/>
        </p:nvSpPr>
        <p:spPr>
          <a:xfrm>
            <a:off x="5779008" y="2468880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4" name="Image 4" descr="/home/claude/assets/box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1654" y="2611526"/>
            <a:ext cx="263347" cy="263347"/>
          </a:xfrm>
          <a:prstGeom prst="rect">
            <a:avLst/>
          </a:prstGeom>
        </p:spPr>
      </p:pic>
      <p:sp>
        <p:nvSpPr>
          <p:cNvPr id="25" name="Text 18"/>
          <p:cNvSpPr/>
          <p:nvPr/>
        </p:nvSpPr>
        <p:spPr>
          <a:xfrm>
            <a:off x="6446520" y="2331720"/>
            <a:ext cx="21031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Автоматизовані поштомати</a:t>
            </a:r>
            <a:endParaRPr lang="en-US" sz="1150" dirty="0"/>
          </a:p>
        </p:txBody>
      </p:sp>
      <p:sp>
        <p:nvSpPr>
          <p:cNvPr id="26" name="Text 19"/>
          <p:cNvSpPr/>
          <p:nvPr/>
        </p:nvSpPr>
        <p:spPr>
          <a:xfrm>
            <a:off x="2560320" y="3310128"/>
            <a:ext cx="6035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тисяч малих підприємців застосунок і API «Нової пошти» — такий самий робочий інструмент, як касовий апарат.</a:t>
            </a:r>
            <a:endParaRPr lang="en-US" sz="1200" dirty="0"/>
          </a:p>
        </p:txBody>
      </p:sp>
      <p:sp>
        <p:nvSpPr>
          <p:cNvPr id="27" name="Shape 20"/>
          <p:cNvSpPr/>
          <p:nvPr/>
        </p:nvSpPr>
        <p:spPr>
          <a:xfrm>
            <a:off x="457200" y="3931920"/>
            <a:ext cx="8229600" cy="822960"/>
          </a:xfrm>
          <a:prstGeom prst="roundRect">
            <a:avLst>
              <a:gd name="adj" fmla="val 7778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8" name="Shape 21"/>
          <p:cNvSpPr/>
          <p:nvPr/>
        </p:nvSpPr>
        <p:spPr>
          <a:xfrm>
            <a:off x="594360" y="406908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9" name="Image 5" descr="/home/claude/assets/chatq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37006" y="4211726"/>
            <a:ext cx="263347" cy="263347"/>
          </a:xfrm>
          <a:prstGeom prst="rect">
            <a:avLst/>
          </a:prstGeom>
        </p:spPr>
      </p:pic>
      <p:sp>
        <p:nvSpPr>
          <p:cNvPr id="30" name="Text 22"/>
          <p:cNvSpPr/>
          <p:nvPr/>
        </p:nvSpPr>
        <p:spPr>
          <a:xfrm>
            <a:off x="1280160" y="3986784"/>
            <a:ext cx="731520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Питання: що тут є цифровим продуктом — застосунок, API, поштомат чи все разом? Хто його «купує» і чим «платить»?  (місток до питання 3)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П'ять ключових ознак цифрової економіки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44168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assets/da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46" y="1486814"/>
            <a:ext cx="263347" cy="26334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188720" y="1298448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 як фактор виробництва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886200" y="1298448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Невичерпні: Netflix використовує ті самі дані переглядів для рекомендацій, закупівлі контенту і маркетингу одночасно</a:t>
            </a:r>
            <a:endParaRPr lang="en-US" sz="1050" dirty="0"/>
          </a:p>
        </p:txBody>
      </p:sp>
      <p:sp>
        <p:nvSpPr>
          <p:cNvPr id="8" name="Shape 5"/>
          <p:cNvSpPr/>
          <p:nvPr/>
        </p:nvSpPr>
        <p:spPr>
          <a:xfrm>
            <a:off x="1188720" y="1993392"/>
            <a:ext cx="7498080" cy="0"/>
          </a:xfrm>
          <a:prstGeom prst="line">
            <a:avLst/>
          </a:prstGeom>
          <a:noFill/>
          <a:ln w="9525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457200" y="2057400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assets/networ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9846" y="2200046"/>
            <a:ext cx="263347" cy="263347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188720" y="2011680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Мережеві ефекти</a:t>
            </a:r>
            <a:endParaRPr lang="en-US" sz="1300" dirty="0"/>
          </a:p>
        </p:txBody>
      </p:sp>
      <p:sp>
        <p:nvSpPr>
          <p:cNvPr id="12" name="Text 8"/>
          <p:cNvSpPr/>
          <p:nvPr/>
        </p:nvSpPr>
        <p:spPr>
          <a:xfrm>
            <a:off x="3886200" y="2011680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 зростає з кількістю користувачів: OLX цінний покупцям, бо там багато продавців — і навпаки. Звідси «переможець отримує майже все»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1188720" y="2706624"/>
            <a:ext cx="7498080" cy="0"/>
          </a:xfrm>
          <a:prstGeom prst="line">
            <a:avLst/>
          </a:prstGeom>
          <a:noFill/>
          <a:ln w="9525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457200" y="2770632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/home/claude/assets/platform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846" y="2913278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188720" y="2724912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Платформізація</a:t>
            </a:r>
            <a:endParaRPr lang="en-US" sz="1300" dirty="0"/>
          </a:p>
        </p:txBody>
      </p:sp>
      <p:sp>
        <p:nvSpPr>
          <p:cNvPr id="17" name="Text 12"/>
          <p:cNvSpPr/>
          <p:nvPr/>
        </p:nvSpPr>
        <p:spPr>
          <a:xfrm>
            <a:off x="3886200" y="2724912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 створюється у взаємодії незалежних учасників. Обираючи продукт, компанія обирає екосистему — з правилами, комісіями, ризиками</a:t>
            </a:r>
            <a:endParaRPr lang="en-US" sz="1050" dirty="0"/>
          </a:p>
        </p:txBody>
      </p:sp>
      <p:sp>
        <p:nvSpPr>
          <p:cNvPr id="18" name="Shape 13"/>
          <p:cNvSpPr/>
          <p:nvPr/>
        </p:nvSpPr>
        <p:spPr>
          <a:xfrm>
            <a:off x="1188720" y="3419856"/>
            <a:ext cx="7498080" cy="0"/>
          </a:xfrm>
          <a:prstGeom prst="line">
            <a:avLst/>
          </a:prstGeom>
          <a:noFill/>
          <a:ln w="9525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Shape 14"/>
          <p:cNvSpPr/>
          <p:nvPr/>
        </p:nvSpPr>
        <p:spPr>
          <a:xfrm>
            <a:off x="457200" y="3483864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0" name="Image 3" descr="/home/claude/assets/spe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846" y="3626510"/>
            <a:ext cx="263347" cy="263347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1188720" y="3438144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Швидкість дифузії інновацій</a:t>
            </a:r>
            <a:endParaRPr lang="en-US" sz="1300" dirty="0"/>
          </a:p>
        </p:txBody>
      </p:sp>
      <p:sp>
        <p:nvSpPr>
          <p:cNvPr id="22" name="Text 16"/>
          <p:cNvSpPr/>
          <p:nvPr/>
        </p:nvSpPr>
        <p:spPr>
          <a:xfrm>
            <a:off x="3886200" y="3438144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«Почекаємо, поки визріє» дедалі частіше програє тим, хто вчиться на ранніх експериментах</a:t>
            </a:r>
            <a:endParaRPr lang="en-US" sz="1050" dirty="0"/>
          </a:p>
        </p:txBody>
      </p:sp>
      <p:sp>
        <p:nvSpPr>
          <p:cNvPr id="23" name="Shape 17"/>
          <p:cNvSpPr/>
          <p:nvPr/>
        </p:nvSpPr>
        <p:spPr>
          <a:xfrm>
            <a:off x="1188720" y="4133088"/>
            <a:ext cx="7498080" cy="0"/>
          </a:xfrm>
          <a:prstGeom prst="line">
            <a:avLst/>
          </a:prstGeom>
          <a:noFill/>
          <a:ln w="9525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4" name="Shape 18"/>
          <p:cNvSpPr/>
          <p:nvPr/>
        </p:nvSpPr>
        <p:spPr>
          <a:xfrm>
            <a:off x="457200" y="4197096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5" name="Image 4" descr="/home/claude/assets/blu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9846" y="4339742"/>
            <a:ext cx="263347" cy="263347"/>
          </a:xfrm>
          <a:prstGeom prst="rect">
            <a:avLst/>
          </a:prstGeom>
        </p:spPr>
      </p:pic>
      <p:sp>
        <p:nvSpPr>
          <p:cNvPr id="26" name="Text 19"/>
          <p:cNvSpPr/>
          <p:nvPr/>
        </p:nvSpPr>
        <p:spPr>
          <a:xfrm>
            <a:off x="1188720" y="4151376"/>
            <a:ext cx="2606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Розмивання галузевих меж</a:t>
            </a:r>
            <a:endParaRPr lang="en-US" sz="1300" dirty="0"/>
          </a:p>
        </p:txBody>
      </p:sp>
      <p:sp>
        <p:nvSpPr>
          <p:cNvPr id="27" name="Text 20"/>
          <p:cNvSpPr/>
          <p:nvPr/>
        </p:nvSpPr>
        <p:spPr>
          <a:xfrm>
            <a:off x="3886200" y="4151376"/>
            <a:ext cx="48463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Банк конкурує з фінтехом, телеканал — зі стрімінгом. Аналізуйте конкуренцію від завдання клієнта, а не від галузі (→ JTBD, питання 3)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 · МАСШТАБ ЯВИЩА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 поширюється швидше за всі попередні технології</a:t>
            </a:r>
            <a:endParaRPr lang="en-US" sz="2800" dirty="0"/>
          </a:p>
        </p:txBody>
      </p:sp>
      <p:graphicFrame>
        <p:nvGraphicFramePr>
          <p:cNvPr id="4" name="Chart 0"/>
          <p:cNvGraphicFramePr/>
          <p:nvPr/>
        </p:nvGraphicFramePr>
        <p:xfrm>
          <a:off x="457200" y="1371600"/>
          <a:ext cx="4297680" cy="3017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 2"/>
          <p:cNvSpPr/>
          <p:nvPr/>
        </p:nvSpPr>
        <p:spPr>
          <a:xfrm>
            <a:off x="457200" y="4434840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 років до масового охоплення (телефонія — десятиліття; GenAI — 53% населення за 3 роки, Stanford AI Index 2026)</a:t>
            </a:r>
            <a:endParaRPr lang="en-US" sz="950" dirty="0"/>
          </a:p>
        </p:txBody>
      </p:sp>
      <p:sp>
        <p:nvSpPr>
          <p:cNvPr id="6" name="Shape 3"/>
          <p:cNvSpPr/>
          <p:nvPr/>
        </p:nvSpPr>
        <p:spPr>
          <a:xfrm>
            <a:off x="4983480" y="1371600"/>
            <a:ext cx="3703320" cy="1481328"/>
          </a:xfrm>
          <a:prstGeom prst="roundRect">
            <a:avLst>
              <a:gd name="adj" fmla="val 4321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5166360" y="1463040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$2,59 трлн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5166360" y="1920240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світові витрати на AI у 2026 (+47% р/р) — дедалі більша частка йде на закупівлі AI-продуктів «звичайним» бізнесом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5166360" y="2560320"/>
            <a:ext cx="3383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Gartner, трав. 2026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4983480" y="2999232"/>
            <a:ext cx="3703320" cy="1481328"/>
          </a:xfrm>
          <a:prstGeom prst="roundRect">
            <a:avLst>
              <a:gd name="adj" fmla="val 4321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5166360" y="3090672"/>
            <a:ext cx="3383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$172 млрд/рік</a:t>
            </a:r>
            <a:endParaRPr lang="en-US" sz="2400" dirty="0"/>
          </a:p>
        </p:txBody>
      </p:sp>
      <p:sp>
        <p:nvSpPr>
          <p:cNvPr id="12" name="Text 9"/>
          <p:cNvSpPr/>
          <p:nvPr/>
        </p:nvSpPr>
        <p:spPr>
          <a:xfrm>
            <a:off x="5166360" y="3547872"/>
            <a:ext cx="338328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споживчий надлишок від безкоштовних GenAI-інструментів лише у США — цінність, якої «не видно» у ВВП</a:t>
            </a:r>
            <a:endParaRPr lang="en-US" sz="1050" dirty="0"/>
          </a:p>
        </p:txBody>
      </p:sp>
      <p:sp>
        <p:nvSpPr>
          <p:cNvPr id="13" name="Text 10"/>
          <p:cNvSpPr/>
          <p:nvPr/>
        </p:nvSpPr>
        <p:spPr>
          <a:xfrm>
            <a:off x="5166360" y="4187952"/>
            <a:ext cx="33832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Stanford AI Index 2026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Методологічне застереження: не всі великі цифри однакові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937760" cy="3337560"/>
          </a:xfrm>
          <a:prstGeom prst="roundRect">
            <a:avLst>
              <a:gd name="adj" fmla="val 1918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572768"/>
            <a:ext cx="685800" cy="685800"/>
          </a:xfrm>
          <a:prstGeom prst="ellipse">
            <a:avLst/>
          </a:prstGeom>
          <a:solidFill>
            <a:srgbClr val="FDF3E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skepti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108" y="1751076"/>
            <a:ext cx="329184" cy="32918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08760" y="1691640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Дві професійні звички аналітика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2331720"/>
            <a:ext cx="4434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Прогнози Gartner — оцінки витрат, а не створеної цінності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«Використання AI в організації» — це і промислове впровадження, і один працівник, який відкрив чат-бот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Показники адопції залежать від формулювання питання в опитуванні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731520" y="3886200"/>
            <a:ext cx="4389120" cy="658368"/>
          </a:xfrm>
          <a:prstGeom prst="roundRect">
            <a:avLst>
              <a:gd name="adj" fmla="val 9722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868680" y="3922776"/>
            <a:ext cx="411480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C971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«Як саме це порахували? Хто платив за дослідження?»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5623560" y="1371600"/>
            <a:ext cx="3063240" cy="3337560"/>
          </a:xfrm>
          <a:prstGeom prst="roundRect">
            <a:avLst>
              <a:gd name="adj" fmla="val 2090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5806440" y="1517904"/>
            <a:ext cx="2743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МЕМ ДЛЯ ЗАПАМ'ЯТОВУВАННЯ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5806440" y="1828800"/>
            <a:ext cx="2697480" cy="1170432"/>
          </a:xfrm>
          <a:prstGeom prst="roundRect">
            <a:avLst>
              <a:gd name="adj" fmla="val 5469"/>
            </a:avLst>
          </a:prstGeom>
          <a:solidFill>
            <a:srgbClr val="FFFFFF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5943600" y="1920240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Заголовок: </a:t>
            </a:r>
            <a:r>
              <a:rPr lang="en-US" sz="115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«97% компаній уже використовують AI!»</a:t>
            </a:r>
            <a:endParaRPr lang="en-US" sz="1150" dirty="0"/>
          </a:p>
        </p:txBody>
      </p:sp>
      <p:pic>
        <p:nvPicPr>
          <p:cNvPr id="15" name="Image 1" descr="/home/claude/assets/arro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6995160" y="3035808"/>
            <a:ext cx="320040" cy="320040"/>
          </a:xfrm>
          <a:prstGeom prst="rect">
            <a:avLst/>
          </a:prstGeom>
        </p:spPr>
      </p:pic>
      <p:sp>
        <p:nvSpPr>
          <p:cNvPr id="16" name="Shape 12"/>
          <p:cNvSpPr/>
          <p:nvPr/>
        </p:nvSpPr>
        <p:spPr>
          <a:xfrm>
            <a:off x="5806440" y="3401568"/>
            <a:ext cx="2697480" cy="1170432"/>
          </a:xfrm>
          <a:prstGeom prst="roundRect">
            <a:avLst>
              <a:gd name="adj" fmla="val 5469"/>
            </a:avLst>
          </a:prstGeom>
          <a:solidFill>
            <a:srgbClr val="FFFFFF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5943600" y="3493008"/>
            <a:ext cx="24231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Дрібний шрифт: </a:t>
            </a:r>
            <a:r>
              <a:rPr lang="en-US" sz="115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«опитано 34 відвідувачів AI-конференції»</a:t>
            </a:r>
            <a:endParaRPr lang="en-US" sz="11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A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108960"/>
            <a:ext cx="4023360" cy="402336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-1645920"/>
            <a:ext cx="3474720" cy="347472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1371600" cy="137160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377440" y="10789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ЛЕКЦІЇ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77440" y="141732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Цифрова трансформація бізнесу: рівні, драйвери, бар'єри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223760" y="329184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sync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27" y="3600907"/>
            <a:ext cx="570586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ROSS, BEATH &amp; MOCKER (MIT)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Оцифрування ≠ цифрова трансформація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71600"/>
            <a:ext cx="4023360" cy="2743200"/>
          </a:xfrm>
          <a:prstGeom prst="roundRect">
            <a:avLst>
              <a:gd name="adj" fmla="val 2333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85800" y="1536192"/>
            <a:ext cx="1554480" cy="274320"/>
          </a:xfrm>
          <a:prstGeom prst="roundRect">
            <a:avLst>
              <a:gd name="adj" fmla="val 50000"/>
            </a:avLst>
          </a:prstGeom>
          <a:solidFill>
            <a:srgbClr val="5B6B7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85800" y="15361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DIGITIZED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685800" y="1874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Оцифрування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85800" y="2286000"/>
            <a:ext cx="3611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Наявні процеси → цифрова форма заради ефективності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Паперова накладна → електронна; черга → онлайн-запис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Критерій успіху: вартість, швидкість, кількість помилок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663440" y="1371600"/>
            <a:ext cx="4023360" cy="2743200"/>
          </a:xfrm>
          <a:prstGeom prst="roundRect">
            <a:avLst>
              <a:gd name="adj" fmla="val 2333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892040" y="1536192"/>
            <a:ext cx="128016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892040" y="153619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DIGITAL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892040" y="1874520"/>
            <a:ext cx="3566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Цифровізація бізнесу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4892040" y="2286000"/>
            <a:ext cx="36118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Нова цінність і нові бізнес-моделі на основі цифрових можливостей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Змінюється відповідь на «що ми продаємо і як заробляємо»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Критерій успіху: нові джерела доходу, нова ціннісна пропозиція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57200" y="4279392"/>
            <a:ext cx="8229600" cy="566928"/>
          </a:xfrm>
          <a:prstGeom prst="roundRect">
            <a:avLst>
              <a:gd name="adj" fmla="val 11290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640080" y="4297680"/>
            <a:ext cx="78638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Більшість «цифрових трансформацій» — насправді оцифрування. Це не погано. Погано — не розрізняти ці завдання і міряти одне критеріями іншого.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«Продавати години польоту, а не двигуни»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818120" y="246888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818120" y="24688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assets/rollsroyc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3544" y="1576426"/>
            <a:ext cx="804672" cy="80467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252374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Rolls-Royce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868680" y="3063240"/>
            <a:ext cx="914400" cy="91440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assets/plan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6424" y="3300984"/>
            <a:ext cx="438912" cy="438912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423160" y="1371600"/>
            <a:ext cx="6263640" cy="2286000"/>
          </a:xfrm>
          <a:prstGeom prst="roundRect">
            <a:avLst>
              <a:gd name="adj" fmla="val 28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2697480" y="1572768"/>
            <a:ext cx="5806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Програми типу TotalCare: замість продажу двигунів — продаж результату, оплачуваних годин безвідмовної роботи («power by the hour»)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Основа — дані: сотні сенсорів на кожному двигуні передають телеметрію, аналітика прогнозує обслуговування до несправності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 простою перейшов від авіакомпанії до виробника — тепер він економічно зацікавлений у надійності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2423160" y="3822192"/>
            <a:ext cx="6263640" cy="868680"/>
          </a:xfrm>
          <a:prstGeom prst="roundRect">
            <a:avLst>
              <a:gd name="adj" fmla="val 7368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0"/>
          <p:cNvSpPr/>
          <p:nvPr/>
        </p:nvSpPr>
        <p:spPr>
          <a:xfrm>
            <a:off x="2560320" y="39776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/home/claude/assets/ide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2966" y="4120286"/>
            <a:ext cx="263347" cy="263347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3246120" y="3877056"/>
            <a:ext cx="53492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Логіка: </a:t>
            </a: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технологія (сенсори, аналітика) — лише передумова. Трансформація — це зміна того, за що платить клієнт. «Digital» у чистому вигляді: нова цінність і нова модель доходу.</a:t>
            </a:r>
            <a:endParaRPr lang="en-US" sz="11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ГОЛОСУВАННЯ (1 ХВ)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«Технологічна компанія, що продає піцу»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955280" y="288036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55280" y="288036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463040"/>
          </a:xfrm>
          <a:prstGeom prst="roundRect">
            <a:avLst>
              <a:gd name="adj" fmla="val 437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960120" y="1554480"/>
            <a:ext cx="731520" cy="731520"/>
          </a:xfrm>
          <a:prstGeom prst="ellipse">
            <a:avLst/>
          </a:prstGeom>
          <a:solidFill>
            <a:srgbClr val="FDF3E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assets/pizz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0315" y="1744675"/>
            <a:ext cx="351130" cy="35113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548640" y="2377440"/>
            <a:ext cx="1554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B65A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Domino's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2423160" y="1371600"/>
            <a:ext cx="6263640" cy="2148840"/>
          </a:xfrm>
          <a:prstGeom prst="roundRect">
            <a:avLst>
              <a:gd name="adj" fmla="val 2979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697480" y="1536192"/>
            <a:ext cx="5806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2008–2010: криза якості та іміджу; ставка керівництва — на цифровий канал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Pizza Tracker: клієнт бачить статус замовлення в реальному часі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AnyWare: замовлення «в один дотик» із десятків платформ — застосунок, смарт-годинник, месенджери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Результат: одна з найкращих динамік акцій споживчого сектору 2010-х — краще за багатьох техногігантів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57200" y="3703320"/>
            <a:ext cx="8229600" cy="1005840"/>
          </a:xfrm>
          <a:prstGeom prst="roundRect">
            <a:avLst>
              <a:gd name="adj" fmla="val 6364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621792" y="388620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assets/vo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213" y="4052621"/>
            <a:ext cx="307238" cy="307238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417320" y="3794760"/>
            <a:ext cx="71780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Голосуємо</a:t>
            </a: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в </a:t>
            </a:r>
            <a:r>
              <a:rPr lang="en-US" sz="11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чаті</a:t>
            </a: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: </a:t>
            </a:r>
            <a:r>
              <a:rPr lang="en-US" sz="11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</a:t>
            </a: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digital </a:t>
            </a:r>
            <a:r>
              <a:rPr lang="en-US" sz="11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чи</a:t>
            </a: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digitized? </a:t>
            </a:r>
            <a:r>
              <a:rPr lang="en-US" sz="1150" i="1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Дихотомія</a:t>
            </a:r>
            <a:r>
              <a:rPr lang="en-US" sz="115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інструмент мислення, а не догма.</a:t>
            </a:r>
            <a:endParaRPr lang="en-US" sz="11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Оцифрування без трансформації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301752"/>
            <a:ext cx="1051560" cy="27432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301752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АНТИКЕЙС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371600"/>
          </a:xfrm>
          <a:prstGeom prst="roundRect">
            <a:avLst>
              <a:gd name="adj" fmla="val 466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assets/koda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264" y="1563624"/>
            <a:ext cx="713232" cy="71323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243230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Kodak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423160" y="1371600"/>
            <a:ext cx="6263640" cy="201168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697480" y="1536192"/>
            <a:ext cx="58064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1975: інженер Kodak Стівен Сассон створює перший цифровий фотоапарат; компанія володіє ключовими патентами цифрової фотографії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Але бізнес-модель — витратні матеріали (плівка, фотопапір): «цифра» десятиліттями сприймається як загроза маржі, а не нова модель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2012: банкрутство — у рік, коли Instagram із 13 працівниками продано за $1 млрд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57200" y="2926080"/>
            <a:ext cx="4023360" cy="1783080"/>
          </a:xfrm>
          <a:prstGeom prst="roundRect">
            <a:avLst>
              <a:gd name="adj" fmla="val 3590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640080" y="3044952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МЕМ-ДІАЛОГ, 1975</a:t>
            </a:r>
            <a:endParaRPr lang="en-US" sz="950" dirty="0"/>
          </a:p>
        </p:txBody>
      </p:sp>
      <p:sp>
        <p:nvSpPr>
          <p:cNvPr id="13" name="Shape 10"/>
          <p:cNvSpPr/>
          <p:nvPr/>
        </p:nvSpPr>
        <p:spPr>
          <a:xfrm>
            <a:off x="640080" y="333756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assets/camer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0839" y="3468319"/>
            <a:ext cx="241402" cy="24140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280160" y="3310128"/>
            <a:ext cx="3063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Інженер: «Я винайшов цифрову камеру!»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640080" y="397764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home/claude/assets/briefcas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0839" y="4108399"/>
            <a:ext cx="241402" cy="241402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1280160" y="3913632"/>
            <a:ext cx="3063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Керівництво: «Чудово. Сховайте, щоб плівка не побачила»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4663440" y="3566160"/>
            <a:ext cx="4023360" cy="1143000"/>
          </a:xfrm>
          <a:prstGeom prst="roundRect">
            <a:avLst>
              <a:gd name="adj" fmla="val 5600"/>
            </a:avLst>
          </a:prstGeom>
          <a:solidFill>
            <a:srgbClr val="FBEDEB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4800600" y="374904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assets/warn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43246" y="3891686"/>
            <a:ext cx="263347" cy="26334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440680" y="3639312"/>
            <a:ext cx="31089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Урок: </a:t>
            </a: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мати технологію ≠ трансформуватися. Трансформація — управлінське рішення про бізнес-модель, а його ухвалюють люди, чиї бонуси прив'язані до старої моделі.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WESTERMAN, BONNET &amp; MCAFEE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Трансформують не технології, а управлінські рішення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2121408" cy="1417320"/>
          </a:xfrm>
          <a:prstGeom prst="roundRect">
            <a:avLst>
              <a:gd name="adj" fmla="val 4516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66928" y="1709928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C971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«Модники»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66928" y="2075688"/>
            <a:ext cx="19019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купують кожну новинку, цінності не отримують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2670048" y="1600200"/>
            <a:ext cx="2121408" cy="1417320"/>
          </a:xfrm>
          <a:prstGeom prst="roundRect">
            <a:avLst>
              <a:gd name="adj" fmla="val 4516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779776" y="1709928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299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Цифрові майстри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2779776" y="2075688"/>
            <a:ext cx="19019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технології + лідерство: найкращі результати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57200" y="3108960"/>
            <a:ext cx="2121408" cy="1417320"/>
          </a:xfrm>
          <a:prstGeom prst="roundRect">
            <a:avLst>
              <a:gd name="adj" fmla="val 4516"/>
            </a:avLst>
          </a:prstGeom>
          <a:solidFill>
            <a:srgbClr val="F1F3F4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66928" y="3218688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5B6B7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Початківці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566928" y="3584448"/>
            <a:ext cx="19019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найгірші результати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670048" y="3108960"/>
            <a:ext cx="2121408" cy="1417320"/>
          </a:xfrm>
          <a:prstGeom prst="roundRect">
            <a:avLst>
              <a:gd name="adj" fmla="val 4516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2779776" y="3218688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0B5E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Консерватори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2779776" y="3584448"/>
            <a:ext cx="1901952" cy="8503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сильне лідерство, обережні з технологіями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57200" y="4599432"/>
            <a:ext cx="433425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Цифрові спроможності →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 rot="16200000">
            <a:off x="-1883664" y="2880360"/>
            <a:ext cx="4297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Лідерські спроможності →</a:t>
            </a:r>
            <a:endParaRPr lang="en-US" sz="1050" dirty="0"/>
          </a:p>
        </p:txBody>
      </p:sp>
      <p:sp>
        <p:nvSpPr>
          <p:cNvPr id="18" name="Shape 16"/>
          <p:cNvSpPr/>
          <p:nvPr/>
        </p:nvSpPr>
        <p:spPr>
          <a:xfrm>
            <a:off x="5074920" y="1417320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5074920" y="14173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074920" y="1755648"/>
            <a:ext cx="36118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Burberry — «майстер» із підручника Leading Digital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5074920" y="2331720"/>
            <a:ext cx="3611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Єдина платформа даних про клієнта; трансляції показів із замовленням «з подіуму»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Флагман на Ріджент-стріт як «сайт, що ожив»: екрани, RFID-мітки на одязі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Чому майстерність, а не мода: кожна ініціатива підпорядкована єдиному баченню і спільній інфраструктурі даних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074920" y="4251960"/>
            <a:ext cx="3611880" cy="566928"/>
          </a:xfrm>
          <a:prstGeom prst="roundRect">
            <a:avLst>
              <a:gd name="adj" fmla="val 11290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5212080" y="4279392"/>
            <a:ext cx="33832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Закупівлі без управлінської рамки — дорогий спосіб стати «модником».</a:t>
            </a:r>
            <a:endParaRPr lang="en-US" sz="10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 · IANSITI &amp; LAKHANI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AI-first компанія: «AI-фабрика»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8229600" cy="777240"/>
          </a:xfrm>
          <a:prstGeom prst="roundRect">
            <a:avLst>
              <a:gd name="adj" fmla="val 8235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1389888"/>
            <a:ext cx="7772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Дані й алгоритми виконують бізнес-процеси; люди їх проєктують, навчають і контролюють. Алгоритмічний процес масштабується без пропорційного найму людей.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57200" y="2286000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57200" y="22860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371600" y="2258568"/>
            <a:ext cx="5852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Ant Group (MYbank): мікрокредити для малого бізнесу</a:t>
            </a:r>
            <a:endParaRPr lang="en-US" sz="1600" dirty="0"/>
          </a:p>
        </p:txBody>
      </p:sp>
      <p:sp>
        <p:nvSpPr>
          <p:cNvPr id="9" name="Shape 7"/>
          <p:cNvSpPr/>
          <p:nvPr/>
        </p:nvSpPr>
        <p:spPr>
          <a:xfrm>
            <a:off x="7498080" y="2212848"/>
            <a:ext cx="1188720" cy="868680"/>
          </a:xfrm>
          <a:prstGeom prst="roundRect">
            <a:avLst>
              <a:gd name="adj" fmla="val 7368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0" name="Image 0" descr="/home/claude/assets/alipa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5270" y="2334463"/>
            <a:ext cx="434340" cy="43434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7543800" y="2770632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Alipay</a:t>
            </a:r>
            <a:endParaRPr lang="en-US" sz="1000" dirty="0"/>
          </a:p>
        </p:txBody>
      </p:sp>
      <p:sp>
        <p:nvSpPr>
          <p:cNvPr id="12" name="Shape 9"/>
          <p:cNvSpPr/>
          <p:nvPr/>
        </p:nvSpPr>
        <p:spPr>
          <a:xfrm>
            <a:off x="457200" y="2788920"/>
            <a:ext cx="214884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457200" y="2852928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3800" dirty="0"/>
          </a:p>
        </p:txBody>
      </p:sp>
      <p:sp>
        <p:nvSpPr>
          <p:cNvPr id="14" name="Text 11"/>
          <p:cNvSpPr/>
          <p:nvPr/>
        </p:nvSpPr>
        <p:spPr>
          <a:xfrm>
            <a:off x="548640" y="345643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хвилини на заявку</a:t>
            </a:r>
            <a:endParaRPr lang="en-US" sz="1200" dirty="0"/>
          </a:p>
        </p:txBody>
      </p:sp>
      <p:sp>
        <p:nvSpPr>
          <p:cNvPr id="15" name="Text 12"/>
          <p:cNvSpPr/>
          <p:nvPr/>
        </p:nvSpPr>
        <p:spPr>
          <a:xfrm>
            <a:off x="2606040" y="3108960"/>
            <a:ext cx="182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D7E6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2788920" y="2788920"/>
            <a:ext cx="214884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Text 14"/>
          <p:cNvSpPr/>
          <p:nvPr/>
        </p:nvSpPr>
        <p:spPr>
          <a:xfrm>
            <a:off x="2788920" y="2852928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3800" dirty="0"/>
          </a:p>
        </p:txBody>
      </p:sp>
      <p:sp>
        <p:nvSpPr>
          <p:cNvPr id="18" name="Text 15"/>
          <p:cNvSpPr/>
          <p:nvPr/>
        </p:nvSpPr>
        <p:spPr>
          <a:xfrm>
            <a:off x="2880360" y="345643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секунда на рішення</a:t>
            </a:r>
            <a:endParaRPr lang="en-US" sz="1200" dirty="0"/>
          </a:p>
        </p:txBody>
      </p:sp>
      <p:sp>
        <p:nvSpPr>
          <p:cNvPr id="19" name="Text 16"/>
          <p:cNvSpPr/>
          <p:nvPr/>
        </p:nvSpPr>
        <p:spPr>
          <a:xfrm>
            <a:off x="4937760" y="3108960"/>
            <a:ext cx="182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D7E6E8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·</a:t>
            </a:r>
            <a:endParaRPr lang="en-US" sz="2400" dirty="0"/>
          </a:p>
        </p:txBody>
      </p:sp>
      <p:sp>
        <p:nvSpPr>
          <p:cNvPr id="20" name="Shape 17"/>
          <p:cNvSpPr/>
          <p:nvPr/>
        </p:nvSpPr>
        <p:spPr>
          <a:xfrm>
            <a:off x="5120640" y="2788920"/>
            <a:ext cx="214884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1" name="Text 18"/>
          <p:cNvSpPr/>
          <p:nvPr/>
        </p:nvSpPr>
        <p:spPr>
          <a:xfrm>
            <a:off x="5120640" y="2852928"/>
            <a:ext cx="2148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800" b="1" dirty="0">
                <a:solidFill>
                  <a:srgbClr val="0A7E8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</a:t>
            </a:r>
            <a:endParaRPr lang="en-US" sz="3800" dirty="0"/>
          </a:p>
        </p:txBody>
      </p:sp>
      <p:sp>
        <p:nvSpPr>
          <p:cNvPr id="22" name="Text 19"/>
          <p:cNvSpPr/>
          <p:nvPr/>
        </p:nvSpPr>
        <p:spPr>
          <a:xfrm>
            <a:off x="5212080" y="3456432"/>
            <a:ext cx="1965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людей у процесі ухвалення</a:t>
            </a:r>
            <a:endParaRPr lang="en-US" sz="1200" dirty="0"/>
          </a:p>
        </p:txBody>
      </p:sp>
      <p:sp>
        <p:nvSpPr>
          <p:cNvPr id="23" name="Text 20"/>
          <p:cNvSpPr/>
          <p:nvPr/>
        </p:nvSpPr>
        <p:spPr>
          <a:xfrm>
            <a:off x="457200" y="4096512"/>
            <a:ext cx="6766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Рішення ухвалює алгоритм на основі транзакційних даних продавця. Десятки мільйонів позичальників, нерентабельних для класичного банку.</a:t>
            </a:r>
            <a:endParaRPr lang="en-US" sz="1150" dirty="0"/>
          </a:p>
        </p:txBody>
      </p:sp>
      <p:sp>
        <p:nvSpPr>
          <p:cNvPr id="24" name="Shape 21"/>
          <p:cNvSpPr/>
          <p:nvPr/>
        </p:nvSpPr>
        <p:spPr>
          <a:xfrm>
            <a:off x="457200" y="4572000"/>
            <a:ext cx="8229600" cy="457200"/>
          </a:xfrm>
          <a:prstGeom prst="roundRect">
            <a:avLst>
              <a:gd name="adj" fmla="val 14000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2"/>
          <p:cNvSpPr/>
          <p:nvPr/>
        </p:nvSpPr>
        <p:spPr>
          <a:xfrm>
            <a:off x="621792" y="4590288"/>
            <a:ext cx="79095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Місток до курсу: купуючи сучасний цифровий продукт, бізнес дедалі частіше купує не «інструмент для працівника», а «виконавця частини </a:t>
            </a:r>
            <a:r>
              <a:rPr lang="en-US" sz="10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процесу</a:t>
            </a:r>
            <a:r>
              <a:rPr lang="en-US" sz="10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»</a:t>
            </a:r>
            <a:endParaRPr lang="en-US" sz="10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Рітейлер, що став вендором цифрового продукту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859058" y="274320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859058" y="2743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00584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37160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5C2D83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ocado</a:t>
            </a:r>
            <a:endParaRPr lang="en-US" sz="2200" dirty="0"/>
          </a:p>
        </p:txBody>
      </p:sp>
      <p:pic>
        <p:nvPicPr>
          <p:cNvPr id="8" name="Image 0" descr="/home/claude/assets/arrow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097280" y="2514600"/>
            <a:ext cx="457200" cy="457200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457200" y="3108960"/>
            <a:ext cx="1737360" cy="100584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502920" y="310896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B4A9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KROGER</a:t>
            </a:r>
            <a:endParaRPr lang="en-US" sz="1200" dirty="0"/>
          </a:p>
          <a:p>
            <a:pPr marL="0" indent="0" algn="ctr">
              <a:buNone/>
            </a:pPr>
            <a:r>
              <a:rPr lang="en-US" sz="1200" b="1" dirty="0">
                <a:solidFill>
                  <a:srgbClr val="1B4A9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та інші рітейлери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2423160" y="1371600"/>
            <a:ext cx="6263640" cy="2194560"/>
          </a:xfrm>
          <a:prstGeom prst="roundRect">
            <a:avLst>
              <a:gd name="adj" fmla="val 291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2697480" y="1572768"/>
            <a:ext cx="580644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Британський онлайн-бакалійник десятиліттями будував роботизовані склади й алгоритми логістики для себе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Потім «запакував» цю спроможність в Ocado Smart Platform і почав продавати конкурентам по галузі у світі (найвідоміша угода — з Kroger, США)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Суттєва частина ринкової вартості компанії — платформа, а не продаж продуктів харчування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2423160" y="3749040"/>
            <a:ext cx="6263640" cy="914400"/>
          </a:xfrm>
          <a:prstGeom prst="roundRect">
            <a:avLst>
              <a:gd name="adj" fmla="val 7000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2560320" y="3931920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1" descr="/home/claude/assets/ide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2966" y="4074566"/>
            <a:ext cx="263347" cy="263347"/>
          </a:xfrm>
          <a:prstGeom prst="rect">
            <a:avLst/>
          </a:prstGeom>
        </p:spPr>
      </p:pic>
      <p:sp>
        <p:nvSpPr>
          <p:cNvPr id="16" name="Text 12"/>
          <p:cNvSpPr/>
          <p:nvPr/>
        </p:nvSpPr>
        <p:spPr>
          <a:xfrm>
            <a:off x="3246120" y="3822192"/>
            <a:ext cx="5349240" cy="8046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Урок: межа між «бізнесом, що використовує цифрові продукти» і «бізнесом, що їх продає» — рухома. Внутрішня цифрова спроможність може стати самостійним продуктом.</a:t>
            </a:r>
            <a:endParaRPr lang="en-US" sz="11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2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Драйвери та бар'єри цифрової трансформації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4023360" cy="2286000"/>
          </a:xfrm>
          <a:prstGeom prst="roundRect">
            <a:avLst>
              <a:gd name="adj" fmla="val 2800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138988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299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Драйвери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85800" y="1737360"/>
            <a:ext cx="3611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Очікування клієнтів: «ефект останнього найкращого досвіду»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Тиск конкурентів і поява цифрових гравців у галузі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Здешевлення технологій: хмара, no-code, AI за підпискою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Доступність даних та аналітики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663440" y="1298448"/>
            <a:ext cx="4023360" cy="2286000"/>
          </a:xfrm>
          <a:prstGeom prst="roundRect">
            <a:avLst>
              <a:gd name="adj" fmla="val 2800"/>
            </a:avLst>
          </a:prstGeom>
          <a:solidFill>
            <a:srgbClr val="FBEDEB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92040" y="1389888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C039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Бар'єри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892040" y="1737360"/>
            <a:ext cx="361188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Спротив змінам, брак цифрових навичок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Legacy-системи та «клаптикова» автоматизація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Невизначеність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віддачі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інвестицій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Ризики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безпеки</a:t>
            </a: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й </a:t>
            </a:r>
            <a:r>
              <a:rPr lang="en-US" sz="10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регуляторика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«Трансформаційний театр»: імітація без зміни процесів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57200" y="3730752"/>
            <a:ext cx="402336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21792" y="3840480"/>
            <a:ext cx="1051560" cy="27432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21792" y="3840480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АНТИКЕЙС</a:t>
            </a:r>
            <a:endParaRPr lang="en-US" sz="1050" dirty="0"/>
          </a:p>
        </p:txBody>
      </p:sp>
      <p:pic>
        <p:nvPicPr>
          <p:cNvPr id="13" name="Image 0" descr="/home/claude/assets/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6200" y="3840480"/>
            <a:ext cx="457200" cy="4572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621792" y="4160520"/>
            <a:ext cx="32461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 Predix: «згори, швидко і всюди» без відпрацьованої цінності — мільярдні втрати. Малі перевірені </a:t>
            </a:r>
            <a:r>
              <a:rPr lang="en-US" sz="9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кроки</a:t>
            </a: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виграють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4663440" y="3730752"/>
            <a:ext cx="4023360" cy="1051560"/>
          </a:xfrm>
          <a:prstGeom prst="roundRect">
            <a:avLst>
              <a:gd name="adj" fmla="val 6087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3"/>
          <p:cNvSpPr/>
          <p:nvPr/>
        </p:nvSpPr>
        <p:spPr>
          <a:xfrm>
            <a:off x="4800600" y="3959352"/>
            <a:ext cx="548640" cy="54864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1" descr="/home/claude/asset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246" y="4101998"/>
            <a:ext cx="263347" cy="263347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440680" y="379476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Український вимір: </a:t>
            </a: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війна — примусовий прискорювач цифровізації. Головний драйвер тут — стійкість (resilience): критерій успіху часто «бізнес вижив і працює».</a:t>
            </a:r>
            <a:endParaRPr lang="en-US" sz="9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EA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108960"/>
            <a:ext cx="4023360" cy="402336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-1645920"/>
            <a:ext cx="3474720" cy="347472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1371600" cy="137160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377440" y="10789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ЛЕКЦІЇ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77440" y="141732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Поняття «цифровий продукт»: визначення, розмежування, роль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223760" y="329184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cub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27" y="3600907"/>
            <a:ext cx="570586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Чотири робочі ознаки цифрового продукту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8229600" cy="777240"/>
          </a:xfrm>
          <a:prstGeom prst="roundRect">
            <a:avLst>
              <a:gd name="adj" fmla="val 8235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58368" y="1353312"/>
            <a:ext cx="7818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Цифровий продукт </a:t>
            </a: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рішення з самостійною цінністю, що існує в цифровій формі або доставляє цінність цифровими засобами, може бути відтворене й масштабоване без пропорційного зростання витрат.</a:t>
            </a:r>
            <a:endParaRPr lang="en-US" sz="1250" dirty="0"/>
          </a:p>
        </p:txBody>
      </p:sp>
      <p:sp>
        <p:nvSpPr>
          <p:cNvPr id="6" name="Shape 4"/>
          <p:cNvSpPr/>
          <p:nvPr/>
        </p:nvSpPr>
        <p:spPr>
          <a:xfrm>
            <a:off x="457200" y="2240280"/>
            <a:ext cx="4023360" cy="118872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Shape 5"/>
          <p:cNvSpPr/>
          <p:nvPr/>
        </p:nvSpPr>
        <p:spPr>
          <a:xfrm>
            <a:off x="585216" y="2368296"/>
            <a:ext cx="347472" cy="347472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85216" y="23682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1024128" y="233172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Цінність — у цифровій формі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1024128" y="274320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CRM-система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Контрприклад: розумний замок — цінність фізична, керування цифрове (гібрид)</a:t>
            </a:r>
            <a:endParaRPr lang="en-US" sz="950" dirty="0"/>
          </a:p>
        </p:txBody>
      </p:sp>
      <p:sp>
        <p:nvSpPr>
          <p:cNvPr id="11" name="Shape 9"/>
          <p:cNvSpPr/>
          <p:nvPr/>
        </p:nvSpPr>
        <p:spPr>
          <a:xfrm>
            <a:off x="4663440" y="2240280"/>
            <a:ext cx="4023360" cy="118872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2" name="Shape 10"/>
          <p:cNvSpPr/>
          <p:nvPr/>
        </p:nvSpPr>
        <p:spPr>
          <a:xfrm>
            <a:off x="4791456" y="2368296"/>
            <a:ext cx="347472" cy="347472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791456" y="2368296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5230368" y="2331720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Самостійна завершена функціональність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5230368" y="2743200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конструктор сайтів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Контрприклад: бібліотека коду — цінна лише всередині іншого продукту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457200" y="3538728"/>
            <a:ext cx="4023360" cy="118872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585216" y="3666744"/>
            <a:ext cx="347472" cy="347472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585216" y="36667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1024128" y="363016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Відтворюваність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24128" y="4041648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застосунок — мільйонний користувач коштує як сотий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Контрприклад: сайт, розроблений студією на замовлення</a:t>
            </a:r>
            <a:endParaRPr lang="en-US" sz="950" dirty="0"/>
          </a:p>
        </p:txBody>
      </p:sp>
      <p:sp>
        <p:nvSpPr>
          <p:cNvPr id="21" name="Shape 19"/>
          <p:cNvSpPr/>
          <p:nvPr/>
        </p:nvSpPr>
        <p:spPr>
          <a:xfrm>
            <a:off x="4663440" y="3538728"/>
            <a:ext cx="4023360" cy="1188720"/>
          </a:xfrm>
          <a:prstGeom prst="roundRect">
            <a:avLst>
              <a:gd name="adj" fmla="val 53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Shape 20"/>
          <p:cNvSpPr/>
          <p:nvPr/>
        </p:nvSpPr>
        <p:spPr>
          <a:xfrm>
            <a:off x="4791456" y="3666744"/>
            <a:ext cx="347472" cy="347472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4791456" y="3666744"/>
            <a:ext cx="347472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5230368" y="3630168"/>
            <a:ext cx="33832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Розвиток через оновлення</a:t>
            </a:r>
            <a:endParaRPr lang="en-US" sz="1200" dirty="0"/>
          </a:p>
        </p:txBody>
      </p:sp>
      <p:sp>
        <p:nvSpPr>
          <p:cNvPr id="25" name="Text 23"/>
          <p:cNvSpPr/>
          <p:nvPr/>
        </p:nvSpPr>
        <p:spPr>
          <a:xfrm>
            <a:off x="5230368" y="4041648"/>
            <a:ext cx="3337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0299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Приклад: SaaS — нові функції всім одразу</a:t>
            </a:r>
            <a:endParaRPr lang="en-US" sz="950" dirty="0"/>
          </a:p>
          <a:p>
            <a:pPr marL="0" indent="0">
              <a:buNone/>
            </a:pPr>
            <a:r>
              <a:rPr lang="en-US" sz="950" dirty="0">
                <a:solidFill>
                  <a:srgbClr val="C039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Контрприклад: «коробкове» ПЗ 1990-х — нова версія = окрема покупка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457200" y="4846320"/>
            <a:ext cx="8229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Мають виконуватися всі чотири ознаки одночасно.</a:t>
            </a:r>
            <a:endParaRPr lang="en-US" sz="11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Продукт · послуга · сервіс: три різні речі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2651760" cy="2743200"/>
          </a:xfrm>
          <a:prstGeom prst="roundRect">
            <a:avLst>
              <a:gd name="adj" fmla="val 2414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assets/grammarly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" y="1481328"/>
            <a:ext cx="502920" cy="50292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34440" y="1444752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Цифровий продукт</a:t>
            </a:r>
            <a:endParaRPr lang="en-US" sz="1400" dirty="0"/>
          </a:p>
        </p:txBody>
      </p:sp>
      <p:sp>
        <p:nvSpPr>
          <p:cNvPr id="7" name="Text 4"/>
          <p:cNvSpPr/>
          <p:nvPr/>
        </p:nvSpPr>
        <p:spPr>
          <a:xfrm>
            <a:off x="621792" y="214884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Завершене відтворюване рішення з самостійною цінністю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21792" y="3035808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Grammarly: мільйони користувачів отримують цінність однаковим способом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3291840" y="1325880"/>
            <a:ext cx="2651760" cy="2743200"/>
          </a:xfrm>
          <a:prstGeom prst="roundRect">
            <a:avLst>
              <a:gd name="adj" fmla="val 241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3429000" y="1463040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assets/us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1646" y="1605686"/>
            <a:ext cx="263347" cy="26334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069080" y="1444752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Цифрова послуга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3456432" y="214884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Діяльність людей цифровими каналами; не відтворюється без праці виконавця</a:t>
            </a:r>
            <a:endParaRPr lang="en-US" sz="1100" dirty="0"/>
          </a:p>
        </p:txBody>
      </p:sp>
      <p:sp>
        <p:nvSpPr>
          <p:cNvPr id="14" name="Text 10"/>
          <p:cNvSpPr/>
          <p:nvPr/>
        </p:nvSpPr>
        <p:spPr>
          <a:xfrm>
            <a:off x="3456432" y="3035808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Редактор-фрилансер, що вичитує ваш текст у Google Docs</a:t>
            </a:r>
            <a:endParaRPr lang="en-US" sz="1000" dirty="0"/>
          </a:p>
        </p:txBody>
      </p:sp>
      <p:sp>
        <p:nvSpPr>
          <p:cNvPr id="15" name="Shape 11"/>
          <p:cNvSpPr/>
          <p:nvPr/>
        </p:nvSpPr>
        <p:spPr>
          <a:xfrm>
            <a:off x="6126480" y="1325880"/>
            <a:ext cx="2651760" cy="2743200"/>
          </a:xfrm>
          <a:prstGeom prst="roundRect">
            <a:avLst>
              <a:gd name="adj" fmla="val 241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6" name="Shape 12"/>
          <p:cNvSpPr/>
          <p:nvPr/>
        </p:nvSpPr>
        <p:spPr>
          <a:xfrm>
            <a:off x="6263640" y="1463040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7" name="Image 2" descr="/home/claude/assets/cogs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6286" y="1605686"/>
            <a:ext cx="263347" cy="263347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903720" y="1444752"/>
            <a:ext cx="17830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Цифровий сервіс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6291072" y="2148840"/>
            <a:ext cx="23317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Автоматизована функція, зазвичай складова продукту чи екосистеми</a:t>
            </a:r>
            <a:endParaRPr lang="en-US" sz="1100" dirty="0"/>
          </a:p>
        </p:txBody>
      </p:sp>
      <p:sp>
        <p:nvSpPr>
          <p:cNvPr id="20" name="Text 15"/>
          <p:cNvSpPr/>
          <p:nvPr/>
        </p:nvSpPr>
        <p:spPr>
          <a:xfrm>
            <a:off x="6291072" y="3035808"/>
            <a:ext cx="2331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Вбудована перевірка орфографії в текстовому редакторі</a:t>
            </a:r>
            <a:endParaRPr lang="en-US" sz="1000" dirty="0"/>
          </a:p>
        </p:txBody>
      </p:sp>
      <p:sp>
        <p:nvSpPr>
          <p:cNvPr id="21" name="Shape 16"/>
          <p:cNvSpPr/>
          <p:nvPr/>
        </p:nvSpPr>
        <p:spPr>
          <a:xfrm>
            <a:off x="457200" y="4206240"/>
            <a:ext cx="8229600" cy="621792"/>
          </a:xfrm>
          <a:prstGeom prst="roundRect">
            <a:avLst>
              <a:gd name="adj" fmla="val 10294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17"/>
          <p:cNvSpPr/>
          <p:nvPr/>
        </p:nvSpPr>
        <p:spPr>
          <a:xfrm>
            <a:off x="640080" y="4233672"/>
            <a:ext cx="7863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Межі рухомі: SaaS містить десятки сервісів, AI-агент поєднує ознаки продукту й послуги. Уміння аргументовано класифікувати важливіше за </a:t>
            </a:r>
            <a:r>
              <a:rPr lang="en-US" sz="11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завчене</a:t>
            </a: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визначення</a:t>
            </a:r>
            <a:r>
              <a:rPr lang="uk-UA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Межа «продукт — послуга» рухається в обидва боки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402336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144475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299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Продуктизація послуг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685800" y="1810512"/>
            <a:ext cx="3611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Юридична консультація → конструктор договорів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Послуга дизайнера → шаблонний редактор (Canva)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Наслідок для покупця: типове — дешевшає і стандартизується; нетипове — досі послуга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63440" y="1325880"/>
            <a:ext cx="4023360" cy="1965960"/>
          </a:xfrm>
          <a:prstGeom prst="roundRect">
            <a:avLst>
              <a:gd name="adj" fmla="val 3256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892040" y="1444752"/>
            <a:ext cx="3566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0B5E6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Сервітизація продуктів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4892040" y="1810512"/>
            <a:ext cx="361188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Продукт «обростає» послугами: впровадження, навчання, супровід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 корпоративних продажах вартість послуг ≈ або &gt; вартості продукту</a:t>
            </a:r>
            <a:endParaRPr lang="en-US" sz="11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Висновок до лекції 6: «продуктова» частина TCO може бути меншою за половину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4224528" y="2057400"/>
            <a:ext cx="685800" cy="68580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arrow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2836" y="2235708"/>
            <a:ext cx="329184" cy="329184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457200" y="3456432"/>
            <a:ext cx="4572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Гібриди «цифра + матерія»</a:t>
            </a:r>
            <a:endParaRPr lang="en-US" sz="1500" dirty="0"/>
          </a:p>
        </p:txBody>
      </p:sp>
      <p:sp>
        <p:nvSpPr>
          <p:cNvPr id="13" name="Shape 10"/>
          <p:cNvSpPr/>
          <p:nvPr/>
        </p:nvSpPr>
        <p:spPr>
          <a:xfrm>
            <a:off x="457200" y="3822192"/>
            <a:ext cx="4023360" cy="960120"/>
          </a:xfrm>
          <a:prstGeom prst="roundRect">
            <a:avLst>
              <a:gd name="adj" fmla="val 6667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640080" y="3913632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Ajax Systems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40080" y="42062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Датчики й хаби фізичні, але цінність — у застосунку, хмарі та сценаріях: купуючи «залізо», клієнт підписується на платформу.</a:t>
            </a:r>
            <a:endParaRPr lang="en-US" sz="950" dirty="0"/>
          </a:p>
        </p:txBody>
      </p:sp>
      <p:sp>
        <p:nvSpPr>
          <p:cNvPr id="16" name="Shape 13"/>
          <p:cNvSpPr/>
          <p:nvPr/>
        </p:nvSpPr>
        <p:spPr>
          <a:xfrm>
            <a:off x="4663440" y="3822192"/>
            <a:ext cx="4023360" cy="960120"/>
          </a:xfrm>
          <a:prstGeom prst="roundRect">
            <a:avLst>
              <a:gd name="adj" fmla="val 6667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7" name="Image 1" descr="/home/claude/assets/tesl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8032" y="3931920"/>
            <a:ext cx="384048" cy="38404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5303520" y="3913632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C000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Tesla</a:t>
            </a:r>
            <a:endParaRPr lang="en-US" sz="1300" dirty="0"/>
          </a:p>
        </p:txBody>
      </p:sp>
      <p:sp>
        <p:nvSpPr>
          <p:cNvPr id="19" name="Text 15"/>
          <p:cNvSpPr/>
          <p:nvPr/>
        </p:nvSpPr>
        <p:spPr>
          <a:xfrm>
            <a:off x="4846320" y="4315968"/>
            <a:ext cx="3657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Характеристики автомобіля змінюються програмними оновленнями «по повітрю».</a:t>
            </a:r>
            <a:endParaRPr lang="en-US" sz="9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AI-асистент на межі «продукту» і «послуги»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955280" y="283464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955280" y="283464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23444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7" name="Image 0" descr="/home/claude/assets/klarn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131" y="1544422"/>
            <a:ext cx="555498" cy="555498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502920" y="2295144"/>
            <a:ext cx="1645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Klarna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423160" y="1371600"/>
            <a:ext cx="6263640" cy="1417320"/>
          </a:xfrm>
          <a:prstGeom prst="roundRect">
            <a:avLst>
              <a:gd name="adj" fmla="val 4516"/>
            </a:avLst>
          </a:prstGeom>
          <a:solidFill>
            <a:srgbClr val="E7F6F1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7"/>
          <p:cNvSpPr/>
          <p:nvPr/>
        </p:nvSpPr>
        <p:spPr>
          <a:xfrm>
            <a:off x="2651760" y="1481328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02997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2024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2651760" y="1810512"/>
            <a:ext cx="5806440" cy="8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AI-асистент на базі OpenAI за перший місяць виконав обсяг роботи ≈ 700 агентів підтримки; компанія скоротила найм. Кейс облетів медіа як символ заміни послуги продуктом.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2423160" y="2926080"/>
            <a:ext cx="6263640" cy="1234440"/>
          </a:xfrm>
          <a:prstGeom prst="roundRect">
            <a:avLst>
              <a:gd name="adj" fmla="val 5185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0"/>
          <p:cNvSpPr/>
          <p:nvPr/>
        </p:nvSpPr>
        <p:spPr>
          <a:xfrm>
            <a:off x="2651760" y="3017520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C9711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2025</a:t>
            </a:r>
            <a:endParaRPr lang="en-US" sz="1600" dirty="0"/>
          </a:p>
        </p:txBody>
      </p:sp>
      <p:sp>
        <p:nvSpPr>
          <p:cNvPr id="14" name="Text 11"/>
          <p:cNvSpPr/>
          <p:nvPr/>
        </p:nvSpPr>
        <p:spPr>
          <a:xfrm>
            <a:off x="2651760" y="3346704"/>
            <a:ext cx="58064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публічно визнав: ставка на радикальне скорочення людей зайшла надто далеко — якість у складних випадках упала. Klarna знову залучає людей, шукаючи гібридну модель.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457200" y="4315968"/>
            <a:ext cx="8229600" cy="566928"/>
          </a:xfrm>
          <a:prstGeom prst="roundRect">
            <a:avLst>
              <a:gd name="adj" fmla="val 11290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640080" y="4343400"/>
            <a:ext cx="7863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Два уроки: (1) зсув «послуга → продукт» реальний, не маркетинговий; (2) межу переносу визначає не технологія, а якість розв'язання завдання клієнта.</a:t>
            </a:r>
            <a:endParaRPr lang="en-US" sz="11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3 · JOBS-TO-BE-DONE (К</a:t>
            </a:r>
            <a:r>
              <a:rPr lang="uk-UA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ЛЕЙТОН</a:t>
            </a: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КРІСТЕНСЕН)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Бізнес купує не продукт, а розв'язання завдання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777240" cy="274320"/>
          </a:xfrm>
          <a:prstGeom prst="roundRect">
            <a:avLst>
              <a:gd name="adj" fmla="val 50000"/>
            </a:avLst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298448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КЕЙС</a:t>
            </a:r>
            <a:endParaRPr lang="en-US" sz="1050" dirty="0"/>
          </a:p>
        </p:txBody>
      </p:sp>
      <p:sp>
        <p:nvSpPr>
          <p:cNvPr id="6" name="Text 4"/>
          <p:cNvSpPr/>
          <p:nvPr/>
        </p:nvSpPr>
        <p:spPr>
          <a:xfrm>
            <a:off x="1371600" y="1280160"/>
            <a:ext cx="42062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Молочний коктейль McDonald's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57200" y="1755648"/>
            <a:ext cx="4937760" cy="2011680"/>
          </a:xfrm>
          <a:prstGeom prst="roundRect">
            <a:avLst>
              <a:gd name="adj" fmla="val 3182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8" name="Image 0" descr="/home/claude/assets/mcdonald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938528"/>
            <a:ext cx="566928" cy="566928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658368" y="2697480"/>
            <a:ext cx="621792" cy="621792"/>
          </a:xfrm>
          <a:prstGeom prst="ellipse">
            <a:avLst/>
          </a:prstGeom>
          <a:solidFill>
            <a:srgbClr val="FDF3E7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assets/shak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0034" y="2859146"/>
            <a:ext cx="298460" cy="298460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1508760" y="1901952"/>
            <a:ext cx="3749040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Класична сегментація не піднімала продажі. Спостереження: коктейлі вранці купують водії — «на роботу» розважати в нудній дорозі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Густий (надовго), одна рука вільна, не кришиться, ситний</a:t>
            </a:r>
            <a:endParaRPr lang="en-US" sz="10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Конкуренти — не десерти, а банан, бублик і нудьга: те, що «наймають» на ту саму роботу</a:t>
            </a:r>
            <a:endParaRPr lang="en-US" sz="1050" dirty="0"/>
          </a:p>
        </p:txBody>
      </p:sp>
      <p:sp>
        <p:nvSpPr>
          <p:cNvPr id="12" name="Shape 8"/>
          <p:cNvSpPr/>
          <p:nvPr/>
        </p:nvSpPr>
        <p:spPr>
          <a:xfrm>
            <a:off x="5623560" y="1755648"/>
            <a:ext cx="3063240" cy="2011680"/>
          </a:xfrm>
          <a:prstGeom prst="roundRect">
            <a:avLst>
              <a:gd name="adj" fmla="val 3182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5806440" y="187452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kern="0" spc="12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МЕМ: EXCEL НА СПІВБЕСІДІ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5806440" y="219456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5" name="Image 2" descr="/home/claude/assets/exce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37199" y="2325319"/>
            <a:ext cx="241402" cy="241402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6446520" y="2176272"/>
            <a:ext cx="214884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400"/>
              </a:spcAft>
              <a:buNone/>
            </a:pPr>
            <a:r>
              <a:rPr lang="en-US" sz="1050" i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Ким ви себе бачите в компанії?</a:t>
            </a:r>
            <a:endParaRPr lang="en-US" sz="1050" dirty="0"/>
          </a:p>
          <a:p>
            <a:pPr marL="0" indent="0">
              <a:buNone/>
            </a:pPr>
            <a:r>
              <a:rPr lang="en-US" sz="1050" b="1" i="1" dirty="0">
                <a:solidFill>
                  <a:srgbClr val="1D6F4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CRM, ERP, таск-трекером, BI-системою… і трохи таблицею.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457200" y="3931920"/>
            <a:ext cx="8229600" cy="914400"/>
          </a:xfrm>
          <a:prstGeom prst="roundRect">
            <a:avLst>
              <a:gd name="adj" fmla="val 7000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Shape 13"/>
          <p:cNvSpPr/>
          <p:nvPr/>
        </p:nvSpPr>
        <p:spPr>
          <a:xfrm>
            <a:off x="594360" y="4096512"/>
            <a:ext cx="566928" cy="566928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3" descr="/home/claude/assets/chatq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1761" y="4243913"/>
            <a:ext cx="272125" cy="27212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1298448" y="4005072"/>
            <a:ext cx="7315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Бліц у чат: яку «роботу» виконує Excel у вашій компанії?  </a:t>
            </a:r>
            <a:r>
              <a:rPr lang="en-US" sz="11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Компанія «наймає» продукт на роботу — і «звільняє», коли її краще виконує інший. Оцінювання завжди починається з питання «на яку роботу наймаємо?» (→ тема 4).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EA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280160" y="3108960"/>
            <a:ext cx="4023360" cy="402336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7406640" y="-1645920"/>
            <a:ext cx="3474720" cy="3474720"/>
          </a:xfrm>
          <a:prstGeom prst="ellipse">
            <a:avLst/>
          </a:prstGeom>
          <a:solidFill>
            <a:srgbClr val="DFEFF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960120"/>
            <a:ext cx="1371600" cy="137160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960120"/>
            <a:ext cx="1371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2377440" y="1078992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3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ЛЕКЦІЇ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2377440" y="1417320"/>
            <a:ext cx="612648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Ринок цифрових продуктів 2026: глобальні зсуви та Україна</a:t>
            </a:r>
            <a:endParaRPr lang="en-US" sz="3000" dirty="0"/>
          </a:p>
        </p:txBody>
      </p:sp>
      <p:sp>
        <p:nvSpPr>
          <p:cNvPr id="10" name="Shape 8"/>
          <p:cNvSpPr/>
          <p:nvPr/>
        </p:nvSpPr>
        <p:spPr>
          <a:xfrm>
            <a:off x="7223760" y="3291840"/>
            <a:ext cx="1188720" cy="11887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0" descr="/home/claude/assets/char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32827" y="3600907"/>
            <a:ext cx="570586" cy="570586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Три структурні зсуви 2024–2026 років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298448"/>
            <a:ext cx="5394960" cy="77724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03504" y="1508760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03504" y="15087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97280" y="1344168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Від підписки — до оплати за використання і результат</a:t>
            </a:r>
            <a:endParaRPr lang="en-US" sz="1050" dirty="0"/>
          </a:p>
          <a:p>
            <a:pPr marL="0" indent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Per-seat втрачає монополію: AI-агенти працюють без «крісла». Salesforce Agentforce — ціна за дію агента, не за робоче місце (→ лекція 3)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457200" y="2167128"/>
            <a:ext cx="5394960" cy="777240"/>
          </a:xfrm>
          <a:prstGeom prst="roundRect">
            <a:avLst>
              <a:gd name="adj" fmla="val 8235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9" name="Shape 7"/>
          <p:cNvSpPr/>
          <p:nvPr/>
        </p:nvSpPr>
        <p:spPr>
          <a:xfrm>
            <a:off x="603504" y="2377440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03504" y="2377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1097280" y="2212848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AI-функції — обов'язкова вимога закупівель</a:t>
            </a:r>
            <a:endParaRPr lang="en-US" sz="1050" dirty="0"/>
          </a:p>
          <a:p>
            <a:pPr marL="0" indent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AI-асистенти — стандартний критерій вибору корпоративного ПЗ; агентні можливості — поширена вимога тендерів (Gartner, кві. 2026)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457200" y="3035808"/>
            <a:ext cx="5394960" cy="777240"/>
          </a:xfrm>
          <a:prstGeom prst="roundRect">
            <a:avLst>
              <a:gd name="adj" fmla="val 8235"/>
            </a:avLst>
          </a:prstGeom>
          <a:solidFill>
            <a:srgbClr val="FDF3E7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1"/>
          <p:cNvSpPr/>
          <p:nvPr/>
        </p:nvSpPr>
        <p:spPr>
          <a:xfrm>
            <a:off x="603504" y="3246120"/>
            <a:ext cx="365760" cy="365760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03504" y="32461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1097280" y="3081528"/>
            <a:ext cx="46177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Хайп супроводжується розчаруванням — і це нормально</a:t>
            </a:r>
            <a:endParaRPr lang="en-US" sz="1050" dirty="0"/>
          </a:p>
          <a:p>
            <a:pPr marL="0" indent="0">
              <a:buNone/>
            </a:pPr>
            <a:r>
              <a:rPr lang="en-US" sz="90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Прогноз Gartner: понад 40% проєктів агентного AI буде скасовано до кінця 2027 р. — витрати, неясна цінність, ризики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080760" y="1298448"/>
            <a:ext cx="2606040" cy="2606040"/>
          </a:xfrm>
          <a:prstGeom prst="roundRect">
            <a:avLst>
              <a:gd name="adj" fmla="val 2456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263640" y="1417320"/>
            <a:ext cx="2240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1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AGENT WASHING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6903720" y="1737360"/>
            <a:ext cx="960120" cy="9601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9" name="Image 0" descr="/home/claude/assets/wash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53351" y="1986991"/>
            <a:ext cx="460858" cy="460858"/>
          </a:xfrm>
          <a:prstGeom prst="rect">
            <a:avLst/>
          </a:prstGeom>
        </p:spPr>
      </p:pic>
      <p:sp>
        <p:nvSpPr>
          <p:cNvPr id="20" name="Text 17"/>
          <p:cNvSpPr/>
          <p:nvPr/>
        </p:nvSpPr>
        <p:spPr>
          <a:xfrm>
            <a:off x="6263640" y="2743200"/>
            <a:ext cx="2240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i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«AI всередині!»*</a:t>
            </a:r>
            <a:endParaRPr lang="en-US" sz="1300" dirty="0"/>
          </a:p>
        </p:txBody>
      </p:sp>
      <p:sp>
        <p:nvSpPr>
          <p:cNvPr id="21" name="Text 18"/>
          <p:cNvSpPr/>
          <p:nvPr/>
        </p:nvSpPr>
        <p:spPr>
          <a:xfrm>
            <a:off x="6263640" y="3063240"/>
            <a:ext cx="2240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spcAft>
                <a:spcPts val="300"/>
              </a:spcAft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тисячі вендорів заявляють «агентний AI»</a:t>
            </a:r>
            <a:endParaRPr lang="en-US" sz="1000" dirty="0"/>
          </a:p>
          <a:p>
            <a:pPr marL="0" indent="0" algn="ctr">
              <a:buNone/>
            </a:pPr>
            <a:r>
              <a:rPr lang="en-US" sz="1000" b="1" dirty="0">
                <a:solidFill>
                  <a:srgbClr val="C971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~130 мають його насправді (Gartner)</a:t>
            </a:r>
            <a:endParaRPr lang="en-US" sz="1000" dirty="0"/>
          </a:p>
        </p:txBody>
      </p:sp>
      <p:sp>
        <p:nvSpPr>
          <p:cNvPr id="22" name="Shape 19"/>
          <p:cNvSpPr/>
          <p:nvPr/>
        </p:nvSpPr>
        <p:spPr>
          <a:xfrm>
            <a:off x="457200" y="4041648"/>
            <a:ext cx="8229600" cy="777240"/>
          </a:xfrm>
          <a:prstGeom prst="roundRect">
            <a:avLst>
              <a:gd name="adj" fmla="val 8235"/>
            </a:avLst>
          </a:prstGeom>
          <a:solidFill>
            <a:srgbClr val="EAF5F6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Text 20"/>
          <p:cNvSpPr/>
          <p:nvPr/>
        </p:nvSpPr>
        <p:spPr>
          <a:xfrm>
            <a:off x="640080" y="4096512"/>
            <a:ext cx="78638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покупця: порівнювати різні моделі ціноутворення </a:t>
            </a:r>
            <a:r>
              <a:rPr lang="en-US" sz="11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стало</a:t>
            </a: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11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складніше</a:t>
            </a: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а критична перевірка обіцянок вендора — не опція, а </a:t>
            </a:r>
            <a:r>
              <a:rPr lang="en-US" sz="1150" b="1" dirty="0" err="1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необхідність</a:t>
            </a:r>
            <a:r>
              <a:rPr lang="en-US" sz="1150" b="1" dirty="0">
                <a:solidFill>
                  <a:srgbClr val="0B5E6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1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Agent washing у граничній формі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7536330" y="301752"/>
            <a:ext cx="1051560" cy="274320"/>
          </a:xfrm>
          <a:prstGeom prst="roundRect">
            <a:avLst>
              <a:gd name="adj" fmla="val 50000"/>
            </a:avLst>
          </a:prstGeom>
          <a:solidFill>
            <a:srgbClr val="C0392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536330" y="313645"/>
            <a:ext cx="1051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АНТИКЕЙС</a:t>
            </a:r>
            <a:endParaRPr lang="en-US" sz="105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1737360" cy="1005840"/>
          </a:xfrm>
          <a:prstGeom prst="roundRect">
            <a:avLst>
              <a:gd name="adj" fmla="val 6364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502920" y="1371600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2A2A72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Builder.ai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05840" y="2606040"/>
            <a:ext cx="685800" cy="685800"/>
          </a:xfrm>
          <a:prstGeom prst="ellipse">
            <a:avLst/>
          </a:prstGeom>
          <a:solidFill>
            <a:srgbClr val="FBEDEB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" name="Image 0" descr="/home/claude/assets/rob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148" y="2784348"/>
            <a:ext cx="329184" cy="329184"/>
          </a:xfrm>
          <a:prstGeom prst="rect">
            <a:avLst/>
          </a:prstGeom>
        </p:spPr>
      </p:pic>
      <p:sp>
        <p:nvSpPr>
          <p:cNvPr id="10" name="Shape 7"/>
          <p:cNvSpPr/>
          <p:nvPr/>
        </p:nvSpPr>
        <p:spPr>
          <a:xfrm>
            <a:off x="2423160" y="1371600"/>
            <a:ext cx="6263640" cy="2057400"/>
          </a:xfrm>
          <a:prstGeom prst="roundRect">
            <a:avLst>
              <a:gd name="adj" fmla="val 3111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2697480" y="1554480"/>
            <a:ext cx="58064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Обіцянка: «складання застосунків штучним інтелектом, як з конструктора Lego»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Сотні мільйонів доларів інвестицій від найбільших фондів і корпорацій; оцінка понад $1 млрд</a:t>
            </a:r>
            <a:endParaRPr lang="en-US" sz="12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2025: неплатоспроможність. Розслідування: значну частину «роботи AI-асистентки Наташі» виконували сотні розробників вручну; звітність — із суттєво завищеними продажами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57200" y="3611880"/>
            <a:ext cx="2651760" cy="1188720"/>
          </a:xfrm>
          <a:prstGeom prst="roundRect">
            <a:avLst>
              <a:gd name="adj" fmla="val 5385"/>
            </a:avLst>
          </a:prstGeom>
          <a:solidFill>
            <a:srgbClr val="FBEDEB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10"/>
          <p:cNvSpPr/>
          <p:nvPr/>
        </p:nvSpPr>
        <p:spPr>
          <a:xfrm>
            <a:off x="566928" y="37490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1" descr="/home/claude/assets/skepti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3867912"/>
            <a:ext cx="219456" cy="219456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115568" y="365760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Обгортка «AI» нічого не гарантує — перевіряйте механізм створення цінності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3291840" y="3611880"/>
            <a:ext cx="2651760" cy="1188720"/>
          </a:xfrm>
          <a:prstGeom prst="roundRect">
            <a:avLst>
              <a:gd name="adj" fmla="val 5385"/>
            </a:avLst>
          </a:prstGeom>
          <a:solidFill>
            <a:srgbClr val="FBEDEB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3"/>
          <p:cNvSpPr/>
          <p:nvPr/>
        </p:nvSpPr>
        <p:spPr>
          <a:xfrm>
            <a:off x="3401568" y="37490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2" descr="/home/claude/assets/sca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20440" y="3867912"/>
            <a:ext cx="219456" cy="219456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3950208" y="365760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Фінансова стійкість вендора — критерій нарівні з </a:t>
            </a:r>
            <a:r>
              <a:rPr lang="en-US" sz="950" dirty="0" err="1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функціональністю</a:t>
            </a:r>
            <a:endParaRPr lang="en-US" sz="950" dirty="0"/>
          </a:p>
        </p:txBody>
      </p:sp>
      <p:sp>
        <p:nvSpPr>
          <p:cNvPr id="20" name="Shape 15"/>
          <p:cNvSpPr/>
          <p:nvPr/>
        </p:nvSpPr>
        <p:spPr>
          <a:xfrm>
            <a:off x="6126480" y="3611880"/>
            <a:ext cx="2651760" cy="1188720"/>
          </a:xfrm>
          <a:prstGeom prst="roundRect">
            <a:avLst>
              <a:gd name="adj" fmla="val 5385"/>
            </a:avLst>
          </a:prstGeom>
          <a:solidFill>
            <a:srgbClr val="FBEDEB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6"/>
          <p:cNvSpPr/>
          <p:nvPr/>
        </p:nvSpPr>
        <p:spPr>
          <a:xfrm>
            <a:off x="6236208" y="374904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3" descr="/home/claude/assets/warning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5080" y="3867912"/>
            <a:ext cx="219456" cy="219456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6784848" y="3657600"/>
            <a:ext cx="19202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«Занадто гарні» метрики — привід для перевірки, а не для прискорення угоди</a:t>
            </a:r>
            <a:endParaRPr lang="en-US" sz="9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ПИТАННЯ 4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Український ринок: держава, банкінг, продуктове ІТ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4023360" cy="1645920"/>
          </a:xfrm>
          <a:prstGeom prst="roundRect">
            <a:avLst>
              <a:gd name="adj" fmla="val 3889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481328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go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2726" y="1623974"/>
            <a:ext cx="263347" cy="2633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98448" y="148132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Дія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640080" y="1993392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Держава як цифровий продукт: документи в смартфоні, реєстрація ФОП онлайн, «Дія.Підпис» як інфраструктура для бізнесу. Досвід вивчають інші країни. Продукт? Платформа? Екосистема? — до дискусії.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663440" y="1325880"/>
            <a:ext cx="4023360" cy="1645920"/>
          </a:xfrm>
          <a:prstGeom prst="roundRect">
            <a:avLst>
              <a:gd name="adj" fmla="val 3889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846320" y="1481328"/>
            <a:ext cx="548640" cy="548640"/>
          </a:xfrm>
          <a:prstGeom prst="ellipse">
            <a:avLst/>
          </a:prstGeom>
          <a:solidFill>
            <a:srgbClr val="EAF5F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assets/ca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966" y="1623974"/>
            <a:ext cx="263347" cy="26334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504688" y="1481328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monobank</a:t>
            </a:r>
            <a:endParaRPr lang="en-US" sz="1700" dirty="0"/>
          </a:p>
        </p:txBody>
      </p:sp>
      <p:sp>
        <p:nvSpPr>
          <p:cNvPr id="13" name="Text 9"/>
          <p:cNvSpPr/>
          <p:nvPr/>
        </p:nvSpPr>
        <p:spPr>
          <a:xfrm>
            <a:off x="4846320" y="1993392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Перший банк без відділень (2017): продукт = застосунок + картка. Гейміфікація, онбординг за хвилини. Ґрунт підготував «Приват24» — планка досвіду, задана лідером, стає обов'язковою для всіх.</a:t>
            </a:r>
            <a:endParaRPr lang="en-US" sz="1000" dirty="0"/>
          </a:p>
        </p:txBody>
      </p:sp>
      <p:sp>
        <p:nvSpPr>
          <p:cNvPr id="14" name="Text 10"/>
          <p:cNvSpPr/>
          <p:nvPr/>
        </p:nvSpPr>
        <p:spPr>
          <a:xfrm>
            <a:off x="457200" y="3154680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Продуктове ІТ світового рівня (виросло з аутсорсингу):</a:t>
            </a:r>
            <a:endParaRPr lang="en-US" sz="1400" dirty="0"/>
          </a:p>
        </p:txBody>
      </p:sp>
      <p:sp>
        <p:nvSpPr>
          <p:cNvPr id="15" name="Shape 11"/>
          <p:cNvSpPr/>
          <p:nvPr/>
        </p:nvSpPr>
        <p:spPr>
          <a:xfrm>
            <a:off x="457200" y="3520440"/>
            <a:ext cx="1572768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assets/grammarl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984" y="3639312"/>
            <a:ext cx="457200" cy="4572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512064" y="4133088"/>
            <a:ext cx="1463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Grammarly — асистент письма</a:t>
            </a:r>
            <a:endParaRPr lang="en-US" sz="850" dirty="0"/>
          </a:p>
        </p:txBody>
      </p:sp>
      <p:sp>
        <p:nvSpPr>
          <p:cNvPr id="18" name="Shape 13"/>
          <p:cNvSpPr/>
          <p:nvPr/>
        </p:nvSpPr>
        <p:spPr>
          <a:xfrm>
            <a:off x="2167128" y="3520440"/>
            <a:ext cx="1572768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pic>
        <p:nvPicPr>
          <p:cNvPr id="19" name="Image 3" descr="/home/claude/assets/macpa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4912" y="3639312"/>
            <a:ext cx="457200" cy="457200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2221992" y="4133088"/>
            <a:ext cx="1463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MacPaw — CleanMyMac, Setapp</a:t>
            </a:r>
            <a:endParaRPr lang="en-US" sz="850" dirty="0"/>
          </a:p>
        </p:txBody>
      </p:sp>
      <p:sp>
        <p:nvSpPr>
          <p:cNvPr id="21" name="Shape 15"/>
          <p:cNvSpPr/>
          <p:nvPr/>
        </p:nvSpPr>
        <p:spPr>
          <a:xfrm>
            <a:off x="3877056" y="3520440"/>
            <a:ext cx="1572768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2" name="Text 16"/>
          <p:cNvSpPr/>
          <p:nvPr/>
        </p:nvSpPr>
        <p:spPr>
          <a:xfrm>
            <a:off x="3922776" y="3611880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1111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Ajax Systems</a:t>
            </a:r>
            <a:endParaRPr lang="en-US" sz="1150" dirty="0"/>
          </a:p>
        </p:txBody>
      </p:sp>
      <p:sp>
        <p:nvSpPr>
          <p:cNvPr id="23" name="Text 17"/>
          <p:cNvSpPr/>
          <p:nvPr/>
        </p:nvSpPr>
        <p:spPr>
          <a:xfrm>
            <a:off x="3931920" y="4133088"/>
            <a:ext cx="1463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безпека: залізо + платформа</a:t>
            </a:r>
            <a:endParaRPr lang="en-US" sz="850" dirty="0"/>
          </a:p>
        </p:txBody>
      </p:sp>
      <p:sp>
        <p:nvSpPr>
          <p:cNvPr id="24" name="Shape 18"/>
          <p:cNvSpPr/>
          <p:nvPr/>
        </p:nvSpPr>
        <p:spPr>
          <a:xfrm>
            <a:off x="5586984" y="3520440"/>
            <a:ext cx="1572768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5" name="Text 19"/>
          <p:cNvSpPr/>
          <p:nvPr/>
        </p:nvSpPr>
        <p:spPr>
          <a:xfrm>
            <a:off x="5632704" y="3611880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0E7A5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Preply</a:t>
            </a:r>
            <a:endParaRPr lang="en-US" sz="1150" dirty="0"/>
          </a:p>
        </p:txBody>
      </p:sp>
      <p:sp>
        <p:nvSpPr>
          <p:cNvPr id="26" name="Text 20"/>
          <p:cNvSpPr/>
          <p:nvPr/>
        </p:nvSpPr>
        <p:spPr>
          <a:xfrm>
            <a:off x="5641848" y="4133088"/>
            <a:ext cx="1463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платформа навчання мов</a:t>
            </a:r>
            <a:endParaRPr lang="en-US" sz="850" dirty="0"/>
          </a:p>
        </p:txBody>
      </p:sp>
      <p:sp>
        <p:nvSpPr>
          <p:cNvPr id="27" name="Shape 21"/>
          <p:cNvSpPr/>
          <p:nvPr/>
        </p:nvSpPr>
        <p:spPr>
          <a:xfrm>
            <a:off x="7296912" y="3520440"/>
            <a:ext cx="1572768" cy="128016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28" name="Text 22"/>
          <p:cNvSpPr/>
          <p:nvPr/>
        </p:nvSpPr>
        <p:spPr>
          <a:xfrm>
            <a:off x="7342632" y="3611880"/>
            <a:ext cx="1481328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6A35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Reface</a:t>
            </a:r>
            <a:endParaRPr lang="en-US" sz="1150" dirty="0"/>
          </a:p>
        </p:txBody>
      </p:sp>
      <p:sp>
        <p:nvSpPr>
          <p:cNvPr id="29" name="Text 23"/>
          <p:cNvSpPr/>
          <p:nvPr/>
        </p:nvSpPr>
        <p:spPr>
          <a:xfrm>
            <a:off x="7351776" y="4133088"/>
            <a:ext cx="14630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850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вірусний AI-застосунок</a:t>
            </a:r>
            <a:endParaRPr lang="en-US" sz="850" dirty="0"/>
          </a:p>
        </p:txBody>
      </p:sp>
      <p:sp>
        <p:nvSpPr>
          <p:cNvPr id="30" name="Text 24"/>
          <p:cNvSpPr/>
          <p:nvPr/>
        </p:nvSpPr>
        <p:spPr>
          <a:xfrm>
            <a:off x="457200" y="484632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Типовий портфель українського бізнесу: глобальні продукти + локальні (фіскалізація, документообіг, банківські API) → </a:t>
            </a:r>
            <a:r>
              <a:rPr lang="en-US" sz="950" i="1" dirty="0" err="1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інтегровність</a:t>
            </a:r>
            <a:r>
              <a:rPr lang="en-US" sz="9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50" i="1" dirty="0" err="1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критична</a:t>
            </a:r>
            <a:r>
              <a:rPr lang="en-US" sz="950" i="1" dirty="0">
                <a:solidFill>
                  <a:srgbClr val="5B6B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9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ЗАВЕРШЕННЯ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П'ять головних тез лекції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453896"/>
            <a:ext cx="402336" cy="402336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457200" y="1453896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1051560" y="1325880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Цифрова економіка — не галузь, а нова логіка всієї економіки; ми в її третій, AI-хвилі — найшвидшій за поширенням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457200" y="2167128"/>
            <a:ext cx="402336" cy="402336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457200" y="216712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1051560" y="2039112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Трансформація ≠ оцифрування: перше змінює цінність і модель (Rolls-Royce), друге — форму процесів; нерозрізнення коштувало Kodak компанії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57200" y="2880360"/>
            <a:ext cx="402336" cy="402336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7200" y="288036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1051560" y="2752344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Цифровий продукт — відтворюване рішення з самостійною цінністю; відрізняйте від послуги й сервісу, пам'ятаючи, що AI робить межі рухомими (Klarna)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7200" y="3593592"/>
            <a:ext cx="402336" cy="402336"/>
          </a:xfrm>
          <a:prstGeom prst="ellipse">
            <a:avLst/>
          </a:prstGeom>
          <a:solidFill>
            <a:srgbClr val="02997A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457200" y="359359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051560" y="3465576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Для курсу продукт — це ресурс, який бізнес «наймає на роботу» (JTBD); формулювання роботи — відправна точка будь-якого вибору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457200" y="4306824"/>
            <a:ext cx="402336" cy="402336"/>
          </a:xfrm>
          <a:prstGeom prst="ellipse">
            <a:avLst/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457200" y="43068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1051560" y="4178808"/>
            <a:ext cx="76352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Ринок-2026 вимагає нових навичок покупця: порівнювати моделі ціноутворення, відрізняти AI від agent washing (Builder.ai), оцінювати стійкість вендора</a:t>
            </a:r>
            <a:endParaRPr lang="en-US" sz="12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5603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A7E8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ЩО ДАЛІ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512064"/>
            <a:ext cx="83210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80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Дискусія та завдання до практичних занять</a:t>
            </a:r>
            <a:endParaRPr lang="en-US" sz="2800" dirty="0"/>
          </a:p>
        </p:txBody>
      </p:sp>
      <p:sp>
        <p:nvSpPr>
          <p:cNvPr id="4" name="Shape 2"/>
          <p:cNvSpPr/>
          <p:nvPr/>
        </p:nvSpPr>
        <p:spPr>
          <a:xfrm>
            <a:off x="457200" y="1325880"/>
            <a:ext cx="4023360" cy="2788920"/>
          </a:xfrm>
          <a:prstGeom prst="roundRect">
            <a:avLst>
              <a:gd name="adj" fmla="val 2295"/>
            </a:avLst>
          </a:prstGeom>
          <a:solidFill>
            <a:srgbClr val="F4FAFA"/>
          </a:solidFill>
          <a:ln w="12700">
            <a:solidFill>
              <a:srgbClr val="D7E6E8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463040"/>
            <a:ext cx="502920" cy="50292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assets/chatq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39" y="1593799"/>
            <a:ext cx="241402" cy="24140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61872" y="1444752"/>
            <a:ext cx="3108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Питання </a:t>
            </a:r>
            <a:r>
              <a:rPr lang="en-US" sz="1350" b="1" dirty="0" err="1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для</a:t>
            </a:r>
            <a:r>
              <a:rPr lang="en-US" sz="1350" b="1" dirty="0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</a:t>
            </a:r>
            <a:r>
              <a:rPr lang="en-US" sz="1350" b="1" dirty="0" err="1">
                <a:solidFill>
                  <a:srgbClr val="173A4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дискусії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685800" y="2103120"/>
            <a:ext cx="36118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Telegram-канал кав'ярні — її цифровий продукт? А чат-бот? (за 4 ознаками)</a:t>
            </a:r>
            <a:endParaRPr lang="en-US" sz="10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«Дія» — продукт, платформа чи екосистема? Чи коректне саме питання?</a:t>
            </a:r>
            <a:endParaRPr lang="en-US" sz="10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Klarna: провал впровадження чи нормальний цикл навчання організації?</a:t>
            </a:r>
            <a:endParaRPr lang="en-US" sz="100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Ocado: коли продаж своєї технології конкурентам раціональний, а коли небезпечний?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4663440" y="1325880"/>
            <a:ext cx="4023360" cy="1600200"/>
          </a:xfrm>
          <a:prstGeom prst="roundRect">
            <a:avLst>
              <a:gd name="adj" fmla="val 4000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846320" y="1444752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846320" y="1444752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ПЗ</a:t>
            </a:r>
            <a:endParaRPr lang="en-US" sz="1050" dirty="0"/>
          </a:p>
        </p:txBody>
      </p:sp>
      <p:sp>
        <p:nvSpPr>
          <p:cNvPr id="12" name="Text 9"/>
          <p:cNvSpPr/>
          <p:nvPr/>
        </p:nvSpPr>
        <p:spPr>
          <a:xfrm>
            <a:off x="4846320" y="1783080"/>
            <a:ext cx="3657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«Жива карта цифровізації»: 15-хвилинне інтерв'ю з представником реального бізнесу за гайдом із LMS — які цифрові продукти використовує компанія і як обирали останній. Порада: почніть із питання про «роботи» (JTBD).</a:t>
            </a:r>
            <a:endParaRPr lang="en-US" sz="1000" dirty="0"/>
          </a:p>
        </p:txBody>
      </p:sp>
      <p:sp>
        <p:nvSpPr>
          <p:cNvPr id="13" name="Shape 10"/>
          <p:cNvSpPr/>
          <p:nvPr/>
        </p:nvSpPr>
        <p:spPr>
          <a:xfrm>
            <a:off x="4663440" y="3063240"/>
            <a:ext cx="4023360" cy="1051560"/>
          </a:xfrm>
          <a:prstGeom prst="roundRect">
            <a:avLst>
              <a:gd name="adj" fmla="val 6087"/>
            </a:avLst>
          </a:prstGeom>
          <a:solidFill>
            <a:srgbClr val="FFFFFF"/>
          </a:solidFill>
          <a:ln/>
          <a:effectLst>
            <a:outerShdw blurRad="88900" dist="25400" dir="2700000" algn="bl" rotWithShape="0">
              <a:srgbClr val="000000">
                <a:alpha val="13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Shape 11"/>
          <p:cNvSpPr/>
          <p:nvPr/>
        </p:nvSpPr>
        <p:spPr>
          <a:xfrm>
            <a:off x="4846320" y="3182112"/>
            <a:ext cx="685800" cy="274320"/>
          </a:xfrm>
          <a:prstGeom prst="roundRect">
            <a:avLst>
              <a:gd name="adj" fmla="val 50000"/>
            </a:avLst>
          </a:prstGeom>
          <a:solidFill>
            <a:srgbClr val="0A7E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2"/>
          <p:cNvSpPr/>
          <p:nvPr/>
        </p:nvSpPr>
        <p:spPr>
          <a:xfrm>
            <a:off x="4846320" y="3182112"/>
            <a:ext cx="685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kern="0" spc="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ПЗ</a:t>
            </a:r>
            <a:endParaRPr lang="en-US" sz="1050" dirty="0"/>
          </a:p>
        </p:txBody>
      </p:sp>
      <p:sp>
        <p:nvSpPr>
          <p:cNvPr id="16" name="Text 13"/>
          <p:cNvSpPr/>
          <p:nvPr/>
        </p:nvSpPr>
        <p:spPr>
          <a:xfrm>
            <a:off x="4846320" y="3493008"/>
            <a:ext cx="3657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rgbClr val="173A4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«Спіймай галюцинацію»: прочитати «Inside the AI Index: 12 Takeaways»; зберегти закладки на першоджерела (hai.stanford.edu/ai-index, gartner.com/newsroom, statista.com).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4142</Words>
  <Application>Microsoft Office PowerPoint</Application>
  <PresentationFormat>On-screen Show (16:9)</PresentationFormat>
  <Paragraphs>425</Paragraphs>
  <Slides>34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8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Лекція 1. Цифрова економіка та поняття цифрового продукту</dc:title>
  <dc:subject>PptxGenJS Presentation</dc:subject>
  <dc:creator>Dmytro Antoniuk;Claude</dc:creator>
  <cp:lastModifiedBy>Dmytro Antoniuk</cp:lastModifiedBy>
  <cp:revision>8</cp:revision>
  <dcterms:created xsi:type="dcterms:W3CDTF">2026-07-07T05:36:28Z</dcterms:created>
  <dcterms:modified xsi:type="dcterms:W3CDTF">2026-09-11T18:54:42Z</dcterms:modified>
</cp:coreProperties>
</file>