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9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0.png"/><Relationship Id="rId4" Type="http://schemas.openxmlformats.org/officeDocument/2006/relationships/image" Target="../media/image1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14.png"/><Relationship Id="rId6" Type="http://schemas.openxmlformats.org/officeDocument/2006/relationships/image" Target="../media/image15.png"/><Relationship Id="rId7" Type="http://schemas.openxmlformats.org/officeDocument/2006/relationships/image" Target="../media/image16.png"/><Relationship Id="rId8" Type="http://schemas.openxmlformats.org/officeDocument/2006/relationships/image" Target="../media/image17.png"/><Relationship Id="rId9" Type="http://schemas.openxmlformats.org/officeDocument/2006/relationships/image" Target="../media/image18.png"/><Relationship Id="rId10" Type="http://schemas.openxmlformats.org/officeDocument/2006/relationships/image" Target="../media/image19.png"/><Relationship Id="rId11" Type="http://schemas.openxmlformats.org/officeDocument/2006/relationships/image" Target="../media/image20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1.png"/><Relationship Id="rId4" Type="http://schemas.openxmlformats.org/officeDocument/2006/relationships/image" Target="../media/image22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9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3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14.png"/><Relationship Id="rId6" Type="http://schemas.openxmlformats.org/officeDocument/2006/relationships/image" Target="../media/image15.png"/><Relationship Id="rId7" Type="http://schemas.openxmlformats.org/officeDocument/2006/relationships/image" Target="../media/image16.png"/><Relationship Id="rId8" Type="http://schemas.openxmlformats.org/officeDocument/2006/relationships/image" Target="../media/image17.png"/><Relationship Id="rId9" Type="http://schemas.openxmlformats.org/officeDocument/2006/relationships/image" Target="../media/image24.png"/><Relationship Id="rId10" Type="http://schemas.openxmlformats.org/officeDocument/2006/relationships/image" Target="../media/image25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9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6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1.png"/><Relationship Id="rId4" Type="http://schemas.openxmlformats.org/officeDocument/2006/relationships/image" Target="../media/image22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7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8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9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9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30.png"/><Relationship Id="rId4" Type="http://schemas.openxmlformats.org/officeDocument/2006/relationships/image" Target="../media/image31.png"/><Relationship Id="rId5" Type="http://schemas.openxmlformats.org/officeDocument/2006/relationships/image" Target="../media/image32.png"/><Relationship Id="rId6" Type="http://schemas.openxmlformats.org/officeDocument/2006/relationships/image" Target="../media/image15.png"/><Relationship Id="rId7" Type="http://schemas.openxmlformats.org/officeDocument/2006/relationships/image" Target="../media/image16.png"/><Relationship Id="rId8" Type="http://schemas.openxmlformats.org/officeDocument/2006/relationships/image" Target="../media/image17.png"/><Relationship Id="rId9" Type="http://schemas.openxmlformats.org/officeDocument/2006/relationships/image" Target="../media/image33.png"/><Relationship Id="rId10" Type="http://schemas.openxmlformats.org/officeDocument/2006/relationships/image" Target="../media/image34.png"/><Relationship Id="rId11" Type="http://schemas.openxmlformats.org/officeDocument/2006/relationships/image" Target="../media/image35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36.png"/><Relationship Id="rId4" Type="http://schemas.openxmlformats.org/officeDocument/2006/relationships/image" Target="../media/image37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38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9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39.png"/><Relationship Id="rId4" Type="http://schemas.openxmlformats.org/officeDocument/2006/relationships/image" Target="../media/image40.png"/><Relationship Id="rId5" Type="http://schemas.openxmlformats.org/officeDocument/2006/relationships/image" Target="../media/image28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41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42.png"/><Relationship Id="rId4" Type="http://schemas.openxmlformats.org/officeDocument/2006/relationships/image" Target="../media/image43.png"/><Relationship Id="rId5" Type="http://schemas.openxmlformats.org/officeDocument/2006/relationships/image" Target="../media/image44.png"/><Relationship Id="rId6" Type="http://schemas.openxmlformats.org/officeDocument/2006/relationships/image" Target="../media/image45.png"/><Relationship Id="rId7" Type="http://schemas.openxmlformats.org/officeDocument/2006/relationships/image" Target="../media/image46.png"/><Relationship Id="rId8" Type="http://schemas.openxmlformats.org/officeDocument/2006/relationships/image" Target="../media/image47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9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48.pn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1.png"/><Relationship Id="rId4" Type="http://schemas.openxmlformats.org/officeDocument/2006/relationships/image" Target="../media/image22.pn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49.pn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50.pn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51.png"/><Relationship Id="rId4" Type="http://schemas.openxmlformats.org/officeDocument/2006/relationships/image" Target="../media/image52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3783" y="1645890"/>
            <a:ext cx="4504432" cy="35242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0" y="4869060"/>
            <a:ext cx="9144000" cy="3429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295400" y="2226915"/>
            <a:ext cx="9601200" cy="170869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4484"/>
              </a:lnSpc>
            </a:pPr>
            <a:r>
              <a:rPr b="1" sz="3900" i="0" u="none">
                <a:solidFill>
                  <a:srgbClr val="0F172A"/>
                </a:solidFill>
                <a:latin typeface="Merriweather"/>
              </a:rPr>
              <a:t>Регулятивний капітал банку: порядок визначення та пруденційні вимоги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876401" y="4088010"/>
            <a:ext cx="6439048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2250"/>
              </a:lnSpc>
            </a:pPr>
            <a:r>
              <a:rPr b="0" sz="1500" i="0" u="none">
                <a:solidFill>
                  <a:srgbClr val="475569"/>
                </a:solidFill>
                <a:latin typeface="Plus Jakarta Sans"/>
              </a:rPr>
              <a:t>Нормативний аналіз та практичні аспекти імплементації Базель III в Україні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752600" y="2185987"/>
            <a:ext cx="9105900" cy="4857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b="1" sz="1275" i="0" u="none">
                <a:solidFill>
                  <a:srgbClr val="0F172A"/>
                </a:solidFill>
                <a:latin typeface="Plus Jakarta Sans"/>
              </a:rPr>
              <a:t>Розділ I: Правові основи та нормативна база</a:t>
            </a:r>
            <a:r>
              <a:rPr b="0" sz="1275" i="0" u="none">
                <a:solidFill>
                  <a:srgbClr val="334155"/>
                </a:solidFill>
                <a:latin typeface="Plus Jakarta Sans"/>
              </a:rPr>
              <a:t> — Передумови прийняття Положення № 196, гармонізація з Регламентом ЄС № 575/2013 (CRR).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52600" y="2843212"/>
            <a:ext cx="9105900" cy="4857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b="1" sz="1275" i="0" u="none">
                <a:solidFill>
                  <a:srgbClr val="0F172A"/>
                </a:solidFill>
                <a:latin typeface="Plus Jakarta Sans"/>
              </a:rPr>
              <a:t>Розділ II: Загальна структура регулятивного капіталу</a:t>
            </a:r>
            <a:r>
              <a:rPr b="0" sz="1275" i="0" u="none">
                <a:solidFill>
                  <a:srgbClr val="334155"/>
                </a:solidFill>
                <a:latin typeface="Plus Jakarta Sans"/>
              </a:rPr>
              <a:t> — Нова трирівнева архітектура капіталу та критерії поглинання збитків.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52600" y="3500437"/>
            <a:ext cx="9105900" cy="4857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b="1" sz="1275" i="0" u="none">
                <a:solidFill>
                  <a:srgbClr val="0F172A"/>
                </a:solidFill>
                <a:latin typeface="Plus Jakarta Sans"/>
              </a:rPr>
              <a:t>Розділ III: Основний капітал 1 рівня (CET1)</a:t>
            </a:r>
            <a:r>
              <a:rPr b="0" sz="1275" i="0" u="none">
                <a:solidFill>
                  <a:srgbClr val="334155"/>
                </a:solidFill>
                <a:latin typeface="Plus Jakarta Sans"/>
              </a:rPr>
              <a:t> — Елементи, пруденційні коригування та вилучення (NPE, ВПА, нематеріальні активи).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752600" y="4157662"/>
            <a:ext cx="9105900" cy="4857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b="1" sz="1275" i="0" u="none">
                <a:solidFill>
                  <a:srgbClr val="0F172A"/>
                </a:solidFill>
                <a:latin typeface="Plus Jakarta Sans"/>
              </a:rPr>
              <a:t>Розділ IV-V: Додатковий капітал 1 рівня (AT1) та Капітал 2 рівня (T2)</a:t>
            </a:r>
            <a:r>
              <a:rPr b="0" sz="1275" i="0" u="none">
                <a:solidFill>
                  <a:srgbClr val="334155"/>
                </a:solidFill>
                <a:latin typeface="Plus Jakarta Sans"/>
              </a:rPr>
              <a:t> — Субординований борг, тригери конверсії та амортизація.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52600" y="4814887"/>
            <a:ext cx="9105900" cy="4857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b="1" sz="1275" i="0" u="none">
                <a:solidFill>
                  <a:srgbClr val="0F172A"/>
                </a:solidFill>
                <a:latin typeface="Plus Jakarta Sans"/>
              </a:rPr>
              <a:t>Розділ VI: Нормативи достатньості та нагляд НБУ</a:t>
            </a:r>
            <a:r>
              <a:rPr b="0" sz="1275" i="0" u="none">
                <a:solidFill>
                  <a:srgbClr val="334155"/>
                </a:solidFill>
                <a:latin typeface="Plus Jakarta Sans"/>
              </a:rPr>
              <a:t> — Практичний алгоритм розрахунку та вимоги до капітальних буферів.</a:t>
            </a:r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3500" y="2200275"/>
            <a:ext cx="266700" cy="219075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3500" y="2857500"/>
            <a:ext cx="238125" cy="219075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33500" y="3514725"/>
            <a:ext cx="209550" cy="219075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33500" y="4171950"/>
            <a:ext cx="209550" cy="219075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33500" y="4829175"/>
            <a:ext cx="209550" cy="21907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33400" y="457200"/>
            <a:ext cx="11658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2550" i="0" u="none">
                <a:solidFill>
                  <a:srgbClr val="0F172A"/>
                </a:solidFill>
                <a:latin typeface="Merriweather"/>
              </a:rPr>
              <a:t>Структура навчальної лекції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33400" y="971550"/>
            <a:ext cx="11125200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524500" y="2852737"/>
            <a:ext cx="1143000" cy="38100"/>
          </a:xfrm>
          <a:prstGeom prst="rect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10864" y="3119437"/>
            <a:ext cx="2170271" cy="647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b="1" sz="4050" i="0" u="none">
                <a:solidFill>
                  <a:srgbClr val="FFFFFF"/>
                </a:solidFill>
                <a:latin typeface="Merriweather"/>
              </a:rPr>
              <a:t>Розділ 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669678" y="3919537"/>
            <a:ext cx="6852642" cy="3143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2475"/>
              </a:lnSpc>
            </a:pPr>
            <a:r>
              <a:rPr b="0" sz="1650" i="0" u="none">
                <a:solidFill>
                  <a:srgbClr val="93C5FD"/>
                </a:solidFill>
                <a:latin typeface="Plus Jakarta Sans"/>
              </a:rPr>
              <a:t>Правові основи та нормативна база визначення регулятивного капіталу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7450" y="2019300"/>
            <a:ext cx="5391150" cy="3619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62000" y="2019300"/>
            <a:ext cx="516255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b="0" sz="1200" i="0" u="none">
                <a:solidFill>
                  <a:srgbClr val="334155"/>
                </a:solidFill>
                <a:latin typeface="Plus Jakarta Sans"/>
              </a:rPr>
              <a:t>Положення затверджено </a:t>
            </a:r>
            <a:r>
              <a:rPr b="1" sz="1200" i="0" u="none">
                <a:solidFill>
                  <a:srgbClr val="334155"/>
                </a:solidFill>
                <a:latin typeface="Plus Jakarta Sans"/>
              </a:rPr>
              <a:t>Постановою Правління НБУ від 28.12.2023 № 196</a:t>
            </a:r>
            <a:r>
              <a:rPr b="0" sz="1200" i="0" u="none">
                <a:solidFill>
                  <a:srgbClr val="334155"/>
                </a:solidFill>
                <a:latin typeface="Plus Jakarta Sans"/>
              </a:rPr>
              <a:t> та набуло чинності у 2024 році.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2609850"/>
            <a:ext cx="516255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b="0" sz="1200" i="0" u="none">
                <a:solidFill>
                  <a:srgbClr val="334155"/>
                </a:solidFill>
                <a:latin typeface="Plus Jakarta Sans"/>
              </a:rPr>
              <a:t>Розроблено відповідно до Законів України </a:t>
            </a:r>
            <a:r>
              <a:rPr b="0" sz="1200" i="1" u="none">
                <a:solidFill>
                  <a:srgbClr val="334155"/>
                </a:solidFill>
                <a:latin typeface="Plus Jakarta Sans"/>
              </a:rPr>
              <a:t>"Про банки і банківську діяльність"</a:t>
            </a:r>
            <a:r>
              <a:rPr b="0" sz="1200" i="0" u="none">
                <a:solidFill>
                  <a:srgbClr val="334155"/>
                </a:solidFill>
                <a:latin typeface="Plus Jakarta Sans"/>
              </a:rPr>
              <a:t> та </a:t>
            </a:r>
            <a:r>
              <a:rPr b="0" sz="1200" i="1" u="none">
                <a:solidFill>
                  <a:srgbClr val="334155"/>
                </a:solidFill>
                <a:latin typeface="Plus Jakarta Sans"/>
              </a:rPr>
              <a:t>"Про Національний банк України"</a:t>
            </a:r>
            <a:r>
              <a:rPr b="0" sz="1200" i="0" u="none">
                <a:solidFill>
                  <a:srgbClr val="334155"/>
                </a:solidFill>
                <a:latin typeface="Plus Jakarta Sans"/>
              </a:rPr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3200400"/>
            <a:ext cx="516255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b="0" sz="1200" i="0" u="none">
                <a:solidFill>
                  <a:srgbClr val="334155"/>
                </a:solidFill>
                <a:latin typeface="Plus Jakarta Sans"/>
              </a:rPr>
              <a:t>Впроваджує </a:t>
            </a:r>
            <a:r>
              <a:rPr b="1" sz="1200" i="0" u="none">
                <a:solidFill>
                  <a:srgbClr val="334155"/>
                </a:solidFill>
                <a:latin typeface="Plus Jakarta Sans"/>
              </a:rPr>
              <a:t>Основні принципи ефективного банківського нагляду Базельського комітету (Basel III)</a:t>
            </a:r>
            <a:r>
              <a:rPr b="0" sz="1200" i="0" u="none">
                <a:solidFill>
                  <a:srgbClr val="334155"/>
                </a:solidFill>
                <a:latin typeface="Plus Jakarta Sans"/>
              </a:rPr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3790950"/>
            <a:ext cx="516255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b="0" sz="1200" i="0" u="none">
                <a:solidFill>
                  <a:srgbClr val="334155"/>
                </a:solidFill>
                <a:latin typeface="Plus Jakarta Sans"/>
              </a:rPr>
              <a:t>Імплементує вимоги </a:t>
            </a:r>
            <a:r>
              <a:rPr b="1" sz="1200" i="0" u="none">
                <a:solidFill>
                  <a:srgbClr val="334155"/>
                </a:solidFill>
                <a:latin typeface="Plus Jakarta Sans"/>
              </a:rPr>
              <a:t>Регламенту Європейського Парламенту і Ради (ЄС) № 575/2013 (CRR)</a:t>
            </a:r>
            <a:r>
              <a:rPr b="0" sz="1200" i="0" u="none">
                <a:solidFill>
                  <a:srgbClr val="334155"/>
                </a:solidFill>
                <a:latin typeface="Plus Jakarta Sans"/>
              </a:rPr>
              <a:t> щодо пруденційних вимог.</a:t>
            </a:r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6975" y="2028825"/>
            <a:ext cx="5372100" cy="360045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33400" y="2038350"/>
            <a:ext cx="66675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350"/>
              </a:lnSpc>
            </a:pPr>
            <a:r>
              <a:rPr b="0" sz="900" i="0" u="none">
                <a:solidFill>
                  <a:srgbClr val="1E3A8A"/>
                </a:solidFill>
                <a:latin typeface="Plus Jakarta Sans"/>
              </a:rPr>
              <a:t>■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33400" y="2628900"/>
            <a:ext cx="66675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350"/>
              </a:lnSpc>
            </a:pPr>
            <a:r>
              <a:rPr b="0" sz="900" i="0" u="none">
                <a:solidFill>
                  <a:srgbClr val="1E3A8A"/>
                </a:solidFill>
                <a:latin typeface="Plus Jakarta Sans"/>
              </a:rPr>
              <a:t>■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3400" y="3219450"/>
            <a:ext cx="66675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350"/>
              </a:lnSpc>
            </a:pPr>
            <a:r>
              <a:rPr b="0" sz="900" i="0" u="none">
                <a:solidFill>
                  <a:srgbClr val="1E3A8A"/>
                </a:solidFill>
                <a:latin typeface="Plus Jakarta Sans"/>
              </a:rPr>
              <a:t>■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33400" y="3810000"/>
            <a:ext cx="66675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350"/>
              </a:lnSpc>
            </a:pPr>
            <a:r>
              <a:rPr b="0" sz="900" i="0" u="none">
                <a:solidFill>
                  <a:srgbClr val="1E3A8A"/>
                </a:solidFill>
                <a:latin typeface="Plus Jakarta Sans"/>
              </a:rPr>
              <a:t>■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3400" y="457200"/>
            <a:ext cx="11658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2550" i="0" u="none">
                <a:solidFill>
                  <a:srgbClr val="0F172A"/>
                </a:solidFill>
                <a:latin typeface="Merriweather"/>
              </a:rPr>
              <a:t>Правове підґрунтя Положення № 196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33400" y="971550"/>
            <a:ext cx="11125200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2457450"/>
            <a:ext cx="3530649" cy="27432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0749" y="2457450"/>
            <a:ext cx="3530649" cy="27432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28099" y="2457450"/>
            <a:ext cx="3530649" cy="27432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9625" y="2733675"/>
            <a:ext cx="609600" cy="6096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09625" y="3514725"/>
            <a:ext cx="216027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1650" i="0" u="none">
                <a:solidFill>
                  <a:srgbClr val="1E3A8A"/>
                </a:solidFill>
                <a:latin typeface="Merriweather"/>
              </a:rPr>
              <a:t>Стійкість системи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9625" y="3895725"/>
            <a:ext cx="2978199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b="0" sz="1200" i="0" u="none">
                <a:solidFill>
                  <a:srgbClr val="334155"/>
                </a:solidFill>
                <a:latin typeface="Plus Jakarta Sans"/>
              </a:rPr>
              <a:t>Забезпечення здатності банків покривати можливі збитки за рахунок високоякісних власних коштів без загрози вкладникам.</a:t>
            </a: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06974" y="2733675"/>
            <a:ext cx="609600" cy="6096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606974" y="3514725"/>
            <a:ext cx="1820227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1650" i="0" u="none">
                <a:solidFill>
                  <a:srgbClr val="1E3A8A"/>
                </a:solidFill>
                <a:latin typeface="Merriweather"/>
              </a:rPr>
              <a:t>Євроінтеграція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06974" y="3895725"/>
            <a:ext cx="2978199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b="0" sz="1200" i="0" u="none">
                <a:solidFill>
                  <a:srgbClr val="334155"/>
                </a:solidFill>
                <a:latin typeface="Plus Jakarta Sans"/>
              </a:rPr>
              <a:t>Наближення банківського регулювання України до стандартів ЄС та вимог Європейської центральної банківської системи.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04324" y="2733675"/>
            <a:ext cx="609600" cy="6096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8404324" y="3514725"/>
            <a:ext cx="2170271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1650" i="0" u="none">
                <a:solidFill>
                  <a:srgbClr val="1E3A8A"/>
                </a:solidFill>
                <a:latin typeface="Merriweather"/>
              </a:rPr>
              <a:t>Прозорість оцінки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404324" y="3895725"/>
            <a:ext cx="2978199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b="0" sz="1200" i="0" u="none">
                <a:solidFill>
                  <a:srgbClr val="334155"/>
                </a:solidFill>
                <a:latin typeface="Plus Jakarta Sans"/>
              </a:rPr>
              <a:t>Впровадження чітких математичних та облікових алгоритмів для розрахунку пруденційних вилучень і коригувань.</a:t>
            </a: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42975" y="2867025"/>
            <a:ext cx="342900" cy="342900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40324" y="2867025"/>
            <a:ext cx="342900" cy="342900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513861" y="2867025"/>
            <a:ext cx="390525" cy="34290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533400" y="457200"/>
            <a:ext cx="11658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2550" i="0" u="none">
                <a:solidFill>
                  <a:srgbClr val="0F172A"/>
                </a:solidFill>
                <a:latin typeface="Merriweather"/>
              </a:rPr>
              <a:t>Основна мета та завдання Положення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33400" y="971550"/>
            <a:ext cx="11125200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2809875"/>
            <a:ext cx="5391150" cy="20383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7450" y="2809875"/>
            <a:ext cx="5391150" cy="20383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47725" y="3124200"/>
            <a:ext cx="5000625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1650" i="0" u="none">
                <a:solidFill>
                  <a:srgbClr val="1E3A8A"/>
                </a:solidFill>
                <a:latin typeface="Merriweather"/>
              </a:rPr>
              <a:t>Нематеріальні активи &amp; Гудвіл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47725" y="3505200"/>
            <a:ext cx="476250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b="0" sz="1200" i="0" u="none">
                <a:solidFill>
                  <a:srgbClr val="334155"/>
                </a:solidFill>
                <a:latin typeface="Plus Jakarta Sans"/>
              </a:rPr>
              <a:t>До активів, що не мають матеріальної форми, належать нематеріальні активи, гудвіл, капітальні вкладення в НА та активи з права користування. Вони підлягають повному вилученню з Основного капіталу 1 рівня через низьку ліквідність у разі ліквідації.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1775" y="3124200"/>
            <a:ext cx="5000625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1650" i="0" u="none">
                <a:solidFill>
                  <a:srgbClr val="1E3A8A"/>
                </a:solidFill>
                <a:latin typeface="Merriweather"/>
              </a:rPr>
              <a:t>Відстрочені податкові активи (ВПА)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1775" y="3505200"/>
            <a:ext cx="476250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b="0" sz="1200" i="0" u="none">
                <a:solidFill>
                  <a:srgbClr val="334155"/>
                </a:solidFill>
                <a:latin typeface="Plus Jakarta Sans"/>
              </a:rPr>
              <a:t>Положення розрізняє ВПА за перенесенням податкових збитків (ВПАПЗ/ПП) та ВПА за тимчасовими різницями (ВПАТР). Оцінюються валові величини як визнаних, так і невизнаних у Балансі активів для розрахунку лімітів вилучення.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3400" y="457200"/>
            <a:ext cx="11658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2550" i="0" u="none">
                <a:solidFill>
                  <a:srgbClr val="0F172A"/>
                </a:solidFill>
                <a:latin typeface="Merriweather"/>
              </a:rPr>
              <a:t>Ключові терміни: Активи та ВПА</a:t>
            </a:r>
          </a:p>
        </p:txBody>
      </p:sp>
      <p:sp>
        <p:nvSpPr>
          <p:cNvPr id="10" name="Rectangle 9"/>
          <p:cNvSpPr/>
          <p:nvPr/>
        </p:nvSpPr>
        <p:spPr>
          <a:xfrm>
            <a:off x="533400" y="971550"/>
            <a:ext cx="11125200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533400" y="2590800"/>
            <a:ext cx="11125200" cy="2476500"/>
          </a:xfrm>
          <a:prstGeom prst="roundRect">
            <a:avLst>
              <a:gd name="adj" fmla="val 0"/>
            </a:avLst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33400" y="2590800"/>
          <a:ext cx="11115674" cy="24765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  <a:lnL>
                  <a:noFill/>
                </a:lnL>
                <a:lnR>
                  <a:noFill/>
                </a:lnR>
                <a:lnT>
                  <a:noFill/>
                </a:lnT>
                <a:lnB>
                  <a:noFill/>
                </a:lnB>
                <a:lnV>
                  <a:noFill/>
                </a:lnV>
                <a:lnH>
                  <a:noFill/>
                </a:lnH>
              </a:tblPr>
              <a:tblGrid>
                <a:gridCol w="2213371"/>
                <a:gridCol w="4061073"/>
                <a:gridCol w="4841230"/>
              </a:tblGrid>
              <a:tr h="495300">
                <a:tc>
                  <a:txBody>
                    <a:bodyPr/>
                    <a:lstStyle/>
                    <a:p>
                      <a:pPr algn="l"/>
                      <a:r>
                        <a:rPr b="1" sz="1200" i="0" u="none">
                          <a:solidFill>
                            <a:srgbClr val="FFFFFF"/>
                          </a:solidFill>
                          <a:latin typeface="Plus Jakarta Sans"/>
                        </a:rPr>
                        <a:t>Параметр порівняння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1" sz="1200" i="0" u="none">
                          <a:solidFill>
                            <a:srgbClr val="FFFFFF"/>
                          </a:solidFill>
                          <a:latin typeface="Plus Jakarta Sans"/>
                        </a:rPr>
                        <a:t>Інструкція НБУ № 368 (Попередній підхід)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1" sz="1200" i="0" u="none">
                          <a:solidFill>
                            <a:srgbClr val="FFFFFF"/>
                          </a:solidFill>
                          <a:latin typeface="Plus Jakarta Sans"/>
                        </a:rPr>
                        <a:t>Положення НБУ № 196 (Новий підхід / CRR)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172A"/>
                    </a:solidFill>
                  </a:tcPr>
                </a:tc>
              </a:tr>
              <a:tr h="495300">
                <a:tc>
                  <a:txBody>
                    <a:bodyPr/>
                    <a:lstStyle/>
                    <a:p>
                      <a:pPr algn="l"/>
                      <a:r>
                        <a:rPr b="1" sz="1125" i="0" u="none">
                          <a:solidFill>
                            <a:srgbClr val="334155"/>
                          </a:solidFill>
                          <a:latin typeface="Plus Jakarta Sans"/>
                        </a:rPr>
                        <a:t>Структура капіталу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125" i="0" u="none">
                          <a:solidFill>
                            <a:srgbClr val="334155"/>
                          </a:solidFill>
                          <a:latin typeface="Plus Jakarta Sans"/>
                        </a:rPr>
                        <a:t>Дворівнева (Основний та Додатковий капітал)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125" i="0" u="none">
                          <a:solidFill>
                            <a:srgbClr val="334155"/>
                          </a:solidFill>
                          <a:latin typeface="Plus Jakarta Sans"/>
                        </a:rPr>
                        <a:t>Трирівнева (CET1, AT1, T2) відповідно до Basel III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495300">
                <a:tc>
                  <a:txBody>
                    <a:bodyPr/>
                    <a:lstStyle/>
                    <a:p>
                      <a:pPr algn="l"/>
                      <a:r>
                        <a:rPr b="1" sz="1125" i="0" u="none">
                          <a:solidFill>
                            <a:srgbClr val="334155"/>
                          </a:solidFill>
                          <a:latin typeface="Plus Jakarta Sans"/>
                        </a:rPr>
                        <a:t>Вилучення з капіталу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125" i="0" u="none">
                          <a:solidFill>
                            <a:srgbClr val="334155"/>
                          </a:solidFill>
                          <a:latin typeface="Plus Jakarta Sans"/>
                        </a:rPr>
                        <a:t>Загальне вилучення з сукупного капіталу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125" i="0" u="none">
                          <a:solidFill>
                            <a:srgbClr val="334155"/>
                          </a:solidFill>
                          <a:latin typeface="Plus Jakarta Sans"/>
                        </a:rPr>
                        <a:t>Каскадне вилучення з відповідних рівнів капіталу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</a:tr>
              <a:tr h="495300">
                <a:tc>
                  <a:txBody>
                    <a:bodyPr/>
                    <a:lstStyle/>
                    <a:p>
                      <a:pPr algn="l"/>
                      <a:r>
                        <a:rPr b="1" sz="1125" i="0" u="none">
                          <a:solidFill>
                            <a:srgbClr val="334155"/>
                          </a:solidFill>
                          <a:latin typeface="Plus Jakarta Sans"/>
                        </a:rPr>
                        <a:t>Субординований борг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125" i="0" u="none">
                          <a:solidFill>
                            <a:srgbClr val="334155"/>
                          </a:solidFill>
                          <a:latin typeface="Plus Jakarta Sans"/>
                        </a:rPr>
                        <a:t>Включався до Додаткового капіталу з лімітом 50%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125" i="0" u="none">
                          <a:solidFill>
                            <a:srgbClr val="334155"/>
                          </a:solidFill>
                          <a:latin typeface="Plus Jakarta Sans"/>
                        </a:rPr>
                        <a:t>Включається до T2 з урахуванням 5-річної амортизації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495300">
                <a:tc>
                  <a:txBody>
                    <a:bodyPr/>
                    <a:lstStyle/>
                    <a:p>
                      <a:pPr algn="l"/>
                      <a:r>
                        <a:rPr b="1" sz="1125" i="0" u="none">
                          <a:solidFill>
                            <a:srgbClr val="334155"/>
                          </a:solidFill>
                          <a:latin typeface="Plus Jakarta Sans"/>
                        </a:rPr>
                        <a:t>Якість капіталу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125" i="0" u="none">
                          <a:solidFill>
                            <a:srgbClr val="334155"/>
                          </a:solidFill>
                          <a:latin typeface="Plus Jakarta Sans"/>
                        </a:rPr>
                        <a:t>Фокус на номінальному розмірі коштів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125" i="0" u="none">
                          <a:solidFill>
                            <a:srgbClr val="334155"/>
                          </a:solidFill>
                          <a:latin typeface="Plus Jakarta Sans"/>
                        </a:rPr>
                        <a:t>Фокус на здатності поглинати збитки в режимі безперервності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538162" y="3090862"/>
            <a:ext cx="2213371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2751534" y="3090862"/>
            <a:ext cx="4061073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812607" y="3090862"/>
            <a:ext cx="484123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38162" y="3581400"/>
            <a:ext cx="2213371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2751534" y="3581400"/>
            <a:ext cx="4061073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812607" y="3581400"/>
            <a:ext cx="484123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38162" y="4071937"/>
            <a:ext cx="2213371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2751534" y="4071937"/>
            <a:ext cx="4061073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812607" y="4071937"/>
            <a:ext cx="484123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38162" y="4562475"/>
            <a:ext cx="2213371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2751534" y="4562475"/>
            <a:ext cx="4061073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812607" y="4562475"/>
            <a:ext cx="484123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538162" y="5053012"/>
            <a:ext cx="2213371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2751534" y="5053012"/>
            <a:ext cx="4061073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812607" y="5053012"/>
            <a:ext cx="484123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33400" y="457200"/>
            <a:ext cx="11658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2550" i="0" u="none">
                <a:solidFill>
                  <a:srgbClr val="0F172A"/>
                </a:solidFill>
                <a:latin typeface="Merriweather"/>
              </a:rPr>
              <a:t>Еволюція регуляторних підходів НБУ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33400" y="971550"/>
            <a:ext cx="11125200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524500" y="2852737"/>
            <a:ext cx="1143000" cy="38100"/>
          </a:xfrm>
          <a:prstGeom prst="rect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900850" y="3119437"/>
            <a:ext cx="2390298" cy="647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b="1" sz="4050" i="0" u="none">
                <a:solidFill>
                  <a:srgbClr val="FFFFFF"/>
                </a:solidFill>
                <a:latin typeface="Merriweather"/>
              </a:rPr>
              <a:t>Розділ II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764035" y="3919537"/>
            <a:ext cx="6663928" cy="3143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2475"/>
              </a:lnSpc>
            </a:pPr>
            <a:r>
              <a:rPr b="0" sz="1650" i="0" u="none">
                <a:solidFill>
                  <a:srgbClr val="93C5FD"/>
                </a:solidFill>
                <a:latin typeface="Plus Jakarta Sans"/>
              </a:rPr>
              <a:t>Загальна структура та трирівнева архітектура регулятивного капіталу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1257300"/>
            <a:ext cx="11125200" cy="5143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89719" y="4333875"/>
            <a:ext cx="100125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1800"/>
              </a:lnSpc>
            </a:pPr>
            <a:r>
              <a:rPr b="0" sz="1200" i="1" u="none">
                <a:solidFill>
                  <a:srgbClr val="334155"/>
                </a:solidFill>
                <a:latin typeface="Plus Jakarta Sans"/>
              </a:rPr>
              <a:t>Регулятивний капітал розраховується як сума Капіталу 1 рівня (CET1 + AT1) та Капіталу 2 рівня (T2) за мінусом передбачених Положенням пруденційних вилучень.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457200"/>
            <a:ext cx="11658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2550" i="0" u="none">
                <a:solidFill>
                  <a:srgbClr val="0F172A"/>
                </a:solidFill>
                <a:latin typeface="Merriweather"/>
              </a:rPr>
              <a:t>Трирівнева архітектура регулятивного капіталу</a:t>
            </a:r>
          </a:p>
        </p:txBody>
      </p:sp>
      <p:sp>
        <p:nvSpPr>
          <p:cNvPr id="6" name="Rectangle 5"/>
          <p:cNvSpPr/>
          <p:nvPr/>
        </p:nvSpPr>
        <p:spPr>
          <a:xfrm>
            <a:off x="533400" y="971550"/>
            <a:ext cx="11125200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2457450"/>
            <a:ext cx="3530649" cy="27432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0749" y="2457450"/>
            <a:ext cx="3530649" cy="27432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28099" y="2457450"/>
            <a:ext cx="3530649" cy="27432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9625" y="2733675"/>
            <a:ext cx="609600" cy="6096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09625" y="3514725"/>
            <a:ext cx="1780222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1650" i="0" u="none">
                <a:solidFill>
                  <a:srgbClr val="1E3A8A"/>
                </a:solidFill>
                <a:latin typeface="Merriweather"/>
              </a:rPr>
              <a:t>Безстроковість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9625" y="3895725"/>
            <a:ext cx="2978199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b="0" sz="1200" i="0" u="none">
                <a:solidFill>
                  <a:srgbClr val="334155"/>
                </a:solidFill>
                <a:latin typeface="Plus Jakarta Sans"/>
              </a:rPr>
              <a:t>Кошти залучаються на необмежений строк без зобов'язання банку щодо їх повернення або обов'язкового викуплення.</a:t>
            </a: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06974" y="2733675"/>
            <a:ext cx="609600" cy="6096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606974" y="3514725"/>
            <a:ext cx="2620327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1650" i="0" u="none">
                <a:solidFill>
                  <a:srgbClr val="1E3A8A"/>
                </a:solidFill>
                <a:latin typeface="Merriweather"/>
              </a:rPr>
              <a:t>Глибока субординація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06974" y="3895725"/>
            <a:ext cx="2978199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b="0" sz="1200" i="0" u="none">
                <a:solidFill>
                  <a:srgbClr val="334155"/>
                </a:solidFill>
                <a:latin typeface="Plus Jakarta Sans"/>
              </a:rPr>
              <a:t>Права вимоги за інструментом задовольняються в останню чергу після погашення вимог усіх інших кредиторів і вкладників.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04324" y="2733675"/>
            <a:ext cx="609600" cy="6096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8404324" y="3514725"/>
            <a:ext cx="208026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1650" i="0" u="none">
                <a:solidFill>
                  <a:srgbClr val="1E3A8A"/>
                </a:solidFill>
                <a:latin typeface="Merriweather"/>
              </a:rPr>
              <a:t>Гнучкість виплат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404324" y="3895725"/>
            <a:ext cx="2978199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b="0" sz="1200" i="0" u="none">
                <a:solidFill>
                  <a:srgbClr val="334155"/>
                </a:solidFill>
                <a:latin typeface="Plus Jakarta Sans"/>
              </a:rPr>
              <a:t>Банк має повне право скасувати виплату дивідендів чи процентів на свій розсуд без виникнення події дефолту.</a:t>
            </a: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00112" y="2867025"/>
            <a:ext cx="428625" cy="342900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83187" y="2867025"/>
            <a:ext cx="257175" cy="3429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533400" y="457200"/>
            <a:ext cx="11658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2550" i="0" u="none">
                <a:solidFill>
                  <a:srgbClr val="0F172A"/>
                </a:solidFill>
                <a:latin typeface="Merriweather"/>
              </a:rPr>
              <a:t>Критерії якісного капіталу банку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33400" y="971550"/>
            <a:ext cx="11125200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524500" y="2852737"/>
            <a:ext cx="1143000" cy="38100"/>
          </a:xfrm>
          <a:prstGeom prst="rect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790836" y="3119437"/>
            <a:ext cx="2610326" cy="647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b="1" sz="4050" i="0" u="none">
                <a:solidFill>
                  <a:srgbClr val="FFFFFF"/>
                </a:solidFill>
                <a:latin typeface="Merriweather"/>
              </a:rPr>
              <a:t>Розділ III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415456" y="3919537"/>
            <a:ext cx="5361086" cy="3143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2475"/>
              </a:lnSpc>
            </a:pPr>
            <a:r>
              <a:rPr b="0" sz="1650" i="0" u="none">
                <a:solidFill>
                  <a:srgbClr val="93C5FD"/>
                </a:solidFill>
                <a:latin typeface="Plus Jakarta Sans"/>
              </a:rPr>
              <a:t>Основний капітал 1 рівня (Common Equity Tier 1 — CET1)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752600" y="2878931"/>
            <a:ext cx="9105900" cy="24288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b="1" sz="1275" i="0" u="none">
                <a:solidFill>
                  <a:srgbClr val="0F172A"/>
                </a:solidFill>
                <a:latin typeface="Plus Jakarta Sans"/>
              </a:rPr>
              <a:t>Сплачений статутний капітал:</a:t>
            </a:r>
            <a:r>
              <a:rPr b="0" sz="1275" i="0" u="none">
                <a:solidFill>
                  <a:srgbClr val="334155"/>
                </a:solidFill>
                <a:latin typeface="Plus Jakarta Sans"/>
              </a:rPr>
              <a:t> Прості акції або паї, зареєстровані у встановленому законодавством порядку.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52600" y="3293268"/>
            <a:ext cx="9105900" cy="24288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b="1" sz="1275" i="0" u="none">
                <a:solidFill>
                  <a:srgbClr val="0F172A"/>
                </a:solidFill>
                <a:latin typeface="Plus Jakarta Sans"/>
              </a:rPr>
              <a:t>Емісійні різниці (премія за акціями):</a:t>
            </a:r>
            <a:r>
              <a:rPr b="0" sz="1275" i="0" u="none">
                <a:solidFill>
                  <a:srgbClr val="334155"/>
                </a:solidFill>
                <a:latin typeface="Plus Jakarta Sans"/>
              </a:rPr>
              <a:t> Сума доходу від продажу акцій першим власникам за ціною, вищою за номінальну.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52600" y="3707606"/>
            <a:ext cx="9105900" cy="24288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b="1" sz="1275" i="0" u="none">
                <a:solidFill>
                  <a:srgbClr val="0F172A"/>
                </a:solidFill>
                <a:latin typeface="Plus Jakarta Sans"/>
              </a:rPr>
              <a:t>Резервний фонд та інші фонди банку:</a:t>
            </a:r>
            <a:r>
              <a:rPr b="0" sz="1275" i="0" u="none">
                <a:solidFill>
                  <a:srgbClr val="334155"/>
                </a:solidFill>
                <a:latin typeface="Plus Jakarta Sans"/>
              </a:rPr>
              <a:t> Створені за рахунок чистого прибутку відповідно до вимог закону та статуту.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752600" y="4121943"/>
            <a:ext cx="9105900" cy="4857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b="1" sz="1275" i="0" u="none">
                <a:solidFill>
                  <a:srgbClr val="0F172A"/>
                </a:solidFill>
                <a:latin typeface="Plus Jakarta Sans"/>
              </a:rPr>
              <a:t>Прибуток минулих років та проміжний прибуток:</a:t>
            </a:r>
            <a:r>
              <a:rPr b="0" sz="1275" i="0" u="none">
                <a:solidFill>
                  <a:srgbClr val="334155"/>
                </a:solidFill>
                <a:latin typeface="Plus Jakarta Sans"/>
              </a:rPr>
              <a:t> За умови підтвердження аудитором та за вирахуванням передбачуваних дивідендів.</a:t>
            </a:r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3500" y="2893218"/>
            <a:ext cx="180975" cy="219075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3500" y="3307556"/>
            <a:ext cx="180975" cy="219075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3500" y="3721893"/>
            <a:ext cx="180975" cy="219075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3500" y="4136231"/>
            <a:ext cx="180975" cy="21907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33400" y="457200"/>
            <a:ext cx="11658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2550" i="0" u="none">
                <a:solidFill>
                  <a:srgbClr val="0F172A"/>
                </a:solidFill>
                <a:latin typeface="Merriweather"/>
              </a:rPr>
              <a:t>Склад елементів Основного капіталу 1 рівня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33400" y="971550"/>
            <a:ext cx="11125200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2809875"/>
            <a:ext cx="5391150" cy="20383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7450" y="2809875"/>
            <a:ext cx="5391150" cy="20383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47725" y="3124200"/>
            <a:ext cx="5000625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1650" i="0" u="none">
                <a:solidFill>
                  <a:srgbClr val="1E3A8A"/>
                </a:solidFill>
                <a:latin typeface="Merriweather"/>
              </a:rPr>
              <a:t>Вимоги до аудиторської перевірки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47725" y="3505200"/>
            <a:ext cx="476250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b="0" sz="1200" i="0" u="none">
                <a:solidFill>
                  <a:srgbClr val="334155"/>
                </a:solidFill>
                <a:latin typeface="Plus Jakarta Sans"/>
              </a:rPr>
              <a:t>Прибуток за поточний рік або проміжний звітний період може включатися до CET1 тільки після перевірки аудитором. Аудиторський висновок повинен підтверджувати точність розрахованого фінансового результату.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1775" y="3124200"/>
            <a:ext cx="5000625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1650" i="0" u="none">
                <a:solidFill>
                  <a:srgbClr val="1E3A8A"/>
                </a:solidFill>
                <a:latin typeface="Merriweather"/>
              </a:rPr>
              <a:t>Вирахування дивідендів та виплат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1775" y="3505200"/>
            <a:ext cx="4762500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b="0" sz="1200" i="0" u="none">
                <a:solidFill>
                  <a:srgbClr val="334155"/>
                </a:solidFill>
                <a:latin typeface="Plus Jakarta Sans"/>
              </a:rPr>
              <a:t>З суми прибутку обов'язково вираховуються будь-які передбачувані виплати: оголошені дивіденди, відрахування до резервного фонду, податкові зобов'язання та інші обов'язкові платежі з прибутку.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3400" y="457200"/>
            <a:ext cx="11658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2550" i="0" u="none">
                <a:solidFill>
                  <a:srgbClr val="0F172A"/>
                </a:solidFill>
                <a:latin typeface="Merriweather"/>
              </a:rPr>
              <a:t>Умови включення прибутку до CET1</a:t>
            </a:r>
          </a:p>
        </p:txBody>
      </p:sp>
      <p:sp>
        <p:nvSpPr>
          <p:cNvPr id="10" name="Rectangle 9"/>
          <p:cNvSpPr/>
          <p:nvPr/>
        </p:nvSpPr>
        <p:spPr>
          <a:xfrm>
            <a:off x="533400" y="971550"/>
            <a:ext cx="11125200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2800350"/>
            <a:ext cx="5391150" cy="2057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23925" y="3190875"/>
            <a:ext cx="461010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7200"/>
              </a:lnSpc>
            </a:pPr>
            <a:r>
              <a:rPr b="1" sz="7200" i="0" u="none">
                <a:solidFill>
                  <a:srgbClr val="1E3A8A"/>
                </a:solidFill>
                <a:latin typeface="Merriweather"/>
              </a:rPr>
              <a:t>5.625%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23925" y="4219575"/>
            <a:ext cx="4610100" cy="2476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b="1" sz="1500" i="0" u="none">
                <a:solidFill>
                  <a:srgbClr val="1E293B"/>
                </a:solidFill>
                <a:latin typeface="Plus Jakarta Sans"/>
              </a:rPr>
              <a:t>Мінімальний норматив з буферами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67450" y="3124200"/>
            <a:ext cx="5660707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1650" i="0" u="none">
                <a:solidFill>
                  <a:srgbClr val="1E3A8A"/>
                </a:solidFill>
                <a:latin typeface="Merriweather"/>
              </a:rPr>
              <a:t>Фундаментальна роль CET1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67450" y="3505200"/>
            <a:ext cx="539115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b="0" sz="1200" i="0" u="none">
                <a:solidFill>
                  <a:srgbClr val="334155"/>
                </a:solidFill>
                <a:latin typeface="Plus Jakarta Sans"/>
              </a:rPr>
              <a:t>Основний капітал 1 рівня є головним показником фінансової міцності банку. Він призначений для поглинання збитків банку в режимі </a:t>
            </a:r>
            <a:r>
              <a:rPr b="0" sz="1200" i="1" u="none">
                <a:solidFill>
                  <a:srgbClr val="334155"/>
                </a:solidFill>
                <a:latin typeface="Plus Jakarta Sans"/>
              </a:rPr>
              <a:t>"триваючої діяльності" (going concern)</a:t>
            </a:r>
            <a:r>
              <a:rPr b="0" sz="1200" i="0" u="none">
                <a:solidFill>
                  <a:srgbClr val="334155"/>
                </a:solidFill>
                <a:latin typeface="Plus Jakarta Sans"/>
              </a:rPr>
              <a:t>, дозволяючи банку продовжувати операції навіть у періоди значних фінансових потрясінь.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457200"/>
            <a:ext cx="11658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2550" i="0" u="none">
                <a:solidFill>
                  <a:srgbClr val="0F172A"/>
                </a:solidFill>
                <a:latin typeface="Merriweather"/>
              </a:rPr>
              <a:t>Норматив достатньості CET1 (Н2-1)</a:t>
            </a:r>
          </a:p>
        </p:txBody>
      </p:sp>
      <p:sp>
        <p:nvSpPr>
          <p:cNvPr id="9" name="Rectangle 8"/>
          <p:cNvSpPr/>
          <p:nvPr/>
        </p:nvSpPr>
        <p:spPr>
          <a:xfrm>
            <a:off x="533400" y="971550"/>
            <a:ext cx="11125200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752600" y="3000375"/>
            <a:ext cx="9105900" cy="24288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b="1" sz="1275" i="0" u="none">
                <a:solidFill>
                  <a:srgbClr val="0F172A"/>
                </a:solidFill>
                <a:latin typeface="Plus Jakarta Sans"/>
              </a:rPr>
              <a:t>Нематеріальні активи та гудвіл:</a:t>
            </a:r>
            <a:r>
              <a:rPr b="0" sz="1275" i="0" u="none">
                <a:solidFill>
                  <a:srgbClr val="334155"/>
                </a:solidFill>
                <a:latin typeface="Plus Jakarta Sans"/>
              </a:rPr>
              <a:t> Балансова вартість за мінусом накопиченої пруденційної амортизації.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52600" y="3414712"/>
            <a:ext cx="9105900" cy="24288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b="1" sz="1275" i="0" u="none">
                <a:solidFill>
                  <a:srgbClr val="0F172A"/>
                </a:solidFill>
                <a:latin typeface="Plus Jakarta Sans"/>
              </a:rPr>
              <a:t>ВПА за невикористаними податковими збитками (ВПАПЗ/ПП):</a:t>
            </a:r>
            <a:r>
              <a:rPr b="0" sz="1275" i="0" u="none">
                <a:solidFill>
                  <a:srgbClr val="334155"/>
                </a:solidFill>
                <a:latin typeface="Plus Jakarta Sans"/>
              </a:rPr>
              <a:t> Повне вилучення валової величини.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52600" y="3829050"/>
            <a:ext cx="9105900" cy="24288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b="1" sz="1275" i="0" u="none">
                <a:solidFill>
                  <a:srgbClr val="0F172A"/>
                </a:solidFill>
                <a:latin typeface="Plus Jakarta Sans"/>
              </a:rPr>
              <a:t>Непрофільні активи:</a:t>
            </a:r>
            <a:r>
              <a:rPr b="0" sz="1275" i="0" u="none">
                <a:solidFill>
                  <a:srgbClr val="334155"/>
                </a:solidFill>
                <a:latin typeface="Plus Jakarta Sans"/>
              </a:rPr>
              <a:t> Майно, що перейшло у власність заставодержателя та утримується понад установлені строки.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752600" y="4243387"/>
            <a:ext cx="9105900" cy="24288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b="1" sz="1275" i="0" u="none">
                <a:solidFill>
                  <a:srgbClr val="0F172A"/>
                </a:solidFill>
                <a:latin typeface="Plus Jakarta Sans"/>
              </a:rPr>
              <a:t>Власні інструменти капіталу:</a:t>
            </a:r>
            <a:r>
              <a:rPr b="0" sz="1275" i="0" u="none">
                <a:solidFill>
                  <a:srgbClr val="334155"/>
                </a:solidFill>
                <a:latin typeface="Plus Jakarta Sans"/>
              </a:rPr>
              <a:t> Акції власної емісії, викуплені банком або прийняті в заставу під кредити.</a:t>
            </a:r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3500" y="3014662"/>
            <a:ext cx="209550" cy="219075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3500" y="3429000"/>
            <a:ext cx="209550" cy="219075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3500" y="3843337"/>
            <a:ext cx="209550" cy="219075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3500" y="4257675"/>
            <a:ext cx="209550" cy="21907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33400" y="457200"/>
            <a:ext cx="11658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2550" i="0" u="none">
                <a:solidFill>
                  <a:srgbClr val="0F172A"/>
                </a:solidFill>
                <a:latin typeface="Merriweather"/>
              </a:rPr>
              <a:t>Пруденційні коригування та вилучення з CET1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33400" y="971550"/>
            <a:ext cx="11125200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33400" y="457200"/>
            <a:ext cx="5640705" cy="819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2550" i="0" u="none">
                <a:solidFill>
                  <a:srgbClr val="0F172A"/>
                </a:solidFill>
                <a:latin typeface="Merriweather"/>
              </a:rPr>
              <a:t>Вилучення непрофільних активів</a:t>
            </a:r>
          </a:p>
        </p:txBody>
      </p:sp>
      <p:sp>
        <p:nvSpPr>
          <p:cNvPr id="4" name="Rectangle 3"/>
          <p:cNvSpPr/>
          <p:nvPr/>
        </p:nvSpPr>
        <p:spPr>
          <a:xfrm>
            <a:off x="533400" y="1371600"/>
            <a:ext cx="5372100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0" y="0"/>
            <a:ext cx="59055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33400" y="1657350"/>
            <a:ext cx="5640705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1650" i="0" u="none">
                <a:solidFill>
                  <a:srgbClr val="1E3A8A"/>
                </a:solidFill>
                <a:latin typeface="Merriweather"/>
              </a:rPr>
              <a:t>Захист від заморожених активів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2038350"/>
            <a:ext cx="5372100" cy="73134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920"/>
              </a:lnSpc>
            </a:pPr>
            <a:r>
              <a:rPr b="0" sz="1200" i="0" u="none">
                <a:solidFill>
                  <a:srgbClr val="334155"/>
                </a:solidFill>
                <a:latin typeface="Plus Jakarta Sans"/>
              </a:rPr>
              <a:t>НБУ вимагає вилучати з Основного капіталу 1 рівня непрофільні активи, стягнуті заставодержателем, які не використовуються у банківській діяльності.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2922091"/>
            <a:ext cx="5372100" cy="487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920"/>
              </a:lnSpc>
            </a:pPr>
            <a:r>
              <a:rPr b="0" sz="1200" i="0" u="none">
                <a:solidFill>
                  <a:srgbClr val="334155"/>
                </a:solidFill>
                <a:latin typeface="Plus Jakarta Sans"/>
              </a:rPr>
              <a:t>Це стимулює банки розпродавати непрофільне майно та запобігає штучному роздуттю капіталу за рахунок неліквідної нерухомості чи товарних залишків.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524500" y="2852737"/>
            <a:ext cx="1143000" cy="38100"/>
          </a:xfrm>
          <a:prstGeom prst="rect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820840" y="3119437"/>
            <a:ext cx="2550318" cy="647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b="1" sz="4050" i="0" u="none">
                <a:solidFill>
                  <a:srgbClr val="FFFFFF"/>
                </a:solidFill>
                <a:latin typeface="Merriweather"/>
              </a:rPr>
              <a:t>Розділ IV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96295" y="3919537"/>
            <a:ext cx="4799260" cy="3143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2475"/>
              </a:lnSpc>
            </a:pPr>
            <a:r>
              <a:rPr b="0" sz="1650" i="0" u="none">
                <a:solidFill>
                  <a:srgbClr val="93C5FD"/>
                </a:solidFill>
                <a:latin typeface="Plus Jakarta Sans"/>
              </a:rPr>
              <a:t>Додатковий капітал 1 рівня (Additional Tier 1 — AT1)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2324100"/>
            <a:ext cx="3530649" cy="30099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0749" y="2324100"/>
            <a:ext cx="3530649" cy="30099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28099" y="2324100"/>
            <a:ext cx="3530649" cy="30099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9625" y="2600325"/>
            <a:ext cx="609600" cy="6096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09625" y="3381375"/>
            <a:ext cx="3127109" cy="533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1650" i="0" u="none">
                <a:solidFill>
                  <a:srgbClr val="1E3A8A"/>
                </a:solidFill>
                <a:latin typeface="Merriweather"/>
              </a:rPr>
              <a:t>Безстрокові субординовані угоди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9625" y="4029075"/>
            <a:ext cx="2978199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b="0" sz="1200" i="0" u="none">
                <a:solidFill>
                  <a:srgbClr val="334155"/>
                </a:solidFill>
                <a:latin typeface="Plus Jakarta Sans"/>
              </a:rPr>
              <a:t>Фінансові інструменти без визначеної дати погашення, за якими залучено кошти від інвесторів.</a:t>
            </a: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06974" y="2600325"/>
            <a:ext cx="609600" cy="6096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606974" y="3381375"/>
            <a:ext cx="3127109" cy="533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1650" i="0" u="none">
                <a:solidFill>
                  <a:srgbClr val="1E3A8A"/>
                </a:solidFill>
                <a:latin typeface="Merriweather"/>
              </a:rPr>
              <a:t>Умови списання / конверсії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06974" y="4029075"/>
            <a:ext cx="2978199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b="0" sz="1200" i="0" u="none">
                <a:solidFill>
                  <a:srgbClr val="334155"/>
                </a:solidFill>
                <a:latin typeface="Plus Jakarta Sans"/>
              </a:rPr>
              <a:t>Обов'язкова наявність механізму автоматичного списання боргу або конверсії в акції (CET1) при настанні тригера.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04324" y="2600325"/>
            <a:ext cx="609600" cy="6096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8404324" y="3381375"/>
            <a:ext cx="2760345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1650" i="0" u="none">
                <a:solidFill>
                  <a:srgbClr val="1E3A8A"/>
                </a:solidFill>
                <a:latin typeface="Merriweather"/>
              </a:rPr>
              <a:t>Дискреційність виплат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404324" y="3762375"/>
            <a:ext cx="2978199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b="0" sz="1200" i="0" u="none">
                <a:solidFill>
                  <a:srgbClr val="334155"/>
                </a:solidFill>
                <a:latin typeface="Plus Jakarta Sans"/>
              </a:rPr>
              <a:t>Право банку скасувати купонні виплати на постійній основі без компенсації у майбутньому.</a:t>
            </a: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5837" y="2733675"/>
            <a:ext cx="257175" cy="342900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40324" y="2733675"/>
            <a:ext cx="342900" cy="342900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537674" y="2733675"/>
            <a:ext cx="342900" cy="34290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533400" y="457200"/>
            <a:ext cx="11658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2550" i="0" u="none">
                <a:solidFill>
                  <a:srgbClr val="0F172A"/>
                </a:solidFill>
                <a:latin typeface="Merriweather"/>
              </a:rPr>
              <a:t>Елементи та критерії інструментів AT1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33400" y="971550"/>
            <a:ext cx="11125200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2924175"/>
            <a:ext cx="5391150" cy="18097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7450" y="2924175"/>
            <a:ext cx="5391150" cy="18097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47725" y="3238500"/>
            <a:ext cx="5000625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1650" i="0" u="none">
                <a:solidFill>
                  <a:srgbClr val="1E3A8A"/>
                </a:solidFill>
                <a:latin typeface="Merriweather"/>
              </a:rPr>
              <a:t>Тригерний рівень конверсії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47725" y="3619500"/>
            <a:ext cx="4762500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b="0" sz="1200" i="0" u="none">
                <a:solidFill>
                  <a:srgbClr val="334155"/>
                </a:solidFill>
                <a:latin typeface="Plus Jakarta Sans"/>
              </a:rPr>
              <a:t>Якщо рівень достатньості CET1 падає нижче встановленого порогу (наприклад, 5.125% або 7%), інструмент AT1 негайно конвертується у прості акції для відновлення капіталу банку.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1775" y="3238500"/>
            <a:ext cx="5000625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1650" i="0" u="none">
                <a:solidFill>
                  <a:srgbClr val="1E3A8A"/>
                </a:solidFill>
                <a:latin typeface="Merriweather"/>
              </a:rPr>
              <a:t>Незворотне списання боргу (Write-down)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1775" y="3619500"/>
            <a:ext cx="4762500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b="0" sz="1200" i="0" u="none">
                <a:solidFill>
                  <a:srgbClr val="334155"/>
                </a:solidFill>
                <a:latin typeface="Plus Jakarta Sans"/>
              </a:rPr>
              <a:t>Альтернативний механізм, при якому номінальна вартість боргу за інструментом AT1 частково або повністю списується в дохід банку для покриття накопиченого збитку.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3400" y="457200"/>
            <a:ext cx="11658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2550" i="0" u="none">
                <a:solidFill>
                  <a:srgbClr val="0F172A"/>
                </a:solidFill>
                <a:latin typeface="Merriweather"/>
              </a:rPr>
              <a:t>Механізм поглинання збитків (Loss Absorbency)</a:t>
            </a:r>
          </a:p>
        </p:txBody>
      </p:sp>
      <p:sp>
        <p:nvSpPr>
          <p:cNvPr id="10" name="Rectangle 9"/>
          <p:cNvSpPr/>
          <p:nvPr/>
        </p:nvSpPr>
        <p:spPr>
          <a:xfrm>
            <a:off x="533400" y="971550"/>
            <a:ext cx="11125200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752600" y="2964656"/>
            <a:ext cx="9105900" cy="24288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b="1" sz="1275" i="0" u="none">
                <a:solidFill>
                  <a:srgbClr val="0F172A"/>
                </a:solidFill>
                <a:latin typeface="Plus Jakarta Sans"/>
              </a:rPr>
              <a:t>Власні інструменти AT1:</a:t>
            </a:r>
            <a:r>
              <a:rPr b="0" sz="1275" i="0" u="none">
                <a:solidFill>
                  <a:srgbClr val="334155"/>
                </a:solidFill>
                <a:latin typeface="Plus Jakarta Sans"/>
              </a:rPr>
              <a:t> Прямі або опосередковані вкладення банку у власні інструменти AT1.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52600" y="3378993"/>
            <a:ext cx="9105900" cy="4857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b="1" sz="1275" i="0" u="none">
                <a:solidFill>
                  <a:srgbClr val="0F172A"/>
                </a:solidFill>
                <a:latin typeface="Plus Jakarta Sans"/>
              </a:rPr>
              <a:t>Перехресні вкладення (Reciprocal holdings):</a:t>
            </a:r>
            <a:r>
              <a:rPr b="0" sz="1275" i="0" u="none">
                <a:solidFill>
                  <a:srgbClr val="334155"/>
                </a:solidFill>
                <a:latin typeface="Plus Jakarta Sans"/>
              </a:rPr>
              <a:t> Взаємні інвестиції між банком та іншими фінансовими установами для штучного підвищення капіталу.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52600" y="4036218"/>
            <a:ext cx="9105900" cy="4857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b="1" sz="1275" i="0" u="none">
                <a:solidFill>
                  <a:srgbClr val="0F172A"/>
                </a:solidFill>
                <a:latin typeface="Plus Jakarta Sans"/>
              </a:rPr>
              <a:t>Вкладення в інструменти AT1 фінансового сектору:</a:t>
            </a:r>
            <a:r>
              <a:rPr b="0" sz="1275" i="0" u="none">
                <a:solidFill>
                  <a:srgbClr val="334155"/>
                </a:solidFill>
                <a:latin typeface="Plus Jakarta Sans"/>
              </a:rPr>
              <a:t> Перевищення встановлених Положенням № 196 лімітів істотних інвестицій.</a:t>
            </a:r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3500" y="2978943"/>
            <a:ext cx="209550" cy="219075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3500" y="3393281"/>
            <a:ext cx="209550" cy="219075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3500" y="4050506"/>
            <a:ext cx="209550" cy="21907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33400" y="457200"/>
            <a:ext cx="11658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2550" i="0" u="none">
                <a:solidFill>
                  <a:srgbClr val="0F172A"/>
                </a:solidFill>
                <a:latin typeface="Merriweather"/>
              </a:rPr>
              <a:t>Вилучення з Додаткового капіталу 1 рівня</a:t>
            </a:r>
          </a:p>
        </p:txBody>
      </p:sp>
      <p:sp>
        <p:nvSpPr>
          <p:cNvPr id="10" name="Rectangle 9"/>
          <p:cNvSpPr/>
          <p:nvPr/>
        </p:nvSpPr>
        <p:spPr>
          <a:xfrm>
            <a:off x="533400" y="971550"/>
            <a:ext cx="11125200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524500" y="2852737"/>
            <a:ext cx="1143000" cy="38100"/>
          </a:xfrm>
          <a:prstGeom prst="rect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935855" y="3119437"/>
            <a:ext cx="2320290" cy="647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b="1" sz="4050" i="0" u="none">
                <a:solidFill>
                  <a:srgbClr val="FFFFFF"/>
                </a:solidFill>
                <a:latin typeface="Merriweather"/>
              </a:rPr>
              <a:t>Розділ V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97474" y="3919537"/>
            <a:ext cx="2596901" cy="3143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2475"/>
              </a:lnSpc>
            </a:pPr>
            <a:r>
              <a:rPr b="0" sz="1650" i="0" u="none">
                <a:solidFill>
                  <a:srgbClr val="93C5FD"/>
                </a:solidFill>
                <a:latin typeface="Plus Jakarta Sans"/>
              </a:rPr>
              <a:t>Капітал 2 рівня (Tier 2 — T2)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752600" y="3000375"/>
            <a:ext cx="9105900" cy="24288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b="1" sz="1275" i="0" u="none">
                <a:solidFill>
                  <a:srgbClr val="0F172A"/>
                </a:solidFill>
                <a:latin typeface="Plus Jakarta Sans"/>
              </a:rPr>
              <a:t>Строковий субординований борг:</a:t>
            </a:r>
            <a:r>
              <a:rPr b="0" sz="1275" i="0" u="none">
                <a:solidFill>
                  <a:srgbClr val="334155"/>
                </a:solidFill>
                <a:latin typeface="Plus Jakarta Sans"/>
              </a:rPr>
              <a:t> Залучені кошти на строк не менше 5 років з виплатою в кінці строку.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52600" y="3414712"/>
            <a:ext cx="9105900" cy="24288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b="1" sz="1275" i="0" u="none">
                <a:solidFill>
                  <a:srgbClr val="0F172A"/>
                </a:solidFill>
                <a:latin typeface="Plus Jakarta Sans"/>
              </a:rPr>
              <a:t>Емісійні різниці T2:</a:t>
            </a:r>
            <a:r>
              <a:rPr b="0" sz="1275" i="0" u="none">
                <a:solidFill>
                  <a:srgbClr val="334155"/>
                </a:solidFill>
                <a:latin typeface="Plus Jakarta Sans"/>
              </a:rPr>
              <a:t> Дохід від розміщення субординованих облігацій понадномінальну вартість.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52600" y="3829050"/>
            <a:ext cx="9105900" cy="24288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b="1" sz="1275" i="0" u="none">
                <a:solidFill>
                  <a:srgbClr val="0F172A"/>
                </a:solidFill>
                <a:latin typeface="Plus Jakarta Sans"/>
              </a:rPr>
              <a:t>Загальні резерви під кредитний ризик:</a:t>
            </a:r>
            <a:r>
              <a:rPr b="0" sz="1275" i="0" u="none">
                <a:solidFill>
                  <a:srgbClr val="334155"/>
                </a:solidFill>
                <a:latin typeface="Plus Jakarta Sans"/>
              </a:rPr>
              <a:t> Резерви, сформовані під неімпліцитні ризики (за стандартизованим підходом).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752600" y="4243387"/>
            <a:ext cx="9105900" cy="24288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b="1" sz="1275" i="0" u="none">
                <a:solidFill>
                  <a:srgbClr val="0F172A"/>
                </a:solidFill>
                <a:latin typeface="Plus Jakarta Sans"/>
              </a:rPr>
              <a:t>Призначення T2:</a:t>
            </a:r>
            <a:r>
              <a:rPr b="0" sz="1275" i="0" u="none">
                <a:solidFill>
                  <a:srgbClr val="334155"/>
                </a:solidFill>
                <a:latin typeface="Plus Jakarta Sans"/>
              </a:rPr>
              <a:t> Поглинання збитків банку в режимі </a:t>
            </a:r>
            <a:r>
              <a:rPr b="0" sz="1275" i="1" u="none">
                <a:solidFill>
                  <a:srgbClr val="334155"/>
                </a:solidFill>
                <a:latin typeface="Plus Jakarta Sans"/>
              </a:rPr>
              <a:t>"ліквідації" (gone concern)</a:t>
            </a:r>
            <a:r>
              <a:rPr b="0" sz="1275" i="0" u="none">
                <a:solidFill>
                  <a:srgbClr val="334155"/>
                </a:solidFill>
                <a:latin typeface="Plus Jakarta Sans"/>
              </a:rPr>
              <a:t> для захисту старших кредиторів.</a:t>
            </a:r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3500" y="3429000"/>
            <a:ext cx="161925" cy="219075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3500" y="3843337"/>
            <a:ext cx="238125" cy="219075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33500" y="4257675"/>
            <a:ext cx="209550" cy="21907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33400" y="457200"/>
            <a:ext cx="11658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2550" i="0" u="none">
                <a:solidFill>
                  <a:srgbClr val="0F172A"/>
                </a:solidFill>
                <a:latin typeface="Merriweather"/>
              </a:rPr>
              <a:t>Елементи та критерії Капіталу 2 рівня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33400" y="971550"/>
            <a:ext cx="11125200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1257300"/>
            <a:ext cx="11125200" cy="5143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891158" y="5276850"/>
            <a:ext cx="8409533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1800"/>
              </a:lnSpc>
            </a:pPr>
            <a:r>
              <a:rPr b="0" sz="1200" i="1" u="none">
                <a:solidFill>
                  <a:srgbClr val="334155"/>
                </a:solidFill>
                <a:latin typeface="Plus Jakarta Sans"/>
              </a:rPr>
              <a:t>Відповідно до Положення № 196 та вимог НБУ, більшу частину регулятивного капіталу повинен складати саме CET1.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457200"/>
            <a:ext cx="11658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2550" i="0" u="none">
                <a:solidFill>
                  <a:srgbClr val="0F172A"/>
                </a:solidFill>
                <a:latin typeface="Merriweather"/>
              </a:rPr>
              <a:t>Цільова структура регулятивного капіталу</a:t>
            </a:r>
          </a:p>
        </p:txBody>
      </p:sp>
      <p:sp>
        <p:nvSpPr>
          <p:cNvPr id="6" name="Rectangle 5"/>
          <p:cNvSpPr/>
          <p:nvPr/>
        </p:nvSpPr>
        <p:spPr>
          <a:xfrm>
            <a:off x="533400" y="971550"/>
            <a:ext cx="11125200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4257675"/>
            <a:ext cx="1779984" cy="9334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2383" y="2847975"/>
            <a:ext cx="1779984" cy="93345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71367" y="4257675"/>
            <a:ext cx="1779984" cy="93345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40350" y="2847975"/>
            <a:ext cx="1779984" cy="93345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09334" y="4257675"/>
            <a:ext cx="1779984" cy="93345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878317" y="2847975"/>
            <a:ext cx="1779984" cy="93345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533400" y="4000500"/>
            <a:ext cx="11125200" cy="38100"/>
          </a:xfrm>
          <a:prstGeom prst="rect">
            <a:avLst/>
          </a:prstGeom>
          <a:solidFill>
            <a:srgbClr val="CBD5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38919" y="4400550"/>
            <a:ext cx="1568946" cy="2190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b="1" sz="1350" i="0" u="none">
                <a:solidFill>
                  <a:srgbClr val="1E3A8A"/>
                </a:solidFill>
                <a:latin typeface="Merriweather"/>
              </a:rPr>
              <a:t>Понад 5 років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76275" y="4676775"/>
            <a:ext cx="1494234" cy="3714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1462"/>
              </a:lnSpc>
            </a:pPr>
            <a:r>
              <a:rPr b="0" sz="975" i="0" u="none">
                <a:solidFill>
                  <a:srgbClr val="334155"/>
                </a:solidFill>
                <a:latin typeface="Plus Jakarta Sans"/>
              </a:rPr>
              <a:t>Враховується 100% суми боргу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507902" y="2990850"/>
            <a:ext cx="1568946" cy="2190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b="1" sz="1350" i="0" u="none">
                <a:solidFill>
                  <a:srgbClr val="1E3A8A"/>
                </a:solidFill>
                <a:latin typeface="Merriweather"/>
              </a:rPr>
              <a:t>4 - 5 років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545258" y="3267075"/>
            <a:ext cx="1494234" cy="3714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1462"/>
              </a:lnSpc>
            </a:pPr>
            <a:r>
              <a:rPr b="0" sz="975" i="0" u="none">
                <a:solidFill>
                  <a:srgbClr val="334155"/>
                </a:solidFill>
                <a:latin typeface="Plus Jakarta Sans"/>
              </a:rPr>
              <a:t>Враховується 80% суми боргу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76886" y="4400550"/>
            <a:ext cx="1568946" cy="2190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b="1" sz="1350" i="0" u="none">
                <a:solidFill>
                  <a:srgbClr val="1E3A8A"/>
                </a:solidFill>
                <a:latin typeface="Merriweather"/>
              </a:rPr>
              <a:t>3 - 4 роки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414242" y="4676775"/>
            <a:ext cx="1494234" cy="3714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1462"/>
              </a:lnSpc>
            </a:pPr>
            <a:r>
              <a:rPr b="0" sz="975" i="0" u="none">
                <a:solidFill>
                  <a:srgbClr val="334155"/>
                </a:solidFill>
                <a:latin typeface="Plus Jakarta Sans"/>
              </a:rPr>
              <a:t>Враховується 60% суми боргу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245869" y="2990850"/>
            <a:ext cx="1568946" cy="2190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b="1" sz="1350" i="0" u="none">
                <a:solidFill>
                  <a:srgbClr val="1E3A8A"/>
                </a:solidFill>
                <a:latin typeface="Merriweather"/>
              </a:rPr>
              <a:t>2 - 3 роки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283225" y="3267075"/>
            <a:ext cx="1494234" cy="3714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1462"/>
              </a:lnSpc>
            </a:pPr>
            <a:r>
              <a:rPr b="0" sz="975" i="0" u="none">
                <a:solidFill>
                  <a:srgbClr val="334155"/>
                </a:solidFill>
                <a:latin typeface="Plus Jakarta Sans"/>
              </a:rPr>
              <a:t>Враховується 40% суми боргу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114853" y="4400550"/>
            <a:ext cx="1568946" cy="2190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b="1" sz="1350" i="0" u="none">
                <a:solidFill>
                  <a:srgbClr val="1E3A8A"/>
                </a:solidFill>
                <a:latin typeface="Merriweather"/>
              </a:rPr>
              <a:t>1 - 2 роки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152209" y="4676775"/>
            <a:ext cx="1494234" cy="3714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1462"/>
              </a:lnSpc>
            </a:pPr>
            <a:r>
              <a:rPr b="0" sz="975" i="0" u="none">
                <a:solidFill>
                  <a:srgbClr val="334155"/>
                </a:solidFill>
                <a:latin typeface="Plus Jakarta Sans"/>
              </a:rPr>
              <a:t>Враховується 20% суми боргу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983837" y="2990850"/>
            <a:ext cx="1568946" cy="2190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b="1" sz="1350" i="0" u="none">
                <a:solidFill>
                  <a:srgbClr val="1E3A8A"/>
                </a:solidFill>
                <a:latin typeface="Merriweather"/>
              </a:rPr>
              <a:t>Менше 1 року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021192" y="3267075"/>
            <a:ext cx="1494234" cy="3714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1462"/>
              </a:lnSpc>
            </a:pPr>
            <a:r>
              <a:rPr b="0" sz="975" i="0" u="none">
                <a:solidFill>
                  <a:srgbClr val="334155"/>
                </a:solidFill>
                <a:latin typeface="Plus Jakarta Sans"/>
              </a:rPr>
              <a:t>Враховується 0% (повне вилучення)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328142" y="3924300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8100">
            <a:solidFill>
              <a:srgbClr val="1E3A8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ounded Rectangle 22"/>
          <p:cNvSpPr/>
          <p:nvPr/>
        </p:nvSpPr>
        <p:spPr>
          <a:xfrm>
            <a:off x="3197125" y="3924300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8100">
            <a:solidFill>
              <a:srgbClr val="1E3A8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5066109" y="3924300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8100">
            <a:solidFill>
              <a:srgbClr val="1E3A8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6935092" y="3924300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8100">
            <a:solidFill>
              <a:srgbClr val="1E3A8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8804076" y="3924300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8100">
            <a:solidFill>
              <a:srgbClr val="1E3A8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ounded Rectangle 26"/>
          <p:cNvSpPr/>
          <p:nvPr/>
        </p:nvSpPr>
        <p:spPr>
          <a:xfrm>
            <a:off x="10673060" y="3924300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8100">
            <a:solidFill>
              <a:srgbClr val="1E3A8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33400" y="457200"/>
            <a:ext cx="11658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2550" i="0" u="none">
                <a:solidFill>
                  <a:srgbClr val="0F172A"/>
                </a:solidFill>
                <a:latin typeface="Merriweather"/>
              </a:rPr>
              <a:t>Амортизація субординованого боргу T2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33400" y="971550"/>
            <a:ext cx="11125200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524500" y="2852737"/>
            <a:ext cx="1143000" cy="38100"/>
          </a:xfrm>
          <a:prstGeom prst="rect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820840" y="3119437"/>
            <a:ext cx="2550318" cy="647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b="1" sz="4050" i="0" u="none">
                <a:solidFill>
                  <a:srgbClr val="FFFFFF"/>
                </a:solidFill>
                <a:latin typeface="Merriweather"/>
              </a:rPr>
              <a:t>Розділ VI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09689" y="3919537"/>
            <a:ext cx="4772471" cy="3143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2475"/>
              </a:lnSpc>
            </a:pPr>
            <a:r>
              <a:rPr b="0" sz="1650" i="0" u="none">
                <a:solidFill>
                  <a:srgbClr val="93C5FD"/>
                </a:solidFill>
                <a:latin typeface="Plus Jakarta Sans"/>
              </a:rPr>
              <a:t>Пруденційні вилучення, нормативи та нагляд НБУ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533400" y="2590800"/>
            <a:ext cx="11125200" cy="2476500"/>
          </a:xfrm>
          <a:prstGeom prst="roundRect">
            <a:avLst>
              <a:gd name="adj" fmla="val 0"/>
            </a:avLst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33400" y="2590800"/>
          <a:ext cx="11115673" cy="24765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  <a:lnL>
                  <a:noFill/>
                </a:lnL>
                <a:lnR>
                  <a:noFill/>
                </a:lnR>
                <a:lnT>
                  <a:noFill/>
                </a:lnT>
                <a:lnB>
                  <a:noFill/>
                </a:lnB>
                <a:lnV>
                  <a:noFill/>
                </a:lnV>
                <a:lnH>
                  <a:noFill/>
                </a:lnH>
              </a:tblPr>
              <a:tblGrid>
                <a:gridCol w="3453705"/>
                <a:gridCol w="1922412"/>
                <a:gridCol w="5739556"/>
              </a:tblGrid>
              <a:tr h="495300">
                <a:tc>
                  <a:txBody>
                    <a:bodyPr/>
                    <a:lstStyle/>
                    <a:p>
                      <a:pPr algn="l"/>
                      <a:r>
                        <a:rPr b="1" sz="1200" i="0" u="none">
                          <a:solidFill>
                            <a:srgbClr val="FFFFFF"/>
                          </a:solidFill>
                          <a:latin typeface="Plus Jakarta Sans"/>
                        </a:rPr>
                        <a:t>Об'єкт вилучення / Коригування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1" sz="1200" i="0" u="none">
                          <a:solidFill>
                            <a:srgbClr val="FFFFFF"/>
                          </a:solidFill>
                          <a:latin typeface="Plus Jakarta Sans"/>
                        </a:rPr>
                        <a:t>Рівень вилучення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1" sz="1200" i="0" u="none">
                          <a:solidFill>
                            <a:srgbClr val="FFFFFF"/>
                          </a:solidFill>
                          <a:latin typeface="Plus Jakarta Sans"/>
                        </a:rPr>
                        <a:t>Механізм розрахунку за Положенням № 196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172A"/>
                    </a:solidFill>
                  </a:tcPr>
                </a:tc>
              </a:tr>
              <a:tr h="495300">
                <a:tc>
                  <a:txBody>
                    <a:bodyPr/>
                    <a:lstStyle/>
                    <a:p>
                      <a:pPr algn="l"/>
                      <a:r>
                        <a:rPr b="1" sz="1125" i="0" u="none">
                          <a:solidFill>
                            <a:srgbClr val="334155"/>
                          </a:solidFill>
                          <a:latin typeface="Plus Jakarta Sans"/>
                        </a:rPr>
                        <a:t>Гудвіл та нематеріальні активи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125" i="0" u="none">
                          <a:solidFill>
                            <a:srgbClr val="334155"/>
                          </a:solidFill>
                          <a:latin typeface="Plus Jakarta Sans"/>
                        </a:rPr>
                        <a:t>CET1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125" i="0" u="none">
                          <a:solidFill>
                            <a:srgbClr val="334155"/>
                          </a:solidFill>
                          <a:latin typeface="Plus Jakarta Sans"/>
                        </a:rPr>
                        <a:t>Балансова вартість за мінусом пруденційної амортизації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495300">
                <a:tc>
                  <a:txBody>
                    <a:bodyPr/>
                    <a:lstStyle/>
                    <a:p>
                      <a:pPr algn="l"/>
                      <a:r>
                        <a:rPr b="1" sz="1125" i="0" u="none">
                          <a:solidFill>
                            <a:srgbClr val="334155"/>
                          </a:solidFill>
                          <a:latin typeface="Plus Jakarta Sans"/>
                        </a:rPr>
                        <a:t>ВПА по податкових збитках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125" i="0" u="none">
                          <a:solidFill>
                            <a:srgbClr val="334155"/>
                          </a:solidFill>
                          <a:latin typeface="Plus Jakarta Sans"/>
                        </a:rPr>
                        <a:t>CET1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125" i="0" u="none">
                          <a:solidFill>
                            <a:srgbClr val="334155"/>
                          </a:solidFill>
                          <a:latin typeface="Plus Jakarta Sans"/>
                        </a:rPr>
                        <a:t>100% валової величини ВПАПЗ/ПП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</a:tr>
              <a:tr h="495300">
                <a:tc>
                  <a:txBody>
                    <a:bodyPr/>
                    <a:lstStyle/>
                    <a:p>
                      <a:pPr algn="l"/>
                      <a:r>
                        <a:rPr b="1" sz="1125" i="0" u="none">
                          <a:solidFill>
                            <a:srgbClr val="334155"/>
                          </a:solidFill>
                          <a:latin typeface="Plus Jakarta Sans"/>
                        </a:rPr>
                        <a:t>Власні викуплені інструменти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125" i="0" u="none">
                          <a:solidFill>
                            <a:srgbClr val="334155"/>
                          </a:solidFill>
                          <a:latin typeface="Plus Jakarta Sans"/>
                        </a:rPr>
                        <a:t>CET1 / AT1 / T2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125" i="0" u="none">
                          <a:solidFill>
                            <a:srgbClr val="334155"/>
                          </a:solidFill>
                          <a:latin typeface="Plus Jakarta Sans"/>
                        </a:rPr>
                        <a:t>Вилучаються з того рівня капіталу, до якого належать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495300">
                <a:tc>
                  <a:txBody>
                    <a:bodyPr/>
                    <a:lstStyle/>
                    <a:p>
                      <a:pPr algn="l"/>
                      <a:r>
                        <a:rPr b="1" sz="1125" i="0" u="none">
                          <a:solidFill>
                            <a:srgbClr val="334155"/>
                          </a:solidFill>
                          <a:latin typeface="Plus Jakarta Sans"/>
                        </a:rPr>
                        <a:t>Істотні інвестиції у фінансові установи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125" i="0" u="none">
                          <a:solidFill>
                            <a:srgbClr val="334155"/>
                          </a:solidFill>
                          <a:latin typeface="Plus Jakarta Sans"/>
                        </a:rPr>
                        <a:t>CET1 / AT1 / T2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125" i="0" u="none">
                          <a:solidFill>
                            <a:srgbClr val="334155"/>
                          </a:solidFill>
                          <a:latin typeface="Plus Jakarta Sans"/>
                        </a:rPr>
                        <a:t>Вилучення суми, що перевищує встановлені пороги (порогові вилучення)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538162" y="3090862"/>
            <a:ext cx="345370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3991867" y="3090862"/>
            <a:ext cx="1922412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914280" y="3090862"/>
            <a:ext cx="5739556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38162" y="3581400"/>
            <a:ext cx="345370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991867" y="3581400"/>
            <a:ext cx="1922412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914280" y="3581400"/>
            <a:ext cx="5739556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38162" y="4071937"/>
            <a:ext cx="345370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3991867" y="4071937"/>
            <a:ext cx="1922412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5914280" y="4071937"/>
            <a:ext cx="5739556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38162" y="4562475"/>
            <a:ext cx="345370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3991867" y="4562475"/>
            <a:ext cx="1922412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5914280" y="4562475"/>
            <a:ext cx="5739556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538162" y="5053012"/>
            <a:ext cx="345370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3991867" y="5053012"/>
            <a:ext cx="1922412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5914280" y="5053012"/>
            <a:ext cx="5739556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33400" y="457200"/>
            <a:ext cx="11658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2550" i="0" u="none">
                <a:solidFill>
                  <a:srgbClr val="0F172A"/>
                </a:solidFill>
                <a:latin typeface="Merriweather"/>
              </a:rPr>
              <a:t>Зведена матриця вилучень з капіталу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33400" y="971550"/>
            <a:ext cx="11125200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1257300"/>
            <a:ext cx="11125200" cy="5143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89719" y="5568999"/>
            <a:ext cx="100125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1800"/>
              </a:lnSpc>
            </a:pPr>
            <a:r>
              <a:rPr b="0" sz="1200" i="1" u="none">
                <a:solidFill>
                  <a:srgbClr val="334155"/>
                </a:solidFill>
                <a:latin typeface="Plus Jakarta Sans"/>
              </a:rPr>
              <a:t>Положення № 196 встановлює поступове відновлення вимог до комбінованого буфера капіталу (буфер консервації, контрциклічний та системної важливості).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457200"/>
            <a:ext cx="11658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2550" i="0" u="none">
                <a:solidFill>
                  <a:srgbClr val="0F172A"/>
                </a:solidFill>
                <a:latin typeface="Merriweather"/>
              </a:rPr>
              <a:t>Вимоги до буферів капіталу (2024–2026)</a:t>
            </a:r>
          </a:p>
        </p:txBody>
      </p:sp>
      <p:sp>
        <p:nvSpPr>
          <p:cNvPr id="6" name="Rectangle 5"/>
          <p:cNvSpPr/>
          <p:nvPr/>
        </p:nvSpPr>
        <p:spPr>
          <a:xfrm>
            <a:off x="533400" y="971550"/>
            <a:ext cx="11125200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2809875"/>
            <a:ext cx="5391150" cy="20383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7450" y="2809875"/>
            <a:ext cx="5391150" cy="20383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47725" y="3124200"/>
            <a:ext cx="5000625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1650" i="0" u="none">
                <a:solidFill>
                  <a:srgbClr val="1E3A8A"/>
                </a:solidFill>
                <a:latin typeface="Merriweather"/>
              </a:rPr>
              <a:t>Етап 1: Агрегування та розрахунок CET1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47725" y="3505200"/>
            <a:ext cx="4762500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b="0" sz="1200" i="0" u="none">
                <a:solidFill>
                  <a:srgbClr val="334155"/>
                </a:solidFill>
                <a:latin typeface="Plus Jakarta Sans"/>
              </a:rPr>
              <a:t>Розраховується валова сума елементів Основного капіталу 1 рівня, після чого застосовуються всі пруденційні вилучення (НА, ВПА, збитки, непрофільні активи). Отримується чистий CET1.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1775" y="3124200"/>
            <a:ext cx="5000625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1650" i="0" u="none">
                <a:solidFill>
                  <a:srgbClr val="1E3A8A"/>
                </a:solidFill>
                <a:latin typeface="Merriweather"/>
              </a:rPr>
              <a:t>Етап 2: Розрахунок AT1, T2 та підсумку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1775" y="3505200"/>
            <a:ext cx="476250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b="0" sz="1200" i="0" u="none">
                <a:solidFill>
                  <a:srgbClr val="334155"/>
                </a:solidFill>
                <a:latin typeface="Plus Jakarta Sans"/>
              </a:rPr>
              <a:t>Додаються визнані елементи AT1 (за мінусом вилучень AT1) для формування Капіталу 1 рівня. Потім додається розрахований та амортизований Капітал 2 рівня для отримання сукупного регулятивного капіталу.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3400" y="457200"/>
            <a:ext cx="11658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2550" i="0" u="none">
                <a:solidFill>
                  <a:srgbClr val="0F172A"/>
                </a:solidFill>
                <a:latin typeface="Merriweather"/>
              </a:rPr>
              <a:t>Порядок розрахунку регулятивного капіталу</a:t>
            </a:r>
          </a:p>
        </p:txBody>
      </p:sp>
      <p:sp>
        <p:nvSpPr>
          <p:cNvPr id="10" name="Rectangle 9"/>
          <p:cNvSpPr/>
          <p:nvPr/>
        </p:nvSpPr>
        <p:spPr>
          <a:xfrm>
            <a:off x="533400" y="971550"/>
            <a:ext cx="11125200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752600" y="2843212"/>
            <a:ext cx="9105900" cy="4857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b="1" sz="1275" i="0" u="none">
                <a:solidFill>
                  <a:srgbClr val="0F172A"/>
                </a:solidFill>
                <a:latin typeface="Plus Jakarta Sans"/>
              </a:rPr>
              <a:t>Гармонізація з ЄС:</a:t>
            </a:r>
            <a:r>
              <a:rPr b="0" sz="1275" i="0" u="none">
                <a:solidFill>
                  <a:srgbClr val="334155"/>
                </a:solidFill>
                <a:latin typeface="Plus Jakarta Sans"/>
              </a:rPr>
              <a:t> Положення НБУ № 196 є ключовим кроком в інтеграції банківського сектора України до європейського фінансового простору.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52600" y="3500437"/>
            <a:ext cx="9105900" cy="4857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b="1" sz="1275" i="0" u="none">
                <a:solidFill>
                  <a:srgbClr val="0F172A"/>
                </a:solidFill>
                <a:latin typeface="Plus Jakarta Sans"/>
              </a:rPr>
              <a:t>Пруденційна дисципліна:</a:t>
            </a:r>
            <a:r>
              <a:rPr b="0" sz="1275" i="0" u="none">
                <a:solidFill>
                  <a:srgbClr val="334155"/>
                </a:solidFill>
                <a:latin typeface="Plus Jakarta Sans"/>
              </a:rPr>
              <a:t> Жорсткі правила вилучення неліквідних активів та ВПА унеможливлюють "фіктивну" капіталізацію банків.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52600" y="4157662"/>
            <a:ext cx="9105900" cy="4857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b="1" sz="1275" i="0" u="none">
                <a:solidFill>
                  <a:srgbClr val="0F172A"/>
                </a:solidFill>
                <a:latin typeface="Plus Jakarta Sans"/>
              </a:rPr>
              <a:t>Практичне значення:</a:t>
            </a:r>
            <a:r>
              <a:rPr b="0" sz="1275" i="0" u="none">
                <a:solidFill>
                  <a:srgbClr val="334155"/>
                </a:solidFill>
                <a:latin typeface="Plus Jakarta Sans"/>
              </a:rPr>
              <a:t> Для фінансиста розуміння структури капіталу є базою для розрахунку лімітів ризику, оцінки стійкості та управління балансом банку.</a:t>
            </a:r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3500" y="2857500"/>
            <a:ext cx="266700" cy="219075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3500" y="3514725"/>
            <a:ext cx="266700" cy="219075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3500" y="4171950"/>
            <a:ext cx="266700" cy="21907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33400" y="457200"/>
            <a:ext cx="11658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2550" i="0" u="none">
                <a:solidFill>
                  <a:srgbClr val="0F172A"/>
                </a:solidFill>
                <a:latin typeface="Merriweather"/>
              </a:rPr>
              <a:t>Підсумки та ключові висновки лекції</a:t>
            </a:r>
          </a:p>
        </p:txBody>
      </p:sp>
      <p:sp>
        <p:nvSpPr>
          <p:cNvPr id="10" name="Rectangle 9"/>
          <p:cNvSpPr/>
          <p:nvPr/>
        </p:nvSpPr>
        <p:spPr>
          <a:xfrm>
            <a:off x="533400" y="971550"/>
            <a:ext cx="11125200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6617" y="2181225"/>
            <a:ext cx="7738616" cy="55245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66700" y="457200"/>
            <a:ext cx="11658600" cy="76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b="1" sz="4800" i="0" u="none">
                <a:solidFill>
                  <a:srgbClr val="0F172A"/>
                </a:solidFill>
                <a:latin typeface="Merriweather"/>
              </a:rPr>
              <a:t>Дякую за увагу!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1409700"/>
            <a:ext cx="11125200" cy="3143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2475"/>
              </a:lnSpc>
            </a:pPr>
            <a:r>
              <a:rPr b="0" sz="1650" i="0" u="none">
                <a:solidFill>
                  <a:srgbClr val="475569"/>
                </a:solidFill>
                <a:latin typeface="Plus Jakarta Sans"/>
              </a:rPr>
              <a:t>Запитання та відкрита дискусія за темою лекції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423987" y="3062287"/>
            <a:ext cx="9344025" cy="7715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423987" y="3824287"/>
            <a:ext cx="9344025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423987" y="3824287"/>
            <a:ext cx="9344025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3987" y="3205162"/>
            <a:ext cx="857250" cy="4762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519362" y="3212306"/>
            <a:ext cx="8248650" cy="18573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462"/>
              </a:lnSpc>
            </a:pPr>
            <a:r>
              <a:rPr b="0" sz="975" i="0" u="none">
                <a:solidFill>
                  <a:srgbClr val="334155"/>
                </a:solidFill>
                <a:latin typeface="Plus Jakarta Sans"/>
              </a:rPr>
              <a:t>https://kiev-foto.info/images/doma/izvestnye/nationalnyi_bank_ukrainy_01.webp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19362" y="3445668"/>
            <a:ext cx="82486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b="0" sz="1200" i="0" u="none">
                <a:solidFill>
                  <a:srgbClr val="334155"/>
                </a:solidFill>
                <a:latin typeface="Plus Jakarta Sans"/>
              </a:rPr>
              <a:t>Source: </a:t>
            </a:r>
            <a:r>
              <a:rPr b="0" sz="1200" i="0" u="none">
                <a:solidFill>
                  <a:srgbClr val="4F46E5"/>
                </a:solidFill>
                <a:latin typeface="Plus Jakarta Sans"/>
              </a:rPr>
              <a:t>kiev-foto.info</a:t>
            </a: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3987" y="3976687"/>
            <a:ext cx="857250" cy="4762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519362" y="3983831"/>
            <a:ext cx="8248650" cy="18573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462"/>
              </a:lnSpc>
            </a:pPr>
            <a:r>
              <a:rPr b="0" sz="975" i="0" u="none">
                <a:solidFill>
                  <a:srgbClr val="334155"/>
                </a:solidFill>
                <a:latin typeface="Plus Jakarta Sans"/>
              </a:rPr>
              <a:t>https://img.freepik.com/premium-photo/real-estate-financial-center-high-office-buildings-business-center-city-glass_647656-2314.jpg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519362" y="4217193"/>
            <a:ext cx="82486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b="0" sz="1200" i="0" u="none">
                <a:solidFill>
                  <a:srgbClr val="334155"/>
                </a:solidFill>
                <a:latin typeface="Plus Jakarta Sans"/>
              </a:rPr>
              <a:t>Source: </a:t>
            </a:r>
            <a:r>
              <a:rPr b="0" sz="1200" i="0" u="none">
                <a:solidFill>
                  <a:srgbClr val="4F46E5"/>
                </a:solidFill>
                <a:latin typeface="Plus Jakarta Sans"/>
              </a:rPr>
              <a:t>www.everypixel.com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33400" y="457200"/>
            <a:ext cx="11658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2550" i="0" u="none">
                <a:solidFill>
                  <a:srgbClr val="0F172A"/>
                </a:solidFill>
                <a:latin typeface="Merriweather"/>
              </a:rPr>
              <a:t>Image Sources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33400" y="971550"/>
            <a:ext cx="11125200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