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367" r:id="rId3"/>
    <p:sldId id="368" r:id="rId4"/>
    <p:sldId id="369" r:id="rId5"/>
    <p:sldId id="370" r:id="rId6"/>
    <p:sldId id="371" r:id="rId7"/>
    <p:sldId id="383" r:id="rId8"/>
    <p:sldId id="386" r:id="rId9"/>
    <p:sldId id="384" r:id="rId10"/>
    <p:sldId id="385" r:id="rId11"/>
    <p:sldId id="372" r:id="rId12"/>
    <p:sldId id="387" r:id="rId13"/>
    <p:sldId id="380" r:id="rId14"/>
    <p:sldId id="388" r:id="rId15"/>
    <p:sldId id="389" r:id="rId16"/>
    <p:sldId id="390" r:id="rId17"/>
    <p:sldId id="373" r:id="rId18"/>
    <p:sldId id="374" r:id="rId19"/>
    <p:sldId id="375" r:id="rId20"/>
    <p:sldId id="376" r:id="rId21"/>
    <p:sldId id="377" r:id="rId22"/>
    <p:sldId id="378" r:id="rId23"/>
    <p:sldId id="381" r:id="rId24"/>
    <p:sldId id="382" r:id="rId25"/>
    <p:sldId id="379" r:id="rId26"/>
    <p:sldId id="391" r:id="rId27"/>
    <p:sldId id="392" r:id="rId28"/>
    <p:sldId id="393" r:id="rId29"/>
    <p:sldId id="394" r:id="rId30"/>
    <p:sldId id="395" r:id="rId31"/>
    <p:sldId id="396" r:id="rId32"/>
    <p:sldId id="398" r:id="rId33"/>
    <p:sldId id="399" r:id="rId34"/>
    <p:sldId id="400" r:id="rId35"/>
    <p:sldId id="401" r:id="rId36"/>
    <p:sldId id="397" r:id="rId37"/>
    <p:sldId id="402" r:id="rId38"/>
    <p:sldId id="403" r:id="rId39"/>
    <p:sldId id="405" r:id="rId40"/>
    <p:sldId id="406" r:id="rId41"/>
    <p:sldId id="404" r:id="rId42"/>
    <p:sldId id="314" r:id="rId4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707" autoAdjust="0"/>
  </p:normalViewPr>
  <p:slideViewPr>
    <p:cSldViewPr snapToGrid="0">
      <p:cViewPr varScale="1">
        <p:scale>
          <a:sx n="111" d="100"/>
          <a:sy n="111" d="100"/>
        </p:scale>
        <p:origin x="534" y="102"/>
      </p:cViewPr>
      <p:guideLst>
        <p:guide orient="horz" pos="2160"/>
        <p:guide pos="3840"/>
      </p:guideLst>
    </p:cSldViewPr>
  </p:slideViewPr>
  <p:outlineViewPr>
    <p:cViewPr>
      <p:scale>
        <a:sx n="33" d="100"/>
        <a:sy n="33" d="100"/>
      </p:scale>
      <p:origin x="0" y="-6265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04CD47-767D-4E53-A1DC-F683C0928671}" type="datetimeFigureOut">
              <a:rPr lang="ru-RU" smtClean="0"/>
              <a:t>19.09.2026</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7FDDAE-6B10-4E95-A1E6-8F9C3C572827}" type="slidenum">
              <a:rPr lang="ru-RU" smtClean="0"/>
              <a:t>‹#›</a:t>
            </a:fld>
            <a:endParaRPr lang="ru-RU"/>
          </a:p>
        </p:txBody>
      </p:sp>
    </p:spTree>
    <p:extLst>
      <p:ext uri="{BB962C8B-B14F-4D97-AF65-F5344CB8AC3E}">
        <p14:creationId xmlns:p14="http://schemas.microsoft.com/office/powerpoint/2010/main" val="1078992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2724300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392341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2451500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p>
            <a:fld id="{777B0B6A-BA96-4644-98E1-3917F92EBE96}" type="datetimeFigureOut">
              <a:rPr lang="ru-RU" smtClean="0"/>
              <a:t>19.09.2026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1538057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p>
            <a:fld id="{777B0B6A-BA96-4644-98E1-3917F92EBE96}" type="datetimeFigureOut">
              <a:rPr lang="ru-RU" smtClean="0"/>
              <a:t>19.09.2026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88990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p>
            <a:fld id="{777B0B6A-BA96-4644-98E1-3917F92EBE96}" type="datetimeFigureOut">
              <a:rPr lang="ru-RU" smtClean="0"/>
              <a:t>19.09.2026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88159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7B0B6A-BA96-4644-98E1-3917F92EBE96}" type="datetimeFigureOut">
              <a:rPr lang="ru-RU" smtClean="0"/>
              <a:t>19.09.2026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798937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7B0B6A-BA96-4644-98E1-3917F92EBE96}" type="datetimeFigureOut">
              <a:rPr lang="ru-RU" smtClean="0"/>
              <a:t>19.09.2026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648785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7B0B6A-BA96-4644-98E1-3917F92EBE96}" type="datetimeFigureOut">
              <a:rPr lang="ru-RU" smtClean="0"/>
              <a:t>19.09.2026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1367802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334210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777B0B6A-BA96-4644-98E1-3917F92EBE96}" type="datetimeFigureOut">
              <a:rPr lang="ru-RU" smtClean="0"/>
              <a:t>19.09.2026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08CF3D-41FB-4D90-8FD0-E63126F572D6}" type="slidenum">
              <a:rPr lang="ru-RU" smtClean="0"/>
              <a:t>‹#›</a:t>
            </a:fld>
            <a:endParaRPr lang="ru-RU"/>
          </a:p>
        </p:txBody>
      </p:sp>
    </p:spTree>
    <p:extLst>
      <p:ext uri="{BB962C8B-B14F-4D97-AF65-F5344CB8AC3E}">
        <p14:creationId xmlns:p14="http://schemas.microsoft.com/office/powerpoint/2010/main" val="3507043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7B0B6A-BA96-4644-98E1-3917F92EBE96}" type="datetimeFigureOut">
              <a:rPr lang="ru-RU" smtClean="0"/>
              <a:t>19.09.2026</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08CF3D-41FB-4D90-8FD0-E63126F572D6}" type="slidenum">
              <a:rPr lang="ru-RU" smtClean="0"/>
              <a:t>‹#›</a:t>
            </a:fld>
            <a:endParaRPr lang="ru-RU"/>
          </a:p>
        </p:txBody>
      </p:sp>
    </p:spTree>
    <p:extLst>
      <p:ext uri="{BB962C8B-B14F-4D97-AF65-F5344CB8AC3E}">
        <p14:creationId xmlns:p14="http://schemas.microsoft.com/office/powerpoint/2010/main" val="3145068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35382" y="1800399"/>
            <a:ext cx="7405734" cy="3448934"/>
          </a:xfrm>
        </p:spPr>
        <p:txBody>
          <a:bodyPr>
            <a:normAutofit/>
          </a:bodyPr>
          <a:lstStyle/>
          <a:p>
            <a:r>
              <a:rPr lang="uk-UA" sz="4000" dirty="0"/>
              <a:t>Лекція 10:</a:t>
            </a:r>
          </a:p>
          <a:p>
            <a:endParaRPr lang="uk-UA" sz="4000" b="1" dirty="0"/>
          </a:p>
          <a:p>
            <a:r>
              <a:rPr lang="ru-RU" sz="4800" b="1" dirty="0">
                <a:effectLst/>
                <a:latin typeface="+mj-lt"/>
                <a:ea typeface="Times New Roman" panose="02020603050405020304" pitchFamily="18" charset="0"/>
              </a:rPr>
              <a:t>Функції в Python</a:t>
            </a:r>
            <a:endParaRPr lang="ru-RU" sz="9600" b="1" dirty="0">
              <a:latin typeface="+mj-lt"/>
            </a:endParaRPr>
          </a:p>
        </p:txBody>
      </p:sp>
    </p:spTree>
    <p:extLst>
      <p:ext uri="{BB962C8B-B14F-4D97-AF65-F5344CB8AC3E}">
        <p14:creationId xmlns:p14="http://schemas.microsoft.com/office/powerpoint/2010/main" val="2498762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2730" y="233082"/>
            <a:ext cx="11636188" cy="6624918"/>
          </a:xfrm>
        </p:spPr>
        <p:txBody>
          <a:bodyPr>
            <a:normAutofit/>
          </a:bodyPr>
          <a:lstStyle/>
          <a:p>
            <a:pPr marL="0" indent="0" algn="ctr">
              <a:buNone/>
            </a:pPr>
            <a:r>
              <a:rPr lang="uk-UA" sz="2000" b="1" dirty="0"/>
              <a:t>Функції </a:t>
            </a:r>
          </a:p>
          <a:p>
            <a:pPr marL="0" indent="0">
              <a:buNone/>
            </a:pPr>
            <a:r>
              <a:rPr lang="uk-UA" sz="1800" dirty="0"/>
              <a:t>Функція в </a:t>
            </a:r>
            <a:r>
              <a:rPr lang="en-US" sz="1800" dirty="0"/>
              <a:t>python - </a:t>
            </a:r>
            <a:r>
              <a:rPr lang="uk-UA" sz="1800" dirty="0"/>
              <a:t>об'єкт, який приймає аргументи і повертає значення. Зазвичай функція визначається за допомогою інструкції </a:t>
            </a:r>
            <a:r>
              <a:rPr lang="en-US" sz="1800" b="1" i="1" dirty="0"/>
              <a:t>def. </a:t>
            </a:r>
            <a:endParaRPr lang="ru-RU" sz="1800" b="1" i="1" dirty="0"/>
          </a:p>
          <a:p>
            <a:pPr marL="0" indent="0">
              <a:buNone/>
            </a:pPr>
            <a:r>
              <a:rPr lang="uk-UA" sz="1800" dirty="0"/>
              <a:t>Потрібні для: </a:t>
            </a:r>
          </a:p>
          <a:p>
            <a:r>
              <a:rPr lang="uk-UA" sz="1800" dirty="0"/>
              <a:t>повторного використання коду (а не його </a:t>
            </a:r>
            <a:r>
              <a:rPr lang="en-US" sz="1800" dirty="0"/>
              <a:t>copy-paste); </a:t>
            </a:r>
            <a:endParaRPr lang="uk-UA" sz="1800" dirty="0"/>
          </a:p>
          <a:p>
            <a:r>
              <a:rPr lang="uk-UA" sz="1800" dirty="0"/>
              <a:t>розбиття задач на </a:t>
            </a:r>
            <a:r>
              <a:rPr lang="uk-UA" sz="1800" dirty="0" err="1"/>
              <a:t>підзадачі</a:t>
            </a:r>
            <a:r>
              <a:rPr lang="uk-UA" sz="1800" dirty="0"/>
              <a:t> </a:t>
            </a:r>
          </a:p>
          <a:p>
            <a:pPr marL="0" indent="0">
              <a:buNone/>
            </a:pPr>
            <a:endParaRPr lang="uk-UA" sz="1800" dirty="0"/>
          </a:p>
          <a:p>
            <a:pPr marL="0" indent="0">
              <a:buNone/>
            </a:pPr>
            <a:r>
              <a:rPr lang="uk-UA" sz="1800" dirty="0"/>
              <a:t>Прикладом функцій є </a:t>
            </a:r>
            <a:r>
              <a:rPr lang="en-US" sz="1800" i="1" dirty="0"/>
              <a:t>print()</a:t>
            </a:r>
            <a:r>
              <a:rPr lang="en-US" sz="1800" dirty="0"/>
              <a:t>, </a:t>
            </a:r>
            <a:r>
              <a:rPr lang="en-US" sz="1800" i="1" dirty="0"/>
              <a:t>input(), </a:t>
            </a:r>
            <a:r>
              <a:rPr lang="en-US" sz="1800" i="1" dirty="0" err="1"/>
              <a:t>int</a:t>
            </a:r>
            <a:r>
              <a:rPr lang="en-US" sz="1800" i="1" dirty="0"/>
              <a:t>(), float(</a:t>
            </a:r>
            <a:r>
              <a:rPr lang="uk-UA" sz="1800" i="1" dirty="0"/>
              <a:t>)</a:t>
            </a:r>
          </a:p>
          <a:p>
            <a:pPr marL="0" indent="0">
              <a:buNone/>
            </a:pPr>
            <a:endParaRPr lang="uk-UA" sz="1800" dirty="0"/>
          </a:p>
          <a:p>
            <a:pPr marL="0" indent="0">
              <a:buNone/>
            </a:pPr>
            <a:r>
              <a:rPr lang="uk-UA" sz="1800" dirty="0"/>
              <a:t>Для оголошення функції використовують команду </a:t>
            </a:r>
            <a:r>
              <a:rPr lang="en-US" sz="1800" b="1" dirty="0" err="1"/>
              <a:t>def</a:t>
            </a:r>
            <a:r>
              <a:rPr lang="uk-UA" sz="1800" b="1" dirty="0"/>
              <a:t> </a:t>
            </a:r>
            <a:r>
              <a:rPr lang="uk-UA" sz="1800" dirty="0"/>
              <a:t>і записують ім’я функції</a:t>
            </a:r>
            <a:endParaRPr lang="ru-RU" sz="1800" dirty="0"/>
          </a:p>
        </p:txBody>
      </p:sp>
      <p:sp>
        <p:nvSpPr>
          <p:cNvPr id="5" name="Rectangle 1"/>
          <p:cNvSpPr>
            <a:spLocks noChangeArrowheads="1"/>
          </p:cNvSpPr>
          <p:nvPr/>
        </p:nvSpPr>
        <p:spPr bwMode="auto">
          <a:xfrm>
            <a:off x="440884" y="4060268"/>
            <a:ext cx="3060774" cy="110799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a:ln>
                  <a:noFill/>
                </a:ln>
                <a:solidFill>
                  <a:srgbClr val="C792EA"/>
                </a:solidFill>
                <a:effectLst/>
                <a:latin typeface="JetBrains Mono"/>
                <a:cs typeface="Arial" pitchFamily="34" charset="0"/>
              </a:rPr>
              <a:t>def </a:t>
            </a:r>
            <a:r>
              <a:rPr kumimoji="0" lang="ru-RU" sz="1600" b="0" i="0" u="none" strike="noStrike" cap="none" normalizeH="0" baseline="0" dirty="0">
                <a:ln>
                  <a:noFill/>
                </a:ln>
                <a:solidFill>
                  <a:srgbClr val="82AAFF"/>
                </a:solidFill>
                <a:effectLst/>
                <a:latin typeface="JetBrains Mono"/>
                <a:cs typeface="Arial" pitchFamily="34" charset="0"/>
              </a:rPr>
              <a:t>hi</a:t>
            </a:r>
            <a:r>
              <a:rPr kumimoji="0" lang="ru-RU" sz="1600" b="0" i="0" u="none" strike="noStrike" cap="none" normalizeH="0" baseline="0" dirty="0">
                <a:ln>
                  <a:noFill/>
                </a:ln>
                <a:solidFill>
                  <a:srgbClr val="89DDFF"/>
                </a:solidFill>
                <a:effectLst/>
                <a:latin typeface="JetBrains Mono"/>
                <a:cs typeface="Arial" pitchFamily="34" charset="0"/>
              </a:rPr>
              <a:t>():</a:t>
            </a:r>
            <a:br>
              <a:rPr kumimoji="0" lang="ru-RU" sz="1600" b="0" i="0" u="none" strike="noStrike" cap="none" normalizeH="0" baseline="0" dirty="0">
                <a:ln>
                  <a:noFill/>
                </a:ln>
                <a:solidFill>
                  <a:srgbClr val="89DDFF"/>
                </a:solidFill>
                <a:effectLst/>
                <a:latin typeface="JetBrains Mono"/>
                <a:cs typeface="Arial" pitchFamily="34" charset="0"/>
              </a:rPr>
            </a:b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82AAFF"/>
                </a:solidFill>
                <a:effectLst/>
                <a:latin typeface="JetBrains Mono"/>
                <a:cs typeface="Arial" pitchFamily="34" charset="0"/>
              </a:rPr>
              <a:t>print</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"hello"</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546E7A"/>
                </a:solidFill>
                <a:effectLst/>
                <a:latin typeface="JetBrains Mono"/>
                <a:cs typeface="Arial" pitchFamily="34" charset="0"/>
              </a:rPr>
              <a:t># тіло </a:t>
            </a:r>
            <a:r>
              <a:rPr kumimoji="0" lang="uk-UA" sz="1600" b="0" i="1" u="none" strike="noStrike" cap="none" normalizeH="0" baseline="0" dirty="0">
                <a:ln>
                  <a:noFill/>
                </a:ln>
                <a:solidFill>
                  <a:srgbClr val="546E7A"/>
                </a:solidFill>
                <a:effectLst/>
                <a:latin typeface="JetBrains Mono"/>
                <a:cs typeface="Arial" pitchFamily="34" charset="0"/>
              </a:rPr>
              <a:t>функції</a:t>
            </a:r>
            <a:br>
              <a:rPr kumimoji="0" lang="ru-RU" sz="1600" b="0" i="1" u="none" strike="noStrike" cap="none" normalizeH="0" baseline="0" dirty="0">
                <a:ln>
                  <a:noFill/>
                </a:ln>
                <a:solidFill>
                  <a:srgbClr val="546E7A"/>
                </a:solidFill>
                <a:effectLst/>
                <a:latin typeface="JetBrains Mono"/>
                <a:cs typeface="Arial" pitchFamily="34" charset="0"/>
              </a:rPr>
            </a:b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0" u="none" strike="noStrike" cap="none" normalizeH="0" baseline="0" dirty="0" err="1">
                <a:ln>
                  <a:noFill/>
                </a:ln>
                <a:solidFill>
                  <a:srgbClr val="82AAFF"/>
                </a:solidFill>
                <a:effectLst/>
                <a:latin typeface="JetBrains Mono"/>
                <a:cs typeface="Arial" pitchFamily="34" charset="0"/>
              </a:rPr>
              <a:t>hi</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546E7A"/>
                </a:solidFill>
                <a:effectLst/>
                <a:latin typeface="JetBrains Mono"/>
                <a:cs typeface="Arial" pitchFamily="34" charset="0"/>
              </a:rPr>
              <a:t># </a:t>
            </a:r>
            <a:r>
              <a:rPr kumimoji="0" lang="ru-RU" sz="1600" b="0" i="1" u="none" strike="noStrike" cap="none" normalizeH="0" baseline="0" dirty="0" err="1">
                <a:ln>
                  <a:noFill/>
                </a:ln>
                <a:solidFill>
                  <a:srgbClr val="546E7A"/>
                </a:solidFill>
                <a:effectLst/>
                <a:latin typeface="JetBrains Mono"/>
                <a:cs typeface="Arial" pitchFamily="34" charset="0"/>
              </a:rPr>
              <a:t>виклик</a:t>
            </a:r>
            <a:r>
              <a:rPr kumimoji="0" lang="ru-RU" sz="1600" b="0" i="1" u="none" strike="noStrike" cap="none" normalizeH="0" baseline="0" dirty="0">
                <a:ln>
                  <a:noFill/>
                </a:ln>
                <a:solidFill>
                  <a:srgbClr val="546E7A"/>
                </a:solidFill>
                <a:effectLst/>
                <a:latin typeface="JetBrains Mono"/>
                <a:cs typeface="Arial" pitchFamily="34" charset="0"/>
              </a:rPr>
              <a:t> </a:t>
            </a:r>
            <a:r>
              <a:rPr kumimoji="0" lang="ru-RU" sz="1600" b="0" i="1" u="none" strike="noStrike" cap="none" normalizeH="0" baseline="0" dirty="0" err="1">
                <a:ln>
                  <a:noFill/>
                </a:ln>
                <a:solidFill>
                  <a:srgbClr val="546E7A"/>
                </a:solidFill>
                <a:effectLst/>
                <a:latin typeface="JetBrains Mono"/>
                <a:cs typeface="Arial" pitchFamily="34" charset="0"/>
              </a:rPr>
              <a:t>функції</a:t>
            </a:r>
            <a:endParaRPr kumimoji="0" lang="ru-RU" sz="1600" b="0" i="0" u="none" strike="noStrike" cap="none" normalizeH="0" baseline="0" dirty="0">
              <a:ln>
                <a:noFill/>
              </a:ln>
              <a:solidFill>
                <a:schemeClr val="tx1"/>
              </a:solidFill>
              <a:effectLst/>
              <a:latin typeface="Arial" pitchFamily="34" charset="0"/>
              <a:cs typeface="Arial" pitchFamily="34" charset="0"/>
            </a:endParaRPr>
          </a:p>
        </p:txBody>
      </p:sp>
      <p:sp>
        <p:nvSpPr>
          <p:cNvPr id="6" name="Прямоугольник 5"/>
          <p:cNvSpPr/>
          <p:nvPr/>
        </p:nvSpPr>
        <p:spPr>
          <a:xfrm>
            <a:off x="4008390" y="4119639"/>
            <a:ext cx="5419074" cy="930350"/>
          </a:xfrm>
          <a:prstGeom prst="rect">
            <a:avLst/>
          </a:prstGeom>
        </p:spPr>
        <p:txBody>
          <a:bodyPr wrap="square">
            <a:spAutoFit/>
          </a:bodyPr>
          <a:lstStyle/>
          <a:p>
            <a:r>
              <a:rPr lang="uk-UA" i="1" dirty="0"/>
              <a:t>Функція може мати, а може і не мати аргументів. В нашому випадку функція не має аргументів і просто виконує дію – виводить слово «</a:t>
            </a:r>
            <a:r>
              <a:rPr lang="en-US" i="1" dirty="0"/>
              <a:t>hello</a:t>
            </a:r>
            <a:r>
              <a:rPr lang="uk-UA" i="1" dirty="0"/>
              <a:t>»</a:t>
            </a:r>
            <a:endParaRPr lang="ru-RU" i="1" dirty="0"/>
          </a:p>
        </p:txBody>
      </p:sp>
    </p:spTree>
    <p:extLst>
      <p:ext uri="{BB962C8B-B14F-4D97-AF65-F5344CB8AC3E}">
        <p14:creationId xmlns:p14="http://schemas.microsoft.com/office/powerpoint/2010/main" val="1965481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15153" y="152400"/>
            <a:ext cx="11707906" cy="6705600"/>
          </a:xfrm>
        </p:spPr>
        <p:txBody>
          <a:bodyPr>
            <a:normAutofit/>
          </a:bodyPr>
          <a:lstStyle/>
          <a:p>
            <a:pPr marL="0" indent="0">
              <a:buNone/>
            </a:pPr>
            <a:r>
              <a:rPr lang="uk-UA" sz="1800" dirty="0"/>
              <a:t>Наприклад, функції для обчислення периметра і площі прямокутника приймають по два аргументи:</a:t>
            </a:r>
            <a:endParaRPr lang="ru-RU" sz="1800" dirty="0"/>
          </a:p>
        </p:txBody>
      </p:sp>
      <p:sp>
        <p:nvSpPr>
          <p:cNvPr id="2" name="Rectangle 1"/>
          <p:cNvSpPr>
            <a:spLocks noChangeArrowheads="1"/>
          </p:cNvSpPr>
          <p:nvPr/>
        </p:nvSpPr>
        <p:spPr bwMode="auto">
          <a:xfrm>
            <a:off x="249430" y="505850"/>
            <a:ext cx="8726491" cy="477053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a:ln>
                  <a:noFill/>
                </a:ln>
                <a:solidFill>
                  <a:srgbClr val="C792EA"/>
                </a:solidFill>
                <a:effectLst/>
                <a:latin typeface="JetBrains Mono"/>
                <a:cs typeface="Arial" pitchFamily="34" charset="0"/>
              </a:rPr>
              <a:t>def </a:t>
            </a:r>
            <a:r>
              <a:rPr kumimoji="0" lang="ru-RU" sz="1600" b="0" i="0" u="none" strike="noStrike" cap="none" normalizeH="0" baseline="0" dirty="0">
                <a:ln>
                  <a:noFill/>
                </a:ln>
                <a:solidFill>
                  <a:srgbClr val="82AAFF"/>
                </a:solidFill>
                <a:effectLst/>
                <a:latin typeface="JetBrains Mono"/>
                <a:cs typeface="Arial" pitchFamily="34" charset="0"/>
              </a:rPr>
              <a:t>perimetr</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a</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b</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546E7A"/>
                </a:solidFill>
                <a:effectLst/>
                <a:latin typeface="JetBrains Mono"/>
                <a:cs typeface="Arial" pitchFamily="34" charset="0"/>
              </a:rPr>
              <a:t># оголошено першу функцію perimetr, що прийматиме два аргумента</a:t>
            </a: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1" u="none" strike="noStrike" cap="none" normalizeH="0" baseline="0" dirty="0">
                <a:ln>
                  <a:noFill/>
                </a:ln>
                <a:solidFill>
                  <a:srgbClr val="546E7A"/>
                </a:solidFill>
                <a:effectLst/>
                <a:latin typeface="JetBrains Mono"/>
                <a:cs typeface="Arial" pitchFamily="34" charset="0"/>
              </a:rPr>
              <a:t>    </a:t>
            </a:r>
            <a:r>
              <a:rPr kumimoji="0" lang="ru-RU" sz="1600" b="0" i="0" u="none" strike="noStrike" cap="none" normalizeH="0" baseline="0" dirty="0">
                <a:ln>
                  <a:noFill/>
                </a:ln>
                <a:solidFill>
                  <a:srgbClr val="C3CEE3"/>
                </a:solidFill>
                <a:effectLst/>
                <a:latin typeface="JetBrains Mono"/>
                <a:cs typeface="Arial" pitchFamily="34" charset="0"/>
              </a:rPr>
              <a:t>res </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a </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b</a:t>
            </a:r>
            <a:r>
              <a:rPr kumimoji="0" lang="ru-RU" sz="1600" b="0" i="0" u="none" strike="noStrike" cap="none" normalizeH="0" baseline="0" dirty="0">
                <a:ln>
                  <a:noFill/>
                </a:ln>
                <a:solidFill>
                  <a:srgbClr val="89DDFF"/>
                </a:solidFill>
                <a:effectLst/>
                <a:latin typeface="JetBrains Mono"/>
                <a:cs typeface="Arial" pitchFamily="34" charset="0"/>
              </a:rPr>
              <a:t>) * </a:t>
            </a:r>
            <a:r>
              <a:rPr kumimoji="0" lang="ru-RU" sz="1600" b="0" i="0" u="none" strike="noStrike" cap="none" normalizeH="0" baseline="0" dirty="0">
                <a:ln>
                  <a:noFill/>
                </a:ln>
                <a:solidFill>
                  <a:srgbClr val="F78C6C"/>
                </a:solidFill>
                <a:effectLst/>
                <a:latin typeface="JetBrains Mono"/>
                <a:cs typeface="Arial" pitchFamily="34" charset="0"/>
              </a:rPr>
              <a:t>2</a:t>
            </a:r>
            <a:br>
              <a:rPr kumimoji="0" lang="ru-RU" sz="1600" b="0" i="0" u="none" strike="noStrike" cap="none" normalizeH="0" baseline="0" dirty="0">
                <a:ln>
                  <a:noFill/>
                </a:ln>
                <a:solidFill>
                  <a:srgbClr val="F78C6C"/>
                </a:solidFill>
                <a:effectLst/>
                <a:latin typeface="JetBrains Mono"/>
                <a:cs typeface="Arial" pitchFamily="34" charset="0"/>
              </a:rPr>
            </a:br>
            <a:r>
              <a:rPr kumimoji="0" lang="ru-RU" sz="1600" b="0" i="0" u="none" strike="noStrike" cap="none" normalizeH="0" baseline="0" dirty="0">
                <a:ln>
                  <a:noFill/>
                </a:ln>
                <a:solidFill>
                  <a:srgbClr val="F78C6C"/>
                </a:solidFill>
                <a:effectLst/>
                <a:latin typeface="JetBrains Mono"/>
                <a:cs typeface="Arial" pitchFamily="34" charset="0"/>
              </a:rPr>
              <a:t>    </a:t>
            </a:r>
            <a:r>
              <a:rPr kumimoji="0" lang="ru-RU" sz="1600" b="0" i="1" u="none" strike="noStrike" cap="none" normalizeH="0" baseline="0" dirty="0">
                <a:ln>
                  <a:noFill/>
                </a:ln>
                <a:solidFill>
                  <a:srgbClr val="C792EA"/>
                </a:solidFill>
                <a:effectLst/>
                <a:latin typeface="JetBrains Mono"/>
                <a:cs typeface="Arial" pitchFamily="34" charset="0"/>
              </a:rPr>
              <a:t>return </a:t>
            </a:r>
            <a:r>
              <a:rPr kumimoji="0" lang="ru-RU" sz="1600" b="0" i="0" u="none" strike="noStrike" cap="none" normalizeH="0" baseline="0" dirty="0">
                <a:ln>
                  <a:noFill/>
                </a:ln>
                <a:solidFill>
                  <a:srgbClr val="C3CEE3"/>
                </a:solidFill>
                <a:effectLst/>
                <a:latin typeface="JetBrains Mono"/>
                <a:cs typeface="Arial" pitchFamily="34" charset="0"/>
              </a:rPr>
              <a:t>res  </a:t>
            </a:r>
            <a:r>
              <a:rPr kumimoji="0" lang="ru-RU" sz="1600" b="0" i="1" u="none" strike="noStrike" cap="none" normalizeH="0" baseline="0" dirty="0">
                <a:ln>
                  <a:noFill/>
                </a:ln>
                <a:solidFill>
                  <a:srgbClr val="546E7A"/>
                </a:solidFill>
                <a:effectLst/>
                <a:latin typeface="JetBrains Mono"/>
                <a:cs typeface="Arial" pitchFamily="34" charset="0"/>
              </a:rPr>
              <a:t># </a:t>
            </a:r>
            <a:r>
              <a:rPr kumimoji="0" lang="uk-UA" sz="1600" b="0" i="1" u="none" strike="noStrike" cap="none" normalizeH="0" baseline="0" dirty="0">
                <a:ln>
                  <a:noFill/>
                </a:ln>
                <a:solidFill>
                  <a:srgbClr val="546E7A"/>
                </a:solidFill>
                <a:effectLst/>
                <a:latin typeface="JetBrains Mono"/>
                <a:cs typeface="Arial" pitchFamily="34" charset="0"/>
              </a:rPr>
              <a:t>повертає</a:t>
            </a:r>
            <a:r>
              <a:rPr kumimoji="0" lang="ru-RU" sz="1600" b="0" i="1" u="none" strike="noStrike" cap="none" normalizeH="0" baseline="0" dirty="0">
                <a:ln>
                  <a:noFill/>
                </a:ln>
                <a:solidFill>
                  <a:srgbClr val="546E7A"/>
                </a:solidFill>
                <a:effectLst/>
                <a:latin typeface="JetBrains Mono"/>
                <a:cs typeface="Arial" pitchFamily="34" charset="0"/>
              </a:rPr>
              <a:t> результат</a:t>
            </a: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1" u="none" strike="noStrike" cap="none" normalizeH="0" baseline="0" dirty="0">
                <a:ln>
                  <a:noFill/>
                </a:ln>
                <a:solidFill>
                  <a:srgbClr val="546E7A"/>
                </a:solidFill>
                <a:effectLst/>
                <a:latin typeface="JetBrains Mono"/>
                <a:cs typeface="Arial" pitchFamily="34" charset="0"/>
              </a:rPr>
              <a:t>    # кінець першої </a:t>
            </a:r>
            <a:r>
              <a:rPr kumimoji="0" lang="ru-RU" sz="1600" b="0" i="1" u="none" strike="noStrike" cap="none" normalizeH="0" baseline="0" dirty="0" err="1">
                <a:ln>
                  <a:noFill/>
                </a:ln>
                <a:solidFill>
                  <a:srgbClr val="546E7A"/>
                </a:solidFill>
                <a:effectLst/>
                <a:latin typeface="JetBrains Mono"/>
                <a:cs typeface="Arial" pitchFamily="34" charset="0"/>
              </a:rPr>
              <a:t>функції</a:t>
            </a:r>
            <a:br>
              <a:rPr kumimoji="0" lang="ru-RU" sz="1600" b="0" i="1" u="none" strike="noStrike" cap="none" normalizeH="0" baseline="0" dirty="0">
                <a:ln>
                  <a:noFill/>
                </a:ln>
                <a:solidFill>
                  <a:srgbClr val="546E7A"/>
                </a:solidFill>
                <a:effectLst/>
                <a:latin typeface="JetBrains Mono"/>
                <a:cs typeface="Arial" pitchFamily="34" charset="0"/>
              </a:rPr>
            </a:br>
            <a:br>
              <a:rPr kumimoji="0" lang="ru-RU" sz="1600" b="0" i="1" u="none" strike="noStrike" cap="none" normalizeH="0" baseline="0" dirty="0">
                <a:ln>
                  <a:noFill/>
                </a:ln>
                <a:solidFill>
                  <a:srgbClr val="546E7A"/>
                </a:solidFill>
                <a:effectLst/>
                <a:latin typeface="JetBrains Mono"/>
                <a:cs typeface="Arial" pitchFamily="34" charset="0"/>
              </a:rPr>
            </a:b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1" u="none" strike="noStrike" cap="none" normalizeH="0" baseline="0" dirty="0">
                <a:ln>
                  <a:noFill/>
                </a:ln>
                <a:solidFill>
                  <a:srgbClr val="C792EA"/>
                </a:solidFill>
                <a:effectLst/>
                <a:latin typeface="JetBrains Mono"/>
                <a:cs typeface="Arial" pitchFamily="34" charset="0"/>
              </a:rPr>
              <a:t>def </a:t>
            </a:r>
            <a:r>
              <a:rPr kumimoji="0" lang="ru-RU" sz="1600" b="0" i="0" u="none" strike="noStrike" cap="none" normalizeH="0" baseline="0" dirty="0">
                <a:ln>
                  <a:noFill/>
                </a:ln>
                <a:solidFill>
                  <a:srgbClr val="82AAFF"/>
                </a:solidFill>
                <a:effectLst/>
                <a:latin typeface="JetBrains Mono"/>
                <a:cs typeface="Arial" pitchFamily="34" charset="0"/>
              </a:rPr>
              <a:t>area</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a</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b</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546E7A"/>
                </a:solidFill>
                <a:effectLst/>
                <a:latin typeface="JetBrains Mono"/>
                <a:cs typeface="Arial" pitchFamily="34" charset="0"/>
              </a:rPr>
              <a:t># оголошено другу функцію area, що теж прийматиме два аргумента</a:t>
            </a: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1" u="none" strike="noStrike" cap="none" normalizeH="0" baseline="0" dirty="0">
                <a:ln>
                  <a:noFill/>
                </a:ln>
                <a:solidFill>
                  <a:srgbClr val="546E7A"/>
                </a:solidFill>
                <a:effectLst/>
                <a:latin typeface="JetBrains Mono"/>
                <a:cs typeface="Arial" pitchFamily="34" charset="0"/>
              </a:rPr>
              <a:t>    </a:t>
            </a:r>
            <a:r>
              <a:rPr kumimoji="0" lang="ru-RU" sz="1600" b="0" i="0" u="none" strike="noStrike" cap="none" normalizeH="0" baseline="0" dirty="0">
                <a:ln>
                  <a:noFill/>
                </a:ln>
                <a:solidFill>
                  <a:srgbClr val="C3CEE3"/>
                </a:solidFill>
                <a:effectLst/>
                <a:latin typeface="JetBrains Mono"/>
                <a:cs typeface="Arial" pitchFamily="34" charset="0"/>
              </a:rPr>
              <a:t>res </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a </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b</a:t>
            </a:r>
            <a:br>
              <a:rPr kumimoji="0" lang="ru-RU" sz="1600" b="0" i="0" u="none" strike="noStrike" cap="none" normalizeH="0" baseline="0" dirty="0">
                <a:ln>
                  <a:noFill/>
                </a:ln>
                <a:solidFill>
                  <a:srgbClr val="F78C6C"/>
                </a:solidFill>
                <a:effectLst/>
                <a:latin typeface="JetBrains Mono"/>
                <a:cs typeface="Arial" pitchFamily="34" charset="0"/>
              </a:rPr>
            </a:br>
            <a:r>
              <a:rPr kumimoji="0" lang="ru-RU" sz="1600" b="0" i="0" u="none" strike="noStrike" cap="none" normalizeH="0" baseline="0" dirty="0">
                <a:ln>
                  <a:noFill/>
                </a:ln>
                <a:solidFill>
                  <a:srgbClr val="F78C6C"/>
                </a:solidFill>
                <a:effectLst/>
                <a:latin typeface="JetBrains Mono"/>
                <a:cs typeface="Arial" pitchFamily="34" charset="0"/>
              </a:rPr>
              <a:t>    </a:t>
            </a:r>
            <a:r>
              <a:rPr kumimoji="0" lang="ru-RU" sz="1600" b="0" i="1" u="none" strike="noStrike" cap="none" normalizeH="0" baseline="0" dirty="0">
                <a:ln>
                  <a:noFill/>
                </a:ln>
                <a:solidFill>
                  <a:srgbClr val="C792EA"/>
                </a:solidFill>
                <a:effectLst/>
                <a:latin typeface="JetBrains Mono"/>
                <a:cs typeface="Arial" pitchFamily="34" charset="0"/>
              </a:rPr>
              <a:t>return </a:t>
            </a:r>
            <a:r>
              <a:rPr kumimoji="0" lang="ru-RU" sz="1600" b="0" i="0" u="none" strike="noStrike" cap="none" normalizeH="0" baseline="0" dirty="0">
                <a:ln>
                  <a:noFill/>
                </a:ln>
                <a:solidFill>
                  <a:srgbClr val="C3CEE3"/>
                </a:solidFill>
                <a:effectLst/>
                <a:latin typeface="JetBrains Mono"/>
                <a:cs typeface="Arial" pitchFamily="34" charset="0"/>
              </a:rPr>
              <a:t>res</a:t>
            </a:r>
            <a:br>
              <a:rPr kumimoji="0" lang="ru-RU" sz="1600" b="0" i="0" u="none" strike="noStrike" cap="none" normalizeH="0" baseline="0" dirty="0">
                <a:ln>
                  <a:noFill/>
                </a:ln>
                <a:solidFill>
                  <a:srgbClr val="C3CEE3"/>
                </a:solidFill>
                <a:effectLst/>
                <a:latin typeface="JetBrains Mono"/>
                <a:cs typeface="Arial" pitchFamily="34" charset="0"/>
              </a:rPr>
            </a:br>
            <a:br>
              <a:rPr kumimoji="0" lang="ru-RU" sz="1600" b="0" i="0" u="none" strike="noStrike" cap="none" normalizeH="0" baseline="0" dirty="0">
                <a:ln>
                  <a:noFill/>
                </a:ln>
                <a:solidFill>
                  <a:srgbClr val="C3CEE3"/>
                </a:solidFill>
                <a:effectLst/>
                <a:latin typeface="JetBrains Mono"/>
                <a:cs typeface="Arial" pitchFamily="34" charset="0"/>
              </a:rPr>
            </a:br>
            <a:br>
              <a:rPr kumimoji="0" lang="ru-RU" sz="1600" b="0" i="0" u="none" strike="noStrike" cap="none" normalizeH="0" baseline="0" dirty="0">
                <a:ln>
                  <a:noFill/>
                </a:ln>
                <a:solidFill>
                  <a:srgbClr val="C3CEE3"/>
                </a:solidFill>
                <a:effectLst/>
                <a:latin typeface="JetBrains Mono"/>
                <a:cs typeface="Arial" pitchFamily="34" charset="0"/>
              </a:rPr>
            </a:br>
            <a:r>
              <a:rPr kumimoji="0" lang="ru-RU" sz="1600" b="0" i="0" u="none" strike="noStrike" cap="none" normalizeH="0" baseline="0" dirty="0">
                <a:ln>
                  <a:noFill/>
                </a:ln>
                <a:solidFill>
                  <a:srgbClr val="C3CEE3"/>
                </a:solidFill>
                <a:effectLst/>
                <a:latin typeface="JetBrains Mono"/>
                <a:cs typeface="Arial" pitchFamily="34" charset="0"/>
              </a:rPr>
              <a:t>p </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82AAFF"/>
                </a:solidFill>
                <a:effectLst/>
                <a:latin typeface="JetBrains Mono"/>
                <a:cs typeface="Arial" pitchFamily="34" charset="0"/>
              </a:rPr>
              <a:t>perimetr</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3</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5</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546E7A"/>
                </a:solidFill>
                <a:effectLst/>
                <a:latin typeface="JetBrains Mono"/>
                <a:cs typeface="Arial" pitchFamily="34" charset="0"/>
              </a:rPr>
              <a:t># результат </a:t>
            </a:r>
            <a:r>
              <a:rPr kumimoji="0" lang="ru-RU" sz="1600" b="0" i="1" u="none" strike="noStrike" cap="none" normalizeH="0" baseline="0" dirty="0" err="1">
                <a:ln>
                  <a:noFill/>
                </a:ln>
                <a:solidFill>
                  <a:srgbClr val="546E7A"/>
                </a:solidFill>
                <a:effectLst/>
                <a:latin typeface="JetBrains Mono"/>
                <a:cs typeface="Arial" pitchFamily="34" charset="0"/>
              </a:rPr>
              <a:t>функції</a:t>
            </a:r>
            <a:r>
              <a:rPr kumimoji="0" lang="ru-RU" sz="1600" b="0" i="1" u="none" strike="noStrike" cap="none" normalizeH="0" baseline="0" dirty="0">
                <a:ln>
                  <a:noFill/>
                </a:ln>
                <a:solidFill>
                  <a:srgbClr val="546E7A"/>
                </a:solidFill>
                <a:effectLst/>
                <a:latin typeface="JetBrains Mono"/>
                <a:cs typeface="Arial" pitchFamily="34" charset="0"/>
              </a:rPr>
              <a:t> perimetr повертають змінній p</a:t>
            </a: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1" u="none" strike="noStrike" cap="none" normalizeH="0" baseline="0" dirty="0">
                <a:ln>
                  <a:noFill/>
                </a:ln>
                <a:solidFill>
                  <a:srgbClr val="82AAFF"/>
                </a:solidFill>
                <a:effectLst/>
                <a:latin typeface="JetBrains Mono"/>
                <a:cs typeface="Arial" pitchFamily="34" charset="0"/>
              </a:rPr>
              <a:t>print</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f"Периметр І-го прямокутника = </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CEE3"/>
                </a:solidFill>
                <a:effectLst/>
                <a:latin typeface="JetBrains Mono"/>
                <a:cs typeface="Arial" pitchFamily="34" charset="0"/>
              </a:rPr>
              <a:t>p</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a:t>
            </a:r>
            <a:r>
              <a:rPr kumimoji="0" lang="ru-RU" sz="1600" b="0" i="0" u="none" strike="noStrike" cap="none" normalizeH="0" baseline="0" dirty="0">
                <a:ln>
                  <a:noFill/>
                </a:ln>
                <a:solidFill>
                  <a:srgbClr val="89DDFF"/>
                </a:solidFill>
                <a:effectLst/>
                <a:latin typeface="JetBrains Mono"/>
                <a:cs typeface="Arial" pitchFamily="34" charset="0"/>
              </a:rPr>
              <a:t>)</a:t>
            </a:r>
            <a:br>
              <a:rPr kumimoji="0" lang="ru-RU" sz="1600" b="0" i="0" u="none" strike="noStrike" cap="none" normalizeH="0" baseline="0" dirty="0">
                <a:ln>
                  <a:noFill/>
                </a:ln>
                <a:solidFill>
                  <a:srgbClr val="89DDFF"/>
                </a:solidFill>
                <a:effectLst/>
                <a:latin typeface="JetBrains Mono"/>
                <a:cs typeface="Arial" pitchFamily="34" charset="0"/>
              </a:rPr>
            </a:br>
            <a:r>
              <a:rPr kumimoji="0" lang="ru-RU" sz="1600" b="0" i="0" u="none" strike="noStrike" cap="none" normalizeH="0" baseline="0" dirty="0">
                <a:ln>
                  <a:noFill/>
                </a:ln>
                <a:solidFill>
                  <a:srgbClr val="C3CEE3"/>
                </a:solidFill>
                <a:effectLst/>
                <a:latin typeface="JetBrains Mono"/>
                <a:cs typeface="Arial" pitchFamily="34" charset="0"/>
              </a:rPr>
              <a:t>s </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82AAFF"/>
                </a:solidFill>
                <a:effectLst/>
                <a:latin typeface="JetBrains Mono"/>
                <a:cs typeface="Arial" pitchFamily="34" charset="0"/>
              </a:rPr>
              <a:t>area</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3</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5</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546E7A"/>
                </a:solidFill>
                <a:effectLst/>
                <a:latin typeface="JetBrains Mono"/>
                <a:cs typeface="Arial" pitchFamily="34" charset="0"/>
              </a:rPr>
              <a:t># результат функции area поместили в переменную s</a:t>
            </a: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1" u="none" strike="noStrike" cap="none" normalizeH="0" baseline="0" dirty="0">
                <a:ln>
                  <a:noFill/>
                </a:ln>
                <a:solidFill>
                  <a:srgbClr val="82AAFF"/>
                </a:solidFill>
                <a:effectLst/>
                <a:latin typeface="JetBrains Mono"/>
                <a:cs typeface="Arial" pitchFamily="34" charset="0"/>
              </a:rPr>
              <a:t>print</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f"Площа І-го прямокутника = </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CEE3"/>
                </a:solidFill>
                <a:effectLst/>
                <a:latin typeface="JetBrains Mono"/>
                <a:cs typeface="Arial" pitchFamily="34" charset="0"/>
              </a:rPr>
              <a:t>s</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a:t>
            </a:r>
            <a:r>
              <a:rPr kumimoji="0" lang="ru-RU" sz="1600" b="0" i="0" u="none" strike="noStrike" cap="none" normalizeH="0" baseline="0" dirty="0">
                <a:ln>
                  <a:noFill/>
                </a:ln>
                <a:solidFill>
                  <a:srgbClr val="89DDFF"/>
                </a:solidFill>
                <a:effectLst/>
                <a:latin typeface="JetBrains Mono"/>
                <a:cs typeface="Arial" pitchFamily="34" charset="0"/>
              </a:rPr>
              <a:t>)</a:t>
            </a:r>
            <a:br>
              <a:rPr kumimoji="0" lang="ru-RU" sz="1600" b="0" i="0" u="none" strike="noStrike" cap="none" normalizeH="0" baseline="0" dirty="0">
                <a:ln>
                  <a:noFill/>
                </a:ln>
                <a:solidFill>
                  <a:srgbClr val="89DDFF"/>
                </a:solidFill>
                <a:effectLst/>
                <a:latin typeface="JetBrains Mono"/>
                <a:cs typeface="Arial" pitchFamily="34" charset="0"/>
              </a:rPr>
            </a:br>
            <a:br>
              <a:rPr kumimoji="0" lang="ru-RU" sz="1600" b="0" i="0" u="none" strike="noStrike" cap="none" normalizeH="0" baseline="0" dirty="0">
                <a:ln>
                  <a:noFill/>
                </a:ln>
                <a:solidFill>
                  <a:srgbClr val="89DDFF"/>
                </a:solidFill>
                <a:effectLst/>
                <a:latin typeface="JetBrains Mono"/>
                <a:cs typeface="Arial" pitchFamily="34" charset="0"/>
              </a:rPr>
            </a:br>
            <a:r>
              <a:rPr kumimoji="0" lang="ru-RU" sz="1600" b="0" i="1" u="none" strike="noStrike" cap="none" normalizeH="0" baseline="0" dirty="0">
                <a:ln>
                  <a:noFill/>
                </a:ln>
                <a:solidFill>
                  <a:srgbClr val="546E7A"/>
                </a:solidFill>
                <a:effectLst/>
                <a:latin typeface="JetBrains Mono"/>
                <a:cs typeface="Arial" pitchFamily="34" charset="0"/>
              </a:rPr>
              <a:t># периметр і площа іншого прямокутника</a:t>
            </a: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1" u="none" strike="noStrike" cap="none" normalizeH="0" baseline="0" dirty="0">
                <a:ln>
                  <a:noFill/>
                </a:ln>
                <a:solidFill>
                  <a:srgbClr val="82AAFF"/>
                </a:solidFill>
                <a:effectLst/>
                <a:latin typeface="JetBrains Mono"/>
                <a:cs typeface="Arial" pitchFamily="34" charset="0"/>
              </a:rPr>
              <a:t>print</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"Периметр ІІ-го прямокутника = %d" </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82AAFF"/>
                </a:solidFill>
                <a:effectLst/>
                <a:latin typeface="JetBrains Mono"/>
                <a:cs typeface="Arial" pitchFamily="34" charset="0"/>
              </a:rPr>
              <a:t>perimetr</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8</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4</a:t>
            </a:r>
            <a:r>
              <a:rPr kumimoji="0" lang="ru-RU" sz="1600" b="0" i="0" u="none" strike="noStrike" cap="none" normalizeH="0" baseline="0" dirty="0">
                <a:ln>
                  <a:noFill/>
                </a:ln>
                <a:solidFill>
                  <a:srgbClr val="89DDFF"/>
                </a:solidFill>
                <a:effectLst/>
                <a:latin typeface="JetBrains Mono"/>
                <a:cs typeface="Arial" pitchFamily="34" charset="0"/>
              </a:rPr>
              <a:t>)))</a:t>
            </a:r>
            <a:br>
              <a:rPr kumimoji="0" lang="ru-RU" sz="1600" b="0" i="0" u="none" strike="noStrike" cap="none" normalizeH="0" baseline="0" dirty="0">
                <a:ln>
                  <a:noFill/>
                </a:ln>
                <a:solidFill>
                  <a:srgbClr val="89DDFF"/>
                </a:solidFill>
                <a:effectLst/>
                <a:latin typeface="JetBrains Mono"/>
                <a:cs typeface="Arial" pitchFamily="34" charset="0"/>
              </a:rPr>
            </a:br>
            <a:r>
              <a:rPr kumimoji="0" lang="ru-RU" sz="1600" b="0" i="1" u="none" strike="noStrike" cap="none" normalizeH="0" baseline="0" dirty="0">
                <a:ln>
                  <a:noFill/>
                </a:ln>
                <a:solidFill>
                  <a:srgbClr val="82AAFF"/>
                </a:solidFill>
                <a:effectLst/>
                <a:latin typeface="JetBrains Mono"/>
                <a:cs typeface="Arial" pitchFamily="34" charset="0"/>
              </a:rPr>
              <a:t>print</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C3E88D"/>
                </a:solidFill>
                <a:effectLst/>
                <a:latin typeface="JetBrains Mono"/>
                <a:cs typeface="Arial" pitchFamily="34" charset="0"/>
              </a:rPr>
              <a:t>"Площа ІІ-го прямокутника = %d" </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82AAFF"/>
                </a:solidFill>
                <a:effectLst/>
                <a:latin typeface="JetBrains Mono"/>
                <a:cs typeface="Arial" pitchFamily="34" charset="0"/>
              </a:rPr>
              <a:t>area</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8</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0" u="none" strike="noStrike" cap="none" normalizeH="0" baseline="0" dirty="0">
                <a:ln>
                  <a:noFill/>
                </a:ln>
                <a:solidFill>
                  <a:srgbClr val="F78C6C"/>
                </a:solidFill>
                <a:effectLst/>
                <a:latin typeface="JetBrains Mono"/>
                <a:cs typeface="Arial" pitchFamily="34" charset="0"/>
              </a:rPr>
              <a:t>4</a:t>
            </a:r>
            <a:r>
              <a:rPr kumimoji="0" lang="ru-RU" sz="1600" b="0" i="0" u="none" strike="noStrike" cap="none" normalizeH="0" baseline="0" dirty="0">
                <a:ln>
                  <a:noFill/>
                </a:ln>
                <a:solidFill>
                  <a:srgbClr val="89DDFF"/>
                </a:solidFill>
                <a:effectLst/>
                <a:latin typeface="JetBrains Mono"/>
                <a:cs typeface="Arial" pitchFamily="34" charset="0"/>
              </a:rPr>
              <a:t>)))</a:t>
            </a:r>
            <a:endParaRPr kumimoji="0" lang="ru-RU" sz="1600" b="0" i="0" u="none" strike="noStrike" cap="none" normalizeH="0" baseline="0" dirty="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1443" y="4085762"/>
            <a:ext cx="2924175"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249430" y="5655839"/>
            <a:ext cx="11706218" cy="369332"/>
          </a:xfrm>
          <a:prstGeom prst="rect">
            <a:avLst/>
          </a:prstGeom>
        </p:spPr>
        <p:txBody>
          <a:bodyPr wrap="none">
            <a:spAutoFit/>
          </a:bodyPr>
          <a:lstStyle/>
          <a:p>
            <a:r>
              <a:rPr lang="uk-UA" dirty="0"/>
              <a:t>Тобто використання функцій дозволяє повторно використовувати код без непотрібного збільшення об’єму програми</a:t>
            </a:r>
            <a:endParaRPr lang="ru-RU" dirty="0"/>
          </a:p>
        </p:txBody>
      </p:sp>
    </p:spTree>
    <p:extLst>
      <p:ext uri="{BB962C8B-B14F-4D97-AF65-F5344CB8AC3E}">
        <p14:creationId xmlns:p14="http://schemas.microsoft.com/office/powerpoint/2010/main" val="1211684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0329" y="152400"/>
            <a:ext cx="11752730" cy="6705600"/>
          </a:xfrm>
        </p:spPr>
        <p:txBody>
          <a:bodyPr>
            <a:normAutofit/>
          </a:bodyPr>
          <a:lstStyle/>
          <a:p>
            <a:pPr marL="0" indent="0">
              <a:buNone/>
            </a:pPr>
            <a:r>
              <a:rPr lang="uk-UA" sz="1800" dirty="0"/>
              <a:t>Функція </a:t>
            </a:r>
            <a:r>
              <a:rPr lang="uk-UA" sz="1800" b="1" u="sng" dirty="0"/>
              <a:t>може повертати </a:t>
            </a:r>
            <a:r>
              <a:rPr lang="uk-UA" sz="1800" dirty="0"/>
              <a:t>декілька значень</a:t>
            </a:r>
            <a:r>
              <a:rPr lang="en-US" sz="1800" dirty="0"/>
              <a:t> </a:t>
            </a:r>
            <a:r>
              <a:rPr lang="uk-UA" sz="1800" dirty="0"/>
              <a:t>у вигляді кортежу  (</a:t>
            </a:r>
            <a:r>
              <a:rPr lang="uk-UA" sz="1800" dirty="0" err="1"/>
              <a:t>tuple</a:t>
            </a:r>
            <a:r>
              <a:rPr lang="uk-UA" sz="1800" dirty="0"/>
              <a:t>).</a:t>
            </a:r>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buNone/>
            </a:pPr>
            <a:r>
              <a:rPr lang="uk-UA" sz="1800" dirty="0"/>
              <a:t>Функція </a:t>
            </a:r>
            <a:r>
              <a:rPr lang="uk-UA" sz="1800" b="1" u="sng" dirty="0"/>
              <a:t>може викликати функцію</a:t>
            </a:r>
            <a:r>
              <a:rPr lang="uk-UA" sz="1800" dirty="0"/>
              <a:t>:</a:t>
            </a:r>
            <a:endParaRPr lang="ru-RU" sz="1800" dirty="0"/>
          </a:p>
        </p:txBody>
      </p:sp>
      <p:sp>
        <p:nvSpPr>
          <p:cNvPr id="4" name="Rectangle 2"/>
          <p:cNvSpPr>
            <a:spLocks noChangeArrowheads="1"/>
          </p:cNvSpPr>
          <p:nvPr/>
        </p:nvSpPr>
        <p:spPr bwMode="auto">
          <a:xfrm>
            <a:off x="315711" y="476962"/>
            <a:ext cx="5672194"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height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h</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функция height, в неї передають одне число h</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546E7A"/>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m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h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100       </a:t>
            </a:r>
            <a:r>
              <a:rPr kumimoji="0" lang="ru-RU" sz="1400" b="0" i="1" u="none" strike="noStrike" cap="none" normalizeH="0" baseline="0" dirty="0">
                <a:ln>
                  <a:noFill/>
                </a:ln>
                <a:solidFill>
                  <a:srgbClr val="546E7A"/>
                </a:solidFill>
                <a:effectLst/>
                <a:latin typeface="JetBrains Mono"/>
                <a:cs typeface="Arial" pitchFamily="34" charset="0"/>
              </a:rPr>
              <a:t># розрахунок зросту в метрах</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546E7A"/>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sm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h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100       </a:t>
            </a:r>
            <a:r>
              <a:rPr kumimoji="0" lang="ru-RU" sz="1400" b="0" i="1" u="none" strike="noStrike" cap="none" normalizeH="0" baseline="0" dirty="0">
                <a:ln>
                  <a:noFill/>
                </a:ln>
                <a:solidFill>
                  <a:srgbClr val="546E7A"/>
                </a:solidFill>
                <a:effectLst/>
                <a:latin typeface="JetBrains Mono"/>
                <a:cs typeface="Arial" pitchFamily="34" charset="0"/>
              </a:rPr>
              <a:t># </a:t>
            </a:r>
            <a:r>
              <a:rPr kumimoji="0" lang="uk-UA" sz="1400" b="0" i="1" u="none" strike="noStrike" cap="none" normalizeH="0" baseline="0" dirty="0">
                <a:ln>
                  <a:noFill/>
                </a:ln>
                <a:solidFill>
                  <a:srgbClr val="546E7A"/>
                </a:solidFill>
                <a:effectLst/>
                <a:latin typeface="JetBrains Mono"/>
                <a:cs typeface="Arial" pitchFamily="34" charset="0"/>
              </a:rPr>
              <a:t>розрахунок</a:t>
            </a:r>
            <a:r>
              <a:rPr kumimoji="0" lang="ru-RU" sz="1400" b="0" i="1" u="none" strike="noStrike" cap="none" normalizeH="0" baseline="0" dirty="0">
                <a:ln>
                  <a:noFill/>
                </a:ln>
                <a:solidFill>
                  <a:srgbClr val="546E7A"/>
                </a:solidFill>
                <a:effectLst/>
                <a:latin typeface="JetBrains Mono"/>
                <a:cs typeface="Arial" pitchFamily="34" charset="0"/>
              </a:rPr>
              <a:t> зросту в сантиметрах</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546E7A"/>
                </a:solidFill>
                <a:effectLst/>
                <a:latin typeface="JetBrains Mono"/>
                <a:cs typeface="Arial" pitchFamily="34" charset="0"/>
              </a:rPr>
              <a:t>   </a:t>
            </a:r>
            <a:r>
              <a:rPr kumimoji="0" lang="ru-RU" sz="1400" b="0" i="1" u="none" strike="noStrike" cap="none" normalizeH="0" baseline="0" dirty="0">
                <a:ln>
                  <a:noFill/>
                </a:ln>
                <a:solidFill>
                  <a:srgbClr val="C792EA"/>
                </a:solidFill>
                <a:effectLst/>
                <a:latin typeface="JetBrains Mono"/>
                <a:cs typeface="Arial" pitchFamily="34" charset="0"/>
              </a:rPr>
              <a:t>return </a:t>
            </a:r>
            <a:r>
              <a:rPr kumimoji="0" lang="ru-RU" sz="1400" b="0" i="0" u="none" strike="noStrike" cap="none" normalizeH="0" baseline="0" dirty="0">
                <a:ln>
                  <a:noFill/>
                </a:ln>
                <a:solidFill>
                  <a:srgbClr val="C3CEE3"/>
                </a:solidFill>
                <a:effectLst/>
                <a:latin typeface="JetBrains Mono"/>
                <a:cs typeface="Arial" pitchFamily="34" charset="0"/>
              </a:rPr>
              <a:t>m</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sm       </a:t>
            </a:r>
            <a:r>
              <a:rPr kumimoji="0" lang="ru-RU" sz="1400" b="0" i="1" u="none" strike="noStrike" cap="none" normalizeH="0" baseline="0" dirty="0">
                <a:ln>
                  <a:noFill/>
                </a:ln>
                <a:solidFill>
                  <a:srgbClr val="546E7A"/>
                </a:solidFill>
                <a:effectLst/>
                <a:latin typeface="JetBrains Mono"/>
                <a:cs typeface="Arial" pitchFamily="34" charset="0"/>
              </a:rPr>
              <a:t># повертає відразу і метри, і сантиметри</a:t>
            </a:r>
            <a:br>
              <a:rPr kumimoji="0" lang="ru-RU" sz="1400" b="0" i="1" u="none" strike="noStrike" cap="none" normalizeH="0" baseline="0" dirty="0">
                <a:ln>
                  <a:noFill/>
                </a:ln>
                <a:solidFill>
                  <a:srgbClr val="546E7A"/>
                </a:solidFill>
                <a:effectLst/>
                <a:latin typeface="JetBrains Mono"/>
                <a:cs typeface="Arial" pitchFamily="34" charset="0"/>
              </a:rPr>
            </a:br>
            <a:br>
              <a:rPr kumimoji="0" lang="ru-RU" sz="1400" b="0" i="1" u="none" strike="noStrike" cap="none" normalizeH="0" baseline="0" dirty="0">
                <a:ln>
                  <a:noFill/>
                </a:ln>
                <a:solidFill>
                  <a:srgbClr val="546E7A"/>
                </a:solidFill>
                <a:effectLst/>
                <a:latin typeface="JetBrains Mono"/>
                <a:cs typeface="Arial" pitchFamily="34" charset="0"/>
              </a:rPr>
            </a:b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you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82AAFF"/>
                </a:solidFill>
                <a:effectLst/>
                <a:latin typeface="JetBrains Mono"/>
                <a:cs typeface="Arial" pitchFamily="34" charset="0"/>
              </a:rPr>
              <a:t>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1" u="none" strike="noStrike" cap="none" normalizeH="0" baseline="0" dirty="0">
                <a:ln>
                  <a:noFill/>
                </a:ln>
                <a:solidFill>
                  <a:srgbClr val="82AAFF"/>
                </a:solidFill>
                <a:effectLst/>
                <a:latin typeface="JetBrains Mono"/>
                <a:cs typeface="Arial" pitchFamily="34" charset="0"/>
              </a:rPr>
              <a:t>input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"Введіть ваш зріст в сантиметрах -&gt;"</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ym</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ysm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height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you</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1" u="none" strike="noStrike" cap="none" normalizeH="0" baseline="0" dirty="0">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f"Ваш зріст </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ym</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метр </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ysm</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 сантиметрів" </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sp>
        <p:nvSpPr>
          <p:cNvPr id="5" name="Rectangle 3"/>
          <p:cNvSpPr>
            <a:spLocks noChangeArrowheads="1"/>
          </p:cNvSpPr>
          <p:nvPr/>
        </p:nvSpPr>
        <p:spPr bwMode="auto">
          <a:xfrm>
            <a:off x="235029" y="3219725"/>
            <a:ext cx="7664406"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from </a:t>
            </a:r>
            <a:r>
              <a:rPr kumimoji="0" lang="ru-RU" sz="1400" b="0" i="0" u="none" strike="noStrike" cap="none" normalizeH="0" baseline="0" dirty="0">
                <a:ln>
                  <a:noFill/>
                </a:ln>
                <a:solidFill>
                  <a:srgbClr val="C3CEE3"/>
                </a:solidFill>
                <a:effectLst/>
                <a:latin typeface="JetBrains Mono"/>
                <a:cs typeface="Arial" pitchFamily="34" charset="0"/>
              </a:rPr>
              <a:t>math </a:t>
            </a:r>
            <a:r>
              <a:rPr kumimoji="0" lang="ru-RU" sz="1400" b="0" i="1" u="none" strike="noStrike" cap="none" normalizeH="0" baseline="0" dirty="0">
                <a:ln>
                  <a:noFill/>
                </a:ln>
                <a:solidFill>
                  <a:srgbClr val="C792EA"/>
                </a:solidFill>
                <a:effectLst/>
                <a:latin typeface="JetBrains Mono"/>
                <a:cs typeface="Arial" pitchFamily="34" charset="0"/>
              </a:rPr>
              <a:t>import </a:t>
            </a:r>
            <a:r>
              <a:rPr kumimoji="0" lang="ru-RU" sz="1400" b="0" i="0" u="none" strike="noStrike" cap="none" normalizeH="0" baseline="0" dirty="0">
                <a:ln>
                  <a:noFill/>
                </a:ln>
                <a:solidFill>
                  <a:srgbClr val="C3CEE3"/>
                </a:solidFill>
                <a:effectLst/>
                <a:latin typeface="JetBrains Mono"/>
                <a:cs typeface="Arial" pitchFamily="34" charset="0"/>
              </a:rPr>
              <a:t>sqrt</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dx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x1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F78C6C"/>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dy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F78C6C"/>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res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sqrt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dx</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dx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dy</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dy</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C792EA"/>
                </a:solidFill>
                <a:effectLst/>
                <a:latin typeface="JetBrains Mono"/>
                <a:cs typeface="Arial" pitchFamily="34" charset="0"/>
              </a:rPr>
              <a:t>return </a:t>
            </a:r>
            <a:r>
              <a:rPr kumimoji="0" lang="ru-RU" sz="1400" b="0" i="0" u="none" strike="noStrike" cap="none" normalizeH="0" baseline="0" dirty="0">
                <a:ln>
                  <a:noFill/>
                </a:ln>
                <a:solidFill>
                  <a:srgbClr val="C3CEE3"/>
                </a:solidFill>
                <a:effectLst/>
                <a:latin typeface="JetBrains Mono"/>
                <a:cs typeface="Arial" pitchFamily="34" charset="0"/>
              </a:rPr>
              <a:t>res</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y2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82AAFF"/>
                </a:solidFill>
                <a:effectLst/>
                <a:latin typeface="JetBrains Mono"/>
                <a:cs typeface="Arial" pitchFamily="34" charset="0"/>
              </a:rPr>
              <a:t>map</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1" u="none" strike="noStrike" cap="none" normalizeH="0" baseline="0" dirty="0">
                <a:ln>
                  <a:noFill/>
                </a:ln>
                <a:solidFill>
                  <a:srgbClr val="82AAFF"/>
                </a:solidFill>
                <a:effectLst/>
                <a:latin typeface="JetBrains Mono"/>
                <a:cs typeface="Arial" pitchFamily="34" charset="0"/>
              </a:rPr>
              <a:t>int</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82AAFF"/>
                </a:solidFill>
                <a:effectLst/>
                <a:latin typeface="JetBrains Mono"/>
                <a:cs typeface="Arial" pitchFamily="34" charset="0"/>
              </a:rPr>
              <a:t>input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82AAFF"/>
                </a:solidFill>
                <a:effectLst/>
                <a:latin typeface="JetBrains Mono"/>
                <a:cs typeface="Arial" pitchFamily="34" charset="0"/>
              </a:rPr>
              <a:t>split</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прочитали відразу декілька чисел з одного рядка</a:t>
            </a:r>
            <a:br>
              <a:rPr kumimoji="0" lang="ru-RU" sz="1400" b="0" i="1" u="none" strike="noStrike" cap="none" normalizeH="0" baseline="0" dirty="0">
                <a:ln>
                  <a:noFill/>
                </a:ln>
                <a:solidFill>
                  <a:srgbClr val="546E7A"/>
                </a:solidFill>
                <a:effectLst/>
                <a:latin typeface="JetBrains Mono"/>
                <a:cs typeface="Arial" pitchFamily="34" charset="0"/>
              </a:rPr>
            </a:b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dist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результат роботи length записали в dist</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dist</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sp>
        <p:nvSpPr>
          <p:cNvPr id="6" name="Прямоугольник 5"/>
          <p:cNvSpPr/>
          <p:nvPr/>
        </p:nvSpPr>
        <p:spPr>
          <a:xfrm>
            <a:off x="8005482" y="3459941"/>
            <a:ext cx="2812110" cy="830997"/>
          </a:xfrm>
          <a:prstGeom prst="rect">
            <a:avLst/>
          </a:prstGeom>
        </p:spPr>
        <p:txBody>
          <a:bodyPr wrap="square">
            <a:spAutoFit/>
          </a:bodyPr>
          <a:lstStyle/>
          <a:p>
            <a:r>
              <a:rPr lang="ru-RU" sz="1600" i="1" dirty="0" err="1"/>
              <a:t>Функція</a:t>
            </a:r>
            <a:r>
              <a:rPr lang="ru-RU" sz="1600" i="1" dirty="0"/>
              <a:t> </a:t>
            </a:r>
            <a:r>
              <a:rPr lang="ru-RU" sz="1600" i="1" dirty="0" err="1"/>
              <a:t>length</a:t>
            </a:r>
            <a:r>
              <a:rPr lang="ru-RU" sz="1600" i="1" dirty="0"/>
              <a:t> (x1, y1, x2, y2) </a:t>
            </a:r>
            <a:r>
              <a:rPr lang="ru-RU" sz="1600" i="1" dirty="0" err="1"/>
              <a:t>рахує</a:t>
            </a:r>
            <a:r>
              <a:rPr lang="ru-RU" sz="1600" i="1" dirty="0"/>
              <a:t> </a:t>
            </a:r>
            <a:r>
              <a:rPr lang="ru-RU" sz="1600" i="1" dirty="0" err="1"/>
              <a:t>відстань</a:t>
            </a:r>
            <a:r>
              <a:rPr lang="ru-RU" sz="1600" i="1" dirty="0"/>
              <a:t> </a:t>
            </a:r>
            <a:r>
              <a:rPr lang="ru-RU" sz="1600" i="1" dirty="0" err="1"/>
              <a:t>між</a:t>
            </a:r>
            <a:r>
              <a:rPr lang="ru-RU" sz="1600" i="1" dirty="0"/>
              <a:t> 2 точками на </a:t>
            </a:r>
            <a:r>
              <a:rPr lang="ru-RU" sz="1600" i="1" dirty="0" err="1"/>
              <a:t>площині</a:t>
            </a:r>
            <a:r>
              <a:rPr lang="ru-RU" sz="1600" i="1" dirty="0"/>
              <a:t>. </a:t>
            </a:r>
          </a:p>
        </p:txBody>
      </p:sp>
    </p:spTree>
    <p:extLst>
      <p:ext uri="{BB962C8B-B14F-4D97-AF65-F5344CB8AC3E}">
        <p14:creationId xmlns:p14="http://schemas.microsoft.com/office/powerpoint/2010/main" val="1211684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buNone/>
            </a:pPr>
            <a:r>
              <a:rPr lang="uk-UA" sz="1800" dirty="0"/>
              <a:t>Тепер використовуючи функцію </a:t>
            </a:r>
            <a:r>
              <a:rPr lang="en-US" sz="1800" i="1" dirty="0"/>
              <a:t>length</a:t>
            </a:r>
            <a:r>
              <a:rPr lang="en-US" sz="1800" dirty="0"/>
              <a:t> </a:t>
            </a:r>
            <a:r>
              <a:rPr lang="uk-UA" sz="1800" dirty="0"/>
              <a:t>напишемо іншу програму, яка за координатами 3 точок на площині рахує площу трикутника за формулою Герона.</a:t>
            </a:r>
            <a:endParaRPr lang="ru-RU" sz="1800" dirty="0"/>
          </a:p>
        </p:txBody>
      </p:sp>
      <p:sp>
        <p:nvSpPr>
          <p:cNvPr id="2" name="Rectangle 1"/>
          <p:cNvSpPr>
            <a:spLocks noChangeArrowheads="1"/>
          </p:cNvSpPr>
          <p:nvPr/>
        </p:nvSpPr>
        <p:spPr bwMode="auto">
          <a:xfrm>
            <a:off x="376518" y="834096"/>
            <a:ext cx="7190238" cy="418576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from </a:t>
            </a:r>
            <a:r>
              <a:rPr kumimoji="0" lang="ru-RU" sz="1400" b="0" i="0" u="none" strike="noStrike" cap="none" normalizeH="0" baseline="0" dirty="0">
                <a:ln>
                  <a:noFill/>
                </a:ln>
                <a:solidFill>
                  <a:srgbClr val="C3CEE3"/>
                </a:solidFill>
                <a:effectLst/>
                <a:latin typeface="JetBrains Mono"/>
                <a:cs typeface="Arial" pitchFamily="34" charset="0"/>
              </a:rPr>
              <a:t>math </a:t>
            </a:r>
            <a:r>
              <a:rPr kumimoji="0" lang="ru-RU" sz="1400" b="0" i="1" u="none" strike="noStrike" cap="none" normalizeH="0" baseline="0" dirty="0">
                <a:ln>
                  <a:noFill/>
                </a:ln>
                <a:solidFill>
                  <a:srgbClr val="C792EA"/>
                </a:solidFill>
                <a:effectLst/>
                <a:latin typeface="JetBrains Mono"/>
                <a:cs typeface="Arial" pitchFamily="34" charset="0"/>
              </a:rPr>
              <a:t>import </a:t>
            </a:r>
            <a:r>
              <a:rPr kumimoji="0" lang="ru-RU" sz="1400" b="0" i="0" u="none" strike="noStrike" cap="none" normalizeH="0" baseline="0" dirty="0">
                <a:ln>
                  <a:noFill/>
                </a:ln>
                <a:solidFill>
                  <a:srgbClr val="C3CEE3"/>
                </a:solidFill>
                <a:effectLst/>
                <a:latin typeface="JetBrains Mono"/>
                <a:cs typeface="Arial" pitchFamily="34" charset="0"/>
              </a:rPr>
              <a:t>sqrt</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dx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x1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F78C6C"/>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dy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F78C6C"/>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res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sqrt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dx</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dx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dy</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dy</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C792EA"/>
                </a:solidFill>
                <a:effectLst/>
                <a:latin typeface="JetBrains Mono"/>
                <a:cs typeface="Arial" pitchFamily="34" charset="0"/>
              </a:rPr>
              <a:t>return </a:t>
            </a:r>
            <a:r>
              <a:rPr kumimoji="0" lang="ru-RU" sz="1400" b="0" i="0" u="none" strike="noStrike" cap="none" normalizeH="0" baseline="0" dirty="0">
                <a:ln>
                  <a:noFill/>
                </a:ln>
                <a:solidFill>
                  <a:srgbClr val="C3CEE3"/>
                </a:solidFill>
                <a:effectLst/>
                <a:latin typeface="JetBrains Mono"/>
                <a:cs typeface="Arial" pitchFamily="34" charset="0"/>
              </a:rPr>
              <a:t>res</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area3</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y3</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b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y3</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c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x3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p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a</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b</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c</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2</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F78C6C"/>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res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sqrt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p</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p</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a</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p</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b</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p</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c</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C792EA"/>
                </a:solidFill>
                <a:effectLst/>
                <a:latin typeface="JetBrains Mono"/>
                <a:cs typeface="Arial" pitchFamily="34" charset="0"/>
              </a:rPr>
              <a:t>return </a:t>
            </a:r>
            <a:r>
              <a:rPr kumimoji="0" lang="ru-RU" sz="1400" b="0" i="0" u="none" strike="noStrike" cap="none" normalizeH="0" baseline="0" dirty="0">
                <a:ln>
                  <a:noFill/>
                </a:ln>
                <a:solidFill>
                  <a:srgbClr val="C3CEE3"/>
                </a:solidFill>
                <a:effectLst/>
                <a:latin typeface="JetBrains Mono"/>
                <a:cs typeface="Arial" pitchFamily="34" charset="0"/>
              </a:rPr>
              <a:t>res</a:t>
            </a:r>
            <a:br>
              <a:rPr kumimoji="0" lang="ru-RU" sz="1400" b="0" i="0" u="none" strike="noStrike" cap="none" normalizeH="0" baseline="0" dirty="0">
                <a:ln>
                  <a:noFill/>
                </a:ln>
                <a:solidFill>
                  <a:srgbClr val="C3CEE3"/>
                </a:solidFill>
                <a:effectLst/>
                <a:latin typeface="JetBrains Mono"/>
                <a:cs typeface="Arial" pitchFamily="34" charset="0"/>
              </a:rPr>
            </a:br>
            <a:br>
              <a:rPr kumimoji="0" lang="ru-RU" sz="1400" b="0" i="0" u="none" strike="noStrike" cap="none" normalizeH="0" baseline="0" dirty="0">
                <a:ln>
                  <a:noFill/>
                </a:ln>
                <a:solidFill>
                  <a:srgbClr val="C3CEE3"/>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x3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y3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82AAFF"/>
                </a:solidFill>
                <a:effectLst/>
                <a:latin typeface="JetBrains Mono"/>
                <a:cs typeface="Arial" pitchFamily="34" charset="0"/>
              </a:rPr>
              <a:t>map</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1" u="none" strike="noStrike" cap="none" normalizeH="0" baseline="0" dirty="0">
                <a:ln>
                  <a:noFill/>
                </a:ln>
                <a:solidFill>
                  <a:srgbClr val="82AAFF"/>
                </a:solidFill>
                <a:effectLst/>
                <a:latin typeface="JetBrains Mono"/>
                <a:cs typeface="Arial" pitchFamily="34" charset="0"/>
              </a:rPr>
              <a:t>int</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82AAFF"/>
                </a:solidFill>
                <a:effectLst/>
                <a:latin typeface="JetBrains Mono"/>
                <a:cs typeface="Arial" pitchFamily="34" charset="0"/>
              </a:rPr>
              <a:t>input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"Введіть координати точок через пробіл "</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82AAFF"/>
                </a:solidFill>
                <a:effectLst/>
                <a:latin typeface="JetBrains Mono"/>
                <a:cs typeface="Arial" pitchFamily="34" charset="0"/>
              </a:rPr>
              <a:t>split</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s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area3</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x3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y3</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1" u="none" strike="noStrike" cap="none" normalizeH="0" baseline="0" dirty="0">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s</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211684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lgn="ctr">
              <a:buNone/>
            </a:pPr>
            <a:r>
              <a:rPr lang="uk-UA" sz="1800" b="1" dirty="0"/>
              <a:t>Не </a:t>
            </a:r>
            <a:r>
              <a:rPr lang="uk-UA" sz="1800" b="1" dirty="0" err="1"/>
              <a:t>обовְְ’язкові</a:t>
            </a:r>
            <a:r>
              <a:rPr lang="uk-UA" sz="1800" b="1" dirty="0"/>
              <a:t> аргументи</a:t>
            </a:r>
          </a:p>
          <a:p>
            <a:pPr marL="0" indent="0">
              <a:buNone/>
            </a:pPr>
            <a:r>
              <a:rPr lang="uk-UA" sz="1800" dirty="0"/>
              <a:t>Іноді необхідно написати функцію в якій, в залежності від задачі, можуть використовуватись </a:t>
            </a:r>
            <a:r>
              <a:rPr lang="uk-UA" sz="1800" dirty="0" err="1"/>
              <a:t>заздалегіть</a:t>
            </a:r>
            <a:r>
              <a:rPr lang="uk-UA" sz="1800" dirty="0"/>
              <a:t> встановлені значення аргументів</a:t>
            </a:r>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lgn="ctr">
              <a:buNone/>
            </a:pPr>
            <a:r>
              <a:rPr lang="uk-UA" sz="1800" b="1" dirty="0"/>
              <a:t>Іменовані аргументи</a:t>
            </a:r>
          </a:p>
          <a:p>
            <a:pPr marL="0" indent="0">
              <a:buNone/>
            </a:pPr>
            <a:r>
              <a:rPr lang="uk-UA" sz="1800" dirty="0"/>
              <a:t>Можна передавати аргументи функції по імені аргументу:</a:t>
            </a:r>
          </a:p>
        </p:txBody>
      </p:sp>
      <p:sp>
        <p:nvSpPr>
          <p:cNvPr id="4" name="Rectangle 2"/>
          <p:cNvSpPr>
            <a:spLocks noChangeArrowheads="1"/>
          </p:cNvSpPr>
          <p:nvPr/>
        </p:nvSpPr>
        <p:spPr bwMode="auto">
          <a:xfrm>
            <a:off x="349623" y="1194719"/>
            <a:ext cx="2600392"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0</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0</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dx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x1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F78C6C"/>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dy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F78C6C"/>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res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sqrt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dx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dx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dy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dy</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C792EA"/>
                </a:solidFill>
                <a:effectLst/>
                <a:latin typeface="JetBrains Mono"/>
                <a:cs typeface="Arial" pitchFamily="34" charset="0"/>
              </a:rPr>
              <a:t>return </a:t>
            </a:r>
            <a:r>
              <a:rPr kumimoji="0" lang="ru-RU" sz="1400" b="0" i="0" u="none" strike="noStrike" cap="none" normalizeH="0" baseline="0" dirty="0">
                <a:ln>
                  <a:noFill/>
                </a:ln>
                <a:solidFill>
                  <a:srgbClr val="C3CEE3"/>
                </a:solidFill>
                <a:effectLst/>
                <a:latin typeface="JetBrains Mono"/>
                <a:cs typeface="Arial" pitchFamily="34" charset="0"/>
              </a:rPr>
              <a:t>res</a:t>
            </a:r>
            <a:endParaRPr kumimoji="0" lang="uk-UA" sz="1400" b="0" i="0" u="none" strike="noStrike" cap="none" normalizeH="0" baseline="0" dirty="0">
              <a:ln>
                <a:noFill/>
              </a:ln>
              <a:solidFill>
                <a:schemeClr val="tx1"/>
              </a:solidFill>
              <a:effectLst/>
              <a:latin typeface="Arial" pitchFamily="34" charset="0"/>
              <a:cs typeface="Arial" pitchFamily="34" charset="0"/>
            </a:endParaRPr>
          </a:p>
        </p:txBody>
      </p:sp>
      <p:sp>
        <p:nvSpPr>
          <p:cNvPr id="5" name="Прямоугольник 4"/>
          <p:cNvSpPr/>
          <p:nvPr/>
        </p:nvSpPr>
        <p:spPr>
          <a:xfrm>
            <a:off x="3415553" y="1194719"/>
            <a:ext cx="6096000" cy="830997"/>
          </a:xfrm>
          <a:prstGeom prst="rect">
            <a:avLst/>
          </a:prstGeom>
        </p:spPr>
        <p:txBody>
          <a:bodyPr>
            <a:spAutoFit/>
          </a:bodyPr>
          <a:lstStyle/>
          <a:p>
            <a:r>
              <a:rPr lang="ru-RU" sz="1600" i="1" dirty="0"/>
              <a:t>Коли буде викликано функцію length, можна передавати їй  всі параметри, а можна не передавати x2 і y2. Тоді їх значення будуть за замовчуванням рівні 0. </a:t>
            </a:r>
          </a:p>
        </p:txBody>
      </p:sp>
      <p:sp>
        <p:nvSpPr>
          <p:cNvPr id="6" name="Rectangle 3"/>
          <p:cNvSpPr>
            <a:spLocks noChangeArrowheads="1"/>
          </p:cNvSpPr>
          <p:nvPr/>
        </p:nvSpPr>
        <p:spPr bwMode="auto">
          <a:xfrm>
            <a:off x="342185" y="2530752"/>
            <a:ext cx="5215659"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rgbClr val="C3CEE3"/>
                </a:solidFill>
                <a:effectLst/>
                <a:latin typeface="JetBrains Mono"/>
                <a:cs typeface="Arial" pitchFamily="34" charset="0"/>
              </a:rPr>
              <a:t>d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відстань між точками (3, 4) і (3, -4)</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d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відстань </a:t>
            </a:r>
            <a:r>
              <a:rPr kumimoji="0" lang="uk-UA" sz="1400" b="0" i="1" u="none" strike="noStrike" cap="none" normalizeH="0" baseline="0" dirty="0">
                <a:ln>
                  <a:noFill/>
                </a:ln>
                <a:solidFill>
                  <a:srgbClr val="546E7A"/>
                </a:solidFill>
                <a:effectLst/>
                <a:latin typeface="JetBrains Mono"/>
                <a:cs typeface="Arial" pitchFamily="34" charset="0"/>
              </a:rPr>
              <a:t>між</a:t>
            </a:r>
            <a:r>
              <a:rPr kumimoji="0" lang="ru-RU" sz="1400" b="0" i="1" u="none" strike="noStrike" cap="none" normalizeH="0" baseline="0" dirty="0">
                <a:ln>
                  <a:noFill/>
                </a:ln>
                <a:solidFill>
                  <a:srgbClr val="546E7A"/>
                </a:solidFill>
                <a:effectLst/>
                <a:latin typeface="JetBrains Mono"/>
                <a:cs typeface="Arial" pitchFamily="34" charset="0"/>
              </a:rPr>
              <a:t> точками (3, 4) і (3, 0)</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d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відстань між точками (3, 4) і (0, 0)</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sp>
        <p:nvSpPr>
          <p:cNvPr id="7" name="Rectangle 4"/>
          <p:cNvSpPr>
            <a:spLocks noChangeArrowheads="1"/>
          </p:cNvSpPr>
          <p:nvPr/>
        </p:nvSpPr>
        <p:spPr bwMode="auto">
          <a:xfrm>
            <a:off x="342185" y="4349859"/>
            <a:ext cx="8082597"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rgbClr val="C3CEE3"/>
                </a:solidFill>
                <a:effectLst/>
                <a:latin typeface="JetBrains Mono"/>
                <a:cs typeface="Arial" pitchFamily="34" charset="0"/>
              </a:rPr>
              <a:t>d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5</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відстань між точками (3, 4) і (5, -4)</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d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5</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a:t>
            </a:r>
            <a:r>
              <a:rPr kumimoji="0" lang="uk-UA" sz="1400" b="0" i="1" u="none" strike="noStrike" cap="none" normalizeH="0" baseline="0" dirty="0">
                <a:ln>
                  <a:noFill/>
                </a:ln>
                <a:solidFill>
                  <a:srgbClr val="546E7A"/>
                </a:solidFill>
                <a:effectLst/>
                <a:latin typeface="JetBrains Mono"/>
                <a:cs typeface="Arial" pitchFamily="34" charset="0"/>
              </a:rPr>
              <a:t>відстань</a:t>
            </a:r>
            <a:r>
              <a:rPr kumimoji="0" lang="ru-RU" sz="1400" b="0" i="1" u="none" strike="noStrike" cap="none" normalizeH="0" baseline="0" dirty="0">
                <a:ln>
                  <a:noFill/>
                </a:ln>
                <a:solidFill>
                  <a:srgbClr val="546E7A"/>
                </a:solidFill>
                <a:effectLst/>
                <a:latin typeface="JetBrains Mono"/>
                <a:cs typeface="Arial" pitchFamily="34" charset="0"/>
              </a:rPr>
              <a:t> між точками (3, 4) и (-4, 5)</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546E7A"/>
                </a:solidFill>
                <a:effectLst/>
                <a:latin typeface="JetBrains Mono"/>
                <a:cs typeface="Arial" pitchFamily="34" charset="0"/>
              </a:rPr>
              <a:t>                                                              # порядок виклику аргументі по імені НЕ ВАЖЛИВИЙ</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d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5</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відстань між точками (3, 5) і (4, -4)</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546E7A"/>
                </a:solidFill>
                <a:effectLst/>
                <a:latin typeface="JetBrains Mono"/>
                <a:cs typeface="Arial" pitchFamily="34" charset="0"/>
              </a:rPr>
              <a:t>                                       </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d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y1</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5</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відстань між точками (3, 4) иі (5, -4)</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546E7A"/>
                </a:solidFill>
                <a:effectLst/>
                <a:latin typeface="JetBrains Mono"/>
                <a:cs typeface="Arial" pitchFamily="34" charset="0"/>
              </a:rPr>
              <a:t>                                        </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d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length</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x1</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x2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3</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y2</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4</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ПРОМИЛКА! </a:t>
            </a:r>
            <a:r>
              <a:rPr kumimoji="0" lang="uk-UA" sz="1400" b="0" i="1" u="none" strike="noStrike" cap="none" normalizeH="0" baseline="0" dirty="0">
                <a:ln>
                  <a:noFill/>
                </a:ln>
                <a:solidFill>
                  <a:srgbClr val="546E7A"/>
                </a:solidFill>
                <a:effectLst/>
                <a:latin typeface="JetBrains Mono"/>
                <a:cs typeface="Arial" pitchFamily="34" charset="0"/>
              </a:rPr>
              <a:t>Спочатку</a:t>
            </a:r>
            <a:r>
              <a:rPr kumimoji="0" lang="ru-RU" sz="1400" b="0" i="1" u="none" strike="noStrike" cap="none" normalizeH="0" baseline="0" dirty="0">
                <a:ln>
                  <a:noFill/>
                </a:ln>
                <a:solidFill>
                  <a:srgbClr val="546E7A"/>
                </a:solidFill>
                <a:effectLst/>
                <a:latin typeface="JetBrains Mono"/>
                <a:cs typeface="Arial" pitchFamily="34" charset="0"/>
              </a:rPr>
              <a:t> аргумент по </a:t>
            </a:r>
            <a:r>
              <a:rPr kumimoji="0" lang="uk-UA" sz="1400" b="0" i="1" u="none" strike="noStrike" cap="none" normalizeH="0" baseline="0" dirty="0">
                <a:ln>
                  <a:noFill/>
                </a:ln>
                <a:solidFill>
                  <a:srgbClr val="546E7A"/>
                </a:solidFill>
                <a:effectLst/>
                <a:latin typeface="JetBrains Mono"/>
                <a:cs typeface="Arial" pitchFamily="34" charset="0"/>
              </a:rPr>
              <a:t>імені</a:t>
            </a:r>
            <a:r>
              <a:rPr kumimoji="0" lang="ru-RU" sz="1400" b="0" i="1" u="none" strike="noStrike" cap="none" normalizeH="0" baseline="0" dirty="0">
                <a:ln>
                  <a:noFill/>
                </a:ln>
                <a:solidFill>
                  <a:srgbClr val="546E7A"/>
                </a:solidFill>
                <a:effectLst/>
                <a:latin typeface="JetBrains Mono"/>
                <a:cs typeface="Arial" pitchFamily="34" charset="0"/>
              </a:rPr>
              <a:t>, а потім - ні.</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sp>
        <p:nvSpPr>
          <p:cNvPr id="8" name="Прямоугольник 7"/>
          <p:cNvSpPr/>
          <p:nvPr/>
        </p:nvSpPr>
        <p:spPr>
          <a:xfrm>
            <a:off x="342185" y="6338594"/>
            <a:ext cx="10766612" cy="369332"/>
          </a:xfrm>
          <a:prstGeom prst="rect">
            <a:avLst/>
          </a:prstGeom>
        </p:spPr>
        <p:txBody>
          <a:bodyPr wrap="square">
            <a:spAutoFit/>
          </a:bodyPr>
          <a:lstStyle/>
          <a:p>
            <a:r>
              <a:rPr lang="ru-RU" i="1" u="sng" dirty="0" err="1"/>
              <a:t>Якщо</a:t>
            </a:r>
            <a:r>
              <a:rPr lang="ru-RU" i="1" u="sng" dirty="0"/>
              <a:t> </a:t>
            </a:r>
            <a:r>
              <a:rPr lang="ru-RU" i="1" u="sng" dirty="0" err="1"/>
              <a:t>викликаний</a:t>
            </a:r>
            <a:r>
              <a:rPr lang="ru-RU" i="1" u="sng" dirty="0"/>
              <a:t> аргумент за </a:t>
            </a:r>
            <a:r>
              <a:rPr lang="ru-RU" i="1" u="sng" dirty="0" err="1"/>
              <a:t>ім'ям</a:t>
            </a:r>
            <a:r>
              <a:rPr lang="ru-RU" i="1" u="sng" dirty="0"/>
              <a:t>, </a:t>
            </a:r>
            <a:r>
              <a:rPr lang="ru-RU" i="1" u="sng" dirty="0" err="1"/>
              <a:t>всі</a:t>
            </a:r>
            <a:r>
              <a:rPr lang="ru-RU" i="1" u="sng" dirty="0"/>
              <a:t> </a:t>
            </a:r>
            <a:r>
              <a:rPr lang="ru-RU" i="1" u="sng" dirty="0" err="1"/>
              <a:t>аргументи</a:t>
            </a:r>
            <a:r>
              <a:rPr lang="ru-RU" i="1" u="sng" dirty="0"/>
              <a:t> </a:t>
            </a:r>
            <a:r>
              <a:rPr lang="ru-RU" i="1" u="sng" dirty="0" err="1"/>
              <a:t>після</a:t>
            </a:r>
            <a:r>
              <a:rPr lang="ru-RU" i="1" u="sng" dirty="0"/>
              <a:t> </a:t>
            </a:r>
            <a:r>
              <a:rPr lang="ru-RU" i="1" u="sng" dirty="0" err="1"/>
              <a:t>нього</a:t>
            </a:r>
            <a:r>
              <a:rPr lang="ru-RU" i="1" u="sng" dirty="0"/>
              <a:t> </a:t>
            </a:r>
            <a:r>
              <a:rPr lang="ru-RU" i="1" u="sng" dirty="0" err="1"/>
              <a:t>повинні</a:t>
            </a:r>
            <a:r>
              <a:rPr lang="ru-RU" i="1" u="sng" dirty="0"/>
              <a:t> </a:t>
            </a:r>
            <a:r>
              <a:rPr lang="ru-RU" i="1" u="sng" dirty="0" err="1"/>
              <a:t>викликатися</a:t>
            </a:r>
            <a:r>
              <a:rPr lang="ru-RU" i="1" u="sng" dirty="0"/>
              <a:t> за </a:t>
            </a:r>
            <a:r>
              <a:rPr lang="ru-RU" i="1" u="sng" dirty="0" err="1"/>
              <a:t>ім'ям</a:t>
            </a:r>
            <a:r>
              <a:rPr lang="ru-RU" i="1" u="sng" dirty="0"/>
              <a:t> </a:t>
            </a:r>
          </a:p>
        </p:txBody>
      </p:sp>
    </p:spTree>
    <p:extLst>
      <p:ext uri="{BB962C8B-B14F-4D97-AF65-F5344CB8AC3E}">
        <p14:creationId xmlns:p14="http://schemas.microsoft.com/office/powerpoint/2010/main" val="1211684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933" y="186267"/>
            <a:ext cx="11794067" cy="6460066"/>
          </a:xfrm>
        </p:spPr>
        <p:txBody>
          <a:bodyPr>
            <a:normAutofit/>
          </a:bodyPr>
          <a:lstStyle/>
          <a:p>
            <a:pPr marL="0" indent="0">
              <a:buNone/>
            </a:pPr>
            <a:r>
              <a:rPr lang="ru-RU" sz="1600" dirty="0"/>
              <a:t>Отож, в функціях можуть бути</a:t>
            </a:r>
            <a:r>
              <a:rPr lang="uk-UA" sz="1600" dirty="0"/>
              <a:t> і </a:t>
            </a:r>
            <a:r>
              <a:rPr lang="uk-UA" sz="1600" i="1" u="sng" dirty="0"/>
              <a:t>позиційні (</a:t>
            </a:r>
            <a:r>
              <a:rPr lang="en-US" sz="1600" i="1" u="sng" dirty="0"/>
              <a:t>positional</a:t>
            </a:r>
            <a:r>
              <a:rPr lang="en-US" sz="1600" dirty="0"/>
              <a:t>) </a:t>
            </a:r>
            <a:r>
              <a:rPr lang="uk-UA" sz="1600" dirty="0"/>
              <a:t>і </a:t>
            </a:r>
            <a:r>
              <a:rPr lang="uk-UA" sz="1600" i="1" u="sng" dirty="0"/>
              <a:t>іменовані (</a:t>
            </a:r>
            <a:r>
              <a:rPr lang="en-US" sz="1600" i="1" u="sng" dirty="0"/>
              <a:t>keyword)</a:t>
            </a:r>
            <a:r>
              <a:rPr lang="en-US" sz="1600" dirty="0"/>
              <a:t> </a:t>
            </a:r>
            <a:r>
              <a:rPr lang="uk-UA" sz="1600" dirty="0"/>
              <a:t>аргументи. </a:t>
            </a:r>
          </a:p>
          <a:p>
            <a:pPr marL="0" indent="0">
              <a:buNone/>
            </a:pPr>
            <a:r>
              <a:rPr lang="uk-UA" sz="1600" dirty="0"/>
              <a:t>Наприклад</a:t>
            </a:r>
          </a:p>
        </p:txBody>
      </p:sp>
      <p:sp>
        <p:nvSpPr>
          <p:cNvPr id="4" name="Rectangle 1"/>
          <p:cNvSpPr>
            <a:spLocks noChangeArrowheads="1"/>
          </p:cNvSpPr>
          <p:nvPr/>
        </p:nvSpPr>
        <p:spPr bwMode="auto">
          <a:xfrm>
            <a:off x="143933" y="884200"/>
            <a:ext cx="2141933"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printThese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"is stored in a"</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"is stored in b"</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c</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"is stored in 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2AAFF"/>
                </a:solidFill>
                <a:effectLst/>
                <a:latin typeface="JetBrains Mono"/>
              </a:rPr>
              <a:t>printThese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3</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2559979" y="1068925"/>
            <a:ext cx="1476375" cy="800100"/>
          </a:xfrm>
          <a:prstGeom prst="rect">
            <a:avLst/>
          </a:prstGeom>
        </p:spPr>
      </p:pic>
      <p:sp>
        <p:nvSpPr>
          <p:cNvPr id="6" name="Rectangle 5"/>
          <p:cNvSpPr/>
          <p:nvPr/>
        </p:nvSpPr>
        <p:spPr>
          <a:xfrm>
            <a:off x="2423056" y="2004890"/>
            <a:ext cx="6434667" cy="523220"/>
          </a:xfrm>
          <a:prstGeom prst="rect">
            <a:avLst/>
          </a:prstGeom>
        </p:spPr>
        <p:txBody>
          <a:bodyPr wrap="square">
            <a:spAutoFit/>
          </a:bodyPr>
          <a:lstStyle/>
          <a:p>
            <a:r>
              <a:rPr lang="ru-RU" sz="1400" i="1" dirty="0"/>
              <a:t>Для виклику </a:t>
            </a:r>
            <a:r>
              <a:rPr lang="ru-RU" sz="1400" i="1" dirty="0" err="1"/>
              <a:t>функції</a:t>
            </a:r>
            <a:r>
              <a:rPr lang="ru-RU" sz="1400" i="1" dirty="0"/>
              <a:t> необхідні все три аргументи. Якщо пропустити хоча б один з них - буде видано повідомлення про помилку. </a:t>
            </a:r>
            <a:endParaRPr lang="uk-UA" sz="1400" i="1" dirty="0"/>
          </a:p>
        </p:txBody>
      </p:sp>
      <p:sp>
        <p:nvSpPr>
          <p:cNvPr id="7" name="Rectangle 2"/>
          <p:cNvSpPr>
            <a:spLocks noChangeArrowheads="1"/>
          </p:cNvSpPr>
          <p:nvPr/>
        </p:nvSpPr>
        <p:spPr bwMode="auto">
          <a:xfrm>
            <a:off x="143933" y="2209726"/>
            <a:ext cx="2141933"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printThese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"is stored in 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"is stored in 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"is stored in 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printThese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2709129" y="2637745"/>
            <a:ext cx="4402803" cy="751698"/>
          </a:xfrm>
          <a:prstGeom prst="rect">
            <a:avLst/>
          </a:prstGeom>
        </p:spPr>
      </p:pic>
      <p:sp>
        <p:nvSpPr>
          <p:cNvPr id="9" name="Rectangle 8"/>
          <p:cNvSpPr/>
          <p:nvPr/>
        </p:nvSpPr>
        <p:spPr>
          <a:xfrm>
            <a:off x="2709129" y="3499078"/>
            <a:ext cx="8060403" cy="523220"/>
          </a:xfrm>
          <a:prstGeom prst="rect">
            <a:avLst/>
          </a:prstGeom>
        </p:spPr>
        <p:txBody>
          <a:bodyPr wrap="square">
            <a:spAutoFit/>
          </a:bodyPr>
          <a:lstStyle/>
          <a:p>
            <a:r>
              <a:rPr lang="ru-RU" sz="1400" i="1" dirty="0"/>
              <a:t>Якщо при оголошенні </a:t>
            </a:r>
            <a:r>
              <a:rPr lang="ru-RU" sz="1400" i="1" dirty="0" err="1"/>
              <a:t>функції</a:t>
            </a:r>
            <a:r>
              <a:rPr lang="ru-RU" sz="1400" i="1" dirty="0"/>
              <a:t> призначити параметру значення за замовчуванням - вказувати відповідний аргумент при виконанні </a:t>
            </a:r>
            <a:r>
              <a:rPr lang="ru-RU" sz="1400" i="1" dirty="0" err="1"/>
              <a:t>функції</a:t>
            </a:r>
            <a:r>
              <a:rPr lang="ru-RU" sz="1400" i="1" dirty="0"/>
              <a:t> вже необов'язково. Параметр стає опціональним. </a:t>
            </a:r>
            <a:endParaRPr lang="uk-UA" sz="1400" i="1" dirty="0"/>
          </a:p>
        </p:txBody>
      </p:sp>
      <p:sp>
        <p:nvSpPr>
          <p:cNvPr id="11" name="Rectangle 4"/>
          <p:cNvSpPr>
            <a:spLocks noChangeArrowheads="1"/>
          </p:cNvSpPr>
          <p:nvPr/>
        </p:nvSpPr>
        <p:spPr bwMode="auto">
          <a:xfrm>
            <a:off x="143933" y="3635392"/>
            <a:ext cx="2416046"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printThese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None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"is stored in 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"is stored in 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"is stored in 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printThese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2" name="Picture 11"/>
          <p:cNvPicPr>
            <a:picLocks noChangeAspect="1"/>
          </p:cNvPicPr>
          <p:nvPr/>
        </p:nvPicPr>
        <p:blipFill>
          <a:blip r:embed="rId4"/>
          <a:stretch>
            <a:fillRect/>
          </a:stretch>
        </p:blipFill>
        <p:spPr>
          <a:xfrm>
            <a:off x="2786592" y="4052468"/>
            <a:ext cx="1809750" cy="752475"/>
          </a:xfrm>
          <a:prstGeom prst="rect">
            <a:avLst/>
          </a:prstGeom>
        </p:spPr>
      </p:pic>
      <p:sp>
        <p:nvSpPr>
          <p:cNvPr id="13" name="Rectangle 12"/>
          <p:cNvSpPr/>
          <p:nvPr/>
        </p:nvSpPr>
        <p:spPr>
          <a:xfrm>
            <a:off x="3861858" y="4993912"/>
            <a:ext cx="6832804" cy="738664"/>
          </a:xfrm>
          <a:prstGeom prst="rect">
            <a:avLst/>
          </a:prstGeom>
        </p:spPr>
        <p:txBody>
          <a:bodyPr wrap="square">
            <a:spAutoFit/>
          </a:bodyPr>
          <a:lstStyle/>
          <a:p>
            <a:r>
              <a:rPr lang="ru-RU" sz="1400" i="1" dirty="0"/>
              <a:t>У наступному прикладі трьом параметрам дано значення за замовчуванням None. Тепер їх можна призначати, використовуючи їх імена і не звертаючи уваги на порядок проходження аргументів, застосовуваних при виконанні </a:t>
            </a:r>
            <a:r>
              <a:rPr lang="ru-RU" sz="1400" i="1" dirty="0" err="1"/>
              <a:t>функції</a:t>
            </a:r>
            <a:r>
              <a:rPr lang="ru-RU" sz="1400" i="1" dirty="0"/>
              <a:t>. </a:t>
            </a:r>
            <a:endParaRPr lang="uk-UA" sz="1400" i="1" dirty="0"/>
          </a:p>
        </p:txBody>
      </p:sp>
      <p:sp>
        <p:nvSpPr>
          <p:cNvPr id="14" name="Rectangle 5"/>
          <p:cNvSpPr>
            <a:spLocks noChangeArrowheads="1"/>
          </p:cNvSpPr>
          <p:nvPr/>
        </p:nvSpPr>
        <p:spPr bwMode="auto">
          <a:xfrm>
            <a:off x="143933" y="5573777"/>
            <a:ext cx="3480440"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printThese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None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None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None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"is stored in a"</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"is stored in 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c</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"is stored in 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printThese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5" name="Picture 14"/>
          <p:cNvPicPr>
            <a:picLocks noChangeAspect="1"/>
          </p:cNvPicPr>
          <p:nvPr/>
        </p:nvPicPr>
        <p:blipFill>
          <a:blip r:embed="rId5"/>
          <a:stretch>
            <a:fillRect/>
          </a:stretch>
        </p:blipFill>
        <p:spPr>
          <a:xfrm>
            <a:off x="3861858" y="5931667"/>
            <a:ext cx="1657350" cy="800100"/>
          </a:xfrm>
          <a:prstGeom prst="rect">
            <a:avLst/>
          </a:prstGeom>
        </p:spPr>
      </p:pic>
    </p:spTree>
    <p:extLst>
      <p:ext uri="{BB962C8B-B14F-4D97-AF65-F5344CB8AC3E}">
        <p14:creationId xmlns:p14="http://schemas.microsoft.com/office/powerpoint/2010/main" val="102886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933" y="186267"/>
            <a:ext cx="11794067" cy="6460066"/>
          </a:xfrm>
        </p:spPr>
        <p:txBody>
          <a:bodyPr>
            <a:normAutofit/>
          </a:bodyPr>
          <a:lstStyle/>
          <a:p>
            <a:pPr marL="0" indent="0" algn="ctr">
              <a:buNone/>
            </a:pPr>
            <a:r>
              <a:rPr lang="en-US" sz="2000" b="1" dirty="0"/>
              <a:t>*</a:t>
            </a:r>
            <a:r>
              <a:rPr lang="en-US" sz="2000" b="1" dirty="0" err="1"/>
              <a:t>args</a:t>
            </a:r>
            <a:r>
              <a:rPr lang="en-US" sz="2000" b="1" dirty="0"/>
              <a:t> </a:t>
            </a:r>
            <a:r>
              <a:rPr lang="en-US" sz="2000" b="1" dirty="0" err="1"/>
              <a:t>i</a:t>
            </a:r>
            <a:r>
              <a:rPr lang="en-US" sz="2000" b="1" dirty="0"/>
              <a:t> **</a:t>
            </a:r>
            <a:r>
              <a:rPr lang="en-US" sz="2000" b="1" dirty="0" err="1"/>
              <a:t>kwargs</a:t>
            </a:r>
            <a:endParaRPr lang="uk-UA" sz="2000" b="1" dirty="0"/>
          </a:p>
          <a:p>
            <a:pPr marL="0" indent="0">
              <a:buNone/>
            </a:pPr>
            <a:r>
              <a:rPr lang="ru-RU" sz="1600" dirty="0"/>
              <a:t>Припустимо, у нас є функція, яка складає три числа: </a:t>
            </a:r>
          </a:p>
          <a:p>
            <a:pPr marL="0" indent="0">
              <a:buNone/>
            </a:pPr>
            <a:endParaRPr lang="uk-UA" sz="1600" dirty="0"/>
          </a:p>
        </p:txBody>
      </p:sp>
      <p:sp>
        <p:nvSpPr>
          <p:cNvPr id="2" name="Rectangle 1"/>
          <p:cNvSpPr>
            <a:spLocks noChangeArrowheads="1"/>
          </p:cNvSpPr>
          <p:nvPr/>
        </p:nvSpPr>
        <p:spPr bwMode="auto">
          <a:xfrm>
            <a:off x="237066" y="866946"/>
            <a:ext cx="2092239"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adder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z</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"sum:"</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y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z</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adder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13</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683932" y="1569757"/>
            <a:ext cx="704850" cy="200025"/>
          </a:xfrm>
          <a:prstGeom prst="rect">
            <a:avLst/>
          </a:prstGeom>
        </p:spPr>
      </p:pic>
      <p:sp>
        <p:nvSpPr>
          <p:cNvPr id="5" name="Rectangle 4"/>
          <p:cNvSpPr/>
          <p:nvPr/>
        </p:nvSpPr>
        <p:spPr>
          <a:xfrm>
            <a:off x="237066" y="1882819"/>
            <a:ext cx="11218334" cy="338554"/>
          </a:xfrm>
          <a:prstGeom prst="rect">
            <a:avLst/>
          </a:prstGeom>
        </p:spPr>
        <p:txBody>
          <a:bodyPr wrap="square">
            <a:spAutoFit/>
          </a:bodyPr>
          <a:lstStyle/>
          <a:p>
            <a:r>
              <a:rPr lang="uk-UA" sz="1600" dirty="0"/>
              <a:t>При передачі трьох значень функції на виході тримуємо їх суму. Але що, якщо передати більше трьох аргументів цій функції? </a:t>
            </a:r>
          </a:p>
        </p:txBody>
      </p:sp>
      <p:sp>
        <p:nvSpPr>
          <p:cNvPr id="6" name="Rectangle 2"/>
          <p:cNvSpPr>
            <a:spLocks noChangeArrowheads="1"/>
          </p:cNvSpPr>
          <p:nvPr/>
        </p:nvSpPr>
        <p:spPr bwMode="auto">
          <a:xfrm>
            <a:off x="237066" y="2227938"/>
            <a:ext cx="2141933"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adder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z</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"sum: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y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z</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adder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25</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2597679" y="2378399"/>
            <a:ext cx="5479522" cy="824704"/>
          </a:xfrm>
          <a:prstGeom prst="rect">
            <a:avLst/>
          </a:prstGeom>
        </p:spPr>
      </p:pic>
      <p:sp>
        <p:nvSpPr>
          <p:cNvPr id="8" name="Rectangle 7"/>
          <p:cNvSpPr/>
          <p:nvPr/>
        </p:nvSpPr>
        <p:spPr>
          <a:xfrm>
            <a:off x="237066" y="3360129"/>
            <a:ext cx="11133667" cy="1323439"/>
          </a:xfrm>
          <a:prstGeom prst="rect">
            <a:avLst/>
          </a:prstGeom>
        </p:spPr>
        <p:txBody>
          <a:bodyPr wrap="square">
            <a:spAutoFit/>
          </a:bodyPr>
          <a:lstStyle/>
          <a:p>
            <a:r>
              <a:rPr lang="uk-UA" sz="1600" dirty="0"/>
              <a:t>В </a:t>
            </a:r>
            <a:r>
              <a:rPr lang="en-US" sz="1600" dirty="0"/>
              <a:t>Python </a:t>
            </a:r>
            <a:r>
              <a:rPr lang="uk-UA" sz="1600" dirty="0"/>
              <a:t>можна передати </a:t>
            </a:r>
            <a:r>
              <a:rPr lang="uk-UA" sz="1600" u="sng" dirty="0"/>
              <a:t>змінну кількість аргументів </a:t>
            </a:r>
            <a:r>
              <a:rPr lang="uk-UA" sz="1600" dirty="0"/>
              <a:t>двома способами: </a:t>
            </a:r>
          </a:p>
          <a:p>
            <a:pPr marL="285750" indent="-285750">
              <a:buFont typeface="Arial" panose="020B0604020202020204" pitchFamily="34" charset="0"/>
              <a:buChar char="•"/>
            </a:pPr>
            <a:r>
              <a:rPr lang="uk-UA" sz="1600" b="1" dirty="0"/>
              <a:t>*а</a:t>
            </a:r>
            <a:r>
              <a:rPr lang="en-US" sz="1600" b="1" dirty="0" err="1"/>
              <a:t>rgs</a:t>
            </a:r>
            <a:r>
              <a:rPr lang="en-US" sz="1600" b="1" dirty="0"/>
              <a:t> </a:t>
            </a:r>
            <a:r>
              <a:rPr lang="uk-UA" sz="1600" dirty="0"/>
              <a:t>для списку позиційних аргументів; </a:t>
            </a:r>
          </a:p>
          <a:p>
            <a:pPr marL="285750" indent="-285750">
              <a:buFont typeface="Arial" panose="020B0604020202020204" pitchFamily="34" charset="0"/>
              <a:buChar char="•"/>
            </a:pPr>
            <a:r>
              <a:rPr lang="uk-UA" sz="1600" b="1" dirty="0"/>
              <a:t>**</a:t>
            </a:r>
            <a:r>
              <a:rPr lang="en-US" sz="1600" b="1" dirty="0" err="1"/>
              <a:t>kwargs</a:t>
            </a:r>
            <a:r>
              <a:rPr lang="en-US" sz="1600" b="1" dirty="0"/>
              <a:t> </a:t>
            </a:r>
            <a:r>
              <a:rPr lang="uk-UA" sz="1600" dirty="0"/>
              <a:t>для іменованих аргументів (словнику аргументів). </a:t>
            </a:r>
          </a:p>
          <a:p>
            <a:endParaRPr lang="uk-UA" sz="1600" dirty="0"/>
          </a:p>
          <a:p>
            <a:r>
              <a:rPr lang="uk-UA" sz="1600" b="1" dirty="0"/>
              <a:t>*</a:t>
            </a:r>
            <a:r>
              <a:rPr lang="en-US" sz="1600" b="1" dirty="0" err="1"/>
              <a:t>args</a:t>
            </a:r>
            <a:r>
              <a:rPr lang="en-US" sz="1600" b="1" dirty="0"/>
              <a:t> </a:t>
            </a:r>
            <a:r>
              <a:rPr lang="uk-UA" sz="1600" dirty="0"/>
              <a:t>і </a:t>
            </a:r>
            <a:r>
              <a:rPr lang="uk-UA" sz="1600" b="1" dirty="0"/>
              <a:t>**</a:t>
            </a:r>
            <a:r>
              <a:rPr lang="en-US" sz="1600" b="1" dirty="0" err="1"/>
              <a:t>kwargs</a:t>
            </a:r>
            <a:r>
              <a:rPr lang="en-US" sz="1600" b="1" dirty="0"/>
              <a:t> </a:t>
            </a:r>
            <a:r>
              <a:rPr lang="uk-UA" sz="1600" dirty="0"/>
              <a:t>використовують як аргумент, коли заздалегідь не відомо, скільки значень буде потрібно передати функції. </a:t>
            </a:r>
          </a:p>
        </p:txBody>
      </p:sp>
      <p:sp>
        <p:nvSpPr>
          <p:cNvPr id="9" name="Rectangle 3"/>
          <p:cNvSpPr>
            <a:spLocks noChangeArrowheads="1"/>
          </p:cNvSpPr>
          <p:nvPr/>
        </p:nvSpPr>
        <p:spPr bwMode="auto">
          <a:xfrm>
            <a:off x="341260" y="4649288"/>
            <a:ext cx="1883849"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adder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*nums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sum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n </a:t>
            </a:r>
            <a:r>
              <a:rPr kumimoji="0" lang="ru-RU" altLang="ru-RU" sz="1400" b="0" i="1" u="none" strike="noStrike" cap="none" normalizeH="0" baseline="0">
                <a:ln>
                  <a:noFill/>
                </a:ln>
                <a:solidFill>
                  <a:srgbClr val="C792EA"/>
                </a:solidFill>
                <a:effectLst/>
                <a:latin typeface="JetBrains Mono"/>
              </a:rPr>
              <a:t>in </a:t>
            </a:r>
            <a:r>
              <a:rPr kumimoji="0" lang="ru-RU" altLang="ru-RU" sz="1400" b="0" i="0" u="none" strike="noStrike" cap="none" normalizeH="0" baseline="0">
                <a:ln>
                  <a:noFill/>
                </a:ln>
                <a:solidFill>
                  <a:srgbClr val="F78C6C"/>
                </a:solidFill>
                <a:effectLst/>
                <a:latin typeface="JetBrains Mono"/>
              </a:rPr>
              <a:t>nums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sum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"Sum: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sum</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adder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adder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adder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4"/>
          <a:stretch>
            <a:fillRect/>
          </a:stretch>
        </p:blipFill>
        <p:spPr>
          <a:xfrm>
            <a:off x="2597679" y="5962005"/>
            <a:ext cx="762000" cy="714375"/>
          </a:xfrm>
          <a:prstGeom prst="rect">
            <a:avLst/>
          </a:prstGeom>
        </p:spPr>
      </p:pic>
      <p:sp>
        <p:nvSpPr>
          <p:cNvPr id="11" name="Rectangle 10"/>
          <p:cNvSpPr/>
          <p:nvPr/>
        </p:nvSpPr>
        <p:spPr>
          <a:xfrm>
            <a:off x="2683932" y="4880120"/>
            <a:ext cx="6096000" cy="523220"/>
          </a:xfrm>
          <a:prstGeom prst="rect">
            <a:avLst/>
          </a:prstGeom>
        </p:spPr>
        <p:txBody>
          <a:bodyPr>
            <a:spAutoFit/>
          </a:bodyPr>
          <a:lstStyle/>
          <a:p>
            <a:r>
              <a:rPr lang="ru-RU" sz="1400" i="1" dirty="0"/>
              <a:t>Аргументи передаються як кортеж і доступні всередині </a:t>
            </a:r>
            <a:r>
              <a:rPr lang="ru-RU" sz="1400" i="1" dirty="0" err="1"/>
              <a:t>функції</a:t>
            </a:r>
            <a:r>
              <a:rPr lang="ru-RU" sz="1400" i="1" dirty="0"/>
              <a:t> під тим самим ім'ям, що і ім'я параметра, тільки без * </a:t>
            </a:r>
            <a:endParaRPr lang="uk-UA" sz="1400" i="1" dirty="0"/>
          </a:p>
        </p:txBody>
      </p:sp>
    </p:spTree>
    <p:extLst>
      <p:ext uri="{BB962C8B-B14F-4D97-AF65-F5344CB8AC3E}">
        <p14:creationId xmlns:p14="http://schemas.microsoft.com/office/powerpoint/2010/main" val="2291617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933" y="186267"/>
            <a:ext cx="11794067" cy="6460066"/>
          </a:xfrm>
        </p:spPr>
        <p:txBody>
          <a:bodyPr>
            <a:normAutofit/>
          </a:bodyPr>
          <a:lstStyle/>
          <a:p>
            <a:pPr marL="0" indent="0">
              <a:buNone/>
            </a:pPr>
            <a:r>
              <a:rPr lang="uk-UA" sz="1600" dirty="0"/>
              <a:t>Оператор </a:t>
            </a:r>
            <a:r>
              <a:rPr lang="uk-UA" sz="1600" b="1" dirty="0"/>
              <a:t>*</a:t>
            </a:r>
            <a:r>
              <a:rPr lang="uk-UA" sz="1600" dirty="0"/>
              <a:t> дозволяє «розпаковувати» об'єкти, всередині яких зберігаються деякі елементи. </a:t>
            </a:r>
          </a:p>
          <a:p>
            <a:pPr marL="0" indent="0">
              <a:buNone/>
            </a:pPr>
            <a:endParaRPr lang="ru-RU" sz="1600" dirty="0"/>
          </a:p>
          <a:p>
            <a:pPr marL="0" indent="0">
              <a:buNone/>
            </a:pPr>
            <a:endParaRPr lang="ru-RU" sz="1600" dirty="0"/>
          </a:p>
          <a:p>
            <a:pPr marL="0" indent="0">
              <a:buNone/>
            </a:pPr>
            <a:endParaRPr lang="ru-RU" sz="1600" dirty="0"/>
          </a:p>
          <a:p>
            <a:pPr marL="0" indent="0">
              <a:buNone/>
            </a:pPr>
            <a:r>
              <a:rPr lang="en-US" sz="1600" b="1" dirty="0"/>
              <a:t>*</a:t>
            </a:r>
            <a:r>
              <a:rPr lang="ru-RU" sz="1600" b="1" dirty="0"/>
              <a:t>а</a:t>
            </a:r>
            <a:r>
              <a:rPr lang="en-US" sz="1600" b="1" dirty="0" err="1"/>
              <a:t>rgs</a:t>
            </a:r>
            <a:r>
              <a:rPr lang="en-US" sz="1600" b="1" dirty="0"/>
              <a:t> </a:t>
            </a:r>
            <a:r>
              <a:rPr lang="en-US" sz="1600" dirty="0"/>
              <a:t>- </a:t>
            </a:r>
            <a:r>
              <a:rPr lang="uk-UA" sz="1600" dirty="0"/>
              <a:t>це скорочення від «</a:t>
            </a:r>
            <a:r>
              <a:rPr lang="en-US" sz="1600" dirty="0"/>
              <a:t>arguments»</a:t>
            </a:r>
            <a:r>
              <a:rPr lang="uk-UA" sz="1600" dirty="0"/>
              <a:t>, а </a:t>
            </a:r>
            <a:r>
              <a:rPr lang="uk-UA" sz="1600" b="1" dirty="0"/>
              <a:t>**</a:t>
            </a:r>
            <a:r>
              <a:rPr lang="en-US" sz="1600" b="1" dirty="0" err="1"/>
              <a:t>kwargs</a:t>
            </a:r>
            <a:r>
              <a:rPr lang="en-US" sz="1600" b="1" dirty="0"/>
              <a:t> </a:t>
            </a:r>
            <a:r>
              <a:rPr lang="en-US" sz="1600" dirty="0"/>
              <a:t>- </a:t>
            </a:r>
            <a:r>
              <a:rPr lang="uk-UA" sz="1600" dirty="0"/>
              <a:t>скорочення від «</a:t>
            </a:r>
            <a:r>
              <a:rPr lang="en-US" sz="1600" dirty="0"/>
              <a:t>keyword arguments»</a:t>
            </a:r>
            <a:r>
              <a:rPr lang="uk-UA" sz="1600" dirty="0"/>
              <a:t>. </a:t>
            </a:r>
          </a:p>
          <a:p>
            <a:pPr marL="0" indent="0">
              <a:buNone/>
            </a:pPr>
            <a:r>
              <a:rPr lang="uk-UA" sz="1600" dirty="0"/>
              <a:t>Кожна з цих конструкцій використовується для розпакування аргументів відповідного типу, дозволяючи викликати функції зі списком аргументів змінної довжини. </a:t>
            </a:r>
            <a:endParaRPr lang="ru-RU" sz="1600" dirty="0"/>
          </a:p>
        </p:txBody>
      </p:sp>
      <p:sp>
        <p:nvSpPr>
          <p:cNvPr id="2" name="Rectangle 1"/>
          <p:cNvSpPr>
            <a:spLocks noChangeArrowheads="1"/>
          </p:cNvSpPr>
          <p:nvPr/>
        </p:nvSpPr>
        <p:spPr bwMode="auto">
          <a:xfrm>
            <a:off x="262467" y="577134"/>
            <a:ext cx="1204176"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1648354" y="1010998"/>
            <a:ext cx="1495425" cy="304800"/>
          </a:xfrm>
          <a:prstGeom prst="rect">
            <a:avLst/>
          </a:prstGeom>
        </p:spPr>
      </p:pic>
      <p:sp>
        <p:nvSpPr>
          <p:cNvPr id="5" name="Rectangle 4"/>
          <p:cNvSpPr/>
          <p:nvPr/>
        </p:nvSpPr>
        <p:spPr>
          <a:xfrm>
            <a:off x="3325490" y="770842"/>
            <a:ext cx="3921978" cy="523220"/>
          </a:xfrm>
          <a:prstGeom prst="rect">
            <a:avLst/>
          </a:prstGeom>
        </p:spPr>
        <p:txBody>
          <a:bodyPr wrap="square">
            <a:spAutoFit/>
          </a:bodyPr>
          <a:lstStyle/>
          <a:p>
            <a:r>
              <a:rPr lang="ru-RU" sz="1400" i="1" dirty="0"/>
              <a:t>Вміст списку a, розпаковується,</a:t>
            </a:r>
          </a:p>
          <a:p>
            <a:r>
              <a:rPr lang="ru-RU" sz="1400" i="1" dirty="0"/>
              <a:t> і розміщається в список b. </a:t>
            </a:r>
            <a:endParaRPr lang="uk-UA" sz="1400" i="1" dirty="0"/>
          </a:p>
        </p:txBody>
      </p:sp>
      <p:sp>
        <p:nvSpPr>
          <p:cNvPr id="6" name="Rectangle 2"/>
          <p:cNvSpPr>
            <a:spLocks noChangeArrowheads="1"/>
          </p:cNvSpPr>
          <p:nvPr/>
        </p:nvSpPr>
        <p:spPr bwMode="auto">
          <a:xfrm>
            <a:off x="146776" y="2831524"/>
            <a:ext cx="3305713"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printScores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student</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*scores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f"Student Name: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student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score </a:t>
            </a:r>
            <a:r>
              <a:rPr kumimoji="0" lang="ru-RU" altLang="ru-RU" sz="1400" b="0" i="1" u="none" strike="noStrike" cap="none" normalizeH="0" baseline="0">
                <a:ln>
                  <a:noFill/>
                </a:ln>
                <a:solidFill>
                  <a:srgbClr val="C792EA"/>
                </a:solidFill>
                <a:effectLst/>
                <a:latin typeface="JetBrains Mono"/>
              </a:rPr>
              <a:t>in </a:t>
            </a:r>
            <a:r>
              <a:rPr kumimoji="0" lang="ru-RU" altLang="ru-RU" sz="1400" b="0" i="0" u="none" strike="noStrike" cap="none" normalizeH="0" baseline="0">
                <a:ln>
                  <a:noFill/>
                </a:ln>
                <a:solidFill>
                  <a:srgbClr val="F78C6C"/>
                </a:solidFill>
                <a:effectLst/>
                <a:latin typeface="JetBrains Mono"/>
              </a:rPr>
              <a:t>scores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score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printScores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"Petro"</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100</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95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88</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92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99</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3652309" y="2655900"/>
            <a:ext cx="1429248" cy="1345175"/>
          </a:xfrm>
          <a:prstGeom prst="rect">
            <a:avLst/>
          </a:prstGeom>
        </p:spPr>
      </p:pic>
      <p:sp>
        <p:nvSpPr>
          <p:cNvPr id="8" name="Rectangle 7"/>
          <p:cNvSpPr/>
          <p:nvPr/>
        </p:nvSpPr>
        <p:spPr>
          <a:xfrm>
            <a:off x="5413478" y="3068703"/>
            <a:ext cx="4307976" cy="738664"/>
          </a:xfrm>
          <a:prstGeom prst="rect">
            <a:avLst/>
          </a:prstGeom>
        </p:spPr>
        <p:txBody>
          <a:bodyPr wrap="square">
            <a:spAutoFit/>
          </a:bodyPr>
          <a:lstStyle/>
          <a:p>
            <a:r>
              <a:rPr lang="ru-RU" sz="1400" i="1" dirty="0"/>
              <a:t>Завдяки використанню * створ</a:t>
            </a:r>
            <a:r>
              <a:rPr lang="uk-UA" sz="1400" i="1" dirty="0"/>
              <a:t>ено</a:t>
            </a:r>
            <a:r>
              <a:rPr lang="ru-RU" sz="1400" i="1" dirty="0"/>
              <a:t> кортеж позиційних аргументів на основі того, що було передано </a:t>
            </a:r>
            <a:r>
              <a:rPr lang="ru-RU" sz="1400" i="1" dirty="0" err="1"/>
              <a:t>функції</a:t>
            </a:r>
            <a:r>
              <a:rPr lang="ru-RU" sz="1400" i="1" dirty="0"/>
              <a:t> при виклику. </a:t>
            </a:r>
            <a:endParaRPr lang="uk-UA" sz="1400" i="1" dirty="0"/>
          </a:p>
        </p:txBody>
      </p:sp>
      <p:sp>
        <p:nvSpPr>
          <p:cNvPr id="9" name="Rectangle 3"/>
          <p:cNvSpPr>
            <a:spLocks noChangeArrowheads="1"/>
          </p:cNvSpPr>
          <p:nvPr/>
        </p:nvSpPr>
        <p:spPr bwMode="auto">
          <a:xfrm>
            <a:off x="143933" y="4848362"/>
            <a:ext cx="6947736"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printPetNames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owner</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**pets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f"Owner Name: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owner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pet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name </a:t>
            </a:r>
            <a:r>
              <a:rPr kumimoji="0" lang="ru-RU" altLang="ru-RU" sz="1400" b="0" i="1" u="none" strike="noStrike" cap="none" normalizeH="0" baseline="0">
                <a:ln>
                  <a:noFill/>
                </a:ln>
                <a:solidFill>
                  <a:srgbClr val="C792EA"/>
                </a:solidFill>
                <a:effectLst/>
                <a:latin typeface="JetBrains Mono"/>
              </a:rPr>
              <a:t>in </a:t>
            </a:r>
            <a:r>
              <a:rPr kumimoji="0" lang="ru-RU" altLang="ru-RU" sz="1400" b="0" i="0" u="none" strike="noStrike" cap="none" normalizeH="0" baseline="0">
                <a:ln>
                  <a:noFill/>
                </a:ln>
                <a:solidFill>
                  <a:srgbClr val="F78C6C"/>
                </a:solidFill>
                <a:effectLst/>
                <a:latin typeface="JetBrains Mono"/>
              </a:rPr>
              <a:t>pets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items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pet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name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printPetNames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"Ivan"</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dog</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"Rex"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fish</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"Burney"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"Homer"</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"Moe"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turtle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"Shelldon"</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4"/>
          <a:stretch>
            <a:fillRect/>
          </a:stretch>
        </p:blipFill>
        <p:spPr>
          <a:xfrm>
            <a:off x="7374467" y="4989213"/>
            <a:ext cx="2590800" cy="1028700"/>
          </a:xfrm>
          <a:prstGeom prst="rect">
            <a:avLst/>
          </a:prstGeom>
        </p:spPr>
      </p:pic>
      <p:sp>
        <p:nvSpPr>
          <p:cNvPr id="11" name="Rectangle 10"/>
          <p:cNvSpPr/>
          <p:nvPr/>
        </p:nvSpPr>
        <p:spPr>
          <a:xfrm>
            <a:off x="143933" y="4422721"/>
            <a:ext cx="10710333" cy="338554"/>
          </a:xfrm>
          <a:prstGeom prst="rect">
            <a:avLst/>
          </a:prstGeom>
        </p:spPr>
        <p:txBody>
          <a:bodyPr wrap="square">
            <a:spAutoFit/>
          </a:bodyPr>
          <a:lstStyle/>
          <a:p>
            <a:r>
              <a:rPr lang="ru-RU" sz="1600" dirty="0"/>
              <a:t>Завдяки </a:t>
            </a:r>
            <a:r>
              <a:rPr lang="en-US" sz="1600" b="1" dirty="0"/>
              <a:t>**</a:t>
            </a:r>
            <a:r>
              <a:rPr lang="ru-RU" sz="1600" dirty="0"/>
              <a:t> створюється словник, в якому містяться іменовані аргументи, передані </a:t>
            </a:r>
            <a:r>
              <a:rPr lang="ru-RU" sz="1600" dirty="0" err="1"/>
              <a:t>функції</a:t>
            </a:r>
            <a:r>
              <a:rPr lang="ru-RU" sz="1600" dirty="0"/>
              <a:t> при її виклику. </a:t>
            </a:r>
            <a:endParaRPr lang="uk-UA" sz="1600" dirty="0"/>
          </a:p>
        </p:txBody>
      </p:sp>
    </p:spTree>
    <p:extLst>
      <p:ext uri="{BB962C8B-B14F-4D97-AF65-F5344CB8AC3E}">
        <p14:creationId xmlns:p14="http://schemas.microsoft.com/office/powerpoint/2010/main" val="954687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933" y="186267"/>
            <a:ext cx="11794067" cy="6460066"/>
          </a:xfrm>
        </p:spPr>
        <p:txBody>
          <a:bodyPr>
            <a:normAutofit/>
          </a:bodyPr>
          <a:lstStyle/>
          <a:p>
            <a:pPr marL="0" indent="0">
              <a:buNone/>
            </a:pPr>
            <a:r>
              <a:rPr lang="uk-UA" sz="1600" dirty="0"/>
              <a:t>За аналогією з *</a:t>
            </a:r>
            <a:r>
              <a:rPr lang="en-US" sz="1600" dirty="0" err="1"/>
              <a:t>args</a:t>
            </a:r>
            <a:r>
              <a:rPr lang="en-US" sz="1600" dirty="0"/>
              <a:t> </a:t>
            </a:r>
            <a:r>
              <a:rPr lang="uk-UA" sz="1600" dirty="0"/>
              <a:t>  </a:t>
            </a:r>
            <a:r>
              <a:rPr lang="uk-UA" sz="1600" b="1" dirty="0"/>
              <a:t>**</a:t>
            </a:r>
            <a:r>
              <a:rPr lang="en-US" sz="1600" b="1" dirty="0" err="1"/>
              <a:t>kwargs</a:t>
            </a:r>
            <a:r>
              <a:rPr lang="uk-UA" sz="1600" b="1" dirty="0"/>
              <a:t> </a:t>
            </a:r>
            <a:r>
              <a:rPr lang="uk-UA" sz="1600" dirty="0"/>
              <a:t>використовують</a:t>
            </a:r>
            <a:r>
              <a:rPr lang="en-US" sz="1600" dirty="0"/>
              <a:t> </a:t>
            </a:r>
            <a:r>
              <a:rPr lang="uk-UA" sz="1600" dirty="0"/>
              <a:t>для передачі </a:t>
            </a:r>
            <a:r>
              <a:rPr lang="uk-UA" sz="1600" u="sng" dirty="0"/>
              <a:t>змінної кількості іменованих аргументів</a:t>
            </a:r>
            <a:r>
              <a:rPr lang="uk-UA" sz="1600" dirty="0"/>
              <a:t>. Якщо поставити ** перед ім'ям, це ім'я буде приймати будь-яку кількість іменованих аргументів. Кортеж/словник з декількох переданих аргументів буде доступний під цим іменем. </a:t>
            </a: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en-US" sz="1600" dirty="0"/>
          </a:p>
          <a:p>
            <a:pPr marL="0" indent="0">
              <a:buNone/>
            </a:pPr>
            <a:r>
              <a:rPr lang="ru-RU" sz="1600" u="sng" dirty="0"/>
              <a:t>Порядок слідування аргументів є важливим</a:t>
            </a:r>
            <a:r>
              <a:rPr lang="ru-RU" sz="1600" dirty="0"/>
              <a:t>: спочатку позиційні аргументи, </a:t>
            </a:r>
            <a:r>
              <a:rPr lang="ru-RU" sz="1600" dirty="0" err="1"/>
              <a:t>потім</a:t>
            </a:r>
            <a:r>
              <a:rPr lang="ru-RU" sz="1600" dirty="0"/>
              <a:t> *</a:t>
            </a:r>
            <a:r>
              <a:rPr lang="ru-RU" sz="1600" dirty="0" err="1"/>
              <a:t>args</a:t>
            </a:r>
            <a:r>
              <a:rPr lang="ru-RU" sz="1600" dirty="0"/>
              <a:t>, а вже за ними **</a:t>
            </a:r>
            <a:r>
              <a:rPr lang="ru-RU" sz="1600" dirty="0" err="1"/>
              <a:t>kwargs</a:t>
            </a:r>
            <a:r>
              <a:rPr lang="ru-RU" sz="1600" dirty="0"/>
              <a:t>.</a:t>
            </a:r>
          </a:p>
          <a:p>
            <a:pPr marL="0" indent="0">
              <a:buNone/>
            </a:pPr>
            <a:endParaRPr lang="ru-RU" sz="1600" dirty="0"/>
          </a:p>
          <a:p>
            <a:pPr marL="0" indent="0">
              <a:buNone/>
            </a:pPr>
            <a:r>
              <a:rPr lang="ru-RU" sz="1600" dirty="0"/>
              <a:t>К</a:t>
            </a:r>
            <a:r>
              <a:rPr lang="uk-UA" sz="1600" dirty="0"/>
              <a:t>ілька порад, які допоможуть уникнути поширених проблем, що виникають при роботі з функціями</a:t>
            </a:r>
            <a:r>
              <a:rPr lang="en-US" sz="1600" dirty="0"/>
              <a:t> </a:t>
            </a:r>
            <a:r>
              <a:rPr lang="uk-UA" sz="1600" dirty="0"/>
              <a:t>*</a:t>
            </a:r>
            <a:r>
              <a:rPr lang="en-US" sz="1600" dirty="0" err="1"/>
              <a:t>args</a:t>
            </a:r>
            <a:r>
              <a:rPr lang="en-US" sz="1600" dirty="0"/>
              <a:t>  </a:t>
            </a:r>
            <a:r>
              <a:rPr lang="uk-UA" sz="1600" dirty="0"/>
              <a:t>і  **</a:t>
            </a:r>
            <a:r>
              <a:rPr lang="en-US" sz="1600" dirty="0" err="1"/>
              <a:t>kwargs</a:t>
            </a:r>
            <a:r>
              <a:rPr lang="uk-UA" sz="1600" dirty="0"/>
              <a:t> : </a:t>
            </a:r>
            <a:endParaRPr lang="en-US" sz="1600" dirty="0"/>
          </a:p>
          <a:p>
            <a:r>
              <a:rPr lang="en-US" sz="1600" dirty="0"/>
              <a:t>*</a:t>
            </a:r>
            <a:r>
              <a:rPr lang="en-US" sz="1600" dirty="0" err="1"/>
              <a:t>args</a:t>
            </a:r>
            <a:r>
              <a:rPr lang="en-US" sz="1600" dirty="0"/>
              <a:t> </a:t>
            </a:r>
            <a:r>
              <a:rPr lang="uk-UA" sz="1600" dirty="0"/>
              <a:t>і **</a:t>
            </a:r>
            <a:r>
              <a:rPr lang="en-US" sz="1600" dirty="0" err="1"/>
              <a:t>kwargs</a:t>
            </a:r>
            <a:r>
              <a:rPr lang="en-US" sz="1600" dirty="0"/>
              <a:t> - </a:t>
            </a:r>
            <a:r>
              <a:rPr lang="uk-UA" sz="1600" dirty="0"/>
              <a:t>спеціальний синтаксис, що дозволяє передавати в функцію змінну кількість аргументів. При цьому, зовсім не обов'язково використовувати імена аргументів *</a:t>
            </a:r>
            <a:r>
              <a:rPr lang="en-US" sz="1600" dirty="0" err="1"/>
              <a:t>args</a:t>
            </a:r>
            <a:r>
              <a:rPr lang="en-US" sz="1600" dirty="0"/>
              <a:t> </a:t>
            </a:r>
            <a:r>
              <a:rPr lang="uk-UA" sz="1600" dirty="0"/>
              <a:t>і **</a:t>
            </a:r>
            <a:r>
              <a:rPr lang="en-US" sz="1600" dirty="0" err="1"/>
              <a:t>kwargs</a:t>
            </a:r>
            <a:r>
              <a:rPr lang="en-US" sz="1600" dirty="0"/>
              <a:t>; </a:t>
            </a:r>
          </a:p>
          <a:p>
            <a:r>
              <a:rPr lang="en-US" sz="1600" dirty="0"/>
              <a:t>*</a:t>
            </a:r>
            <a:r>
              <a:rPr lang="en-US" sz="1600" dirty="0" err="1"/>
              <a:t>args</a:t>
            </a:r>
            <a:r>
              <a:rPr lang="en-US" sz="1600" dirty="0"/>
              <a:t> </a:t>
            </a:r>
            <a:r>
              <a:rPr lang="uk-UA" sz="1600" dirty="0"/>
              <a:t>використовується для різних неназваних аргументів, з якими можна працювати як зі списком; </a:t>
            </a:r>
            <a:endParaRPr lang="en-US" sz="1600" dirty="0"/>
          </a:p>
          <a:p>
            <a:r>
              <a:rPr lang="uk-UA" sz="1600" dirty="0"/>
              <a:t>**</a:t>
            </a:r>
            <a:r>
              <a:rPr lang="en-US" sz="1600" dirty="0" err="1"/>
              <a:t>kwargs</a:t>
            </a:r>
            <a:r>
              <a:rPr lang="en-US" sz="1600" dirty="0"/>
              <a:t> </a:t>
            </a:r>
            <a:r>
              <a:rPr lang="uk-UA" sz="1600" dirty="0"/>
              <a:t>використовується для іменованих аргументів, з якими можна працювати як зі словником; </a:t>
            </a:r>
            <a:endParaRPr lang="en-US" sz="1600" dirty="0"/>
          </a:p>
          <a:p>
            <a:r>
              <a:rPr lang="uk-UA" sz="1600" dirty="0"/>
              <a:t>якщо хочете використовувати і *</a:t>
            </a:r>
            <a:r>
              <a:rPr lang="en-US" sz="1600" dirty="0" err="1"/>
              <a:t>args</a:t>
            </a:r>
            <a:r>
              <a:rPr lang="en-US" sz="1600" dirty="0"/>
              <a:t>, </a:t>
            </a:r>
            <a:r>
              <a:rPr lang="uk-UA" sz="1600" dirty="0"/>
              <a:t>і **</a:t>
            </a:r>
            <a:r>
              <a:rPr lang="en-US" sz="1600" dirty="0" err="1"/>
              <a:t>kwargs</a:t>
            </a:r>
            <a:r>
              <a:rPr lang="en-US" sz="1600" dirty="0"/>
              <a:t>, </a:t>
            </a:r>
            <a:r>
              <a:rPr lang="uk-UA" sz="1600" dirty="0"/>
              <a:t>то це робиться так: </a:t>
            </a:r>
            <a:r>
              <a:rPr lang="en-US" sz="1600" b="1" dirty="0" err="1"/>
              <a:t>func</a:t>
            </a:r>
            <a:r>
              <a:rPr lang="en-US" sz="1600" b="1" dirty="0"/>
              <a:t>(</a:t>
            </a:r>
            <a:r>
              <a:rPr lang="en-US" sz="1600" b="1" dirty="0" err="1"/>
              <a:t>fargs</a:t>
            </a:r>
            <a:r>
              <a:rPr lang="en-US" sz="1600" b="1" dirty="0"/>
              <a:t>, *</a:t>
            </a:r>
            <a:r>
              <a:rPr lang="en-US" sz="1600" b="1" dirty="0" err="1"/>
              <a:t>args</a:t>
            </a:r>
            <a:r>
              <a:rPr lang="en-US" sz="1600" b="1" dirty="0"/>
              <a:t>, **</a:t>
            </a:r>
            <a:r>
              <a:rPr lang="en-US" sz="1600" b="1" dirty="0" err="1"/>
              <a:t>kwargs</a:t>
            </a:r>
            <a:r>
              <a:rPr lang="en-US" sz="1600" b="1" dirty="0"/>
              <a:t>)</a:t>
            </a:r>
            <a:r>
              <a:rPr lang="en-US" sz="1600" dirty="0"/>
              <a:t>, </a:t>
            </a:r>
            <a:r>
              <a:rPr lang="uk-UA" sz="1600" dirty="0"/>
              <a:t>порядок проходження аргументів має значення; </a:t>
            </a:r>
          </a:p>
        </p:txBody>
      </p:sp>
      <p:sp>
        <p:nvSpPr>
          <p:cNvPr id="4" name="Rectangle 2"/>
          <p:cNvSpPr>
            <a:spLocks noChangeArrowheads="1"/>
          </p:cNvSpPr>
          <p:nvPr/>
        </p:nvSpPr>
        <p:spPr bwMode="auto">
          <a:xfrm>
            <a:off x="143933" y="967771"/>
            <a:ext cx="8986306" cy="156966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intro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**data</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a:t>
            </a:r>
            <a:r>
              <a:rPr kumimoji="0" lang="ru-RU" altLang="ru-RU" sz="1200" b="0" i="0" u="none" strike="noStrike" cap="none" normalizeH="0" baseline="0">
                <a:ln>
                  <a:noFill/>
                </a:ln>
                <a:solidFill>
                  <a:srgbClr val="89DDFF"/>
                </a:solidFill>
                <a:effectLst/>
                <a:latin typeface="JetBrains Mono"/>
              </a:rPr>
              <a:t>\n</a:t>
            </a:r>
            <a:r>
              <a:rPr kumimoji="0" lang="ru-RU" altLang="ru-RU" sz="1200" b="0" i="0" u="none" strike="noStrike" cap="none" normalizeH="0" baseline="0">
                <a:ln>
                  <a:noFill/>
                </a:ln>
                <a:solidFill>
                  <a:srgbClr val="C3E88D"/>
                </a:solidFill>
                <a:effectLst/>
                <a:latin typeface="JetBrains Mono"/>
              </a:rPr>
              <a:t>Data type of argument: "</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type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data</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for </a:t>
            </a:r>
            <a:r>
              <a:rPr kumimoji="0" lang="ru-RU" altLang="ru-RU" sz="1200" b="0" i="0" u="none" strike="noStrike" cap="none" normalizeH="0" baseline="0">
                <a:ln>
                  <a:noFill/>
                </a:ln>
                <a:solidFill>
                  <a:srgbClr val="C3CEE3"/>
                </a:solidFill>
                <a:effectLst/>
                <a:latin typeface="JetBrains Mono"/>
              </a:rPr>
              <a:t>key</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value </a:t>
            </a:r>
            <a:r>
              <a:rPr kumimoji="0" lang="ru-RU" altLang="ru-RU" sz="1200" b="0" i="1" u="none" strike="noStrike" cap="none" normalizeH="0" baseline="0">
                <a:ln>
                  <a:noFill/>
                </a:ln>
                <a:solidFill>
                  <a:srgbClr val="C792EA"/>
                </a:solidFill>
                <a:effectLst/>
                <a:latin typeface="JetBrains Mono"/>
              </a:rPr>
              <a:t>in </a:t>
            </a:r>
            <a:r>
              <a:rPr kumimoji="0" lang="ru-RU" altLang="ru-RU" sz="1200" b="0" i="0" u="none" strike="noStrike" cap="none" normalizeH="0" baseline="0">
                <a:ln>
                  <a:noFill/>
                </a:ln>
                <a:solidFill>
                  <a:srgbClr val="F78C6C"/>
                </a:solidFill>
                <a:effectLst/>
                <a:latin typeface="JetBrains Mono"/>
              </a:rPr>
              <a:t>data</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82AAFF"/>
                </a:solidFill>
                <a:effectLst/>
                <a:latin typeface="JetBrains Mono"/>
              </a:rPr>
              <a:t>items</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f"</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key</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 is </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value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2AAFF"/>
                </a:solidFill>
                <a:effectLst/>
                <a:latin typeface="JetBrains Mono"/>
              </a:rPr>
              <a:t>intro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Firstname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"Ivan"</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Lastname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"Petrenko"</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Age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22</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Phone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1234567890</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2AAFF"/>
                </a:solidFill>
                <a:effectLst/>
                <a:latin typeface="JetBrains Mono"/>
              </a:rPr>
              <a:t>intro</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Firstname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"Alex"</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Lastname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"Melnyk"</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Email</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"melnyk123@nomail.com"</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Country</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"Ukraine"</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Age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25</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Phone</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9876543210</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9197972" y="936475"/>
            <a:ext cx="2909427" cy="2644245"/>
          </a:xfrm>
          <a:prstGeom prst="rect">
            <a:avLst/>
          </a:prstGeom>
        </p:spPr>
      </p:pic>
      <p:sp>
        <p:nvSpPr>
          <p:cNvPr id="6" name="Rectangle 5"/>
          <p:cNvSpPr/>
          <p:nvPr/>
        </p:nvSpPr>
        <p:spPr>
          <a:xfrm>
            <a:off x="211666" y="2937360"/>
            <a:ext cx="6773333" cy="584775"/>
          </a:xfrm>
          <a:prstGeom prst="rect">
            <a:avLst/>
          </a:prstGeom>
        </p:spPr>
        <p:txBody>
          <a:bodyPr wrap="square">
            <a:spAutoFit/>
          </a:bodyPr>
          <a:lstStyle/>
          <a:p>
            <a:r>
              <a:rPr lang="ru-RU" sz="1600" dirty="0"/>
              <a:t>Якщо є </a:t>
            </a:r>
            <a:r>
              <a:rPr lang="ru-RU" sz="1600" dirty="0" err="1"/>
              <a:t>бажання</a:t>
            </a:r>
            <a:r>
              <a:rPr lang="ru-RU" sz="1600" dirty="0"/>
              <a:t> </a:t>
            </a:r>
            <a:r>
              <a:rPr lang="ru-RU" sz="1600" dirty="0" err="1"/>
              <a:t>використов</a:t>
            </a:r>
            <a:r>
              <a:rPr lang="uk-UA" sz="1600" dirty="0" err="1"/>
              <a:t>ув</a:t>
            </a:r>
            <a:r>
              <a:rPr lang="ru-RU" sz="1600" dirty="0" err="1"/>
              <a:t>ати</a:t>
            </a:r>
            <a:r>
              <a:rPr lang="ru-RU" sz="1600" dirty="0"/>
              <a:t> *</a:t>
            </a:r>
            <a:r>
              <a:rPr lang="en-US" sz="1600" dirty="0" err="1"/>
              <a:t>args</a:t>
            </a:r>
            <a:r>
              <a:rPr lang="ru-RU" sz="1600" dirty="0"/>
              <a:t> та **</a:t>
            </a:r>
            <a:r>
              <a:rPr lang="ru-RU" sz="1600" dirty="0" err="1"/>
              <a:t>kwargs</a:t>
            </a:r>
            <a:r>
              <a:rPr lang="ru-RU" sz="1600" dirty="0"/>
              <a:t> разом, то робиться це наступним чином: </a:t>
            </a:r>
            <a:endParaRPr lang="uk-UA" sz="1600" dirty="0"/>
          </a:p>
        </p:txBody>
      </p:sp>
      <p:sp>
        <p:nvSpPr>
          <p:cNvPr id="8" name="Rectangle 4"/>
          <p:cNvSpPr>
            <a:spLocks noChangeArrowheads="1"/>
          </p:cNvSpPr>
          <p:nvPr/>
        </p:nvSpPr>
        <p:spPr bwMode="auto">
          <a:xfrm>
            <a:off x="211666" y="3517902"/>
            <a:ext cx="2614818" cy="27699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positional</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*args</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**kwargs</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363265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lgn="ctr">
              <a:buNone/>
            </a:pPr>
            <a:r>
              <a:rPr lang="uk-UA" sz="1800" b="1" dirty="0"/>
              <a:t>Перевірка функції за допомогою </a:t>
            </a:r>
            <a:r>
              <a:rPr lang="en-US" sz="1800" b="1" dirty="0"/>
              <a:t>assert </a:t>
            </a:r>
            <a:endParaRPr lang="uk-UA" sz="1800" b="1" dirty="0"/>
          </a:p>
          <a:p>
            <a:pPr marL="0" indent="0">
              <a:buNone/>
            </a:pPr>
            <a:r>
              <a:rPr lang="uk-UA" sz="1800" dirty="0"/>
              <a:t>Для прикладу створимо функцію</a:t>
            </a:r>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buNone/>
            </a:pPr>
            <a:r>
              <a:rPr lang="uk-UA" sz="1800" b="1" dirty="0" err="1"/>
              <a:t>аssert</a:t>
            </a:r>
            <a:r>
              <a:rPr lang="uk-UA" sz="1800" b="1" dirty="0"/>
              <a:t>(вираз) </a:t>
            </a:r>
            <a:r>
              <a:rPr lang="uk-UA" sz="1800" dirty="0"/>
              <a:t>- перевіряє, правильний вираз чи ні. Якщо правильний, то нічого не робить. Якщо неправильний, виводить де помилка. </a:t>
            </a:r>
            <a:endParaRPr lang="ru-RU" sz="1600" dirty="0"/>
          </a:p>
        </p:txBody>
      </p:sp>
      <p:sp>
        <p:nvSpPr>
          <p:cNvPr id="2" name="Rectangle 1"/>
          <p:cNvSpPr>
            <a:spLocks noChangeArrowheads="1"/>
          </p:cNvSpPr>
          <p:nvPr/>
        </p:nvSpPr>
        <p:spPr bwMode="auto">
          <a:xfrm>
            <a:off x="313765" y="945308"/>
            <a:ext cx="5035866" cy="156966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600" b="0" i="1" u="none" strike="noStrike" cap="none" normalizeH="0" baseline="0" dirty="0">
                <a:ln>
                  <a:noFill/>
                </a:ln>
                <a:solidFill>
                  <a:srgbClr val="C792EA"/>
                </a:solidFill>
                <a:effectLst/>
                <a:latin typeface="JetBrains Mono"/>
                <a:cs typeface="Arial" pitchFamily="34" charset="0"/>
              </a:rPr>
              <a:t>def </a:t>
            </a:r>
            <a:r>
              <a:rPr kumimoji="0" lang="uk-UA" sz="1600" b="0" i="0" u="none" strike="noStrike" cap="none" normalizeH="0" baseline="0" dirty="0">
                <a:ln>
                  <a:noFill/>
                </a:ln>
                <a:solidFill>
                  <a:srgbClr val="82AAFF"/>
                </a:solidFill>
                <a:effectLst/>
                <a:latin typeface="JetBrains Mono"/>
                <a:cs typeface="Arial" pitchFamily="34" charset="0"/>
              </a:rPr>
              <a:t>perimetr</a:t>
            </a:r>
            <a:r>
              <a:rPr kumimoji="0" lang="uk-UA" sz="1600" b="0" i="0" u="none" strike="noStrike" cap="none" normalizeH="0" baseline="0" dirty="0">
                <a:ln>
                  <a:noFill/>
                </a:ln>
                <a:solidFill>
                  <a:srgbClr val="89DDFF"/>
                </a:solidFill>
                <a:effectLst/>
                <a:latin typeface="JetBrains Mono"/>
                <a:cs typeface="Arial" pitchFamily="34" charset="0"/>
              </a:rPr>
              <a:t>(</a:t>
            </a:r>
            <a:r>
              <a:rPr kumimoji="0" lang="uk-UA" sz="1600" b="0" i="0" u="none" strike="noStrike" cap="none" normalizeH="0" baseline="0" dirty="0">
                <a:ln>
                  <a:noFill/>
                </a:ln>
                <a:solidFill>
                  <a:srgbClr val="F78C6C"/>
                </a:solidFill>
                <a:effectLst/>
                <a:latin typeface="JetBrains Mono"/>
                <a:cs typeface="Arial" pitchFamily="34" charset="0"/>
              </a:rPr>
              <a:t>a</a:t>
            </a:r>
            <a:r>
              <a:rPr kumimoji="0" lang="uk-UA" sz="1600" b="0" i="0" u="none" strike="noStrike" cap="none" normalizeH="0" baseline="0" dirty="0">
                <a:ln>
                  <a:noFill/>
                </a:ln>
                <a:solidFill>
                  <a:srgbClr val="89DDFF"/>
                </a:solidFill>
                <a:effectLst/>
                <a:latin typeface="JetBrains Mono"/>
                <a:cs typeface="Arial" pitchFamily="34" charset="0"/>
              </a:rPr>
              <a:t>, </a:t>
            </a:r>
            <a:r>
              <a:rPr kumimoji="0" lang="uk-UA" sz="1600" b="0" i="0" u="none" strike="noStrike" cap="none" normalizeH="0" baseline="0" dirty="0">
                <a:ln>
                  <a:noFill/>
                </a:ln>
                <a:solidFill>
                  <a:srgbClr val="F78C6C"/>
                </a:solidFill>
                <a:effectLst/>
                <a:latin typeface="JetBrains Mono"/>
                <a:cs typeface="Arial" pitchFamily="34" charset="0"/>
              </a:rPr>
              <a:t>b</a:t>
            </a:r>
            <a:r>
              <a:rPr kumimoji="0" lang="uk-UA" sz="1600" b="0" i="0" u="none" strike="noStrike" cap="none" normalizeH="0" baseline="0" dirty="0">
                <a:ln>
                  <a:noFill/>
                </a:ln>
                <a:solidFill>
                  <a:srgbClr val="89DDFF"/>
                </a:solidFill>
                <a:effectLst/>
                <a:latin typeface="JetBrains Mono"/>
                <a:cs typeface="Arial" pitchFamily="34" charset="0"/>
              </a:rPr>
              <a:t>):</a:t>
            </a:r>
            <a:br>
              <a:rPr kumimoji="0" lang="uk-UA" sz="1600" b="0" i="0" u="none" strike="noStrike" cap="none" normalizeH="0" baseline="0" dirty="0">
                <a:ln>
                  <a:noFill/>
                </a:ln>
                <a:solidFill>
                  <a:srgbClr val="89DDFF"/>
                </a:solidFill>
                <a:effectLst/>
                <a:latin typeface="JetBrains Mono"/>
                <a:cs typeface="Arial" pitchFamily="34" charset="0"/>
              </a:rPr>
            </a:br>
            <a:r>
              <a:rPr kumimoji="0" lang="uk-UA" sz="1600" b="0" i="0" u="none" strike="noStrike" cap="none" normalizeH="0" baseline="0" dirty="0">
                <a:ln>
                  <a:noFill/>
                </a:ln>
                <a:solidFill>
                  <a:srgbClr val="89DDFF"/>
                </a:solidFill>
                <a:effectLst/>
                <a:latin typeface="JetBrains Mono"/>
                <a:cs typeface="Arial" pitchFamily="34" charset="0"/>
              </a:rPr>
              <a:t>  </a:t>
            </a:r>
            <a:r>
              <a:rPr kumimoji="0" lang="uk-UA" sz="1600" b="0" i="0" u="none" strike="noStrike" cap="none" normalizeH="0" baseline="0" dirty="0">
                <a:ln>
                  <a:noFill/>
                </a:ln>
                <a:solidFill>
                  <a:srgbClr val="C3CEE3"/>
                </a:solidFill>
                <a:effectLst/>
                <a:latin typeface="JetBrains Mono"/>
                <a:cs typeface="Arial" pitchFamily="34" charset="0"/>
              </a:rPr>
              <a:t>res </a:t>
            </a:r>
            <a:r>
              <a:rPr kumimoji="0" lang="uk-UA" sz="1600" b="0" i="0" u="none" strike="noStrike" cap="none" normalizeH="0" baseline="0" dirty="0">
                <a:ln>
                  <a:noFill/>
                </a:ln>
                <a:solidFill>
                  <a:srgbClr val="89DDFF"/>
                </a:solidFill>
                <a:effectLst/>
                <a:latin typeface="JetBrains Mono"/>
                <a:cs typeface="Arial" pitchFamily="34" charset="0"/>
              </a:rPr>
              <a:t>= (</a:t>
            </a:r>
            <a:r>
              <a:rPr kumimoji="0" lang="uk-UA" sz="1600" b="0" i="0" u="none" strike="noStrike" cap="none" normalizeH="0" baseline="0" dirty="0">
                <a:ln>
                  <a:noFill/>
                </a:ln>
                <a:solidFill>
                  <a:srgbClr val="F78C6C"/>
                </a:solidFill>
                <a:effectLst/>
                <a:latin typeface="JetBrains Mono"/>
                <a:cs typeface="Arial" pitchFamily="34" charset="0"/>
              </a:rPr>
              <a:t>a</a:t>
            </a:r>
            <a:r>
              <a:rPr kumimoji="0" lang="uk-UA" sz="1600" b="0" i="0" u="none" strike="noStrike" cap="none" normalizeH="0" baseline="0" dirty="0">
                <a:ln>
                  <a:noFill/>
                </a:ln>
                <a:solidFill>
                  <a:srgbClr val="89DDFF"/>
                </a:solidFill>
                <a:effectLst/>
                <a:latin typeface="JetBrains Mono"/>
                <a:cs typeface="Arial" pitchFamily="34" charset="0"/>
              </a:rPr>
              <a:t>+</a:t>
            </a:r>
            <a:r>
              <a:rPr kumimoji="0" lang="uk-UA" sz="1600" b="0" i="0" u="none" strike="noStrike" cap="none" normalizeH="0" baseline="0" dirty="0">
                <a:ln>
                  <a:noFill/>
                </a:ln>
                <a:solidFill>
                  <a:srgbClr val="F78C6C"/>
                </a:solidFill>
                <a:effectLst/>
                <a:latin typeface="JetBrains Mono"/>
                <a:cs typeface="Arial" pitchFamily="34" charset="0"/>
              </a:rPr>
              <a:t>b</a:t>
            </a:r>
            <a:r>
              <a:rPr kumimoji="0" lang="uk-UA" sz="1600" b="0" i="0" u="none" strike="noStrike" cap="none" normalizeH="0" baseline="0" dirty="0">
                <a:ln>
                  <a:noFill/>
                </a:ln>
                <a:solidFill>
                  <a:srgbClr val="89DDFF"/>
                </a:solidFill>
                <a:effectLst/>
                <a:latin typeface="JetBrains Mono"/>
                <a:cs typeface="Arial" pitchFamily="34" charset="0"/>
              </a:rPr>
              <a:t>)        </a:t>
            </a:r>
            <a:r>
              <a:rPr kumimoji="0" lang="uk-UA" sz="1600" b="0" i="1" u="none" strike="noStrike" cap="none" normalizeH="0" baseline="0" dirty="0">
                <a:ln>
                  <a:noFill/>
                </a:ln>
                <a:solidFill>
                  <a:srgbClr val="546E7A"/>
                </a:solidFill>
                <a:effectLst/>
                <a:latin typeface="JetBrains Mono"/>
                <a:cs typeface="Arial" pitchFamily="34" charset="0"/>
              </a:rPr>
              <a:t># ПОМИЛКА! Забули *2</a:t>
            </a:r>
            <a:br>
              <a:rPr kumimoji="0" lang="uk-UA" sz="1600" b="0" i="1" u="none" strike="noStrike" cap="none" normalizeH="0" baseline="0" dirty="0">
                <a:ln>
                  <a:noFill/>
                </a:ln>
                <a:solidFill>
                  <a:srgbClr val="546E7A"/>
                </a:solidFill>
                <a:effectLst/>
                <a:latin typeface="JetBrains Mono"/>
                <a:cs typeface="Arial" pitchFamily="34" charset="0"/>
              </a:rPr>
            </a:br>
            <a:r>
              <a:rPr kumimoji="0" lang="uk-UA" sz="1600" b="0" i="1" u="none" strike="noStrike" cap="none" normalizeH="0" baseline="0" dirty="0">
                <a:ln>
                  <a:noFill/>
                </a:ln>
                <a:solidFill>
                  <a:srgbClr val="546E7A"/>
                </a:solidFill>
                <a:effectLst/>
                <a:latin typeface="JetBrains Mono"/>
                <a:cs typeface="Arial" pitchFamily="34" charset="0"/>
              </a:rPr>
              <a:t>  </a:t>
            </a:r>
            <a:r>
              <a:rPr kumimoji="0" lang="uk-UA" sz="1600" b="0" i="1" u="none" strike="noStrike" cap="none" normalizeH="0" baseline="0" dirty="0">
                <a:ln>
                  <a:noFill/>
                </a:ln>
                <a:solidFill>
                  <a:srgbClr val="C792EA"/>
                </a:solidFill>
                <a:effectLst/>
                <a:latin typeface="JetBrains Mono"/>
                <a:cs typeface="Arial" pitchFamily="34" charset="0"/>
              </a:rPr>
              <a:t>return </a:t>
            </a:r>
            <a:r>
              <a:rPr kumimoji="0" lang="uk-UA" sz="1600" b="0" i="0" u="none" strike="noStrike" cap="none" normalizeH="0" baseline="0" dirty="0">
                <a:ln>
                  <a:noFill/>
                </a:ln>
                <a:solidFill>
                  <a:srgbClr val="C3CEE3"/>
                </a:solidFill>
                <a:effectLst/>
                <a:latin typeface="JetBrains Mono"/>
                <a:cs typeface="Arial" pitchFamily="34" charset="0"/>
              </a:rPr>
              <a:t>res         </a:t>
            </a:r>
            <a:br>
              <a:rPr kumimoji="0" lang="uk-UA" sz="1600" b="0" i="0" u="none" strike="noStrike" cap="none" normalizeH="0" baseline="0" dirty="0">
                <a:ln>
                  <a:noFill/>
                </a:ln>
                <a:solidFill>
                  <a:srgbClr val="C3CEE3"/>
                </a:solidFill>
                <a:effectLst/>
                <a:latin typeface="JetBrains Mono"/>
                <a:cs typeface="Arial" pitchFamily="34" charset="0"/>
              </a:rPr>
            </a:br>
            <a:br>
              <a:rPr kumimoji="0" lang="uk-UA" sz="1600" b="0" i="0" u="none" strike="noStrike" cap="none" normalizeH="0" baseline="0" dirty="0">
                <a:ln>
                  <a:noFill/>
                </a:ln>
                <a:solidFill>
                  <a:srgbClr val="C3CEE3"/>
                </a:solidFill>
                <a:effectLst/>
                <a:latin typeface="JetBrains Mono"/>
                <a:cs typeface="Arial" pitchFamily="34" charset="0"/>
              </a:rPr>
            </a:br>
            <a:r>
              <a:rPr kumimoji="0" lang="uk-UA" sz="1600" b="0" i="1" u="none" strike="noStrike" cap="none" normalizeH="0" baseline="0" dirty="0">
                <a:ln>
                  <a:noFill/>
                </a:ln>
                <a:solidFill>
                  <a:srgbClr val="546E7A"/>
                </a:solidFill>
                <a:effectLst/>
                <a:latin typeface="JetBrains Mono"/>
                <a:cs typeface="Arial" pitchFamily="34" charset="0"/>
              </a:rPr>
              <a:t># Перевіряємо функцію perimetr</a:t>
            </a:r>
            <a:br>
              <a:rPr kumimoji="0" lang="uk-UA" sz="1600" b="0" i="1" u="none" strike="noStrike" cap="none" normalizeH="0" baseline="0" dirty="0">
                <a:ln>
                  <a:noFill/>
                </a:ln>
                <a:solidFill>
                  <a:srgbClr val="546E7A"/>
                </a:solidFill>
                <a:effectLst/>
                <a:latin typeface="JetBrains Mono"/>
                <a:cs typeface="Arial" pitchFamily="34" charset="0"/>
              </a:rPr>
            </a:br>
            <a:r>
              <a:rPr kumimoji="0" lang="uk-UA" sz="1600" b="0" i="1" u="none" strike="noStrike" cap="none" normalizeH="0" baseline="0" dirty="0">
                <a:ln>
                  <a:noFill/>
                </a:ln>
                <a:solidFill>
                  <a:srgbClr val="82AAFF"/>
                </a:solidFill>
                <a:effectLst/>
                <a:latin typeface="JetBrains Mono"/>
                <a:cs typeface="Arial" pitchFamily="34" charset="0"/>
              </a:rPr>
              <a:t>print</a:t>
            </a:r>
            <a:r>
              <a:rPr kumimoji="0" lang="uk-UA" sz="1600" b="0" i="0" u="none" strike="noStrike" cap="none" normalizeH="0" baseline="0" dirty="0">
                <a:ln>
                  <a:noFill/>
                </a:ln>
                <a:solidFill>
                  <a:srgbClr val="89DDFF"/>
                </a:solidFill>
                <a:effectLst/>
                <a:latin typeface="JetBrains Mono"/>
                <a:cs typeface="Arial" pitchFamily="34" charset="0"/>
              </a:rPr>
              <a:t>(</a:t>
            </a:r>
            <a:r>
              <a:rPr kumimoji="0" lang="uk-UA" sz="1600" b="0" i="0" u="none" strike="noStrike" cap="none" normalizeH="0" baseline="0" dirty="0">
                <a:ln>
                  <a:noFill/>
                </a:ln>
                <a:solidFill>
                  <a:srgbClr val="82AAFF"/>
                </a:solidFill>
                <a:effectLst/>
                <a:latin typeface="JetBrains Mono"/>
                <a:cs typeface="Arial" pitchFamily="34" charset="0"/>
              </a:rPr>
              <a:t>perimetr</a:t>
            </a:r>
            <a:r>
              <a:rPr kumimoji="0" lang="uk-UA" sz="1600" b="0" i="0" u="none" strike="noStrike" cap="none" normalizeH="0" baseline="0" dirty="0">
                <a:ln>
                  <a:noFill/>
                </a:ln>
                <a:solidFill>
                  <a:srgbClr val="89DDFF"/>
                </a:solidFill>
                <a:effectLst/>
                <a:latin typeface="JetBrains Mono"/>
                <a:cs typeface="Arial" pitchFamily="34" charset="0"/>
              </a:rPr>
              <a:t>(</a:t>
            </a:r>
            <a:r>
              <a:rPr kumimoji="0" lang="uk-UA" sz="1600" b="0" i="0" u="none" strike="noStrike" cap="none" normalizeH="0" baseline="0" dirty="0">
                <a:ln>
                  <a:noFill/>
                </a:ln>
                <a:solidFill>
                  <a:srgbClr val="F78C6C"/>
                </a:solidFill>
                <a:effectLst/>
                <a:latin typeface="JetBrains Mono"/>
                <a:cs typeface="Arial" pitchFamily="34" charset="0"/>
              </a:rPr>
              <a:t>3</a:t>
            </a:r>
            <a:r>
              <a:rPr kumimoji="0" lang="uk-UA" sz="1600" b="0" i="0" u="none" strike="noStrike" cap="none" normalizeH="0" baseline="0" dirty="0">
                <a:ln>
                  <a:noFill/>
                </a:ln>
                <a:solidFill>
                  <a:srgbClr val="89DDFF"/>
                </a:solidFill>
                <a:effectLst/>
                <a:latin typeface="JetBrains Mono"/>
                <a:cs typeface="Arial" pitchFamily="34" charset="0"/>
              </a:rPr>
              <a:t>,</a:t>
            </a:r>
            <a:r>
              <a:rPr kumimoji="0" lang="uk-UA" sz="1600" b="0" i="0" u="none" strike="noStrike" cap="none" normalizeH="0" baseline="0" dirty="0">
                <a:ln>
                  <a:noFill/>
                </a:ln>
                <a:solidFill>
                  <a:srgbClr val="F78C6C"/>
                </a:solidFill>
                <a:effectLst/>
                <a:latin typeface="JetBrains Mono"/>
                <a:cs typeface="Arial" pitchFamily="34" charset="0"/>
              </a:rPr>
              <a:t>5</a:t>
            </a:r>
            <a:r>
              <a:rPr kumimoji="0" lang="uk-UA" sz="1600" b="0" i="0" u="none" strike="noStrike" cap="none" normalizeH="0" baseline="0" dirty="0">
                <a:ln>
                  <a:noFill/>
                </a:ln>
                <a:solidFill>
                  <a:srgbClr val="89DDFF"/>
                </a:solidFill>
                <a:effectLst/>
                <a:latin typeface="JetBrains Mono"/>
                <a:cs typeface="Arial" pitchFamily="34" charset="0"/>
              </a:rPr>
              <a:t>)) </a:t>
            </a:r>
            <a:r>
              <a:rPr kumimoji="0" lang="uk-UA" sz="1600" b="0" i="1" u="none" strike="noStrike" cap="none" normalizeH="0" baseline="0" dirty="0">
                <a:ln>
                  <a:noFill/>
                </a:ln>
                <a:solidFill>
                  <a:srgbClr val="546E7A"/>
                </a:solidFill>
                <a:effectLst/>
                <a:latin typeface="JetBrains Mono"/>
                <a:cs typeface="Arial" pitchFamily="34" charset="0"/>
              </a:rPr>
              <a:t># периметр має бути рівний 16</a:t>
            </a:r>
            <a:endParaRPr kumimoji="0" lang="uk-UA" sz="1600" b="0" i="0" u="none" strike="noStrike" cap="none" normalizeH="0" baseline="0" dirty="0">
              <a:ln>
                <a:noFill/>
              </a:ln>
              <a:solidFill>
                <a:schemeClr val="tx1"/>
              </a:solidFill>
              <a:effectLst/>
              <a:latin typeface="Arial" pitchFamily="34" charset="0"/>
              <a:cs typeface="Arial" pitchFamily="34" charset="0"/>
            </a:endParaRPr>
          </a:p>
        </p:txBody>
      </p:sp>
      <p:sp>
        <p:nvSpPr>
          <p:cNvPr id="4" name="Прямоугольник 3"/>
          <p:cNvSpPr/>
          <p:nvPr/>
        </p:nvSpPr>
        <p:spPr>
          <a:xfrm>
            <a:off x="5782234" y="1308359"/>
            <a:ext cx="5450543" cy="646331"/>
          </a:xfrm>
          <a:prstGeom prst="rect">
            <a:avLst/>
          </a:prstGeom>
        </p:spPr>
        <p:txBody>
          <a:bodyPr wrap="square">
            <a:spAutoFit/>
          </a:bodyPr>
          <a:lstStyle/>
          <a:p>
            <a:r>
              <a:rPr lang="uk-UA" i="1" dirty="0"/>
              <a:t>Перевіримо, що </a:t>
            </a:r>
            <a:r>
              <a:rPr lang="en-US" i="1" noProof="1"/>
              <a:t>perimetr</a:t>
            </a:r>
            <a:r>
              <a:rPr lang="en-US" i="1" dirty="0"/>
              <a:t> (3,5) </a:t>
            </a:r>
            <a:r>
              <a:rPr lang="uk-UA" i="1" dirty="0"/>
              <a:t>обраховано неправильно, бо має повертати 16. </a:t>
            </a:r>
            <a:endParaRPr lang="ru-RU" i="1" dirty="0"/>
          </a:p>
        </p:txBody>
      </p:sp>
      <p:sp>
        <p:nvSpPr>
          <p:cNvPr id="5" name="Rectangle 2"/>
          <p:cNvSpPr>
            <a:spLocks noChangeArrowheads="1"/>
          </p:cNvSpPr>
          <p:nvPr/>
        </p:nvSpPr>
        <p:spPr bwMode="auto">
          <a:xfrm>
            <a:off x="376518" y="3434846"/>
            <a:ext cx="6702091" cy="83099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a:ln>
                  <a:noFill/>
                </a:ln>
                <a:solidFill>
                  <a:srgbClr val="C792EA"/>
                </a:solidFill>
                <a:effectLst/>
                <a:latin typeface="JetBrains Mono"/>
                <a:cs typeface="Arial" pitchFamily="34" charset="0"/>
              </a:rPr>
              <a:t>assert</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82AAFF"/>
                </a:solidFill>
                <a:effectLst/>
                <a:latin typeface="JetBrains Mono"/>
                <a:cs typeface="Arial" pitchFamily="34" charset="0"/>
              </a:rPr>
              <a:t>perimetr</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3</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5</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16</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546E7A"/>
                </a:solidFill>
                <a:effectLst/>
                <a:latin typeface="JetBrains Mono"/>
                <a:cs typeface="Arial" pitchFamily="34" charset="0"/>
              </a:rPr>
              <a:t># перевіряємо, що perimetr(3,5) поверне 16</a:t>
            </a: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1" u="none" strike="noStrike" cap="none" normalizeH="0" baseline="0" dirty="0">
                <a:ln>
                  <a:noFill/>
                </a:ln>
                <a:solidFill>
                  <a:srgbClr val="C792EA"/>
                </a:solidFill>
                <a:effectLst/>
                <a:latin typeface="JetBrains Mono"/>
                <a:cs typeface="Arial" pitchFamily="34" charset="0"/>
              </a:rPr>
              <a:t>assert</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82AAFF"/>
                </a:solidFill>
                <a:effectLst/>
                <a:latin typeface="JetBrains Mono"/>
                <a:cs typeface="Arial" pitchFamily="34" charset="0"/>
              </a:rPr>
              <a:t>perimetr</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7</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2</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18</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546E7A"/>
                </a:solidFill>
                <a:effectLst/>
                <a:latin typeface="JetBrains Mono"/>
                <a:cs typeface="Arial" pitchFamily="34" charset="0"/>
              </a:rPr>
              <a:t># перевіряємо, що perimetr(7,2) поверне 18</a:t>
            </a:r>
            <a:br>
              <a:rPr kumimoji="0" lang="ru-RU" sz="1600" b="0" i="1" u="none" strike="noStrike" cap="none" normalizeH="0" baseline="0" dirty="0">
                <a:ln>
                  <a:noFill/>
                </a:ln>
                <a:solidFill>
                  <a:srgbClr val="546E7A"/>
                </a:solidFill>
                <a:effectLst/>
                <a:latin typeface="JetBrains Mono"/>
                <a:cs typeface="Arial" pitchFamily="34" charset="0"/>
              </a:rPr>
            </a:br>
            <a:r>
              <a:rPr kumimoji="0" lang="ru-RU" sz="1600" b="0" i="1" u="none" strike="noStrike" cap="none" normalizeH="0" baseline="0" dirty="0">
                <a:ln>
                  <a:noFill/>
                </a:ln>
                <a:solidFill>
                  <a:srgbClr val="C792EA"/>
                </a:solidFill>
                <a:effectLst/>
                <a:latin typeface="JetBrains Mono"/>
                <a:cs typeface="Arial" pitchFamily="34" charset="0"/>
              </a:rPr>
              <a:t>assert</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82AAFF"/>
                </a:solidFill>
                <a:effectLst/>
                <a:latin typeface="JetBrains Mono"/>
                <a:cs typeface="Arial" pitchFamily="34" charset="0"/>
              </a:rPr>
              <a:t>perimetr</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5</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5</a:t>
            </a:r>
            <a:r>
              <a:rPr kumimoji="0" lang="ru-RU" sz="1600" b="0" i="0" u="none" strike="noStrike" cap="none" normalizeH="0" baseline="0" dirty="0">
                <a:ln>
                  <a:noFill/>
                </a:ln>
                <a:solidFill>
                  <a:srgbClr val="89DDFF"/>
                </a:solidFill>
                <a:effectLst/>
                <a:latin typeface="JetBrains Mono"/>
                <a:cs typeface="Arial" pitchFamily="34" charset="0"/>
              </a:rPr>
              <a:t>)==</a:t>
            </a:r>
            <a:r>
              <a:rPr kumimoji="0" lang="ru-RU" sz="1600" b="0" i="0" u="none" strike="noStrike" cap="none" normalizeH="0" baseline="0" dirty="0">
                <a:ln>
                  <a:noFill/>
                </a:ln>
                <a:solidFill>
                  <a:srgbClr val="F78C6C"/>
                </a:solidFill>
                <a:effectLst/>
                <a:latin typeface="JetBrains Mono"/>
                <a:cs typeface="Arial" pitchFamily="34" charset="0"/>
              </a:rPr>
              <a:t>25</a:t>
            </a:r>
            <a:r>
              <a:rPr kumimoji="0" lang="ru-RU" sz="1600" b="0" i="0" u="none" strike="noStrike" cap="none" normalizeH="0" baseline="0" dirty="0">
                <a:ln>
                  <a:noFill/>
                </a:ln>
                <a:solidFill>
                  <a:srgbClr val="89DDFF"/>
                </a:solidFill>
                <a:effectLst/>
                <a:latin typeface="JetBrains Mono"/>
                <a:cs typeface="Arial" pitchFamily="34" charset="0"/>
              </a:rPr>
              <a:t>) </a:t>
            </a:r>
            <a:r>
              <a:rPr kumimoji="0" lang="ru-RU" sz="1600" b="0" i="1" u="none" strike="noStrike" cap="none" normalizeH="0" baseline="0" dirty="0">
                <a:ln>
                  <a:noFill/>
                </a:ln>
                <a:solidFill>
                  <a:srgbClr val="546E7A"/>
                </a:solidFill>
                <a:effectLst/>
                <a:latin typeface="JetBrains Mono"/>
                <a:cs typeface="Arial" pitchFamily="34" charset="0"/>
              </a:rPr>
              <a:t># </a:t>
            </a:r>
            <a:r>
              <a:rPr kumimoji="0" lang="uk-UA" sz="1600" b="0" i="1" u="none" strike="noStrike" cap="none" normalizeH="0" baseline="0" dirty="0">
                <a:ln>
                  <a:noFill/>
                </a:ln>
                <a:solidFill>
                  <a:srgbClr val="546E7A"/>
                </a:solidFill>
                <a:effectLst/>
                <a:latin typeface="JetBrains Mono"/>
                <a:cs typeface="Arial" pitchFamily="34" charset="0"/>
              </a:rPr>
              <a:t>перевіряємо</a:t>
            </a:r>
            <a:r>
              <a:rPr kumimoji="0" lang="ru-RU" sz="1600" b="0" i="1" u="none" strike="noStrike" cap="none" normalizeH="0" baseline="0" dirty="0">
                <a:ln>
                  <a:noFill/>
                </a:ln>
                <a:solidFill>
                  <a:srgbClr val="546E7A"/>
                </a:solidFill>
                <a:effectLst/>
                <a:latin typeface="JetBrains Mono"/>
                <a:cs typeface="Arial" pitchFamily="34" charset="0"/>
              </a:rPr>
              <a:t>, що perimetr(5,5) поверне 25</a:t>
            </a:r>
            <a:endParaRPr kumimoji="0" lang="ru-RU" sz="36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211684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3999" y="160866"/>
            <a:ext cx="11667067" cy="6570133"/>
          </a:xfrm>
        </p:spPr>
        <p:txBody>
          <a:bodyPr>
            <a:normAutofit/>
          </a:bodyPr>
          <a:lstStyle/>
          <a:p>
            <a:pPr marL="0" indent="0" algn="ctr">
              <a:buNone/>
            </a:pPr>
            <a:r>
              <a:rPr lang="uk-UA" sz="1600" b="1" dirty="0"/>
              <a:t>Змінні незмінних </a:t>
            </a:r>
            <a:r>
              <a:rPr lang="en-US" sz="1600" b="1" dirty="0"/>
              <a:t>(</a:t>
            </a:r>
            <a:r>
              <a:rPr lang="en-US" sz="1600" b="1" dirty="0" err="1"/>
              <a:t>inmutable</a:t>
            </a:r>
            <a:r>
              <a:rPr lang="en-US" sz="1600" b="1" dirty="0"/>
              <a:t>) </a:t>
            </a:r>
            <a:r>
              <a:rPr lang="uk-UA" sz="1600" b="1" dirty="0"/>
              <a:t>та змінних</a:t>
            </a:r>
            <a:r>
              <a:rPr lang="en-US" sz="1600" b="1" dirty="0"/>
              <a:t> (mutable)</a:t>
            </a:r>
            <a:r>
              <a:rPr lang="uk-UA" sz="1600" b="1" dirty="0"/>
              <a:t> типів та функції</a:t>
            </a:r>
          </a:p>
          <a:p>
            <a:pPr marL="0" indent="0">
              <a:buNone/>
            </a:pPr>
            <a:r>
              <a:rPr lang="ru-RU" sz="1600" dirty="0"/>
              <a:t>При передачі параметрів в функцію в Python ми не можемо прив'язати фактичні параметри до інших об'єктів або змінити їх, якщо вони належать до </a:t>
            </a:r>
            <a:r>
              <a:rPr lang="ru-RU" sz="1600" b="1" dirty="0"/>
              <a:t>незмінних типів</a:t>
            </a:r>
            <a:r>
              <a:rPr lang="ru-RU" sz="1600" dirty="0"/>
              <a:t>, однак можемо модифікувати їх значення, якщо вони належать до </a:t>
            </a:r>
            <a:r>
              <a:rPr lang="ru-RU" sz="1600" b="1" dirty="0"/>
              <a:t>змінних типів</a:t>
            </a:r>
            <a:r>
              <a:rPr lang="ru-RU" sz="1600" dirty="0"/>
              <a:t>.</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ru-RU" sz="1600" dirty="0"/>
              <a:t>Значення змінної x не змінилось оскільки вона вказує на незмінний (</a:t>
            </a:r>
            <a:r>
              <a:rPr lang="en-US" sz="1600" dirty="0" err="1"/>
              <a:t>inmutable</a:t>
            </a:r>
            <a:r>
              <a:rPr lang="en-US" sz="1600" dirty="0"/>
              <a:t>)</a:t>
            </a:r>
            <a:r>
              <a:rPr lang="ru-RU" sz="1600" dirty="0"/>
              <a:t> int.</a:t>
            </a:r>
            <a:endParaRPr lang="en-US" sz="1600" dirty="0"/>
          </a:p>
        </p:txBody>
      </p:sp>
      <p:sp>
        <p:nvSpPr>
          <p:cNvPr id="4" name="Rectangle 1"/>
          <p:cNvSpPr>
            <a:spLocks noChangeArrowheads="1"/>
          </p:cNvSpPr>
          <p:nvPr/>
        </p:nvSpPr>
        <p:spPr bwMode="auto">
          <a:xfrm>
            <a:off x="330200" y="1200260"/>
            <a:ext cx="7776168"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increase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number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'Number was:'</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number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number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number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1</a:t>
            </a:r>
            <a:br>
              <a:rPr kumimoji="0" lang="ru-RU" altLang="ru-RU" sz="1400" b="0" i="0" u="none" strike="noStrike" cap="none" normalizeH="0" baseline="0" dirty="0">
                <a:ln>
                  <a:noFill/>
                </a:ln>
                <a:solidFill>
                  <a:srgbClr val="F78C6C"/>
                </a:solidFill>
                <a:effectLst/>
                <a:latin typeface="JetBrains Mono"/>
              </a:rPr>
            </a:br>
            <a:r>
              <a:rPr kumimoji="0" lang="ru-RU" altLang="ru-RU" sz="1400" b="0" i="0" u="none" strike="noStrike" cap="none" normalizeH="0" baseline="0" dirty="0">
                <a:ln>
                  <a:noFill/>
                </a:ln>
                <a:solidFill>
                  <a:srgbClr val="F78C6C"/>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'Number became:'</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number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7      </a:t>
            </a:r>
            <a:r>
              <a:rPr kumimoji="0" lang="ru-RU" altLang="ru-RU" sz="1400" b="0" i="1" u="none" strike="noStrike" cap="none" normalizeH="0" baseline="0" dirty="0">
                <a:ln>
                  <a:noFill/>
                </a:ln>
                <a:solidFill>
                  <a:srgbClr val="546E7A"/>
                </a:solidFill>
                <a:effectLst/>
                <a:latin typeface="JetBrains Mono"/>
              </a:rPr>
              <a:t>#Змінна х не зміниться після виконання </a:t>
            </a:r>
            <a:r>
              <a:rPr kumimoji="0" lang="ru-RU" altLang="ru-RU" sz="1400" b="0" i="1" u="none" strike="noStrike" cap="none" normalizeH="0" baseline="0" dirty="0" err="1">
                <a:ln>
                  <a:noFill/>
                </a:ln>
                <a:solidFill>
                  <a:srgbClr val="546E7A"/>
                </a:solidFill>
                <a:effectLst/>
                <a:latin typeface="JetBrains Mono"/>
              </a:rPr>
              <a:t>функції</a:t>
            </a:r>
            <a:r>
              <a:rPr kumimoji="0" lang="ru-RU" altLang="ru-RU" sz="1400" b="0" i="1" u="none" strike="noStrike" cap="none" normalizeH="0" baseline="0" dirty="0">
                <a:ln>
                  <a:noFill/>
                </a:ln>
                <a:solidFill>
                  <a:srgbClr val="546E7A"/>
                </a:solidFill>
                <a:effectLst/>
                <a:latin typeface="JetBrains Mono"/>
              </a:rPr>
              <a:t> increase(x), бо int - незмінний тип</a:t>
            </a:r>
            <a:br>
              <a:rPr kumimoji="0" lang="ru-RU" altLang="ru-RU" sz="1400" b="0" i="1" u="none" strike="noStrike" cap="none" normalizeH="0" baseline="0" dirty="0">
                <a:ln>
                  <a:noFill/>
                </a:ln>
                <a:solidFill>
                  <a:srgbClr val="546E7A"/>
                </a:solidFill>
                <a:effectLst/>
                <a:latin typeface="JetBrains Mono"/>
              </a:rPr>
            </a:br>
            <a:r>
              <a:rPr kumimoji="0" lang="ru-RU" altLang="ru-RU" sz="1400" b="0" i="0" u="none" strike="noStrike" cap="none" normalizeH="0" baseline="0" dirty="0">
                <a:ln>
                  <a:noFill/>
                </a:ln>
                <a:solidFill>
                  <a:srgbClr val="82AAFF"/>
                </a:solidFill>
                <a:effectLst/>
                <a:latin typeface="JetBrains Mono"/>
              </a:rPr>
              <a:t>increase</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8537341" y="2187467"/>
            <a:ext cx="1476375" cy="828675"/>
          </a:xfrm>
          <a:prstGeom prst="rect">
            <a:avLst/>
          </a:prstGeom>
        </p:spPr>
      </p:pic>
      <p:sp>
        <p:nvSpPr>
          <p:cNvPr id="7" name="Rectangle 3"/>
          <p:cNvSpPr>
            <a:spLocks noChangeArrowheads="1"/>
          </p:cNvSpPr>
          <p:nvPr/>
        </p:nvSpPr>
        <p:spPr bwMode="auto">
          <a:xfrm>
            <a:off x="330200" y="3591637"/>
            <a:ext cx="1726755"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add_to_list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lst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lst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append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777</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my_list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add_to_list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my_list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my_list</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2337329" y="4662307"/>
            <a:ext cx="1133475" cy="314325"/>
          </a:xfrm>
          <a:prstGeom prst="rect">
            <a:avLst/>
          </a:prstGeom>
        </p:spPr>
      </p:pic>
      <p:sp>
        <p:nvSpPr>
          <p:cNvPr id="9" name="Rectangle 8"/>
          <p:cNvSpPr/>
          <p:nvPr/>
        </p:nvSpPr>
        <p:spPr>
          <a:xfrm>
            <a:off x="330200" y="5152761"/>
            <a:ext cx="7852369" cy="338554"/>
          </a:xfrm>
          <a:prstGeom prst="rect">
            <a:avLst/>
          </a:prstGeom>
        </p:spPr>
        <p:txBody>
          <a:bodyPr wrap="square">
            <a:spAutoFit/>
          </a:bodyPr>
          <a:lstStyle/>
          <a:p>
            <a:r>
              <a:rPr lang="uk-UA" sz="1600" dirty="0"/>
              <a:t>Значенн змінної my_list змінилось оскільки вона вказує на змінний </a:t>
            </a:r>
            <a:r>
              <a:rPr lang="ru-RU" sz="1600" dirty="0"/>
              <a:t>(</a:t>
            </a:r>
            <a:r>
              <a:rPr lang="en-US" sz="1600" dirty="0"/>
              <a:t>mutable)</a:t>
            </a:r>
            <a:r>
              <a:rPr lang="uk-UA" sz="1600" dirty="0"/>
              <a:t> list.</a:t>
            </a:r>
          </a:p>
        </p:txBody>
      </p:sp>
    </p:spTree>
    <p:extLst>
      <p:ext uri="{BB962C8B-B14F-4D97-AF65-F5344CB8AC3E}">
        <p14:creationId xmlns:p14="http://schemas.microsoft.com/office/powerpoint/2010/main" val="634312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lgn="ctr">
              <a:buNone/>
            </a:pPr>
            <a:r>
              <a:rPr lang="ru-RU" sz="1800" b="1" dirty="0"/>
              <a:t>Функції як об’єкти</a:t>
            </a:r>
          </a:p>
          <a:p>
            <a:pPr marL="0" indent="0">
              <a:buNone/>
            </a:pPr>
            <a:r>
              <a:rPr lang="ru-RU" sz="1600" dirty="0"/>
              <a:t>В </a:t>
            </a:r>
            <a:r>
              <a:rPr lang="ru-RU" sz="1600" dirty="0" err="1"/>
              <a:t>Python</a:t>
            </a:r>
            <a:r>
              <a:rPr lang="ru-RU" sz="1600" dirty="0"/>
              <a:t> все — </a:t>
            </a:r>
            <a:r>
              <a:rPr lang="ru-RU" sz="1600" dirty="0" err="1"/>
              <a:t>об'єкт</a:t>
            </a:r>
            <a:r>
              <a:rPr lang="ru-RU" sz="1600" dirty="0"/>
              <a:t>. І </a:t>
            </a:r>
            <a:r>
              <a:rPr lang="ru-RU" sz="1600" dirty="0" err="1"/>
              <a:t>функції</a:t>
            </a:r>
            <a:r>
              <a:rPr lang="ru-RU" sz="1600" dirty="0"/>
              <a:t> тут не виключення.</a:t>
            </a:r>
          </a:p>
          <a:p>
            <a:pPr marL="0" indent="0">
              <a:buNone/>
            </a:pPr>
            <a:endParaRPr lang="ru-RU" sz="1600" dirty="0"/>
          </a:p>
          <a:p>
            <a:pPr marL="0" indent="0">
              <a:buNone/>
            </a:pPr>
            <a:endParaRPr lang="ru-RU" sz="1600" dirty="0"/>
          </a:p>
          <a:p>
            <a:pPr marL="0" indent="0">
              <a:buNone/>
            </a:pPr>
            <a:endParaRPr lang="ru-RU" sz="1600" dirty="0"/>
          </a:p>
          <a:p>
            <a:pPr marL="0" indent="0">
              <a:spcBef>
                <a:spcPts val="0"/>
              </a:spcBef>
              <a:buNone/>
            </a:pPr>
            <a:endParaRPr lang="ru-RU" sz="1600" dirty="0"/>
          </a:p>
          <a:p>
            <a:pPr marL="0" indent="0">
              <a:spcBef>
                <a:spcPts val="0"/>
              </a:spcBef>
              <a:buNone/>
            </a:pPr>
            <a:r>
              <a:rPr lang="ru-RU" sz="1600" dirty="0"/>
              <a:t>Об'єкт називають </a:t>
            </a:r>
            <a:r>
              <a:rPr lang="ru-RU" sz="1600" i="1" dirty="0"/>
              <a:t>«об'єктом першого класу», </a:t>
            </a:r>
            <a:r>
              <a:rPr lang="ru-RU" sz="1600" dirty="0"/>
              <a:t>якщо:</a:t>
            </a:r>
          </a:p>
          <a:p>
            <a:pPr marL="271463" indent="0">
              <a:spcBef>
                <a:spcPts val="0"/>
              </a:spcBef>
            </a:pPr>
            <a:r>
              <a:rPr lang="ru-RU" sz="1600" dirty="0"/>
              <a:t>    його може бути збережено у змінній або інших структурах даних;</a:t>
            </a:r>
          </a:p>
          <a:p>
            <a:pPr marL="271463" indent="0">
              <a:spcBef>
                <a:spcPts val="0"/>
              </a:spcBef>
            </a:pPr>
            <a:r>
              <a:rPr lang="ru-RU" sz="1600" dirty="0"/>
              <a:t>    його може бути передано в функцію як аргумент;</a:t>
            </a:r>
          </a:p>
          <a:p>
            <a:pPr marL="271463" indent="0">
              <a:spcBef>
                <a:spcPts val="0"/>
              </a:spcBef>
            </a:pPr>
            <a:r>
              <a:rPr lang="ru-RU" sz="1600" dirty="0"/>
              <a:t>    його може бути поверненим з </a:t>
            </a:r>
            <a:r>
              <a:rPr lang="ru-RU" sz="1600" dirty="0" err="1"/>
              <a:t>функції</a:t>
            </a:r>
            <a:r>
              <a:rPr lang="ru-RU" sz="1600" dirty="0"/>
              <a:t> як результат;</a:t>
            </a:r>
          </a:p>
          <a:p>
            <a:pPr marL="271463" indent="0">
              <a:spcBef>
                <a:spcPts val="0"/>
              </a:spcBef>
            </a:pPr>
            <a:r>
              <a:rPr lang="ru-RU" sz="1600" dirty="0"/>
              <a:t>    його може бути створено під час виконання програми;</a:t>
            </a:r>
          </a:p>
          <a:p>
            <a:pPr marL="271463" indent="0">
              <a:spcBef>
                <a:spcPts val="0"/>
              </a:spcBef>
            </a:pPr>
            <a:r>
              <a:rPr lang="ru-RU" sz="1600" dirty="0"/>
              <a:t>    він внутрішньо самоідентифікується (не залежить від іменування).</a:t>
            </a:r>
          </a:p>
          <a:p>
            <a:pPr marL="0" indent="0">
              <a:spcBef>
                <a:spcPts val="0"/>
              </a:spcBef>
              <a:buNone/>
            </a:pPr>
            <a:r>
              <a:rPr lang="ru-RU" sz="1600" dirty="0"/>
              <a:t>В </a:t>
            </a:r>
            <a:r>
              <a:rPr lang="en-US" sz="1600" dirty="0"/>
              <a:t>Python </a:t>
            </a:r>
            <a:r>
              <a:rPr lang="ru-RU" sz="1600" dirty="0" err="1"/>
              <a:t>функції</a:t>
            </a:r>
            <a:r>
              <a:rPr lang="ru-RU" sz="1600" dirty="0"/>
              <a:t> — об'єкти першого класу.</a:t>
            </a:r>
          </a:p>
          <a:p>
            <a:pPr marL="0" indent="0">
              <a:buNone/>
            </a:pPr>
            <a:r>
              <a:rPr lang="ru-RU" sz="1600" dirty="0"/>
              <a:t>При оголошенні </a:t>
            </a:r>
            <a:r>
              <a:rPr lang="ru-RU" sz="1600" dirty="0" err="1"/>
              <a:t>функції</a:t>
            </a:r>
            <a:r>
              <a:rPr lang="ru-RU" sz="1600" dirty="0"/>
              <a:t> створюється об'єкт класу </a:t>
            </a:r>
            <a:r>
              <a:rPr lang="en-US" sz="1600" i="1" dirty="0"/>
              <a:t>function</a:t>
            </a:r>
            <a:r>
              <a:rPr lang="en-US" sz="1600" dirty="0"/>
              <a:t>, </a:t>
            </a:r>
            <a:r>
              <a:rPr lang="ru-RU" sz="1600" dirty="0"/>
              <a:t>і паралельно створються змінна з іменем, вказаним після </a:t>
            </a:r>
            <a:r>
              <a:rPr lang="en-US" sz="1600" i="1" dirty="0"/>
              <a:t>def</a:t>
            </a:r>
            <a:r>
              <a:rPr lang="en-US" sz="1600" dirty="0"/>
              <a:t>. </a:t>
            </a:r>
            <a:r>
              <a:rPr lang="ru-RU" sz="1600" dirty="0"/>
              <a:t>Пам'ятаючи, що змінні в </a:t>
            </a:r>
            <a:r>
              <a:rPr lang="en-US" sz="1600" dirty="0"/>
              <a:t>Python — </a:t>
            </a:r>
            <a:r>
              <a:rPr lang="ru-RU" sz="1600" dirty="0"/>
              <a:t>не що інше, як посилання на об'єкти, </a:t>
            </a:r>
            <a:r>
              <a:rPr lang="ru-RU" sz="1600" dirty="0" err="1"/>
              <a:t>стає</a:t>
            </a:r>
            <a:r>
              <a:rPr lang="ru-RU" sz="1600" dirty="0"/>
              <a:t> </a:t>
            </a:r>
            <a:r>
              <a:rPr lang="ru-RU" sz="1600" dirty="0" err="1"/>
              <a:t>можливим</a:t>
            </a:r>
            <a:r>
              <a:rPr lang="ru-RU" sz="1600" dirty="0"/>
              <a:t> посилатися на функцію за допомогою іншого імені:</a:t>
            </a:r>
          </a:p>
        </p:txBody>
      </p:sp>
      <p:sp>
        <p:nvSpPr>
          <p:cNvPr id="2" name="Rectangle 1"/>
          <p:cNvSpPr>
            <a:spLocks noChangeArrowheads="1"/>
          </p:cNvSpPr>
          <p:nvPr/>
        </p:nvSpPr>
        <p:spPr bwMode="auto">
          <a:xfrm>
            <a:off x="397933" y="936881"/>
            <a:ext cx="1157689"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pass</a:t>
            </a:r>
            <a:br>
              <a:rPr kumimoji="0" lang="ru-RU" altLang="ru-RU" sz="1400" b="0" i="1" u="none" strike="noStrike" cap="none" normalizeH="0" baseline="0">
                <a:ln>
                  <a:noFill/>
                </a:ln>
                <a:solidFill>
                  <a:srgbClr val="C792EA"/>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82AAFF"/>
                </a:solidFill>
                <a:effectLst/>
                <a:latin typeface="JetBrains Mono"/>
              </a:rPr>
              <a:t>type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3"/>
          <p:cNvSpPr/>
          <p:nvPr/>
        </p:nvSpPr>
        <p:spPr>
          <a:xfrm>
            <a:off x="5281689" y="1347801"/>
            <a:ext cx="4958024" cy="338554"/>
          </a:xfrm>
          <a:prstGeom prst="rect">
            <a:avLst/>
          </a:prstGeom>
        </p:spPr>
        <p:txBody>
          <a:bodyPr wrap="none">
            <a:spAutoFit/>
          </a:bodyPr>
          <a:lstStyle/>
          <a:p>
            <a:r>
              <a:rPr lang="uk-UA" sz="1600" i="1" dirty="0"/>
              <a:t>Функції — це об'єкти, які належать до класу function.</a:t>
            </a:r>
          </a:p>
        </p:txBody>
      </p:sp>
      <p:pic>
        <p:nvPicPr>
          <p:cNvPr id="5" name="Picture 4"/>
          <p:cNvPicPr>
            <a:picLocks noChangeAspect="1"/>
          </p:cNvPicPr>
          <p:nvPr/>
        </p:nvPicPr>
        <p:blipFill>
          <a:blip r:embed="rId2"/>
          <a:stretch>
            <a:fillRect/>
          </a:stretch>
        </p:blipFill>
        <p:spPr>
          <a:xfrm>
            <a:off x="1882775" y="1347801"/>
            <a:ext cx="2838450" cy="552450"/>
          </a:xfrm>
          <a:prstGeom prst="rect">
            <a:avLst/>
          </a:prstGeom>
        </p:spPr>
      </p:pic>
      <p:sp>
        <p:nvSpPr>
          <p:cNvPr id="7" name="Rectangle 2"/>
          <p:cNvSpPr>
            <a:spLocks noChangeArrowheads="1"/>
          </p:cNvSpPr>
          <p:nvPr/>
        </p:nvSpPr>
        <p:spPr bwMode="auto">
          <a:xfrm>
            <a:off x="397933" y="4584584"/>
            <a:ext cx="1628972"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original</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"It work's"</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2AAFF"/>
                </a:solidFill>
                <a:effectLst/>
                <a:latin typeface="JetBrains Mono"/>
              </a:rPr>
              <a:t>original</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copy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original</a:t>
            </a: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copy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2AAFF"/>
                </a:solidFill>
                <a:effectLst/>
                <a:latin typeface="JetBrains Mono"/>
              </a:rPr>
              <a:t>copy</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2571190" y="5384803"/>
            <a:ext cx="3533775" cy="790575"/>
          </a:xfrm>
          <a:prstGeom prst="rect">
            <a:avLst/>
          </a:prstGeom>
        </p:spPr>
      </p:pic>
      <p:sp>
        <p:nvSpPr>
          <p:cNvPr id="10" name="Rectangle 9"/>
          <p:cNvSpPr/>
          <p:nvPr/>
        </p:nvSpPr>
        <p:spPr>
          <a:xfrm>
            <a:off x="6465820" y="5555369"/>
            <a:ext cx="4026039" cy="307777"/>
          </a:xfrm>
          <a:prstGeom prst="rect">
            <a:avLst/>
          </a:prstGeom>
        </p:spPr>
        <p:txBody>
          <a:bodyPr wrap="none">
            <a:spAutoFit/>
          </a:bodyPr>
          <a:lstStyle/>
          <a:p>
            <a:r>
              <a:rPr lang="uk-UA" sz="1400" i="1" dirty="0"/>
              <a:t>Зауважте що об'єкт класу function має своє ім'я.</a:t>
            </a:r>
          </a:p>
        </p:txBody>
      </p:sp>
    </p:spTree>
    <p:extLst>
      <p:ext uri="{BB962C8B-B14F-4D97-AF65-F5344CB8AC3E}">
        <p14:creationId xmlns:p14="http://schemas.microsoft.com/office/powerpoint/2010/main" val="363516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buNone/>
            </a:pPr>
            <a:r>
              <a:rPr lang="ru-RU" sz="1600" b="1" dirty="0"/>
              <a:t>Функці</a:t>
            </a:r>
            <a:r>
              <a:rPr lang="uk-UA" sz="1600" b="1" dirty="0"/>
              <a:t>ї</a:t>
            </a:r>
            <a:r>
              <a:rPr lang="ru-RU" sz="1600" b="1" dirty="0"/>
              <a:t> вищого порядку</a:t>
            </a:r>
            <a:endParaRPr lang="en-US" sz="1600" b="1" dirty="0"/>
          </a:p>
          <a:p>
            <a:pPr marL="0" indent="0">
              <a:buNone/>
            </a:pPr>
            <a:r>
              <a:rPr lang="ru-RU" sz="1600" dirty="0"/>
              <a:t>Функція вищого порядку — це така функція, яка приймає іншу функцію в якості аргумента та/або повертає іншу функцію.</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b="1" dirty="0"/>
          </a:p>
          <a:p>
            <a:pPr marL="0" indent="0">
              <a:buNone/>
            </a:pPr>
            <a:r>
              <a:rPr lang="ru-RU" sz="1600" b="1" dirty="0"/>
              <a:t>Функції як аргументи</a:t>
            </a:r>
          </a:p>
          <a:p>
            <a:pPr marL="0" indent="0">
              <a:buNone/>
            </a:pPr>
            <a:r>
              <a:rPr lang="ru-RU" sz="1600" dirty="0"/>
              <a:t>Приклад </a:t>
            </a:r>
            <a:r>
              <a:rPr lang="ru-RU" sz="1600" dirty="0" err="1"/>
              <a:t>вбудованої</a:t>
            </a:r>
            <a:r>
              <a:rPr lang="ru-RU" sz="1600" dirty="0"/>
              <a:t> </a:t>
            </a:r>
            <a:r>
              <a:rPr lang="ru-RU" sz="1600" dirty="0" err="1"/>
              <a:t>функції</a:t>
            </a:r>
            <a:r>
              <a:rPr lang="ru-RU" sz="1600" dirty="0"/>
              <a:t> Python:</a:t>
            </a:r>
            <a:endParaRPr lang="en-US" sz="1600" dirty="0"/>
          </a:p>
          <a:p>
            <a:pPr marL="0" indent="0">
              <a:buNone/>
            </a:pPr>
            <a:endParaRPr lang="en-US" sz="1600" dirty="0"/>
          </a:p>
          <a:p>
            <a:pPr marL="0" indent="0">
              <a:spcBef>
                <a:spcPts val="0"/>
              </a:spcBef>
              <a:buNone/>
            </a:pPr>
            <a:r>
              <a:rPr lang="ru-RU" sz="1600" dirty="0"/>
              <a:t>Функція повертає список який складається з відсортованих елементів послідовності </a:t>
            </a:r>
            <a:r>
              <a:rPr lang="en-US" sz="1600" dirty="0" err="1"/>
              <a:t>iterable</a:t>
            </a:r>
            <a:r>
              <a:rPr lang="en-US" sz="1600" dirty="0"/>
              <a:t>.</a:t>
            </a:r>
          </a:p>
          <a:p>
            <a:pPr marL="0" indent="0">
              <a:spcBef>
                <a:spcPts val="0"/>
              </a:spcBef>
              <a:buNone/>
            </a:pPr>
            <a:r>
              <a:rPr lang="ru-RU" sz="1600" dirty="0"/>
              <a:t>Необов'язкові аргументи:</a:t>
            </a:r>
          </a:p>
          <a:p>
            <a:pPr>
              <a:spcBef>
                <a:spcPts val="0"/>
              </a:spcBef>
            </a:pPr>
            <a:r>
              <a:rPr lang="ru-RU" sz="1600" dirty="0"/>
              <a:t>   </a:t>
            </a:r>
            <a:r>
              <a:rPr lang="ru-RU" sz="1600" i="1" dirty="0"/>
              <a:t> </a:t>
            </a:r>
            <a:r>
              <a:rPr lang="en-US" sz="1600" i="1" dirty="0"/>
              <a:t>key </a:t>
            </a:r>
            <a:r>
              <a:rPr lang="en-US" sz="1600" dirty="0"/>
              <a:t>— </a:t>
            </a:r>
            <a:r>
              <a:rPr lang="ru-RU" sz="1600" dirty="0"/>
              <a:t>функція з одним параметром. Цій </a:t>
            </a:r>
            <a:r>
              <a:rPr lang="ru-RU" sz="1600" dirty="0" err="1"/>
              <a:t>функції</a:t>
            </a:r>
            <a:r>
              <a:rPr lang="ru-RU" sz="1600" dirty="0"/>
              <a:t> будуть передаватись елементи </a:t>
            </a:r>
            <a:r>
              <a:rPr lang="en-US" sz="1600" i="1" dirty="0" err="1"/>
              <a:t>iterable</a:t>
            </a:r>
            <a:r>
              <a:rPr lang="en-US" sz="1600" dirty="0"/>
              <a:t>. </a:t>
            </a:r>
            <a:r>
              <a:rPr lang="ru-RU" sz="1600" dirty="0"/>
              <a:t>Функція має повертати "ключ" сортування, тобто ті значення, по яким буде відбуватись порівняння елементів </a:t>
            </a:r>
            <a:r>
              <a:rPr lang="en-US" sz="1600" i="1" dirty="0" err="1"/>
              <a:t>iterable</a:t>
            </a:r>
            <a:r>
              <a:rPr lang="en-US" sz="1600" dirty="0"/>
              <a:t>. </a:t>
            </a:r>
            <a:r>
              <a:rPr lang="ru-RU" sz="1600" dirty="0"/>
              <a:t>За замовчуванням дорівнює </a:t>
            </a:r>
            <a:r>
              <a:rPr lang="en-US" sz="1600" i="1" dirty="0"/>
              <a:t>None</a:t>
            </a:r>
            <a:r>
              <a:rPr lang="en-US" sz="1600" dirty="0"/>
              <a:t>, </a:t>
            </a:r>
            <a:r>
              <a:rPr lang="ru-RU" sz="1600" dirty="0"/>
              <a:t>тобто усі елементи порівнюються "напряму".</a:t>
            </a:r>
          </a:p>
          <a:p>
            <a:pPr>
              <a:spcBef>
                <a:spcPts val="0"/>
              </a:spcBef>
            </a:pPr>
            <a:r>
              <a:rPr lang="ru-RU" sz="1600" dirty="0"/>
              <a:t>    </a:t>
            </a:r>
            <a:r>
              <a:rPr lang="en-US" sz="1600" i="1" dirty="0"/>
              <a:t>reverse</a:t>
            </a:r>
            <a:r>
              <a:rPr lang="en-US" sz="1600" dirty="0"/>
              <a:t> — </a:t>
            </a:r>
            <a:r>
              <a:rPr lang="ru-RU" sz="1600" dirty="0"/>
              <a:t>типу </a:t>
            </a:r>
            <a:r>
              <a:rPr lang="en-US" sz="1600" i="1" dirty="0" err="1"/>
              <a:t>bool</a:t>
            </a:r>
            <a:r>
              <a:rPr lang="en-US" sz="1600" dirty="0"/>
              <a:t>. </a:t>
            </a:r>
            <a:r>
              <a:rPr lang="ru-RU" sz="1600" dirty="0"/>
              <a:t>Якщо </a:t>
            </a:r>
            <a:r>
              <a:rPr lang="en-US" sz="1600" dirty="0"/>
              <a:t>True, </a:t>
            </a:r>
            <a:r>
              <a:rPr lang="ru-RU" sz="1600" dirty="0"/>
              <a:t>то елементи послідовності будуть відсортовані у зворотньому порядку.</a:t>
            </a:r>
          </a:p>
          <a:p>
            <a:pPr marL="0" indent="0">
              <a:buNone/>
            </a:pPr>
            <a:endParaRPr lang="ru-RU" sz="1600" dirty="0"/>
          </a:p>
        </p:txBody>
      </p:sp>
      <p:sp>
        <p:nvSpPr>
          <p:cNvPr id="2" name="Rectangle 1"/>
          <p:cNvSpPr>
            <a:spLocks noChangeArrowheads="1"/>
          </p:cNvSpPr>
          <p:nvPr/>
        </p:nvSpPr>
        <p:spPr bwMode="auto">
          <a:xfrm>
            <a:off x="286871" y="994716"/>
            <a:ext cx="2739853"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3</a:t>
            </a: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g</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function</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 * </a:t>
            </a:r>
            <a:r>
              <a:rPr kumimoji="0" lang="ru-RU" altLang="ru-RU" sz="1400" b="0" i="0" u="none" strike="noStrike" cap="none" normalizeH="0" baseline="0">
                <a:ln>
                  <a:noFill/>
                </a:ln>
                <a:solidFill>
                  <a:srgbClr val="F78C6C"/>
                </a:solidFill>
                <a:effectLst/>
                <a:latin typeface="JetBrains Mono"/>
              </a:rPr>
              <a:t>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g</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3"/>
          <p:cNvSpPr/>
          <p:nvPr/>
        </p:nvSpPr>
        <p:spPr>
          <a:xfrm>
            <a:off x="3476625" y="1641046"/>
            <a:ext cx="2551789" cy="307777"/>
          </a:xfrm>
          <a:prstGeom prst="rect">
            <a:avLst/>
          </a:prstGeom>
        </p:spPr>
        <p:txBody>
          <a:bodyPr wrap="none">
            <a:spAutoFit/>
          </a:bodyPr>
          <a:lstStyle/>
          <a:p>
            <a:r>
              <a:rPr lang="uk-UA" sz="1400" i="1" dirty="0"/>
              <a:t>g() — функція вищого порядку.</a:t>
            </a:r>
          </a:p>
        </p:txBody>
      </p:sp>
      <p:pic>
        <p:nvPicPr>
          <p:cNvPr id="5" name="Picture 4"/>
          <p:cNvPicPr>
            <a:picLocks noChangeAspect="1"/>
          </p:cNvPicPr>
          <p:nvPr/>
        </p:nvPicPr>
        <p:blipFill>
          <a:blip r:embed="rId2"/>
          <a:stretch>
            <a:fillRect/>
          </a:stretch>
        </p:blipFill>
        <p:spPr>
          <a:xfrm>
            <a:off x="3476625" y="2305983"/>
            <a:ext cx="361950" cy="276225"/>
          </a:xfrm>
          <a:prstGeom prst="rect">
            <a:avLst/>
          </a:prstGeom>
        </p:spPr>
      </p:pic>
      <p:sp>
        <p:nvSpPr>
          <p:cNvPr id="6" name="Rectangle 2"/>
          <p:cNvSpPr>
            <a:spLocks noChangeArrowheads="1"/>
          </p:cNvSpPr>
          <p:nvPr/>
        </p:nvSpPr>
        <p:spPr bwMode="auto">
          <a:xfrm>
            <a:off x="339086" y="3643150"/>
            <a:ext cx="3534942"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82AAFF"/>
                </a:solidFill>
                <a:effectLst/>
                <a:latin typeface="JetBrains Mono"/>
              </a:rPr>
              <a:t>sorted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iterable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key</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None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reverse</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False</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8" name="Rectangle 3"/>
          <p:cNvSpPr>
            <a:spLocks noChangeArrowheads="1"/>
          </p:cNvSpPr>
          <p:nvPr/>
        </p:nvSpPr>
        <p:spPr bwMode="auto">
          <a:xfrm>
            <a:off x="339086" y="5908093"/>
            <a:ext cx="2085827" cy="46166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dirty="0">
                <a:ln>
                  <a:noFill/>
                </a:ln>
                <a:solidFill>
                  <a:srgbClr val="C3CEE3"/>
                </a:solidFill>
                <a:effectLst/>
                <a:latin typeface="JetBrains Mono"/>
              </a:rPr>
              <a:t>l </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'John'</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'jam'</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'Jane'</a:t>
            </a: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C3E88D"/>
                </a:solidFill>
                <a:effectLst/>
                <a:latin typeface="JetBrains Mono"/>
              </a:rPr>
              <a:t>'job'</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82AAFF"/>
                </a:solidFill>
                <a:effectLst/>
                <a:latin typeface="JetBrains Mono"/>
              </a:rPr>
              <a:t>sorted</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l</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9" name="Picture 8"/>
          <p:cNvPicPr>
            <a:picLocks noChangeAspect="1"/>
          </p:cNvPicPr>
          <p:nvPr/>
        </p:nvPicPr>
        <p:blipFill>
          <a:blip r:embed="rId3"/>
          <a:stretch>
            <a:fillRect/>
          </a:stretch>
        </p:blipFill>
        <p:spPr>
          <a:xfrm>
            <a:off x="2566987" y="5960718"/>
            <a:ext cx="2543175" cy="285750"/>
          </a:xfrm>
          <a:prstGeom prst="rect">
            <a:avLst/>
          </a:prstGeom>
        </p:spPr>
      </p:pic>
      <p:sp>
        <p:nvSpPr>
          <p:cNvPr id="10" name="Rectangle 9"/>
          <p:cNvSpPr/>
          <p:nvPr/>
        </p:nvSpPr>
        <p:spPr>
          <a:xfrm>
            <a:off x="286871" y="5475977"/>
            <a:ext cx="8340662" cy="338554"/>
          </a:xfrm>
          <a:prstGeom prst="rect">
            <a:avLst/>
          </a:prstGeom>
        </p:spPr>
        <p:txBody>
          <a:bodyPr wrap="square">
            <a:spAutoFit/>
          </a:bodyPr>
          <a:lstStyle/>
          <a:p>
            <a:r>
              <a:rPr lang="ru-RU" sz="1600" dirty="0"/>
              <a:t>Простий приклад: маємо список символьних рядків, який треба відсортувати. </a:t>
            </a:r>
            <a:endParaRPr lang="uk-UA" sz="1600" dirty="0"/>
          </a:p>
        </p:txBody>
      </p:sp>
      <p:sp>
        <p:nvSpPr>
          <p:cNvPr id="11" name="Rectangle 10"/>
          <p:cNvSpPr/>
          <p:nvPr/>
        </p:nvSpPr>
        <p:spPr>
          <a:xfrm>
            <a:off x="5579533" y="5829824"/>
            <a:ext cx="6096000" cy="646331"/>
          </a:xfrm>
          <a:prstGeom prst="rect">
            <a:avLst/>
          </a:prstGeom>
        </p:spPr>
        <p:txBody>
          <a:bodyPr>
            <a:spAutoFit/>
          </a:bodyPr>
          <a:lstStyle/>
          <a:p>
            <a:r>
              <a:rPr lang="ru-RU" sz="1200" i="1" dirty="0"/>
              <a:t>Отримали відсортований список рядків.  </a:t>
            </a:r>
            <a:r>
              <a:rPr lang="ru-RU" sz="1200" i="1" dirty="0" err="1"/>
              <a:t>Символьні</a:t>
            </a:r>
            <a:r>
              <a:rPr lang="ru-RU" sz="1200" i="1" dirty="0"/>
              <a:t> рядки відсортовані у лексиграфічному порядку, тобто при порівнюванні рядків між собою враховувався регістр букв (верхній чи нижній).</a:t>
            </a:r>
          </a:p>
        </p:txBody>
      </p:sp>
    </p:spTree>
    <p:extLst>
      <p:ext uri="{BB962C8B-B14F-4D97-AF65-F5344CB8AC3E}">
        <p14:creationId xmlns:p14="http://schemas.microsoft.com/office/powerpoint/2010/main" val="723975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buNone/>
            </a:pPr>
            <a:r>
              <a:rPr lang="ru-RU" sz="1600" dirty="0"/>
              <a:t>А тепер припустимо, </a:t>
            </a:r>
            <a:r>
              <a:rPr lang="ru-RU" sz="1600" dirty="0" err="1"/>
              <a:t>що</a:t>
            </a:r>
            <a:r>
              <a:rPr lang="ru-RU" sz="1600" dirty="0"/>
              <a:t> </a:t>
            </a:r>
            <a:r>
              <a:rPr lang="ru-RU" sz="1600" dirty="0" err="1"/>
              <a:t>потрібно</a:t>
            </a:r>
            <a:r>
              <a:rPr lang="ru-RU" sz="1600" dirty="0"/>
              <a:t> відсортувати список символьних рядків не враховуючи регістр останніх. Найпростіше — приводити усі символьні рядки до одного регістру перед тим як порівнювати їх між собою.</a:t>
            </a:r>
          </a:p>
          <a:p>
            <a:pPr marL="0" indent="0">
              <a:buNone/>
            </a:pPr>
            <a:r>
              <a:rPr lang="ru-RU" sz="1600" dirty="0"/>
              <a:t>Отже </a:t>
            </a:r>
            <a:r>
              <a:rPr lang="ru-RU" sz="1600" dirty="0" err="1"/>
              <a:t>функції</a:t>
            </a:r>
            <a:r>
              <a:rPr lang="ru-RU" sz="1600" dirty="0"/>
              <a:t> </a:t>
            </a:r>
            <a:r>
              <a:rPr lang="en-US" sz="1600" i="1" dirty="0"/>
              <a:t>sorted(</a:t>
            </a:r>
            <a:r>
              <a:rPr lang="en-US" sz="1600" dirty="0"/>
              <a:t>) </a:t>
            </a:r>
            <a:r>
              <a:rPr lang="ru-RU" sz="1600" dirty="0"/>
              <a:t>можна передати як аргумент ще одну функцію, яка у свою чергу буде трошки "змінювати" наші символьні рядки. Визначимо останню:</a:t>
            </a:r>
          </a:p>
        </p:txBody>
      </p:sp>
      <p:sp>
        <p:nvSpPr>
          <p:cNvPr id="2" name="Rectangle 1"/>
          <p:cNvSpPr>
            <a:spLocks noChangeArrowheads="1"/>
          </p:cNvSpPr>
          <p:nvPr/>
        </p:nvSpPr>
        <p:spPr bwMode="auto">
          <a:xfrm>
            <a:off x="364067" y="1384182"/>
            <a:ext cx="2398413"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l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'John'</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'jam'</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'Jane'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'job'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to_lower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string</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string</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lower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p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sorted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l</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key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to_lower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p</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3"/>
          <p:cNvSpPr/>
          <p:nvPr/>
        </p:nvSpPr>
        <p:spPr>
          <a:xfrm>
            <a:off x="3125996" y="2406134"/>
            <a:ext cx="3809761" cy="338554"/>
          </a:xfrm>
          <a:prstGeom prst="rect">
            <a:avLst/>
          </a:prstGeom>
        </p:spPr>
        <p:txBody>
          <a:bodyPr wrap="none">
            <a:spAutoFit/>
          </a:bodyPr>
          <a:lstStyle/>
          <a:p>
            <a:r>
              <a:rPr lang="ru-RU" sz="1600" i="1" dirty="0"/>
              <a:t>Передаємо функцію у якості аргументу</a:t>
            </a:r>
            <a:endParaRPr lang="uk-UA" sz="1600" i="1" dirty="0"/>
          </a:p>
        </p:txBody>
      </p:sp>
    </p:spTree>
    <p:extLst>
      <p:ext uri="{BB962C8B-B14F-4D97-AF65-F5344CB8AC3E}">
        <p14:creationId xmlns:p14="http://schemas.microsoft.com/office/powerpoint/2010/main" val="83401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lgn="ctr">
              <a:buNone/>
            </a:pPr>
            <a:r>
              <a:rPr lang="ru-RU" sz="2000" b="1" dirty="0"/>
              <a:t>Область видимості </a:t>
            </a:r>
            <a:r>
              <a:rPr lang="ru-RU" sz="2000" b="1" dirty="0" err="1"/>
              <a:t>функції</a:t>
            </a:r>
            <a:r>
              <a:rPr lang="ru-RU" sz="2000" b="1" dirty="0"/>
              <a:t> (</a:t>
            </a:r>
            <a:r>
              <a:rPr lang="en-US" sz="2000" b="1" dirty="0"/>
              <a:t>scope)</a:t>
            </a:r>
          </a:p>
          <a:p>
            <a:pPr marL="0" indent="0">
              <a:buNone/>
            </a:pPr>
            <a:r>
              <a:rPr lang="ru-RU" sz="1600" b="1" i="1" dirty="0"/>
              <a:t>Область видимості або (</a:t>
            </a:r>
            <a:r>
              <a:rPr lang="en-US" sz="1600" b="1" i="1" dirty="0"/>
              <a:t>scope) </a:t>
            </a:r>
            <a:r>
              <a:rPr lang="en-US" sz="1600" i="1" dirty="0"/>
              <a:t>— </a:t>
            </a:r>
            <a:r>
              <a:rPr lang="ru-RU" sz="1600" i="1" dirty="0"/>
              <a:t>це ділянка програми, де існує окрема множина імен, пов'язаних із певними даними (змінними) чи оголошеннями (функціями, класами тощо). Однакові імена можуть вживатися на різних ділянках програми (а отже мати різні межі дії), але мати різне значення (посилатися на різні дані) чи стосуватися різних оголошень.</a:t>
            </a:r>
            <a:endParaRPr lang="en-US" sz="1600" i="1" dirty="0"/>
          </a:p>
          <a:p>
            <a:pPr marL="0" indent="0">
              <a:buNone/>
            </a:pPr>
            <a:r>
              <a:rPr lang="ru-RU" sz="1600" dirty="0"/>
              <a:t>Імена в </a:t>
            </a:r>
            <a:r>
              <a:rPr lang="en-US" sz="1600" dirty="0"/>
              <a:t>Python </a:t>
            </a:r>
            <a:r>
              <a:rPr lang="ru-RU" sz="1600" dirty="0"/>
              <a:t>також мають області видимості. В залежності від місця у коді, де ім'я було визначене, визначається і область видимості, тобто, де це ім'я буде доступним.</a:t>
            </a:r>
          </a:p>
          <a:p>
            <a:pPr marL="0" indent="0">
              <a:buNone/>
            </a:pPr>
            <a:r>
              <a:rPr lang="ru-RU" sz="1600" dirty="0"/>
              <a:t>При використанні імен змінних у програмі, </a:t>
            </a:r>
            <a:r>
              <a:rPr lang="en-US" sz="1600" dirty="0"/>
              <a:t>Python </a:t>
            </a:r>
            <a:r>
              <a:rPr lang="ru-RU" sz="1600" dirty="0"/>
              <a:t>кожного разу шукає, створює або змінює ці імена у відповідному </a:t>
            </a:r>
            <a:r>
              <a:rPr lang="ru-RU" sz="1600" u="sng" dirty="0"/>
              <a:t>просторі імен</a:t>
            </a:r>
            <a:r>
              <a:rPr lang="ru-RU" sz="1600" dirty="0"/>
              <a:t>. Простір імен, який є доступним в кожен момент, залежить від області, в якій знаходиться код.</a:t>
            </a:r>
            <a:endParaRPr lang="en-US" sz="1600" dirty="0"/>
          </a:p>
          <a:p>
            <a:pPr marL="0" indent="0">
              <a:buNone/>
            </a:pPr>
            <a:endParaRPr lang="en-US" sz="1600" dirty="0"/>
          </a:p>
          <a:p>
            <a:pPr marL="0" indent="0">
              <a:buNone/>
            </a:pPr>
            <a:r>
              <a:rPr lang="ru-RU" sz="1600" b="1" dirty="0"/>
              <a:t>Вкладені </a:t>
            </a:r>
            <a:r>
              <a:rPr lang="ru-RU" sz="1600" b="1" dirty="0" err="1"/>
              <a:t>функції</a:t>
            </a:r>
            <a:endParaRPr lang="ru-RU" sz="1600" b="1" dirty="0"/>
          </a:p>
          <a:p>
            <a:pPr marL="0" indent="0">
              <a:buNone/>
            </a:pPr>
            <a:r>
              <a:rPr lang="ru-RU" sz="1600" dirty="0"/>
              <a:t>Коли ми оголошуємо функцію, в її тілі ми можемо використовувати будь-які оператори, у тому числі і оголошення </a:t>
            </a:r>
            <a:r>
              <a:rPr lang="ru-RU" sz="1600" dirty="0" err="1"/>
              <a:t>функції</a:t>
            </a:r>
            <a:r>
              <a:rPr lang="ru-RU" sz="1600" dirty="0"/>
              <a:t>. </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ru-RU" sz="1600" dirty="0"/>
              <a:t>Функція </a:t>
            </a:r>
            <a:r>
              <a:rPr lang="ru-RU" sz="1600" i="1" dirty="0"/>
              <a:t>inner() </a:t>
            </a:r>
            <a:r>
              <a:rPr lang="ru-RU" sz="1600" dirty="0"/>
              <a:t>є </a:t>
            </a:r>
            <a:r>
              <a:rPr lang="ru-RU" sz="1600" b="1" i="1" dirty="0"/>
              <a:t>локальною</a:t>
            </a:r>
            <a:r>
              <a:rPr lang="ru-RU" sz="1600" dirty="0"/>
              <a:t> по відношенню до </a:t>
            </a:r>
            <a:r>
              <a:rPr lang="ru-RU" sz="1600" dirty="0" err="1"/>
              <a:t>функції</a:t>
            </a:r>
            <a:r>
              <a:rPr lang="ru-RU" sz="1600" dirty="0"/>
              <a:t> </a:t>
            </a:r>
            <a:r>
              <a:rPr lang="ru-RU" sz="1600" i="1" dirty="0"/>
              <a:t>outer()</a:t>
            </a:r>
            <a:r>
              <a:rPr lang="ru-RU" sz="1600" dirty="0"/>
              <a:t>. </a:t>
            </a:r>
            <a:endParaRPr lang="en-US" sz="1600" dirty="0"/>
          </a:p>
          <a:p>
            <a:pPr marL="0" indent="0">
              <a:buNone/>
            </a:pPr>
            <a:r>
              <a:rPr lang="ru-RU" sz="1600" dirty="0"/>
              <a:t>Тому </a:t>
            </a:r>
            <a:r>
              <a:rPr lang="ru-RU" sz="1600" b="1" i="1" dirty="0"/>
              <a:t>до внутрішньої </a:t>
            </a:r>
            <a:r>
              <a:rPr lang="ru-RU" sz="1600" b="1" i="1" dirty="0" err="1"/>
              <a:t>функції</a:t>
            </a:r>
            <a:r>
              <a:rPr lang="ru-RU" sz="1600" dirty="0"/>
              <a:t>, як і до будь-якого локального об'єкта, ми </a:t>
            </a:r>
            <a:r>
              <a:rPr lang="ru-RU" sz="1600" b="1" i="1" dirty="0"/>
              <a:t>не можемо отримати доступу ззовні</a:t>
            </a:r>
            <a:r>
              <a:rPr lang="ru-RU" sz="1600" dirty="0"/>
              <a:t>.</a:t>
            </a:r>
            <a:endParaRPr lang="en-US" sz="1600" dirty="0"/>
          </a:p>
          <a:p>
            <a:pPr marL="0" indent="0">
              <a:buNone/>
            </a:pPr>
            <a:endParaRPr lang="en-US" sz="1600" dirty="0"/>
          </a:p>
        </p:txBody>
      </p:sp>
      <p:sp>
        <p:nvSpPr>
          <p:cNvPr id="2" name="Rectangle 1"/>
          <p:cNvSpPr>
            <a:spLocks noChangeArrowheads="1"/>
          </p:cNvSpPr>
          <p:nvPr/>
        </p:nvSpPr>
        <p:spPr bwMode="auto">
          <a:xfrm>
            <a:off x="364067" y="3570941"/>
            <a:ext cx="1872629"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outer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arg</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inner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1" u="none" strike="noStrike" cap="none" normalizeH="0" baseline="0">
                <a:ln>
                  <a:noFill/>
                </a:ln>
                <a:solidFill>
                  <a:srgbClr val="C792EA"/>
                </a:solidFill>
                <a:effectLst/>
                <a:latin typeface="JetBrains Mono"/>
              </a:rPr>
              <a:t>if </a:t>
            </a:r>
            <a:r>
              <a:rPr kumimoji="0" lang="ru-RU" altLang="ru-RU" sz="1400" b="0" i="0" u="none" strike="noStrike" cap="none" normalizeH="0" baseline="0">
                <a:ln>
                  <a:noFill/>
                </a:ln>
                <a:solidFill>
                  <a:srgbClr val="F78C6C"/>
                </a:solidFill>
                <a:effectLst/>
                <a:latin typeface="JetBrains Mono"/>
              </a:rPr>
              <a:t>arg </a:t>
            </a:r>
            <a:r>
              <a:rPr kumimoji="0" lang="ru-RU" altLang="ru-RU" sz="1400" b="0" i="0" u="none" strike="noStrike" cap="none" normalizeH="0" baseline="0">
                <a:ln>
                  <a:noFill/>
                </a:ln>
                <a:solidFill>
                  <a:srgbClr val="89DDFF"/>
                </a:solidFill>
                <a:effectLst/>
                <a:latin typeface="JetBrains Mono"/>
              </a:rPr>
              <a:t>&gt;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82AAFF"/>
                </a:solidFill>
                <a:effectLst/>
                <a:latin typeface="JetBrains Mono"/>
              </a:rPr>
              <a:t>inner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arg</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outer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inner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473325" y="4368799"/>
            <a:ext cx="5583220" cy="1018023"/>
          </a:xfrm>
          <a:prstGeom prst="rect">
            <a:avLst/>
          </a:prstGeom>
        </p:spPr>
      </p:pic>
    </p:spTree>
    <p:extLst>
      <p:ext uri="{BB962C8B-B14F-4D97-AF65-F5344CB8AC3E}">
        <p14:creationId xmlns:p14="http://schemas.microsoft.com/office/powerpoint/2010/main" val="2484584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59871" y="156882"/>
            <a:ext cx="11636188" cy="6624918"/>
          </a:xfrm>
        </p:spPr>
        <p:txBody>
          <a:bodyPr>
            <a:normAutofit/>
          </a:bodyPr>
          <a:lstStyle/>
          <a:p>
            <a:pPr marL="0" indent="0" algn="ctr">
              <a:buNone/>
            </a:pPr>
            <a:r>
              <a:rPr lang="uk-UA" sz="1800" b="1" dirty="0"/>
              <a:t>Локальні і глобальні змінні</a:t>
            </a:r>
          </a:p>
          <a:p>
            <a:pPr marL="0" indent="0">
              <a:buNone/>
            </a:pPr>
            <a:r>
              <a:rPr lang="uk-UA" sz="1600" dirty="0"/>
              <a:t>Область видимості (простір імен) - область, де зберігаються змінні. В ній визначаються змінні і виконується пошук імен. </a:t>
            </a:r>
          </a:p>
          <a:p>
            <a:pPr marL="0" indent="0">
              <a:buNone/>
            </a:pPr>
            <a:r>
              <a:rPr lang="uk-UA" sz="1600" dirty="0"/>
              <a:t>Операція   </a:t>
            </a:r>
            <a:r>
              <a:rPr lang="uk-UA" sz="1600" b="1" i="1" dirty="0"/>
              <a:t>=</a:t>
            </a:r>
            <a:r>
              <a:rPr lang="uk-UA" sz="1600" dirty="0"/>
              <a:t>     пов'язує імена з областю видимості (простором імен). </a:t>
            </a:r>
          </a:p>
          <a:p>
            <a:pPr marL="0" indent="0">
              <a:buNone/>
            </a:pPr>
            <a:r>
              <a:rPr lang="uk-UA" sz="1600" dirty="0"/>
              <a:t>Поки не написано жодної функції, всі змінні в програмі глобальні. </a:t>
            </a:r>
          </a:p>
          <a:p>
            <a:pPr marL="0" indent="0">
              <a:buNone/>
            </a:pPr>
            <a:r>
              <a:rPr lang="uk-UA" sz="1600" b="1" dirty="0"/>
              <a:t>Глобальні змінні </a:t>
            </a:r>
            <a:r>
              <a:rPr lang="uk-UA" sz="1600" dirty="0"/>
              <a:t>видно у всіх функціях програми. Вони повинні бути спочатку створені, а потім їх можна читати і змінювати. </a:t>
            </a:r>
          </a:p>
          <a:p>
            <a:pPr marL="0" indent="0">
              <a:buNone/>
            </a:pPr>
            <a:r>
              <a:rPr lang="uk-UA" sz="1600" dirty="0"/>
              <a:t> </a:t>
            </a:r>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r>
              <a:rPr lang="uk-UA" sz="1600" dirty="0"/>
              <a:t>Цей код буде працювати так само:</a:t>
            </a:r>
          </a:p>
        </p:txBody>
      </p:sp>
      <p:sp>
        <p:nvSpPr>
          <p:cNvPr id="2" name="Rectangle 1"/>
          <p:cNvSpPr>
            <a:spLocks noChangeArrowheads="1"/>
          </p:cNvSpPr>
          <p:nvPr/>
        </p:nvSpPr>
        <p:spPr bwMode="auto">
          <a:xfrm>
            <a:off x="225621" y="2143835"/>
            <a:ext cx="5752344"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1  </a:t>
            </a:r>
            <a:r>
              <a:rPr kumimoji="0" lang="ru-RU" sz="1400" b="0" i="1" u="none" strike="noStrike" cap="none" normalizeH="0" baseline="0" dirty="0">
                <a:ln>
                  <a:noFill/>
                </a:ln>
                <a:solidFill>
                  <a:srgbClr val="546E7A"/>
                </a:solidFill>
                <a:effectLst/>
                <a:latin typeface="JetBrains Mono"/>
                <a:cs typeface="Arial" pitchFamily="34" charset="0"/>
              </a:rPr>
              <a:t># створили змінну раніше ніж її використали</a:t>
            </a:r>
            <a:br>
              <a:rPr kumimoji="0" lang="ru-RU" sz="1400" b="0" i="1" u="none" strike="noStrike" cap="none" normalizeH="0" baseline="0" dirty="0">
                <a:ln>
                  <a:noFill/>
                </a:ln>
                <a:solidFill>
                  <a:srgbClr val="546E7A"/>
                </a:solidFill>
                <a:effectLst/>
                <a:latin typeface="JetBrains Mono"/>
                <a:cs typeface="Arial" pitchFamily="34" charset="0"/>
              </a:rPr>
            </a:b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f</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a</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читаємо глобальну змінну а (не змінюючи її значення)</a:t>
            </a:r>
            <a:br>
              <a:rPr kumimoji="0" lang="ru-RU" sz="1400" b="0" i="1" u="none" strike="noStrike" cap="none" normalizeH="0" baseline="0" dirty="0">
                <a:ln>
                  <a:noFill/>
                </a:ln>
                <a:solidFill>
                  <a:srgbClr val="546E7A"/>
                </a:solidFill>
                <a:effectLst/>
                <a:latin typeface="JetBrains Mono"/>
                <a:cs typeface="Arial" pitchFamily="34" charset="0"/>
              </a:rPr>
            </a:b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82AAFF"/>
                </a:solidFill>
                <a:effectLst/>
                <a:latin typeface="JetBrains Mono"/>
                <a:cs typeface="Arial" pitchFamily="34" charset="0"/>
              </a:rPr>
              <a:t>f</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тут і далі буде використана змінна а</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sp>
        <p:nvSpPr>
          <p:cNvPr id="4" name="Rectangle 2"/>
          <p:cNvSpPr>
            <a:spLocks noChangeArrowheads="1"/>
          </p:cNvSpPr>
          <p:nvPr/>
        </p:nvSpPr>
        <p:spPr bwMode="auto">
          <a:xfrm>
            <a:off x="255999" y="4143573"/>
            <a:ext cx="3770648" cy="1169551"/>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f</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a</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глобальна змінна а</a:t>
            </a:r>
            <a:br>
              <a:rPr kumimoji="0" lang="ru-RU" sz="1400" b="0" i="1" u="none" strike="noStrike" cap="none" normalizeH="0" baseline="0" dirty="0">
                <a:ln>
                  <a:noFill/>
                </a:ln>
                <a:solidFill>
                  <a:srgbClr val="546E7A"/>
                </a:solidFill>
                <a:effectLst/>
                <a:latin typeface="JetBrains Mono"/>
                <a:cs typeface="Arial" pitchFamily="34" charset="0"/>
              </a:rPr>
            </a:b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1  </a:t>
            </a:r>
            <a:r>
              <a:rPr kumimoji="0" lang="ru-RU" sz="1400" b="0" i="1" u="none" strike="noStrike" cap="none" normalizeH="0" baseline="0" dirty="0">
                <a:ln>
                  <a:noFill/>
                </a:ln>
                <a:solidFill>
                  <a:srgbClr val="546E7A"/>
                </a:solidFill>
                <a:effectLst/>
                <a:latin typeface="JetBrains Mono"/>
                <a:cs typeface="Arial" pitchFamily="34" charset="0"/>
              </a:rPr>
              <a:t># створили раніше ніж використали</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82AAFF"/>
                </a:solidFill>
                <a:effectLst/>
                <a:latin typeface="JetBrains Mono"/>
                <a:cs typeface="Arial" pitchFamily="34" charset="0"/>
              </a:rPr>
              <a:t>f</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3200" b="0" i="0" u="none" strike="noStrike" cap="none" normalizeH="0" baseline="0" dirty="0">
              <a:ln>
                <a:noFill/>
              </a:ln>
              <a:solidFill>
                <a:schemeClr val="tx1"/>
              </a:solidFill>
              <a:effectLst/>
              <a:latin typeface="Arial" pitchFamily="34" charset="0"/>
              <a:cs typeface="Arial" pitchFamily="34" charset="0"/>
            </a:endParaRPr>
          </a:p>
        </p:txBody>
      </p:sp>
      <p:sp>
        <p:nvSpPr>
          <p:cNvPr id="5" name="Прямоугольник 4"/>
          <p:cNvSpPr/>
          <p:nvPr/>
        </p:nvSpPr>
        <p:spPr>
          <a:xfrm>
            <a:off x="4446494" y="4165030"/>
            <a:ext cx="6929718" cy="1323439"/>
          </a:xfrm>
          <a:prstGeom prst="rect">
            <a:avLst/>
          </a:prstGeom>
        </p:spPr>
        <p:txBody>
          <a:bodyPr wrap="square">
            <a:spAutoFit/>
          </a:bodyPr>
          <a:lstStyle/>
          <a:p>
            <a:r>
              <a:rPr lang="ru-RU" sz="1600" i="1" dirty="0"/>
              <a:t>Буде </a:t>
            </a:r>
            <a:r>
              <a:rPr lang="ru-RU" sz="1600" i="1" dirty="0" err="1"/>
              <a:t>виведено</a:t>
            </a:r>
            <a:r>
              <a:rPr lang="ru-RU" sz="1600" i="1" dirty="0"/>
              <a:t>   1. </a:t>
            </a:r>
          </a:p>
          <a:p>
            <a:r>
              <a:rPr lang="ru-RU" sz="1600" i="1" dirty="0"/>
              <a:t>Глобальна змінна а спочатку була створена, а потім була викликана функція f(). Функція f() бачить глобальну змінну a. </a:t>
            </a:r>
          </a:p>
          <a:p>
            <a:r>
              <a:rPr lang="ru-RU" sz="1600" i="1" dirty="0"/>
              <a:t>Особливість інтерпретованої мови. </a:t>
            </a:r>
            <a:r>
              <a:rPr lang="ru-RU" sz="1600" i="1" dirty="0" err="1"/>
              <a:t>Спочатку</a:t>
            </a:r>
            <a:r>
              <a:rPr lang="ru-RU" sz="1600" i="1" dirty="0"/>
              <a:t> - </a:t>
            </a:r>
            <a:r>
              <a:rPr lang="ru-RU" sz="1600" i="1" dirty="0" err="1"/>
              <a:t>це</a:t>
            </a:r>
            <a:r>
              <a:rPr lang="ru-RU" sz="1600" i="1" dirty="0"/>
              <a:t> </a:t>
            </a:r>
            <a:r>
              <a:rPr lang="ru-RU" sz="1600" i="1" dirty="0" err="1"/>
              <a:t>раніше</a:t>
            </a:r>
            <a:r>
              <a:rPr lang="ru-RU" sz="1600" i="1" dirty="0"/>
              <a:t> в </a:t>
            </a:r>
            <a:r>
              <a:rPr lang="ru-RU" sz="1600" i="1" dirty="0" err="1"/>
              <a:t>процесі</a:t>
            </a:r>
            <a:r>
              <a:rPr lang="ru-RU" sz="1600" i="1" dirty="0"/>
              <a:t> </a:t>
            </a:r>
            <a:r>
              <a:rPr lang="ru-RU" sz="1600" i="1" dirty="0" err="1"/>
              <a:t>виконання</a:t>
            </a:r>
            <a:r>
              <a:rPr lang="ru-RU" sz="1600" i="1" dirty="0"/>
              <a:t>, а не "на рядку з </a:t>
            </a:r>
            <a:r>
              <a:rPr lang="ru-RU" sz="1600" i="1" dirty="0" err="1"/>
              <a:t>меншим</a:t>
            </a:r>
            <a:r>
              <a:rPr lang="ru-RU" sz="1600" i="1" dirty="0"/>
              <a:t> номером". </a:t>
            </a:r>
          </a:p>
        </p:txBody>
      </p:sp>
    </p:spTree>
    <p:extLst>
      <p:ext uri="{BB962C8B-B14F-4D97-AF65-F5344CB8AC3E}">
        <p14:creationId xmlns:p14="http://schemas.microsoft.com/office/powerpoint/2010/main" val="1211684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buNone/>
            </a:pPr>
            <a:r>
              <a:rPr lang="uk-UA" sz="1800" b="1" dirty="0"/>
              <a:t>Локальна змінна </a:t>
            </a:r>
            <a:r>
              <a:rPr lang="uk-UA" sz="1800" dirty="0"/>
              <a:t>створюється всередині функції або блоку (наприклад, </a:t>
            </a:r>
            <a:r>
              <a:rPr lang="uk-UA" sz="1800" dirty="0" err="1"/>
              <a:t>if</a:t>
            </a:r>
            <a:r>
              <a:rPr lang="uk-UA" sz="1800" dirty="0"/>
              <a:t> або </a:t>
            </a:r>
            <a:r>
              <a:rPr lang="uk-UA" sz="1800" dirty="0" err="1"/>
              <a:t>while</a:t>
            </a:r>
            <a:r>
              <a:rPr lang="uk-UA" sz="1800" dirty="0"/>
              <a:t>). Локальну змінну бачать тільки всередині того блоку (функції), де була створена.</a:t>
            </a:r>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r>
              <a:rPr lang="uk-UA" sz="1800" dirty="0"/>
              <a:t>Кожен виклик функції створює локальну змінну (свою, нову) (кожен виклик функції створює свій новий </a:t>
            </a:r>
            <a:r>
              <a:rPr lang="uk-UA" sz="1800" dirty="0" err="1"/>
              <a:t>namespace</a:t>
            </a:r>
            <a:r>
              <a:rPr lang="uk-UA" sz="1800" dirty="0"/>
              <a:t>) </a:t>
            </a:r>
          </a:p>
          <a:p>
            <a:r>
              <a:rPr lang="uk-UA" sz="1800" dirty="0"/>
              <a:t>після завершення функції її локальні змінні знищуються. </a:t>
            </a:r>
          </a:p>
          <a:p>
            <a:r>
              <a:rPr lang="uk-UA" sz="1800" dirty="0"/>
              <a:t>аргументи функції теж є локальними змінними (при виконанні функції дорівнює параметру значення).</a:t>
            </a:r>
          </a:p>
          <a:p>
            <a:pPr marL="0" indent="0">
              <a:buNone/>
            </a:pPr>
            <a:endParaRPr lang="uk-UA" sz="1800" dirty="0"/>
          </a:p>
          <a:p>
            <a:pPr marL="0" indent="0">
              <a:buNone/>
            </a:pPr>
            <a:r>
              <a:rPr lang="uk-UA" sz="1800" dirty="0"/>
              <a:t>Можна (</a:t>
            </a:r>
            <a:r>
              <a:rPr lang="uk-UA" sz="1800" i="1" u="sng" dirty="0"/>
              <a:t>але не треба так робити</a:t>
            </a:r>
            <a:r>
              <a:rPr lang="uk-UA" sz="1800" i="1" dirty="0"/>
              <a:t>!</a:t>
            </a:r>
            <a:r>
              <a:rPr lang="uk-UA" sz="1800" dirty="0"/>
              <a:t>) створювати локальну змінну з тим же ім'ям, що і глобальну. </a:t>
            </a:r>
            <a:endParaRPr lang="ru-RU" sz="1800" dirty="0"/>
          </a:p>
        </p:txBody>
      </p:sp>
      <p:sp>
        <p:nvSpPr>
          <p:cNvPr id="2" name="Rectangle 1"/>
          <p:cNvSpPr>
            <a:spLocks noChangeArrowheads="1"/>
          </p:cNvSpPr>
          <p:nvPr/>
        </p:nvSpPr>
        <p:spPr bwMode="auto">
          <a:xfrm>
            <a:off x="322729" y="961782"/>
            <a:ext cx="5818516"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err="1">
                <a:ln>
                  <a:noFill/>
                </a:ln>
                <a:solidFill>
                  <a:srgbClr val="C792EA"/>
                </a:solidFill>
                <a:effectLst/>
                <a:latin typeface="JetBrains Mono"/>
                <a:cs typeface="Arial" pitchFamily="34" charset="0"/>
              </a:rPr>
              <a:t>def</a:t>
            </a:r>
            <a:r>
              <a:rPr kumimoji="0" lang="ru-RU" sz="1400" b="0" i="1" u="none" strike="noStrike" cap="none" normalizeH="0" baseline="0" dirty="0">
                <a:ln>
                  <a:noFill/>
                </a:ln>
                <a:solidFill>
                  <a:srgbClr val="C792EA"/>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f</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546E7A"/>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1   </a:t>
            </a:r>
            <a:r>
              <a:rPr kumimoji="0" lang="ru-RU" sz="1400" b="0" i="1" u="none" strike="noStrike" cap="none" normalizeH="0" baseline="0" dirty="0">
                <a:ln>
                  <a:noFill/>
                </a:ln>
                <a:solidFill>
                  <a:srgbClr val="546E7A"/>
                </a:solidFill>
                <a:effectLst/>
                <a:latin typeface="JetBrains Mono"/>
                <a:cs typeface="Arial" pitchFamily="34" charset="0"/>
              </a:rPr>
              <a:t># локальна </a:t>
            </a:r>
            <a:r>
              <a:rPr kumimoji="0" lang="ru-RU" sz="1400" b="0" i="1" u="none" strike="noStrike" cap="none" normalizeH="0" baseline="0" dirty="0" err="1">
                <a:ln>
                  <a:noFill/>
                </a:ln>
                <a:solidFill>
                  <a:srgbClr val="546E7A"/>
                </a:solidFill>
                <a:effectLst/>
                <a:latin typeface="JetBrains Mono"/>
                <a:cs typeface="Arial" pitchFamily="34" charset="0"/>
              </a:rPr>
              <a:t>змінна</a:t>
            </a:r>
            <a:r>
              <a:rPr kumimoji="0" lang="ru-RU" sz="1400" b="0" i="1" u="none" strike="noStrike" cap="none" normalizeH="0" baseline="0" dirty="0">
                <a:ln>
                  <a:noFill/>
                </a:ln>
                <a:solidFill>
                  <a:srgbClr val="546E7A"/>
                </a:solidFill>
                <a:effectLst/>
                <a:latin typeface="JetBrains Mono"/>
                <a:cs typeface="Arial" pitchFamily="34" charset="0"/>
              </a:rPr>
              <a:t> </a:t>
            </a:r>
            <a:r>
              <a:rPr kumimoji="0" lang="ru-RU" sz="1400" b="0" i="1" u="none" strike="noStrike" cap="none" normalizeH="0" baseline="0" dirty="0" err="1">
                <a:ln>
                  <a:noFill/>
                </a:ln>
                <a:solidFill>
                  <a:srgbClr val="546E7A"/>
                </a:solidFill>
                <a:effectLst/>
                <a:latin typeface="JetBrains Mono"/>
                <a:cs typeface="Arial" pitchFamily="34" charset="0"/>
              </a:rPr>
              <a:t>функції</a:t>
            </a:r>
            <a:r>
              <a:rPr kumimoji="0" lang="ru-RU" sz="1400" b="0" i="1" u="none" strike="noStrike" cap="none" normalizeH="0" baseline="0" dirty="0">
                <a:ln>
                  <a:noFill/>
                </a:ln>
                <a:solidFill>
                  <a:srgbClr val="546E7A"/>
                </a:solidFill>
                <a:effectLst/>
                <a:latin typeface="JetBrains Mono"/>
                <a:cs typeface="Arial" pitchFamily="34" charset="0"/>
              </a:rPr>
              <a:t> f</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82AAFF"/>
                </a:solidFill>
                <a:effectLst/>
                <a:latin typeface="JetBrains Mono"/>
                <a:cs typeface="Arial" pitchFamily="34" charset="0"/>
              </a:rPr>
              <a:t>f</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1" u="none" strike="noStrike" cap="none" normalizeH="0" baseline="0" dirty="0" err="1">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a</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ПОМИЛКА! </a:t>
            </a:r>
            <a:r>
              <a:rPr kumimoji="0" lang="ru-RU" sz="1400" b="0" i="1" u="none" strike="noStrike" cap="none" normalizeH="0" baseline="0" dirty="0" err="1">
                <a:ln>
                  <a:noFill/>
                </a:ln>
                <a:solidFill>
                  <a:srgbClr val="546E7A"/>
                </a:solidFill>
                <a:effectLst/>
                <a:latin typeface="JetBrains Mono"/>
                <a:cs typeface="Arial" pitchFamily="34" charset="0"/>
              </a:rPr>
              <a:t>Локальну</a:t>
            </a:r>
            <a:r>
              <a:rPr kumimoji="0" lang="ru-RU" sz="1400" b="0" i="1" u="none" strike="noStrike" cap="none" normalizeH="0" baseline="0" dirty="0">
                <a:ln>
                  <a:noFill/>
                </a:ln>
                <a:solidFill>
                  <a:srgbClr val="546E7A"/>
                </a:solidFill>
                <a:effectLst/>
                <a:latin typeface="JetBrains Mono"/>
                <a:cs typeface="Arial" pitchFamily="34" charset="0"/>
              </a:rPr>
              <a:t> </a:t>
            </a:r>
            <a:r>
              <a:rPr kumimoji="0" lang="ru-RU" sz="1400" b="0" i="1" u="none" strike="noStrike" cap="none" normalizeH="0" baseline="0" dirty="0" err="1">
                <a:ln>
                  <a:noFill/>
                </a:ln>
                <a:solidFill>
                  <a:srgbClr val="546E7A"/>
                </a:solidFill>
                <a:effectLst/>
                <a:latin typeface="JetBrains Mono"/>
                <a:cs typeface="Arial" pitchFamily="34" charset="0"/>
              </a:rPr>
              <a:t>змінну</a:t>
            </a:r>
            <a:r>
              <a:rPr kumimoji="0" lang="ru-RU" sz="1400" b="0" i="1" u="none" strike="noStrike" cap="none" normalizeH="0" baseline="0" dirty="0">
                <a:ln>
                  <a:noFill/>
                </a:ln>
                <a:solidFill>
                  <a:srgbClr val="546E7A"/>
                </a:solidFill>
                <a:effectLst/>
                <a:latin typeface="JetBrains Mono"/>
                <a:cs typeface="Arial" pitchFamily="34" charset="0"/>
              </a:rPr>
              <a:t> а не видно поза </a:t>
            </a:r>
            <a:r>
              <a:rPr kumimoji="0" lang="ru-RU" sz="1400" b="0" i="1" u="none" strike="noStrike" cap="none" normalizeH="0" baseline="0" dirty="0" err="1">
                <a:ln>
                  <a:noFill/>
                </a:ln>
                <a:solidFill>
                  <a:srgbClr val="546E7A"/>
                </a:solidFill>
                <a:effectLst/>
                <a:latin typeface="JetBrains Mono"/>
                <a:cs typeface="Arial" pitchFamily="34" charset="0"/>
              </a:rPr>
              <a:t>функцією</a:t>
            </a:r>
            <a:r>
              <a:rPr kumimoji="0" lang="ru-RU" sz="1400" b="0" i="1" u="none" strike="noStrike" cap="none" normalizeH="0" baseline="0" dirty="0">
                <a:ln>
                  <a:noFill/>
                </a:ln>
                <a:solidFill>
                  <a:srgbClr val="546E7A"/>
                </a:solidFill>
                <a:effectLst/>
                <a:latin typeface="JetBrains Mono"/>
                <a:cs typeface="Arial" pitchFamily="34" charset="0"/>
              </a:rPr>
              <a:t> f.</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sp>
        <p:nvSpPr>
          <p:cNvPr id="4" name="Прямоугольник 3"/>
          <p:cNvSpPr/>
          <p:nvPr/>
        </p:nvSpPr>
        <p:spPr>
          <a:xfrm>
            <a:off x="6558147" y="1576445"/>
            <a:ext cx="4777270" cy="338554"/>
          </a:xfrm>
          <a:prstGeom prst="rect">
            <a:avLst/>
          </a:prstGeom>
        </p:spPr>
        <p:txBody>
          <a:bodyPr wrap="none">
            <a:spAutoFit/>
          </a:bodyPr>
          <a:lstStyle/>
          <a:p>
            <a:r>
              <a:rPr lang="en-US" sz="1600" i="1" dirty="0" err="1"/>
              <a:t>Помилка</a:t>
            </a:r>
            <a:r>
              <a:rPr lang="en-US" sz="1600" i="1" dirty="0"/>
              <a:t> "</a:t>
            </a:r>
            <a:r>
              <a:rPr lang="en-US" sz="1600" i="1" dirty="0" err="1"/>
              <a:t>builtins.NameError</a:t>
            </a:r>
            <a:r>
              <a:rPr lang="en-US" sz="1600" i="1" dirty="0"/>
              <a:t>: name 'a' is not defined" </a:t>
            </a:r>
            <a:endParaRPr lang="ru-RU" sz="1600" i="1" dirty="0"/>
          </a:p>
        </p:txBody>
      </p:sp>
      <p:sp>
        <p:nvSpPr>
          <p:cNvPr id="6" name="Rectangle 2"/>
          <p:cNvSpPr>
            <a:spLocks noChangeArrowheads="1"/>
          </p:cNvSpPr>
          <p:nvPr/>
        </p:nvSpPr>
        <p:spPr bwMode="auto">
          <a:xfrm>
            <a:off x="340452" y="4565303"/>
            <a:ext cx="4608634" cy="138499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f</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1                    </a:t>
            </a:r>
            <a:r>
              <a:rPr kumimoji="0" lang="ru-RU" sz="1400" b="0" i="1" u="none" strike="noStrike" cap="none" normalizeH="0" baseline="0" dirty="0">
                <a:ln>
                  <a:noFill/>
                </a:ln>
                <a:solidFill>
                  <a:srgbClr val="546E7A"/>
                </a:solidFill>
                <a:effectLst/>
                <a:latin typeface="JetBrains Mono"/>
                <a:cs typeface="Arial" pitchFamily="34" charset="0"/>
              </a:rPr>
              <a:t># </a:t>
            </a:r>
            <a:r>
              <a:rPr kumimoji="0" lang="uk-UA" sz="1400" b="0" i="1" u="none" strike="noStrike" cap="none" normalizeH="0" baseline="0" dirty="0">
                <a:ln>
                  <a:noFill/>
                </a:ln>
                <a:solidFill>
                  <a:srgbClr val="546E7A"/>
                </a:solidFill>
                <a:effectLst/>
                <a:latin typeface="JetBrains Mono"/>
                <a:cs typeface="Arial" pitchFamily="34" charset="0"/>
              </a:rPr>
              <a:t>створено</a:t>
            </a:r>
            <a:r>
              <a:rPr kumimoji="0" lang="ru-RU" sz="1400" b="0" i="1" u="none" strike="noStrike" cap="none" normalizeH="0" baseline="0" dirty="0">
                <a:ln>
                  <a:noFill/>
                </a:ln>
                <a:solidFill>
                  <a:srgbClr val="546E7A"/>
                </a:solidFill>
                <a:effectLst/>
                <a:latin typeface="JetBrains Mono"/>
                <a:cs typeface="Arial" pitchFamily="34" charset="0"/>
              </a:rPr>
              <a:t> локальну змінну  а=1</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546E7A"/>
                </a:solidFill>
                <a:effectLst/>
                <a:latin typeface="JetBrains Mono"/>
                <a:cs typeface="Arial" pitchFamily="34" charset="0"/>
              </a:rPr>
              <a:t>    </a:t>
            </a:r>
            <a:r>
              <a:rPr kumimoji="0" lang="ru-RU" sz="1400" b="0" i="1" u="none" strike="noStrike" cap="none" normalizeH="0" baseline="0" dirty="0">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a</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end</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E88D"/>
                </a:solidFill>
                <a:effectLst/>
                <a:latin typeface="JetBrains Mono"/>
                <a:cs typeface="Arial" pitchFamily="34" charset="0"/>
              </a:rPr>
              <a:t>'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виводимо локальну змінну  а=1</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C3CEE3"/>
                </a:solidFill>
                <a:effectLst/>
                <a:latin typeface="JetBrains Mono"/>
                <a:cs typeface="Arial" pitchFamily="34" charset="0"/>
              </a:rPr>
              <a:t>a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0                       </a:t>
            </a:r>
            <a:r>
              <a:rPr kumimoji="0" lang="ru-RU" sz="1400" b="0" i="1" u="none" strike="noStrike" cap="none" normalizeH="0" baseline="0" dirty="0">
                <a:ln>
                  <a:noFill/>
                </a:ln>
                <a:solidFill>
                  <a:srgbClr val="546E7A"/>
                </a:solidFill>
                <a:effectLst/>
                <a:latin typeface="JetBrains Mono"/>
                <a:cs typeface="Arial" pitchFamily="34" charset="0"/>
              </a:rPr>
              <a:t># створено глобальну змінну  а=0</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82AAFF"/>
                </a:solidFill>
                <a:effectLst/>
                <a:latin typeface="JetBrains Mono"/>
                <a:cs typeface="Arial" pitchFamily="34" charset="0"/>
              </a:rPr>
              <a:t>f</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1" u="none" strike="noStrike" cap="none" normalizeH="0" baseline="0" dirty="0">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a</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виводимо глобальну змінну а=0</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sp>
        <p:nvSpPr>
          <p:cNvPr id="7" name="Прямоугольник 6"/>
          <p:cNvSpPr/>
          <p:nvPr/>
        </p:nvSpPr>
        <p:spPr>
          <a:xfrm>
            <a:off x="5585011" y="4584157"/>
            <a:ext cx="6096000" cy="1815882"/>
          </a:xfrm>
          <a:prstGeom prst="rect">
            <a:avLst/>
          </a:prstGeom>
        </p:spPr>
        <p:txBody>
          <a:bodyPr>
            <a:spAutoFit/>
          </a:bodyPr>
          <a:lstStyle/>
          <a:p>
            <a:pPr marL="342900" indent="-342900">
              <a:buFont typeface="+mj-lt"/>
              <a:buAutoNum type="arabicPeriod"/>
            </a:pPr>
            <a:r>
              <a:rPr lang="uk-UA" sz="1600" i="1" dirty="0"/>
              <a:t>створюється глобальна змінна а = 0 </a:t>
            </a:r>
          </a:p>
          <a:p>
            <a:pPr marL="342900" indent="-342900">
              <a:buFont typeface="+mj-lt"/>
              <a:buAutoNum type="arabicPeriod"/>
            </a:pPr>
            <a:r>
              <a:rPr lang="uk-UA" sz="1600" i="1" dirty="0"/>
              <a:t>викликається </a:t>
            </a:r>
            <a:r>
              <a:rPr lang="en-US" sz="1600" i="1" dirty="0"/>
              <a:t>f() </a:t>
            </a:r>
            <a:endParaRPr lang="uk-UA" sz="1600" i="1" dirty="0"/>
          </a:p>
          <a:p>
            <a:pPr marL="342900" indent="-342900">
              <a:buFont typeface="+mj-lt"/>
              <a:buAutoNum type="arabicPeriod"/>
            </a:pPr>
            <a:r>
              <a:rPr lang="uk-UA" sz="1600" i="1" dirty="0"/>
              <a:t>в </a:t>
            </a:r>
            <a:r>
              <a:rPr lang="en-US" sz="1600" i="1" dirty="0"/>
              <a:t>f</a:t>
            </a:r>
            <a:r>
              <a:rPr lang="uk-UA" sz="1600" i="1" dirty="0"/>
              <a:t>()</a:t>
            </a:r>
            <a:r>
              <a:rPr lang="en-US" sz="1600" i="1" dirty="0"/>
              <a:t> </a:t>
            </a:r>
            <a:r>
              <a:rPr lang="uk-UA" sz="1600" i="1" dirty="0"/>
              <a:t>створюється локальна змінна а = 1 (тепер не можна з функції </a:t>
            </a:r>
            <a:r>
              <a:rPr lang="en-US" sz="1600" i="1" dirty="0"/>
              <a:t>f</a:t>
            </a:r>
            <a:r>
              <a:rPr lang="uk-UA" sz="1600" i="1" dirty="0"/>
              <a:t>() отримати доступ</a:t>
            </a:r>
            <a:r>
              <a:rPr lang="en-US" sz="1600" i="1" dirty="0"/>
              <a:t> </a:t>
            </a:r>
            <a:r>
              <a:rPr lang="uk-UA" sz="1600" i="1" dirty="0"/>
              <a:t>до глобальної змінної </a:t>
            </a:r>
            <a:r>
              <a:rPr lang="en-US" sz="1600" i="1" dirty="0"/>
              <a:t>a) </a:t>
            </a:r>
            <a:endParaRPr lang="uk-UA" sz="1600" i="1" dirty="0"/>
          </a:p>
          <a:p>
            <a:pPr marL="342900" indent="-342900">
              <a:buFont typeface="+mj-lt"/>
              <a:buAutoNum type="arabicPeriod"/>
            </a:pPr>
            <a:r>
              <a:rPr lang="uk-UA" sz="1600" i="1" dirty="0"/>
              <a:t>в </a:t>
            </a:r>
            <a:r>
              <a:rPr lang="en-US" sz="1600" i="1" dirty="0"/>
              <a:t>f</a:t>
            </a:r>
            <a:r>
              <a:rPr lang="uk-UA" sz="1600" i="1" dirty="0"/>
              <a:t>()</a:t>
            </a:r>
            <a:r>
              <a:rPr lang="en-US" sz="1600" i="1" dirty="0"/>
              <a:t> </a:t>
            </a:r>
            <a:r>
              <a:rPr lang="uk-UA" sz="1600" i="1" dirty="0"/>
              <a:t>виводиться локальна змінна </a:t>
            </a:r>
            <a:r>
              <a:rPr lang="en-US" sz="1600" i="1" dirty="0"/>
              <a:t>a = 1 </a:t>
            </a:r>
            <a:endParaRPr lang="uk-UA" sz="1600" i="1" dirty="0"/>
          </a:p>
          <a:p>
            <a:pPr marL="342900" indent="-342900">
              <a:buFont typeface="+mj-lt"/>
              <a:buAutoNum type="arabicPeriod"/>
            </a:pPr>
            <a:r>
              <a:rPr lang="uk-UA" sz="1600" i="1" dirty="0"/>
              <a:t>Завершується виконання </a:t>
            </a:r>
            <a:r>
              <a:rPr lang="en-US" sz="1600" i="1" dirty="0"/>
              <a:t>f </a:t>
            </a:r>
            <a:r>
              <a:rPr lang="uk-UA" sz="1600" i="1" dirty="0"/>
              <a:t>()</a:t>
            </a:r>
          </a:p>
          <a:p>
            <a:pPr marL="342900" indent="-342900">
              <a:buFont typeface="+mj-lt"/>
              <a:buAutoNum type="arabicPeriod"/>
            </a:pPr>
            <a:r>
              <a:rPr lang="uk-UA" sz="1600" i="1" dirty="0"/>
              <a:t>виводиться глобальна змінна а = 0 </a:t>
            </a:r>
            <a:endParaRPr lang="ru-RU" sz="1600" i="1" dirty="0"/>
          </a:p>
        </p:txBody>
      </p:sp>
    </p:spTree>
    <p:extLst>
      <p:ext uri="{BB962C8B-B14F-4D97-AF65-F5344CB8AC3E}">
        <p14:creationId xmlns:p14="http://schemas.microsoft.com/office/powerpoint/2010/main" val="1211684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buNone/>
            </a:pPr>
            <a:r>
              <a:rPr lang="uk-UA" sz="1800" b="1" dirty="0" err="1"/>
              <a:t>global</a:t>
            </a:r>
            <a:r>
              <a:rPr lang="uk-UA" sz="1800" b="1" dirty="0"/>
              <a:t> </a:t>
            </a:r>
            <a:r>
              <a:rPr lang="uk-UA" sz="1800" dirty="0"/>
              <a:t>каже, що змінна відноситься до глобального </a:t>
            </a:r>
            <a:r>
              <a:rPr lang="uk-UA" sz="1800" dirty="0" err="1"/>
              <a:t>namespace</a:t>
            </a:r>
            <a:r>
              <a:rPr lang="uk-UA" sz="1800" dirty="0"/>
              <a:t>. (В цей момент змінна НЕ створюється). Змінну можна створити пізніше.</a:t>
            </a:r>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buNone/>
            </a:pPr>
            <a:endParaRPr lang="uk-UA" sz="1800" dirty="0"/>
          </a:p>
          <a:p>
            <a:pPr marL="0" indent="0" algn="ctr">
              <a:buNone/>
            </a:pPr>
            <a:endParaRPr lang="uk-UA" sz="1800" b="1" dirty="0"/>
          </a:p>
          <a:p>
            <a:pPr marL="0" indent="0" algn="ctr">
              <a:buNone/>
            </a:pPr>
            <a:r>
              <a:rPr lang="uk-UA" sz="1800" b="1" dirty="0"/>
              <a:t>Рекурсивний виклик функції </a:t>
            </a:r>
          </a:p>
          <a:p>
            <a:pPr marL="0" indent="0">
              <a:buNone/>
            </a:pPr>
            <a:r>
              <a:rPr lang="uk-UA" sz="1800" dirty="0"/>
              <a:t>Так як кожен виклик функції створює свій власний простір імен, можна писати функції </a:t>
            </a:r>
            <a:r>
              <a:rPr lang="uk-UA" sz="1800" dirty="0" err="1"/>
              <a:t>рекурсивно</a:t>
            </a:r>
            <a:r>
              <a:rPr lang="uk-UA" sz="1800" dirty="0"/>
              <a:t>. </a:t>
            </a:r>
          </a:p>
          <a:p>
            <a:pPr marL="0" indent="0">
              <a:buNone/>
            </a:pPr>
            <a:r>
              <a:rPr lang="uk-UA" sz="1800" dirty="0"/>
              <a:t>Наприклад, n! = N * (n-1)!,  0! = 1.  Математичне визначення факторіала у вигляді коду:</a:t>
            </a:r>
            <a:endParaRPr lang="ru-RU" sz="1800" dirty="0"/>
          </a:p>
        </p:txBody>
      </p:sp>
      <p:sp>
        <p:nvSpPr>
          <p:cNvPr id="6" name="Rectangle 2"/>
          <p:cNvSpPr>
            <a:spLocks noChangeArrowheads="1"/>
          </p:cNvSpPr>
          <p:nvPr/>
        </p:nvSpPr>
        <p:spPr bwMode="auto">
          <a:xfrm>
            <a:off x="444251" y="4307174"/>
            <a:ext cx="1933543"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fact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n</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C792EA"/>
                </a:solidFill>
                <a:effectLst/>
                <a:latin typeface="JetBrains Mono"/>
                <a:cs typeface="Arial" pitchFamily="34" charset="0"/>
              </a:rPr>
              <a:t>if </a:t>
            </a:r>
            <a:r>
              <a:rPr kumimoji="0" lang="ru-RU" sz="1400" b="0" i="0" u="none" strike="noStrike" cap="none" normalizeH="0" baseline="0" dirty="0">
                <a:ln>
                  <a:noFill/>
                </a:ln>
                <a:solidFill>
                  <a:srgbClr val="F78C6C"/>
                </a:solidFill>
                <a:effectLst/>
                <a:latin typeface="JetBrains Mono"/>
                <a:cs typeface="Arial" pitchFamily="34" charset="0"/>
              </a:rPr>
              <a:t>n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0</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C792EA"/>
                </a:solidFill>
                <a:effectLst/>
                <a:latin typeface="JetBrains Mono"/>
                <a:cs typeface="Arial" pitchFamily="34" charset="0"/>
              </a:rPr>
              <a:t>return </a:t>
            </a:r>
            <a:r>
              <a:rPr kumimoji="0" lang="ru-RU" sz="1400" b="0" i="0" u="none" strike="noStrike" cap="none" normalizeH="0" baseline="0" dirty="0">
                <a:ln>
                  <a:noFill/>
                </a:ln>
                <a:solidFill>
                  <a:srgbClr val="F78C6C"/>
                </a:solidFill>
                <a:effectLst/>
                <a:latin typeface="JetBrains Mono"/>
                <a:cs typeface="Arial" pitchFamily="34" charset="0"/>
              </a:rPr>
              <a:t>1</a:t>
            </a:r>
            <a:br>
              <a:rPr kumimoji="0" lang="ru-RU" sz="1400" b="0" i="0" u="none" strike="noStrike" cap="none" normalizeH="0" baseline="0" dirty="0">
                <a:ln>
                  <a:noFill/>
                </a:ln>
                <a:solidFill>
                  <a:srgbClr val="F78C6C"/>
                </a:solidFill>
                <a:effectLst/>
                <a:latin typeface="JetBrains Mono"/>
                <a:cs typeface="Arial" pitchFamily="34" charset="0"/>
              </a:rPr>
            </a:br>
            <a:r>
              <a:rPr kumimoji="0" lang="ru-RU" sz="1400" b="0" i="0" u="none" strike="noStrike" cap="none" normalizeH="0" baseline="0" dirty="0">
                <a:ln>
                  <a:noFill/>
                </a:ln>
                <a:solidFill>
                  <a:srgbClr val="F78C6C"/>
                </a:solidFill>
                <a:effectLst/>
                <a:latin typeface="JetBrains Mono"/>
                <a:cs typeface="Arial" pitchFamily="34" charset="0"/>
              </a:rPr>
              <a:t>    </a:t>
            </a:r>
            <a:r>
              <a:rPr kumimoji="0" lang="ru-RU" sz="1400" b="0" i="1" u="none" strike="noStrike" cap="none" normalizeH="0" baseline="0" dirty="0">
                <a:ln>
                  <a:noFill/>
                </a:ln>
                <a:solidFill>
                  <a:srgbClr val="C792EA"/>
                </a:solidFill>
                <a:effectLst/>
                <a:latin typeface="JetBrains Mono"/>
                <a:cs typeface="Arial" pitchFamily="34" charset="0"/>
              </a:rPr>
              <a:t>return </a:t>
            </a:r>
            <a:r>
              <a:rPr kumimoji="0" lang="ru-RU" sz="1400" b="0" i="0" u="none" strike="noStrike" cap="none" normalizeH="0" baseline="0" dirty="0">
                <a:ln>
                  <a:noFill/>
                </a:ln>
                <a:solidFill>
                  <a:srgbClr val="F78C6C"/>
                </a:solidFill>
                <a:effectLst/>
                <a:latin typeface="JetBrains Mono"/>
                <a:cs typeface="Arial" pitchFamily="34" charset="0"/>
              </a:rPr>
              <a:t>n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fact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n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1</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br>
              <a:rPr kumimoji="0" lang="ru-RU" sz="1400" b="0" i="0" u="none" strike="noStrike" cap="none" normalizeH="0" baseline="0" dirty="0">
                <a:ln>
                  <a:noFill/>
                </a:ln>
                <a:solidFill>
                  <a:srgbClr val="89DDFF"/>
                </a:solidFill>
                <a:effectLst/>
                <a:latin typeface="JetBrains Mono"/>
                <a:cs typeface="Arial" pitchFamily="34" charset="0"/>
              </a:rPr>
            </a:b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1" u="none" strike="noStrike" cap="none" normalizeH="0" baseline="0" dirty="0">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82AAFF"/>
                </a:solidFill>
                <a:effectLst/>
                <a:latin typeface="JetBrains Mono"/>
                <a:cs typeface="Arial" pitchFamily="34" charset="0"/>
              </a:rPr>
              <a:t>fact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F78C6C"/>
                </a:solidFill>
                <a:effectLst/>
                <a:latin typeface="JetBrains Mono"/>
                <a:cs typeface="Arial" pitchFamily="34" charset="0"/>
              </a:rPr>
              <a:t>5</a:t>
            </a:r>
            <a:r>
              <a:rPr kumimoji="0" lang="ru-RU" sz="1400" b="0" i="0" u="none" strike="noStrike" cap="none" normalizeH="0" baseline="0" dirty="0">
                <a:ln>
                  <a:noFill/>
                </a:ln>
                <a:solidFill>
                  <a:srgbClr val="89DDFF"/>
                </a:solidFill>
                <a:effectLst/>
                <a:latin typeface="JetBrains Mono"/>
                <a:cs typeface="Arial" pitchFamily="34" charset="0"/>
              </a:rPr>
              <a:t>))</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sp>
        <p:nvSpPr>
          <p:cNvPr id="7" name="Прямоугольник 6"/>
          <p:cNvSpPr/>
          <p:nvPr/>
        </p:nvSpPr>
        <p:spPr>
          <a:xfrm>
            <a:off x="2985247" y="4236294"/>
            <a:ext cx="6096000" cy="1077218"/>
          </a:xfrm>
          <a:prstGeom prst="rect">
            <a:avLst/>
          </a:prstGeom>
        </p:spPr>
        <p:txBody>
          <a:bodyPr>
            <a:spAutoFit/>
          </a:bodyPr>
          <a:lstStyle/>
          <a:p>
            <a:r>
              <a:rPr lang="uk-UA" sz="1600" i="1" dirty="0"/>
              <a:t>При виклику </a:t>
            </a:r>
            <a:r>
              <a:rPr lang="en-US" sz="1600" i="1" dirty="0"/>
              <a:t>fact(5) </a:t>
            </a:r>
            <a:r>
              <a:rPr lang="uk-UA" sz="1600" i="1" dirty="0"/>
              <a:t>створюється </a:t>
            </a:r>
            <a:r>
              <a:rPr lang="en-US" sz="1600" i="1" dirty="0"/>
              <a:t>namespace </a:t>
            </a:r>
            <a:r>
              <a:rPr lang="uk-UA" sz="1600" i="1" dirty="0"/>
              <a:t> з  </a:t>
            </a:r>
            <a:r>
              <a:rPr lang="en-US" sz="1600" i="1" dirty="0"/>
              <a:t>n = 5</a:t>
            </a:r>
            <a:r>
              <a:rPr lang="uk-UA" sz="1600" i="1" dirty="0"/>
              <a:t>.</a:t>
            </a:r>
          </a:p>
          <a:p>
            <a:r>
              <a:rPr lang="uk-UA" sz="1600" i="1" dirty="0"/>
              <a:t>Далі йде виклик </a:t>
            </a:r>
            <a:r>
              <a:rPr lang="en-US" sz="1600" i="1" dirty="0"/>
              <a:t>fact(4) </a:t>
            </a:r>
            <a:r>
              <a:rPr lang="uk-UA" sz="1600" i="1" dirty="0"/>
              <a:t>і створюється ще один </a:t>
            </a:r>
            <a:r>
              <a:rPr lang="en-US" sz="1600" i="1" dirty="0"/>
              <a:t>namespace, </a:t>
            </a:r>
            <a:r>
              <a:rPr lang="uk-UA" sz="1600" i="1" dirty="0"/>
              <a:t>в ньому </a:t>
            </a:r>
            <a:r>
              <a:rPr lang="en-US" sz="1600" i="1" dirty="0"/>
              <a:t>n = 4 (</a:t>
            </a:r>
            <a:r>
              <a:rPr lang="uk-UA" sz="1600" i="1" dirty="0"/>
              <a:t>це інша змінна </a:t>
            </a:r>
            <a:r>
              <a:rPr lang="en-US" sz="1600" i="1" dirty="0"/>
              <a:t>n, </a:t>
            </a:r>
            <a:r>
              <a:rPr lang="uk-UA" sz="1600" i="1" dirty="0"/>
              <a:t>вона в іншому просторі імен і та змінна </a:t>
            </a:r>
            <a:r>
              <a:rPr lang="en-US" sz="1600" i="1" dirty="0"/>
              <a:t>n = 5 </a:t>
            </a:r>
            <a:r>
              <a:rPr lang="uk-UA" sz="1600" i="1" dirty="0"/>
              <a:t>з цього простору не доступна). </a:t>
            </a:r>
            <a:endParaRPr lang="ru-RU" sz="1600" i="1" dirty="0"/>
          </a:p>
        </p:txBody>
      </p:sp>
      <p:sp>
        <p:nvSpPr>
          <p:cNvPr id="5" name="Rectangle 1"/>
          <p:cNvSpPr>
            <a:spLocks noChangeArrowheads="1"/>
          </p:cNvSpPr>
          <p:nvPr/>
        </p:nvSpPr>
        <p:spPr bwMode="auto">
          <a:xfrm>
            <a:off x="376518" y="768460"/>
            <a:ext cx="2813591"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'global'</a:t>
            </a:r>
            <a:br>
              <a:rPr kumimoji="0" lang="ru-RU" altLang="ru-RU" sz="1400" b="0" i="0" u="none" strike="noStrike" cap="none" normalizeH="0" baseline="0">
                <a:ln>
                  <a:noFill/>
                </a:ln>
                <a:solidFill>
                  <a:srgbClr val="C3E88D"/>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global </a:t>
            </a:r>
            <a:r>
              <a:rPr kumimoji="0" lang="ru-RU" altLang="ru-RU" sz="1400" b="0" i="0" u="none" strike="noStrike" cap="none" normalizeH="0" baseline="0">
                <a:ln>
                  <a:noFill/>
                </a:ln>
                <a:solidFill>
                  <a:srgbClr val="C3CEE3"/>
                </a:solidFill>
                <a:effectLst/>
                <a:latin typeface="JetBrains Mono"/>
              </a:rPr>
              <a:t>x</a:t>
            </a: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    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'global modified in function'</a:t>
            </a: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C3E88D"/>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2"/>
          <a:stretch>
            <a:fillRect/>
          </a:stretch>
        </p:blipFill>
        <p:spPr>
          <a:xfrm>
            <a:off x="3536950" y="2079517"/>
            <a:ext cx="2324100" cy="504825"/>
          </a:xfrm>
          <a:prstGeom prst="rect">
            <a:avLst/>
          </a:prstGeom>
        </p:spPr>
      </p:pic>
      <p:sp>
        <p:nvSpPr>
          <p:cNvPr id="9" name="Rectangle 8"/>
          <p:cNvSpPr/>
          <p:nvPr/>
        </p:nvSpPr>
        <p:spPr>
          <a:xfrm>
            <a:off x="3750734" y="758583"/>
            <a:ext cx="8034866" cy="954107"/>
          </a:xfrm>
          <a:prstGeom prst="rect">
            <a:avLst/>
          </a:prstGeom>
        </p:spPr>
        <p:txBody>
          <a:bodyPr wrap="square">
            <a:spAutoFit/>
          </a:bodyPr>
          <a:lstStyle/>
          <a:p>
            <a:r>
              <a:rPr lang="uk-UA" sz="1400" b="1" i="1" dirty="0"/>
              <a:t>global</a:t>
            </a:r>
            <a:r>
              <a:rPr lang="uk-UA" sz="1400" i="1" dirty="0"/>
              <a:t> змушує інтерпретатор починати пошук імен з області модуля і дозволяє присвоювати змінним нові значення. Область пошуку пролягає аж до області видимости Built-in якщо потрібне ім'я не буде знайдено у модулі, при цьому операція присвоєння значень глобальним іменам завжди буде створювати або змінювати змінні в області видимості модуля.</a:t>
            </a:r>
          </a:p>
        </p:txBody>
      </p:sp>
    </p:spTree>
    <p:extLst>
      <p:ext uri="{BB962C8B-B14F-4D97-AF65-F5344CB8AC3E}">
        <p14:creationId xmlns:p14="http://schemas.microsoft.com/office/powerpoint/2010/main" val="1211684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lgn="ctr">
              <a:buNone/>
            </a:pPr>
            <a:r>
              <a:rPr lang="uk-UA" sz="1800" b="1" dirty="0"/>
              <a:t>Вкладені (</a:t>
            </a:r>
            <a:r>
              <a:rPr lang="en-US" sz="1800" b="1" dirty="0"/>
              <a:t>enclosing) </a:t>
            </a:r>
            <a:r>
              <a:rPr lang="uk-UA" sz="1800" b="1" dirty="0"/>
              <a:t>області видимості </a:t>
            </a:r>
          </a:p>
          <a:p>
            <a:pPr marL="0" indent="0">
              <a:buNone/>
            </a:pPr>
            <a:r>
              <a:rPr lang="uk-UA" sz="1600" dirty="0"/>
              <a:t>Суть даної області видимості полягає у том, що всередині функції можуть бути вкладені функції і локальні змінні. Локальна змінна функції для її вкладеної функції знаходиться в области видимости </a:t>
            </a:r>
            <a:r>
              <a:rPr lang="en-US" sz="1600" b="1" i="1" dirty="0"/>
              <a:t>enclosing</a:t>
            </a:r>
            <a:r>
              <a:rPr lang="en-US" sz="1600" dirty="0"/>
              <a:t>.</a:t>
            </a: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uk-UA" sz="1600" dirty="0"/>
          </a:p>
          <a:p>
            <a:pPr marL="0" indent="0">
              <a:buNone/>
            </a:pPr>
            <a:r>
              <a:rPr lang="uk-UA" sz="1600" dirty="0"/>
              <a:t>Читання змінної всередині функції.  Як відбувається пошук імені: </a:t>
            </a:r>
          </a:p>
          <a:p>
            <a:pPr marL="444500" indent="-444500"/>
            <a:r>
              <a:rPr lang="uk-UA" sz="1600" dirty="0"/>
              <a:t>в локальній області видимості функції; </a:t>
            </a:r>
          </a:p>
          <a:p>
            <a:pPr marL="444500" indent="-444500"/>
            <a:r>
              <a:rPr lang="uk-UA" sz="1600" dirty="0"/>
              <a:t>в локальних областях видимості функцій, що обгортають нашу,  зсередини назовні; </a:t>
            </a:r>
          </a:p>
          <a:p>
            <a:pPr marL="444500" indent="-444500"/>
            <a:r>
              <a:rPr lang="uk-UA" sz="1600" dirty="0"/>
              <a:t>в глобальному контексті модуля; </a:t>
            </a:r>
          </a:p>
          <a:p>
            <a:pPr marL="444500" indent="-444500"/>
            <a:r>
              <a:rPr lang="uk-UA" sz="1600" dirty="0"/>
              <a:t>в </a:t>
            </a:r>
            <a:r>
              <a:rPr lang="uk-UA" sz="1600" dirty="0" err="1"/>
              <a:t>builtins</a:t>
            </a:r>
            <a:r>
              <a:rPr lang="uk-UA" sz="1600" dirty="0"/>
              <a:t> (вбудована область видимості).</a:t>
            </a:r>
          </a:p>
          <a:p>
            <a:pPr marL="0" indent="0">
              <a:buNone/>
            </a:pPr>
            <a:endParaRPr lang="ru-RU" sz="1600" dirty="0"/>
          </a:p>
          <a:p>
            <a:pPr marL="0" indent="0">
              <a:buNone/>
            </a:pPr>
            <a:r>
              <a:rPr lang="en-US" sz="1600" i="1" dirty="0"/>
              <a:t>x = value </a:t>
            </a:r>
            <a:r>
              <a:rPr lang="ru-RU" sz="1600" dirty="0" err="1"/>
              <a:t>всередині</a:t>
            </a:r>
            <a:r>
              <a:rPr lang="ru-RU" sz="1600" dirty="0"/>
              <a:t> </a:t>
            </a:r>
            <a:r>
              <a:rPr lang="ru-RU" sz="1600" dirty="0" err="1"/>
              <a:t>функції</a:t>
            </a:r>
            <a:r>
              <a:rPr lang="ru-RU" sz="1600" dirty="0"/>
              <a:t>:</a:t>
            </a:r>
          </a:p>
          <a:p>
            <a:r>
              <a:rPr lang="uk-UA" sz="1600" dirty="0"/>
              <a:t>створює чи змінює ім'я</a:t>
            </a:r>
            <a:r>
              <a:rPr lang="uk-UA" sz="1600" i="1" dirty="0"/>
              <a:t> х </a:t>
            </a:r>
            <a:r>
              <a:rPr lang="uk-UA" sz="1600" dirty="0"/>
              <a:t>в поточній локальній області видимості функції; </a:t>
            </a:r>
          </a:p>
          <a:p>
            <a:r>
              <a:rPr lang="uk-UA" sz="1600" dirty="0"/>
              <a:t>якщо був </a:t>
            </a:r>
            <a:r>
              <a:rPr lang="en-US" sz="1600" b="1" i="1" dirty="0"/>
              <a:t>non</a:t>
            </a:r>
            <a:r>
              <a:rPr lang="uk-UA" sz="1600" b="1" i="1" dirty="0" err="1"/>
              <a:t>local</a:t>
            </a:r>
            <a:r>
              <a:rPr lang="uk-UA" sz="1600" b="1" i="1" dirty="0"/>
              <a:t> </a:t>
            </a:r>
            <a:r>
              <a:rPr lang="uk-UA" sz="1600" i="1" dirty="0"/>
              <a:t>x</a:t>
            </a:r>
            <a:r>
              <a:rPr lang="uk-UA" sz="1600" dirty="0"/>
              <a:t>, то = створює чи змінює ім'я в найближчій області видимості функції, що обгортає нашу. </a:t>
            </a:r>
          </a:p>
          <a:p>
            <a:r>
              <a:rPr lang="uk-UA" sz="1600" dirty="0"/>
              <a:t>якщо був </a:t>
            </a:r>
            <a:r>
              <a:rPr lang="uk-UA" sz="1600" b="1" i="1" dirty="0" err="1"/>
              <a:t>global</a:t>
            </a:r>
            <a:r>
              <a:rPr lang="uk-UA" sz="1600" i="1" dirty="0"/>
              <a:t> x</a:t>
            </a:r>
            <a:r>
              <a:rPr lang="uk-UA" sz="1600" dirty="0"/>
              <a:t>, то = створює чи змінює ім'я в області видимості модуля.</a:t>
            </a:r>
            <a:endParaRPr lang="ru-RU" sz="1600" dirty="0"/>
          </a:p>
          <a:p>
            <a:pPr marL="0" indent="0">
              <a:buNone/>
            </a:pPr>
            <a:endParaRPr lang="uk-UA" sz="1800" dirty="0"/>
          </a:p>
          <a:p>
            <a:pPr marL="0" indent="0">
              <a:buNone/>
            </a:pPr>
            <a:endParaRPr lang="ru-RU" sz="1800" dirty="0"/>
          </a:p>
        </p:txBody>
      </p:sp>
      <p:sp>
        <p:nvSpPr>
          <p:cNvPr id="2" name="Rectangle 1"/>
          <p:cNvSpPr>
            <a:spLocks noChangeArrowheads="1"/>
          </p:cNvSpPr>
          <p:nvPr/>
        </p:nvSpPr>
        <p:spPr bwMode="auto">
          <a:xfrm>
            <a:off x="372533" y="1174860"/>
            <a:ext cx="2645276"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outer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"x modified inside outer"</a:t>
            </a: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C3E88D"/>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inner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"inner():"</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inner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"outer():"</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outer</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3"/>
          <p:cNvSpPr/>
          <p:nvPr/>
        </p:nvSpPr>
        <p:spPr>
          <a:xfrm>
            <a:off x="3615266" y="1886634"/>
            <a:ext cx="6096000" cy="523220"/>
          </a:xfrm>
          <a:prstGeom prst="rect">
            <a:avLst/>
          </a:prstGeom>
        </p:spPr>
        <p:txBody>
          <a:bodyPr>
            <a:spAutoFit/>
          </a:bodyPr>
          <a:lstStyle/>
          <a:p>
            <a:r>
              <a:rPr lang="uk-UA" sz="1400" i="1" dirty="0"/>
              <a:t>У наведеному прикладі змінна x має область видимості enclosing для функції inner()</a:t>
            </a:r>
          </a:p>
        </p:txBody>
      </p:sp>
    </p:spTree>
    <p:extLst>
      <p:ext uri="{BB962C8B-B14F-4D97-AF65-F5344CB8AC3E}">
        <p14:creationId xmlns:p14="http://schemas.microsoft.com/office/powerpoint/2010/main" val="1211684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8365" y="3039035"/>
            <a:ext cx="11555505" cy="3451412"/>
          </a:xfrm>
        </p:spPr>
        <p:txBody>
          <a:bodyPr>
            <a:normAutofit/>
          </a:bodyPr>
          <a:lstStyle/>
          <a:p>
            <a:pPr marL="0" indent="0">
              <a:buNone/>
            </a:pPr>
            <a:r>
              <a:rPr lang="uk-UA" sz="1800" dirty="0"/>
              <a:t>В </a:t>
            </a:r>
            <a:r>
              <a:rPr lang="uk-UA" sz="1800" i="1" dirty="0"/>
              <a:t>f2() </a:t>
            </a:r>
            <a:r>
              <a:rPr lang="uk-UA" sz="1800" dirty="0"/>
              <a:t>не можна змінити значення </a:t>
            </a:r>
            <a:r>
              <a:rPr lang="uk-UA" sz="1800" i="1" dirty="0"/>
              <a:t>Х</a:t>
            </a:r>
            <a:r>
              <a:rPr lang="uk-UA" sz="1800" dirty="0"/>
              <a:t>, що належить функції </a:t>
            </a:r>
            <a:r>
              <a:rPr lang="uk-UA" sz="1800" i="1" dirty="0"/>
              <a:t>f1(). </a:t>
            </a:r>
            <a:r>
              <a:rPr lang="uk-UA" sz="1800" dirty="0"/>
              <a:t>Замість цього буде створена ще одна локальна змінна, але вже в просторі імен функції </a:t>
            </a:r>
            <a:r>
              <a:rPr lang="uk-UA" sz="1800" i="1" dirty="0"/>
              <a:t>f2()</a:t>
            </a:r>
            <a:r>
              <a:rPr lang="uk-UA" sz="1800" dirty="0"/>
              <a:t>. </a:t>
            </a:r>
          </a:p>
        </p:txBody>
      </p:sp>
      <p:sp>
        <p:nvSpPr>
          <p:cNvPr id="2" name="Rectangle 1"/>
          <p:cNvSpPr>
            <a:spLocks noChangeArrowheads="1"/>
          </p:cNvSpPr>
          <p:nvPr/>
        </p:nvSpPr>
        <p:spPr bwMode="auto">
          <a:xfrm>
            <a:off x="268365" y="246819"/>
            <a:ext cx="6021328"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rgbClr val="C3CEE3"/>
                </a:solidFill>
                <a:effectLst/>
                <a:latin typeface="JetBrains Mono"/>
                <a:cs typeface="Arial" pitchFamily="34" charset="0"/>
              </a:rPr>
              <a:t>X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99  </a:t>
            </a:r>
            <a:r>
              <a:rPr kumimoji="0" lang="ru-RU" sz="1400" b="0" i="1" u="none" strike="noStrike" cap="none" normalizeH="0" baseline="0" dirty="0">
                <a:ln>
                  <a:noFill/>
                </a:ln>
                <a:solidFill>
                  <a:srgbClr val="546E7A"/>
                </a:solidFill>
                <a:effectLst/>
                <a:latin typeface="JetBrains Mono"/>
                <a:cs typeface="Arial" pitchFamily="34" charset="0"/>
              </a:rPr>
              <a:t># ім’я в </a:t>
            </a:r>
            <a:r>
              <a:rPr kumimoji="0" lang="uk-UA" sz="1400" b="0" i="1" u="none" strike="noStrike" cap="none" normalizeH="0" baseline="0" dirty="0">
                <a:ln>
                  <a:noFill/>
                </a:ln>
                <a:solidFill>
                  <a:srgbClr val="546E7A"/>
                </a:solidFill>
                <a:effectLst/>
                <a:latin typeface="JetBrains Mono"/>
                <a:cs typeface="Arial" pitchFamily="34" charset="0"/>
              </a:rPr>
              <a:t>глобальній</a:t>
            </a:r>
            <a:r>
              <a:rPr kumimoji="0" lang="ru-RU" sz="1400" b="0" i="1" u="none" strike="noStrike" cap="none" normalizeH="0" baseline="0" dirty="0">
                <a:ln>
                  <a:noFill/>
                </a:ln>
                <a:solidFill>
                  <a:srgbClr val="546E7A"/>
                </a:solidFill>
                <a:effectLst/>
                <a:latin typeface="JetBrains Mono"/>
                <a:cs typeface="Arial" pitchFamily="34" charset="0"/>
              </a:rPr>
              <a:t> області видимості. Не використовується</a:t>
            </a:r>
            <a:br>
              <a:rPr kumimoji="0" lang="ru-RU" sz="1400" b="0" i="1" u="none" strike="noStrike" cap="none" normalizeH="0" baseline="0" dirty="0">
                <a:ln>
                  <a:noFill/>
                </a:ln>
                <a:solidFill>
                  <a:srgbClr val="546E7A"/>
                </a:solidFill>
                <a:effectLst/>
                <a:latin typeface="JetBrains Mono"/>
                <a:cs typeface="Arial" pitchFamily="34" charset="0"/>
              </a:rPr>
            </a:b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f1</a:t>
            </a:r>
            <a:r>
              <a:rPr kumimoji="0" lang="ru-RU" sz="1400" b="0" i="0" u="none" strike="noStrike" cap="none" normalizeH="0" baseline="0" dirty="0">
                <a:ln>
                  <a:noFill/>
                </a:ln>
                <a:solidFill>
                  <a:srgbClr val="89DDFF"/>
                </a:solidFill>
                <a:effectLst/>
                <a:latin typeface="JetBrains Mono"/>
                <a:cs typeface="Arial" pitchFamily="34" charset="0"/>
              </a:rPr>
              <a:t>():</a:t>
            </a:r>
            <a:br>
              <a:rPr kumimoji="0" lang="uk-UA"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C3CEE3"/>
                </a:solidFill>
                <a:effectLst/>
                <a:latin typeface="JetBrains Mono"/>
                <a:cs typeface="Arial" pitchFamily="34" charset="0"/>
              </a:rPr>
              <a:t>X </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0" u="none" strike="noStrike" cap="none" normalizeH="0" baseline="0" dirty="0">
                <a:ln>
                  <a:noFill/>
                </a:ln>
                <a:solidFill>
                  <a:srgbClr val="F78C6C"/>
                </a:solidFill>
                <a:effectLst/>
                <a:latin typeface="JetBrains Mono"/>
                <a:cs typeface="Arial" pitchFamily="34" charset="0"/>
              </a:rPr>
              <a:t>88  </a:t>
            </a:r>
            <a:r>
              <a:rPr kumimoji="0" lang="ru-RU" sz="1400" b="0" i="1" u="none" strike="noStrike" cap="none" normalizeH="0" baseline="0" dirty="0">
                <a:ln>
                  <a:noFill/>
                </a:ln>
                <a:solidFill>
                  <a:srgbClr val="546E7A"/>
                </a:solidFill>
                <a:effectLst/>
                <a:latin typeface="JetBrains Mono"/>
                <a:cs typeface="Arial" pitchFamily="34" charset="0"/>
              </a:rPr>
              <a:t># Локальне ім’я в </a:t>
            </a:r>
            <a:r>
              <a:rPr kumimoji="0" lang="ru-RU" sz="1400" b="0" i="1" u="none" strike="noStrike" cap="none" normalizeH="0" baseline="0" dirty="0" err="1">
                <a:ln>
                  <a:noFill/>
                </a:ln>
                <a:solidFill>
                  <a:srgbClr val="546E7A"/>
                </a:solidFill>
                <a:effectLst/>
                <a:latin typeface="JetBrains Mono"/>
                <a:cs typeface="Arial" pitchFamily="34" charset="0"/>
              </a:rPr>
              <a:t>функції</a:t>
            </a:r>
            <a:br>
              <a:rPr kumimoji="0" lang="ru-RU" sz="1400" b="0" i="1" u="none" strike="noStrike" cap="none" normalizeH="0" baseline="0" dirty="0">
                <a:ln>
                  <a:noFill/>
                </a:ln>
                <a:solidFill>
                  <a:srgbClr val="546E7A"/>
                </a:solidFill>
                <a:effectLst/>
                <a:latin typeface="JetBrains Mono"/>
                <a:cs typeface="Arial" pitchFamily="34" charset="0"/>
              </a:rPr>
            </a:b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546E7A"/>
                </a:solidFill>
                <a:effectLst/>
                <a:latin typeface="JetBrains Mono"/>
                <a:cs typeface="Arial" pitchFamily="34" charset="0"/>
              </a:rPr>
              <a:t>    </a:t>
            </a:r>
            <a:r>
              <a:rPr kumimoji="0" lang="ru-RU" sz="1400" b="0" i="1" u="none" strike="noStrike" cap="none" normalizeH="0" baseline="0" dirty="0">
                <a:ln>
                  <a:noFill/>
                </a:ln>
                <a:solidFill>
                  <a:srgbClr val="C792EA"/>
                </a:solidFill>
                <a:effectLst/>
                <a:latin typeface="JetBrains Mono"/>
                <a:cs typeface="Arial" pitchFamily="34" charset="0"/>
              </a:rPr>
              <a:t>def </a:t>
            </a:r>
            <a:r>
              <a:rPr kumimoji="0" lang="ru-RU" sz="1400" b="0" i="0" u="none" strike="noStrike" cap="none" normalizeH="0" baseline="0" dirty="0">
                <a:ln>
                  <a:noFill/>
                </a:ln>
                <a:solidFill>
                  <a:srgbClr val="82AAFF"/>
                </a:solidFill>
                <a:effectLst/>
                <a:latin typeface="JetBrains Mono"/>
                <a:cs typeface="Arial" pitchFamily="34" charset="0"/>
              </a:rPr>
              <a:t>f2</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82AAFF"/>
                </a:solidFill>
                <a:effectLst/>
                <a:latin typeface="JetBrains Mono"/>
                <a:cs typeface="Arial" pitchFamily="34" charset="0"/>
              </a:rPr>
              <a:t>print</a:t>
            </a:r>
            <a:r>
              <a:rPr kumimoji="0" lang="ru-RU" sz="1400" b="0" i="0" u="none" strike="noStrike" cap="none" normalizeH="0" baseline="0" dirty="0">
                <a:ln>
                  <a:noFill/>
                </a:ln>
                <a:solidFill>
                  <a:srgbClr val="89DDFF"/>
                </a:solidFill>
                <a:effectLst/>
                <a:latin typeface="JetBrains Mono"/>
                <a:cs typeface="Arial" pitchFamily="34" charset="0"/>
              </a:rPr>
              <a:t>(</a:t>
            </a:r>
            <a:r>
              <a:rPr kumimoji="0" lang="ru-RU" sz="1400" b="0" i="0" u="none" strike="noStrike" cap="none" normalizeH="0" baseline="0" dirty="0">
                <a:ln>
                  <a:noFill/>
                </a:ln>
                <a:solidFill>
                  <a:srgbClr val="C3CEE3"/>
                </a:solidFill>
                <a:effectLst/>
                <a:latin typeface="JetBrains Mono"/>
                <a:cs typeface="Arial" pitchFamily="34" charset="0"/>
              </a:rPr>
              <a:t>X</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звернення до змінної у вкладеній </a:t>
            </a:r>
            <a:r>
              <a:rPr kumimoji="0" lang="ru-RU" sz="1400" b="0" i="1" u="none" strike="noStrike" cap="none" normalizeH="0" baseline="0" dirty="0" err="1">
                <a:ln>
                  <a:noFill/>
                </a:ln>
                <a:solidFill>
                  <a:srgbClr val="546E7A"/>
                </a:solidFill>
                <a:effectLst/>
                <a:latin typeface="JetBrains Mono"/>
                <a:cs typeface="Arial" pitchFamily="34" charset="0"/>
              </a:rPr>
              <a:t>функції</a:t>
            </a:r>
            <a:br>
              <a:rPr kumimoji="0" lang="ru-RU" sz="1400" b="0" i="1" u="none" strike="noStrike" cap="none" normalizeH="0" baseline="0" dirty="0">
                <a:ln>
                  <a:noFill/>
                </a:ln>
                <a:solidFill>
                  <a:srgbClr val="546E7A"/>
                </a:solidFill>
                <a:effectLst/>
                <a:latin typeface="JetBrains Mono"/>
                <a:cs typeface="Arial" pitchFamily="34" charset="0"/>
              </a:rPr>
            </a:b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1" u="none" strike="noStrike" cap="none" normalizeH="0" baseline="0" dirty="0">
                <a:ln>
                  <a:noFill/>
                </a:ln>
                <a:solidFill>
                  <a:srgbClr val="546E7A"/>
                </a:solidFill>
                <a:effectLst/>
                <a:latin typeface="JetBrains Mono"/>
                <a:cs typeface="Arial" pitchFamily="34" charset="0"/>
              </a:rPr>
              <a:t>    </a:t>
            </a:r>
            <a:r>
              <a:rPr kumimoji="0" lang="ru-RU" sz="1400" b="0" i="0" u="none" strike="noStrike" cap="none" normalizeH="0" baseline="0" dirty="0">
                <a:ln>
                  <a:noFill/>
                </a:ln>
                <a:solidFill>
                  <a:srgbClr val="82AAFF"/>
                </a:solidFill>
                <a:effectLst/>
                <a:latin typeface="JetBrains Mono"/>
                <a:cs typeface="Arial" pitchFamily="34" charset="0"/>
              </a:rPr>
              <a:t>f2</a:t>
            </a:r>
            <a:r>
              <a:rPr kumimoji="0" lang="ru-RU" sz="1400" b="0" i="0" u="none" strike="noStrike" cap="none" normalizeH="0" baseline="0" dirty="0">
                <a:ln>
                  <a:noFill/>
                </a:ln>
                <a:solidFill>
                  <a:srgbClr val="89DDFF"/>
                </a:solidFill>
                <a:effectLst/>
                <a:latin typeface="JetBrains Mono"/>
                <a:cs typeface="Arial" pitchFamily="34" charset="0"/>
              </a:rPr>
              <a:t>()</a:t>
            </a:r>
            <a:br>
              <a:rPr kumimoji="0" lang="ru-RU" sz="1400" b="0" i="0" u="none" strike="noStrike" cap="none" normalizeH="0" baseline="0" dirty="0">
                <a:ln>
                  <a:noFill/>
                </a:ln>
                <a:solidFill>
                  <a:srgbClr val="89DDFF"/>
                </a:solidFill>
                <a:effectLst/>
                <a:latin typeface="JetBrains Mono"/>
                <a:cs typeface="Arial" pitchFamily="34" charset="0"/>
              </a:rPr>
            </a:br>
            <a:br>
              <a:rPr kumimoji="0" lang="ru-RU" sz="1400" b="0" i="0" u="none" strike="noStrike" cap="none" normalizeH="0" baseline="0" dirty="0">
                <a:ln>
                  <a:noFill/>
                </a:ln>
                <a:solidFill>
                  <a:srgbClr val="89DDFF"/>
                </a:solidFill>
                <a:effectLst/>
                <a:latin typeface="JetBrains Mono"/>
                <a:cs typeface="Arial" pitchFamily="34" charset="0"/>
              </a:rPr>
            </a:br>
            <a:r>
              <a:rPr kumimoji="0" lang="ru-RU" sz="1400" b="0" i="0" u="none" strike="noStrike" cap="none" normalizeH="0" baseline="0" dirty="0">
                <a:ln>
                  <a:noFill/>
                </a:ln>
                <a:solidFill>
                  <a:srgbClr val="82AAFF"/>
                </a:solidFill>
                <a:effectLst/>
                <a:latin typeface="JetBrains Mono"/>
                <a:cs typeface="Arial" pitchFamily="34" charset="0"/>
              </a:rPr>
              <a:t>f1</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виведе 88: локальна змінна в </a:t>
            </a:r>
            <a:r>
              <a:rPr kumimoji="0" lang="ru-RU" sz="1400" b="0" i="1" u="none" strike="noStrike" cap="none" normalizeH="0" baseline="0" dirty="0" err="1">
                <a:ln>
                  <a:noFill/>
                </a:ln>
                <a:solidFill>
                  <a:srgbClr val="546E7A"/>
                </a:solidFill>
                <a:effectLst/>
                <a:latin typeface="JetBrains Mono"/>
                <a:cs typeface="Arial" pitchFamily="34" charset="0"/>
              </a:rPr>
              <a:t>функції</a:t>
            </a:r>
            <a:r>
              <a:rPr kumimoji="0" lang="ru-RU" sz="1400" b="0" i="1" u="none" strike="noStrike" cap="none" normalizeH="0" baseline="0" dirty="0">
                <a:ln>
                  <a:noFill/>
                </a:ln>
                <a:solidFill>
                  <a:srgbClr val="546E7A"/>
                </a:solidFill>
                <a:effectLst/>
                <a:latin typeface="JetBrains Mono"/>
                <a:cs typeface="Arial" pitchFamily="34" charset="0"/>
              </a:rPr>
              <a:t>, що її обгортає</a:t>
            </a:r>
            <a:br>
              <a:rPr kumimoji="0" lang="ru-RU" sz="1400" b="0" i="1" u="none" strike="noStrike" cap="none" normalizeH="0" baseline="0" dirty="0">
                <a:ln>
                  <a:noFill/>
                </a:ln>
                <a:solidFill>
                  <a:srgbClr val="546E7A"/>
                </a:solidFill>
                <a:effectLst/>
                <a:latin typeface="JetBrains Mono"/>
                <a:cs typeface="Arial" pitchFamily="34" charset="0"/>
              </a:rPr>
            </a:br>
            <a:r>
              <a:rPr kumimoji="0" lang="ru-RU" sz="1400" b="0" i="0" u="none" strike="noStrike" cap="none" normalizeH="0" baseline="0" dirty="0">
                <a:ln>
                  <a:noFill/>
                </a:ln>
                <a:solidFill>
                  <a:srgbClr val="82AAFF"/>
                </a:solidFill>
                <a:effectLst/>
                <a:latin typeface="JetBrains Mono"/>
                <a:cs typeface="Arial" pitchFamily="34" charset="0"/>
              </a:rPr>
              <a:t>f2</a:t>
            </a:r>
            <a:r>
              <a:rPr kumimoji="0" lang="ru-RU" sz="1400" b="0" i="0" u="none" strike="noStrike" cap="none" normalizeH="0" baseline="0" dirty="0">
                <a:ln>
                  <a:noFill/>
                </a:ln>
                <a:solidFill>
                  <a:srgbClr val="89DDFF"/>
                </a:solidFill>
                <a:effectLst/>
                <a:latin typeface="JetBrains Mono"/>
                <a:cs typeface="Arial" pitchFamily="34" charset="0"/>
              </a:rPr>
              <a:t>()  </a:t>
            </a:r>
            <a:r>
              <a:rPr kumimoji="0" lang="ru-RU" sz="1400" b="0" i="1" u="none" strike="noStrike" cap="none" normalizeH="0" baseline="0" dirty="0">
                <a:ln>
                  <a:noFill/>
                </a:ln>
                <a:solidFill>
                  <a:srgbClr val="546E7A"/>
                </a:solidFill>
                <a:effectLst/>
                <a:latin typeface="JetBrains Mono"/>
                <a:cs typeface="Arial" pitchFamily="34" charset="0"/>
              </a:rPr>
              <a:t># Помилка! </a:t>
            </a:r>
            <a:r>
              <a:rPr kumimoji="0" lang="uk-UA" sz="1400" b="0" i="1" u="none" strike="noStrike" cap="none" normalizeH="0" baseline="0" dirty="0">
                <a:ln>
                  <a:noFill/>
                </a:ln>
                <a:solidFill>
                  <a:srgbClr val="546E7A"/>
                </a:solidFill>
                <a:effectLst/>
                <a:latin typeface="JetBrains Mono"/>
                <a:cs typeface="Arial" pitchFamily="34" charset="0"/>
              </a:rPr>
              <a:t>функцію</a:t>
            </a:r>
            <a:r>
              <a:rPr kumimoji="0" lang="ru-RU" sz="1400" b="0" i="1" u="none" strike="noStrike" cap="none" normalizeH="0" baseline="0" dirty="0">
                <a:ln>
                  <a:noFill/>
                </a:ln>
                <a:solidFill>
                  <a:srgbClr val="546E7A"/>
                </a:solidFill>
                <a:effectLst/>
                <a:latin typeface="JetBrains Mono"/>
                <a:cs typeface="Arial" pitchFamily="34" charset="0"/>
              </a:rPr>
              <a:t> f2 тут не видно!</a:t>
            </a:r>
            <a:endParaRPr kumimoji="0" lang="ru-RU" sz="1400" b="0" i="0" u="none" strike="noStrike" cap="none" normalizeH="0" baseline="0" dirty="0">
              <a:ln>
                <a:noFill/>
              </a:ln>
              <a:solidFill>
                <a:schemeClr val="tx1"/>
              </a:solidFill>
              <a:effectLst/>
              <a:latin typeface="Arial" pitchFamily="34" charset="0"/>
              <a:cs typeface="Arial" pitchFamily="34" charset="0"/>
            </a:endParaRPr>
          </a:p>
        </p:txBody>
      </p:sp>
      <p:sp>
        <p:nvSpPr>
          <p:cNvPr id="4" name="Rectangle 2"/>
          <p:cNvSpPr>
            <a:spLocks noChangeArrowheads="1"/>
          </p:cNvSpPr>
          <p:nvPr/>
        </p:nvSpPr>
        <p:spPr bwMode="auto">
          <a:xfrm>
            <a:off x="268365" y="3815061"/>
            <a:ext cx="6030946"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a:ln>
                  <a:noFill/>
                </a:ln>
                <a:solidFill>
                  <a:srgbClr val="C3CEE3"/>
                </a:solidFill>
                <a:effectLst/>
                <a:latin typeface="JetBrains Mono"/>
                <a:cs typeface="Arial" pitchFamily="34" charset="0"/>
              </a:rPr>
              <a:t>X </a:t>
            </a:r>
            <a:r>
              <a:rPr kumimoji="0" lang="uk-UA" sz="1400" b="0" i="0" u="none" strike="noStrike" cap="none" normalizeH="0" baseline="0" dirty="0">
                <a:ln>
                  <a:noFill/>
                </a:ln>
                <a:solidFill>
                  <a:srgbClr val="89DDFF"/>
                </a:solidFill>
                <a:effectLst/>
                <a:latin typeface="JetBrains Mono"/>
                <a:cs typeface="Arial" pitchFamily="34" charset="0"/>
              </a:rPr>
              <a:t>= </a:t>
            </a:r>
            <a:r>
              <a:rPr kumimoji="0" lang="uk-UA" sz="1400" b="0" i="0" u="none" strike="noStrike" cap="none" normalizeH="0" baseline="0" dirty="0">
                <a:ln>
                  <a:noFill/>
                </a:ln>
                <a:solidFill>
                  <a:srgbClr val="F78C6C"/>
                </a:solidFill>
                <a:effectLst/>
                <a:latin typeface="JetBrains Mono"/>
                <a:cs typeface="Arial" pitchFamily="34" charset="0"/>
              </a:rPr>
              <a:t>99  </a:t>
            </a:r>
            <a:r>
              <a:rPr kumimoji="0" lang="uk-UA" sz="1400" b="0" i="1" u="none" strike="noStrike" cap="none" normalizeH="0" baseline="0" dirty="0">
                <a:ln>
                  <a:noFill/>
                </a:ln>
                <a:solidFill>
                  <a:srgbClr val="546E7A"/>
                </a:solidFill>
                <a:effectLst/>
                <a:latin typeface="JetBrains Mono"/>
                <a:cs typeface="Arial" pitchFamily="34" charset="0"/>
              </a:rPr>
              <a:t># Ім’я в глобальній області видимості. Не використовується</a:t>
            </a:r>
            <a:br>
              <a:rPr kumimoji="0" lang="uk-UA" sz="1400" b="0" i="1" u="none" strike="noStrike" cap="none" normalizeH="0" baseline="0" dirty="0">
                <a:ln>
                  <a:noFill/>
                </a:ln>
                <a:solidFill>
                  <a:srgbClr val="546E7A"/>
                </a:solidFill>
                <a:effectLst/>
                <a:latin typeface="JetBrains Mono"/>
                <a:cs typeface="Arial" pitchFamily="34" charset="0"/>
              </a:rPr>
            </a:br>
            <a:br>
              <a:rPr kumimoji="0" lang="uk-UA" sz="1400" b="0" i="1" u="none" strike="noStrike" cap="none" normalizeH="0" baseline="0" dirty="0">
                <a:ln>
                  <a:noFill/>
                </a:ln>
                <a:solidFill>
                  <a:srgbClr val="546E7A"/>
                </a:solidFill>
                <a:effectLst/>
                <a:latin typeface="JetBrains Mono"/>
                <a:cs typeface="Arial" pitchFamily="34" charset="0"/>
              </a:rPr>
            </a:br>
            <a:r>
              <a:rPr kumimoji="0" lang="uk-UA" sz="1400" b="0" i="1" u="none" strike="noStrike" cap="none" normalizeH="0" baseline="0" dirty="0">
                <a:ln>
                  <a:noFill/>
                </a:ln>
                <a:solidFill>
                  <a:srgbClr val="C792EA"/>
                </a:solidFill>
                <a:effectLst/>
                <a:latin typeface="JetBrains Mono"/>
                <a:cs typeface="Arial" pitchFamily="34" charset="0"/>
              </a:rPr>
              <a:t>def </a:t>
            </a:r>
            <a:r>
              <a:rPr kumimoji="0" lang="uk-UA" sz="1400" b="0" i="0" u="none" strike="noStrike" cap="none" normalizeH="0" baseline="0" dirty="0">
                <a:ln>
                  <a:noFill/>
                </a:ln>
                <a:solidFill>
                  <a:srgbClr val="82AAFF"/>
                </a:solidFill>
                <a:effectLst/>
                <a:latin typeface="JetBrains Mono"/>
                <a:cs typeface="Arial" pitchFamily="34" charset="0"/>
              </a:rPr>
              <a:t>f1</a:t>
            </a:r>
            <a:r>
              <a:rPr kumimoji="0" lang="uk-UA" sz="1400" b="0" i="0" u="none" strike="noStrike" cap="none" normalizeH="0" baseline="0" dirty="0">
                <a:ln>
                  <a:noFill/>
                </a:ln>
                <a:solidFill>
                  <a:srgbClr val="89DDFF"/>
                </a:solidFill>
                <a:effectLst/>
                <a:latin typeface="JetBrains Mono"/>
                <a:cs typeface="Arial" pitchFamily="34" charset="0"/>
              </a:rPr>
              <a:t>():</a:t>
            </a:r>
            <a:br>
              <a:rPr kumimoji="0" lang="uk-UA" sz="1400" b="0" i="0" u="none" strike="noStrike" cap="none" normalizeH="0" baseline="0" dirty="0">
                <a:ln>
                  <a:noFill/>
                </a:ln>
                <a:solidFill>
                  <a:srgbClr val="89DDFF"/>
                </a:solidFill>
                <a:effectLst/>
                <a:latin typeface="JetBrains Mono"/>
                <a:cs typeface="Arial" pitchFamily="34" charset="0"/>
              </a:rPr>
            </a:br>
            <a:r>
              <a:rPr kumimoji="0" lang="uk-UA" sz="1400" b="0" i="0" u="none" strike="noStrike" cap="none" normalizeH="0" baseline="0" dirty="0">
                <a:ln>
                  <a:noFill/>
                </a:ln>
                <a:solidFill>
                  <a:srgbClr val="89DDFF"/>
                </a:solidFill>
                <a:effectLst/>
                <a:latin typeface="JetBrains Mono"/>
                <a:cs typeface="Arial" pitchFamily="34" charset="0"/>
              </a:rPr>
              <a:t>    </a:t>
            </a:r>
            <a:r>
              <a:rPr kumimoji="0" lang="uk-UA" sz="1400" b="0" i="0" u="none" strike="noStrike" cap="none" normalizeH="0" baseline="0" dirty="0">
                <a:ln>
                  <a:noFill/>
                </a:ln>
                <a:solidFill>
                  <a:srgbClr val="C3CEE3"/>
                </a:solidFill>
                <a:effectLst/>
                <a:latin typeface="JetBrains Mono"/>
                <a:cs typeface="Arial" pitchFamily="34" charset="0"/>
              </a:rPr>
              <a:t>X </a:t>
            </a:r>
            <a:r>
              <a:rPr kumimoji="0" lang="uk-UA" sz="1400" b="0" i="0" u="none" strike="noStrike" cap="none" normalizeH="0" baseline="0" dirty="0">
                <a:ln>
                  <a:noFill/>
                </a:ln>
                <a:solidFill>
                  <a:srgbClr val="89DDFF"/>
                </a:solidFill>
                <a:effectLst/>
                <a:latin typeface="JetBrains Mono"/>
                <a:cs typeface="Arial" pitchFamily="34" charset="0"/>
              </a:rPr>
              <a:t>= </a:t>
            </a:r>
            <a:r>
              <a:rPr kumimoji="0" lang="uk-UA" sz="1400" b="0" i="0" u="none" strike="noStrike" cap="none" normalizeH="0" baseline="0" dirty="0">
                <a:ln>
                  <a:noFill/>
                </a:ln>
                <a:solidFill>
                  <a:srgbClr val="F78C6C"/>
                </a:solidFill>
                <a:effectLst/>
                <a:latin typeface="JetBrains Mono"/>
                <a:cs typeface="Arial" pitchFamily="34" charset="0"/>
              </a:rPr>
              <a:t>88  </a:t>
            </a:r>
            <a:r>
              <a:rPr kumimoji="0" lang="uk-UA" sz="1400" b="0" i="1" u="none" strike="noStrike" cap="none" normalizeH="0" baseline="0" dirty="0">
                <a:ln>
                  <a:noFill/>
                </a:ln>
                <a:solidFill>
                  <a:srgbClr val="546E7A"/>
                </a:solidFill>
                <a:effectLst/>
                <a:latin typeface="JetBrains Mono"/>
                <a:cs typeface="Arial" pitchFamily="34" charset="0"/>
              </a:rPr>
              <a:t># Локальне ім’я в функції</a:t>
            </a:r>
            <a:br>
              <a:rPr kumimoji="0" lang="uk-UA" sz="1400" b="0" i="1" u="none" strike="noStrike" cap="none" normalizeH="0" baseline="0" dirty="0">
                <a:ln>
                  <a:noFill/>
                </a:ln>
                <a:solidFill>
                  <a:srgbClr val="546E7A"/>
                </a:solidFill>
                <a:effectLst/>
                <a:latin typeface="JetBrains Mono"/>
                <a:cs typeface="Arial" pitchFamily="34" charset="0"/>
              </a:rPr>
            </a:br>
            <a:br>
              <a:rPr kumimoji="0" lang="uk-UA" sz="1400" b="0" i="1" u="none" strike="noStrike" cap="none" normalizeH="0" baseline="0" dirty="0">
                <a:ln>
                  <a:noFill/>
                </a:ln>
                <a:solidFill>
                  <a:srgbClr val="546E7A"/>
                </a:solidFill>
                <a:effectLst/>
                <a:latin typeface="JetBrains Mono"/>
                <a:cs typeface="Arial" pitchFamily="34" charset="0"/>
              </a:rPr>
            </a:br>
            <a:r>
              <a:rPr kumimoji="0" lang="uk-UA" sz="1400" b="0" i="1" u="none" strike="noStrike" cap="none" normalizeH="0" baseline="0" dirty="0">
                <a:ln>
                  <a:noFill/>
                </a:ln>
                <a:solidFill>
                  <a:srgbClr val="546E7A"/>
                </a:solidFill>
                <a:effectLst/>
                <a:latin typeface="JetBrains Mono"/>
                <a:cs typeface="Arial" pitchFamily="34" charset="0"/>
              </a:rPr>
              <a:t>    </a:t>
            </a:r>
            <a:r>
              <a:rPr kumimoji="0" lang="uk-UA" sz="1400" b="0" i="1" u="none" strike="noStrike" cap="none" normalizeH="0" baseline="0" dirty="0">
                <a:ln>
                  <a:noFill/>
                </a:ln>
                <a:solidFill>
                  <a:srgbClr val="C792EA"/>
                </a:solidFill>
                <a:effectLst/>
                <a:latin typeface="JetBrains Mono"/>
                <a:cs typeface="Arial" pitchFamily="34" charset="0"/>
              </a:rPr>
              <a:t>def </a:t>
            </a:r>
            <a:r>
              <a:rPr kumimoji="0" lang="uk-UA" sz="1400" b="0" i="0" u="none" strike="noStrike" cap="none" normalizeH="0" baseline="0" dirty="0">
                <a:ln>
                  <a:noFill/>
                </a:ln>
                <a:solidFill>
                  <a:srgbClr val="82AAFF"/>
                </a:solidFill>
                <a:effectLst/>
                <a:latin typeface="JetBrains Mono"/>
                <a:cs typeface="Arial" pitchFamily="34" charset="0"/>
              </a:rPr>
              <a:t>f2</a:t>
            </a:r>
            <a:r>
              <a:rPr kumimoji="0" lang="uk-UA" sz="1400" b="0" i="0" u="none" strike="noStrike" cap="none" normalizeH="0" baseline="0" dirty="0">
                <a:ln>
                  <a:noFill/>
                </a:ln>
                <a:solidFill>
                  <a:srgbClr val="89DDFF"/>
                </a:solidFill>
                <a:effectLst/>
                <a:latin typeface="JetBrains Mono"/>
                <a:cs typeface="Arial" pitchFamily="34" charset="0"/>
              </a:rPr>
              <a:t>():</a:t>
            </a:r>
            <a:br>
              <a:rPr kumimoji="0" lang="uk-UA" sz="1400" b="0" i="0" u="none" strike="noStrike" cap="none" normalizeH="0" baseline="0" dirty="0">
                <a:ln>
                  <a:noFill/>
                </a:ln>
                <a:solidFill>
                  <a:srgbClr val="89DDFF"/>
                </a:solidFill>
                <a:effectLst/>
                <a:latin typeface="JetBrains Mono"/>
                <a:cs typeface="Arial" pitchFamily="34" charset="0"/>
              </a:rPr>
            </a:br>
            <a:r>
              <a:rPr kumimoji="0" lang="uk-UA" sz="1400" b="0" i="0" u="none" strike="noStrike" cap="none" normalizeH="0" baseline="0" dirty="0">
                <a:ln>
                  <a:noFill/>
                </a:ln>
                <a:solidFill>
                  <a:srgbClr val="89DDFF"/>
                </a:solidFill>
                <a:effectLst/>
                <a:latin typeface="JetBrains Mono"/>
                <a:cs typeface="Arial" pitchFamily="34" charset="0"/>
              </a:rPr>
              <a:t>        </a:t>
            </a:r>
            <a:r>
              <a:rPr kumimoji="0" lang="uk-UA" sz="1400" b="0" i="0" u="none" strike="noStrike" cap="none" normalizeH="0" baseline="0" dirty="0">
                <a:ln>
                  <a:noFill/>
                </a:ln>
                <a:solidFill>
                  <a:srgbClr val="C3CEE3"/>
                </a:solidFill>
                <a:effectLst/>
                <a:latin typeface="JetBrains Mono"/>
                <a:cs typeface="Arial" pitchFamily="34" charset="0"/>
              </a:rPr>
              <a:t>X </a:t>
            </a:r>
            <a:r>
              <a:rPr kumimoji="0" lang="uk-UA" sz="1400" b="0" i="0" u="none" strike="noStrike" cap="none" normalizeH="0" baseline="0" dirty="0">
                <a:ln>
                  <a:noFill/>
                </a:ln>
                <a:solidFill>
                  <a:srgbClr val="89DDFF"/>
                </a:solidFill>
                <a:effectLst/>
                <a:latin typeface="JetBrains Mono"/>
                <a:cs typeface="Arial" pitchFamily="34" charset="0"/>
              </a:rPr>
              <a:t>= </a:t>
            </a:r>
            <a:r>
              <a:rPr kumimoji="0" lang="uk-UA" sz="1400" b="0" i="0" u="none" strike="noStrike" cap="none" normalizeH="0" baseline="0" dirty="0">
                <a:ln>
                  <a:noFill/>
                </a:ln>
                <a:solidFill>
                  <a:srgbClr val="F78C6C"/>
                </a:solidFill>
                <a:effectLst/>
                <a:latin typeface="JetBrains Mono"/>
                <a:cs typeface="Arial" pitchFamily="34" charset="0"/>
              </a:rPr>
              <a:t>77  </a:t>
            </a:r>
            <a:r>
              <a:rPr kumimoji="0" lang="uk-UA" sz="1400" b="0" i="1" u="none" strike="noStrike" cap="none" normalizeH="0" baseline="0" dirty="0">
                <a:ln>
                  <a:noFill/>
                </a:ln>
                <a:solidFill>
                  <a:srgbClr val="546E7A"/>
                </a:solidFill>
                <a:effectLst/>
                <a:latin typeface="JetBrains Mono"/>
                <a:cs typeface="Arial" pitchFamily="34" charset="0"/>
              </a:rPr>
              <a:t># створюється локальна змінна</a:t>
            </a:r>
            <a:br>
              <a:rPr kumimoji="0" lang="uk-UA" sz="1400" b="0" i="1" u="none" strike="noStrike" cap="none" normalizeH="0" baseline="0" dirty="0">
                <a:ln>
                  <a:noFill/>
                </a:ln>
                <a:solidFill>
                  <a:srgbClr val="546E7A"/>
                </a:solidFill>
                <a:effectLst/>
                <a:latin typeface="JetBrains Mono"/>
                <a:cs typeface="Arial" pitchFamily="34" charset="0"/>
              </a:rPr>
            </a:br>
            <a:r>
              <a:rPr kumimoji="0" lang="uk-UA" sz="1400" b="0" i="1" u="none" strike="noStrike" cap="none" normalizeH="0" baseline="0" dirty="0">
                <a:ln>
                  <a:noFill/>
                </a:ln>
                <a:solidFill>
                  <a:srgbClr val="546E7A"/>
                </a:solidFill>
                <a:effectLst/>
                <a:latin typeface="JetBrains Mono"/>
                <a:cs typeface="Arial" pitchFamily="34" charset="0"/>
              </a:rPr>
              <a:t>        </a:t>
            </a:r>
            <a:r>
              <a:rPr kumimoji="0" lang="uk-UA" sz="1400" b="0" i="1" u="none" strike="noStrike" cap="none" normalizeH="0" baseline="0" dirty="0">
                <a:ln>
                  <a:noFill/>
                </a:ln>
                <a:solidFill>
                  <a:srgbClr val="82AAFF"/>
                </a:solidFill>
                <a:effectLst/>
                <a:latin typeface="JetBrains Mono"/>
                <a:cs typeface="Arial" pitchFamily="34" charset="0"/>
              </a:rPr>
              <a:t>print</a:t>
            </a:r>
            <a:r>
              <a:rPr kumimoji="0" lang="uk-UA" sz="1400" b="0" i="0" u="none" strike="noStrike" cap="none" normalizeH="0" baseline="0" dirty="0">
                <a:ln>
                  <a:noFill/>
                </a:ln>
                <a:solidFill>
                  <a:srgbClr val="89DDFF"/>
                </a:solidFill>
                <a:effectLst/>
                <a:latin typeface="JetBrains Mono"/>
                <a:cs typeface="Arial" pitchFamily="34" charset="0"/>
              </a:rPr>
              <a:t>(</a:t>
            </a:r>
            <a:r>
              <a:rPr kumimoji="0" lang="uk-UA" sz="1400" b="0" i="0" u="none" strike="noStrike" cap="none" normalizeH="0" baseline="0" dirty="0">
                <a:ln>
                  <a:noFill/>
                </a:ln>
                <a:solidFill>
                  <a:srgbClr val="C3CEE3"/>
                </a:solidFill>
                <a:effectLst/>
                <a:latin typeface="JetBrains Mono"/>
                <a:cs typeface="Arial" pitchFamily="34" charset="0"/>
              </a:rPr>
              <a:t>X</a:t>
            </a:r>
            <a:r>
              <a:rPr kumimoji="0" lang="uk-UA" sz="1400" b="0" i="0" u="none" strike="noStrike" cap="none" normalizeH="0" baseline="0" dirty="0">
                <a:ln>
                  <a:noFill/>
                </a:ln>
                <a:solidFill>
                  <a:srgbClr val="89DDFF"/>
                </a:solidFill>
                <a:effectLst/>
                <a:latin typeface="JetBrains Mono"/>
                <a:cs typeface="Arial" pitchFamily="34" charset="0"/>
              </a:rPr>
              <a:t>)  </a:t>
            </a:r>
            <a:r>
              <a:rPr kumimoji="0" lang="uk-UA" sz="1400" b="0" i="1" u="none" strike="noStrike" cap="none" normalizeH="0" baseline="0" dirty="0">
                <a:ln>
                  <a:noFill/>
                </a:ln>
                <a:solidFill>
                  <a:srgbClr val="546E7A"/>
                </a:solidFill>
                <a:effectLst/>
                <a:latin typeface="JetBrains Mono"/>
                <a:cs typeface="Arial" pitchFamily="34" charset="0"/>
              </a:rPr>
              <a:t># 77 - звернення до локальної змінної f2()</a:t>
            </a:r>
            <a:br>
              <a:rPr kumimoji="0" lang="uk-UA" sz="1400" b="0" i="1" u="none" strike="noStrike" cap="none" normalizeH="0" baseline="0" dirty="0">
                <a:ln>
                  <a:noFill/>
                </a:ln>
                <a:solidFill>
                  <a:srgbClr val="546E7A"/>
                </a:solidFill>
                <a:effectLst/>
                <a:latin typeface="JetBrains Mono"/>
                <a:cs typeface="Arial" pitchFamily="34" charset="0"/>
              </a:rPr>
            </a:br>
            <a:r>
              <a:rPr kumimoji="0" lang="uk-UA" sz="1400" b="0" i="1" u="none" strike="noStrike" cap="none" normalizeH="0" baseline="0" dirty="0">
                <a:ln>
                  <a:noFill/>
                </a:ln>
                <a:solidFill>
                  <a:srgbClr val="546E7A"/>
                </a:solidFill>
                <a:effectLst/>
                <a:latin typeface="JetBrains Mono"/>
                <a:cs typeface="Arial" pitchFamily="34" charset="0"/>
              </a:rPr>
              <a:t>    </a:t>
            </a:r>
            <a:r>
              <a:rPr kumimoji="0" lang="uk-UA" sz="1400" b="0" i="0" u="none" strike="noStrike" cap="none" normalizeH="0" baseline="0" dirty="0">
                <a:ln>
                  <a:noFill/>
                </a:ln>
                <a:solidFill>
                  <a:srgbClr val="82AAFF"/>
                </a:solidFill>
                <a:effectLst/>
                <a:latin typeface="JetBrains Mono"/>
                <a:cs typeface="Arial" pitchFamily="34" charset="0"/>
              </a:rPr>
              <a:t>f2</a:t>
            </a:r>
            <a:r>
              <a:rPr kumimoji="0" lang="uk-UA" sz="1400" b="0" i="0" u="none" strike="noStrike" cap="none" normalizeH="0" baseline="0" dirty="0">
                <a:ln>
                  <a:noFill/>
                </a:ln>
                <a:solidFill>
                  <a:srgbClr val="89DDFF"/>
                </a:solidFill>
                <a:effectLst/>
                <a:latin typeface="JetBrains Mono"/>
                <a:cs typeface="Arial" pitchFamily="34" charset="0"/>
              </a:rPr>
              <a:t>()</a:t>
            </a:r>
            <a:br>
              <a:rPr kumimoji="0" lang="uk-UA" sz="1400" b="0" i="0" u="none" strike="noStrike" cap="none" normalizeH="0" baseline="0" dirty="0">
                <a:ln>
                  <a:noFill/>
                </a:ln>
                <a:solidFill>
                  <a:srgbClr val="89DDFF"/>
                </a:solidFill>
                <a:effectLst/>
                <a:latin typeface="JetBrains Mono"/>
                <a:cs typeface="Arial" pitchFamily="34" charset="0"/>
              </a:rPr>
            </a:br>
            <a:r>
              <a:rPr kumimoji="0" lang="uk-UA" sz="1400" b="0" i="0" u="none" strike="noStrike" cap="none" normalizeH="0" baseline="0" dirty="0">
                <a:ln>
                  <a:noFill/>
                </a:ln>
                <a:solidFill>
                  <a:srgbClr val="89DDFF"/>
                </a:solidFill>
                <a:effectLst/>
                <a:latin typeface="JetBrains Mono"/>
                <a:cs typeface="Arial" pitchFamily="34" charset="0"/>
              </a:rPr>
              <a:t>    </a:t>
            </a:r>
            <a:r>
              <a:rPr kumimoji="0" lang="uk-UA" sz="1400" b="0" i="1" u="none" strike="noStrike" cap="none" normalizeH="0" baseline="0" dirty="0">
                <a:ln>
                  <a:noFill/>
                </a:ln>
                <a:solidFill>
                  <a:srgbClr val="82AAFF"/>
                </a:solidFill>
                <a:effectLst/>
                <a:latin typeface="JetBrains Mono"/>
                <a:cs typeface="Arial" pitchFamily="34" charset="0"/>
              </a:rPr>
              <a:t>print</a:t>
            </a:r>
            <a:r>
              <a:rPr kumimoji="0" lang="uk-UA" sz="1400" b="0" i="0" u="none" strike="noStrike" cap="none" normalizeH="0" baseline="0" dirty="0">
                <a:ln>
                  <a:noFill/>
                </a:ln>
                <a:solidFill>
                  <a:srgbClr val="89DDFF"/>
                </a:solidFill>
                <a:effectLst/>
                <a:latin typeface="JetBrains Mono"/>
                <a:cs typeface="Arial" pitchFamily="34" charset="0"/>
              </a:rPr>
              <a:t>(</a:t>
            </a:r>
            <a:r>
              <a:rPr kumimoji="0" lang="uk-UA" sz="1400" b="0" i="0" u="none" strike="noStrike" cap="none" normalizeH="0" baseline="0" dirty="0">
                <a:ln>
                  <a:noFill/>
                </a:ln>
                <a:solidFill>
                  <a:srgbClr val="C3CEE3"/>
                </a:solidFill>
                <a:effectLst/>
                <a:latin typeface="JetBrains Mono"/>
                <a:cs typeface="Arial" pitchFamily="34" charset="0"/>
              </a:rPr>
              <a:t>X</a:t>
            </a:r>
            <a:r>
              <a:rPr kumimoji="0" lang="uk-UA" sz="1400" b="0" i="0" u="none" strike="noStrike" cap="none" normalizeH="0" baseline="0" dirty="0">
                <a:ln>
                  <a:noFill/>
                </a:ln>
                <a:solidFill>
                  <a:srgbClr val="89DDFF"/>
                </a:solidFill>
                <a:effectLst/>
                <a:latin typeface="JetBrains Mono"/>
                <a:cs typeface="Arial" pitchFamily="34" charset="0"/>
              </a:rPr>
              <a:t>)  </a:t>
            </a:r>
            <a:r>
              <a:rPr kumimoji="0" lang="uk-UA" sz="1400" b="0" i="1" u="none" strike="noStrike" cap="none" normalizeH="0" baseline="0" dirty="0">
                <a:ln>
                  <a:noFill/>
                </a:ln>
                <a:solidFill>
                  <a:srgbClr val="546E7A"/>
                </a:solidFill>
                <a:effectLst/>
                <a:latin typeface="JetBrains Mono"/>
                <a:cs typeface="Arial" pitchFamily="34" charset="0"/>
              </a:rPr>
              <a:t># 88 - звернення до локальної змінної функції f1()</a:t>
            </a:r>
            <a:br>
              <a:rPr kumimoji="0" lang="uk-UA" sz="1400" b="0" i="1" u="none" strike="noStrike" cap="none" normalizeH="0" baseline="0" dirty="0">
                <a:ln>
                  <a:noFill/>
                </a:ln>
                <a:solidFill>
                  <a:srgbClr val="546E7A"/>
                </a:solidFill>
                <a:effectLst/>
                <a:latin typeface="JetBrains Mono"/>
                <a:cs typeface="Arial" pitchFamily="34" charset="0"/>
              </a:rPr>
            </a:br>
            <a:br>
              <a:rPr kumimoji="0" lang="uk-UA" sz="1400" b="0" i="1" u="none" strike="noStrike" cap="none" normalizeH="0" baseline="0" dirty="0">
                <a:ln>
                  <a:noFill/>
                </a:ln>
                <a:solidFill>
                  <a:srgbClr val="546E7A"/>
                </a:solidFill>
                <a:effectLst/>
                <a:latin typeface="JetBrains Mono"/>
                <a:cs typeface="Arial" pitchFamily="34" charset="0"/>
              </a:rPr>
            </a:br>
            <a:r>
              <a:rPr kumimoji="0" lang="uk-UA" sz="1400" b="0" i="0" u="none" strike="noStrike" cap="none" normalizeH="0" baseline="0" dirty="0">
                <a:ln>
                  <a:noFill/>
                </a:ln>
                <a:solidFill>
                  <a:srgbClr val="82AAFF"/>
                </a:solidFill>
                <a:effectLst/>
                <a:latin typeface="JetBrains Mono"/>
                <a:cs typeface="Arial" pitchFamily="34" charset="0"/>
              </a:rPr>
              <a:t>f1</a:t>
            </a:r>
            <a:r>
              <a:rPr kumimoji="0" lang="uk-UA" sz="1400" b="0" i="0" u="none" strike="noStrike" cap="none" normalizeH="0" baseline="0" dirty="0">
                <a:ln>
                  <a:noFill/>
                </a:ln>
                <a:solidFill>
                  <a:srgbClr val="89DDFF"/>
                </a:solidFill>
                <a:effectLst/>
                <a:latin typeface="JetBrains Mono"/>
                <a:cs typeface="Arial" pitchFamily="34" charset="0"/>
              </a:rPr>
              <a:t>()</a:t>
            </a:r>
            <a:endParaRPr kumimoji="0" lang="uk-UA" sz="1400" b="0" i="0" u="none" strike="noStrike" cap="none" normalizeH="0" baseline="0" dirty="0">
              <a:ln>
                <a:noFill/>
              </a:ln>
              <a:solidFill>
                <a:schemeClr val="tx1"/>
              </a:solidFill>
              <a:effectLst/>
              <a:latin typeface="Arial" pitchFamily="34" charset="0"/>
              <a:cs typeface="Arial" pitchFamily="34" charset="0"/>
            </a:endParaRPr>
          </a:p>
        </p:txBody>
      </p:sp>
      <p:pic>
        <p:nvPicPr>
          <p:cNvPr id="6" name="Picture 5"/>
          <p:cNvPicPr>
            <a:picLocks noChangeAspect="1"/>
          </p:cNvPicPr>
          <p:nvPr/>
        </p:nvPicPr>
        <p:blipFill>
          <a:blip r:embed="rId2"/>
          <a:stretch>
            <a:fillRect/>
          </a:stretch>
        </p:blipFill>
        <p:spPr>
          <a:xfrm>
            <a:off x="6577542" y="1585647"/>
            <a:ext cx="3981450" cy="1352550"/>
          </a:xfrm>
          <a:prstGeom prst="rect">
            <a:avLst/>
          </a:prstGeom>
        </p:spPr>
      </p:pic>
      <p:pic>
        <p:nvPicPr>
          <p:cNvPr id="7" name="Picture 6"/>
          <p:cNvPicPr>
            <a:picLocks noChangeAspect="1"/>
          </p:cNvPicPr>
          <p:nvPr/>
        </p:nvPicPr>
        <p:blipFill>
          <a:blip r:embed="rId3"/>
          <a:stretch>
            <a:fillRect/>
          </a:stretch>
        </p:blipFill>
        <p:spPr>
          <a:xfrm>
            <a:off x="6577542" y="5948362"/>
            <a:ext cx="342900" cy="447675"/>
          </a:xfrm>
          <a:prstGeom prst="rect">
            <a:avLst/>
          </a:prstGeom>
        </p:spPr>
      </p:pic>
    </p:spTree>
    <p:extLst>
      <p:ext uri="{BB962C8B-B14F-4D97-AF65-F5344CB8AC3E}">
        <p14:creationId xmlns:p14="http://schemas.microsoft.com/office/powerpoint/2010/main" val="1211684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buNone/>
            </a:pPr>
            <a:r>
              <a:rPr lang="uk-UA" sz="1800" dirty="0"/>
              <a:t>Якщо потрібно змінювати значення змінної Х, що належить простору імен е</a:t>
            </a:r>
            <a:r>
              <a:rPr lang="en-US" sz="1800" dirty="0" err="1"/>
              <a:t>nclosed</a:t>
            </a:r>
            <a:r>
              <a:rPr lang="en-US" sz="1800" dirty="0"/>
              <a:t> </a:t>
            </a:r>
            <a:r>
              <a:rPr lang="uk-UA" sz="1800" dirty="0"/>
              <a:t>функції, то додають </a:t>
            </a:r>
            <a:r>
              <a:rPr lang="en-US" sz="1800" b="1" dirty="0"/>
              <a:t>nonlocal</a:t>
            </a:r>
            <a:r>
              <a:rPr lang="en-US" sz="1800" dirty="0"/>
              <a:t> </a:t>
            </a:r>
            <a:endParaRPr lang="uk-UA" sz="1800" dirty="0"/>
          </a:p>
          <a:p>
            <a:pPr marL="0" indent="0">
              <a:buNone/>
            </a:pPr>
            <a:endParaRPr lang="ru-RU" sz="1800" dirty="0"/>
          </a:p>
        </p:txBody>
      </p:sp>
      <p:sp>
        <p:nvSpPr>
          <p:cNvPr id="4" name="Rectangle 2"/>
          <p:cNvSpPr>
            <a:spLocks noChangeArrowheads="1"/>
          </p:cNvSpPr>
          <p:nvPr/>
        </p:nvSpPr>
        <p:spPr bwMode="auto">
          <a:xfrm>
            <a:off x="349125" y="669670"/>
            <a:ext cx="5196359"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sz="1200" b="0" i="0" u="none" strike="noStrike" cap="none" normalizeH="0" baseline="0" dirty="0">
                <a:ln>
                  <a:noFill/>
                </a:ln>
                <a:solidFill>
                  <a:srgbClr val="C3CEE3"/>
                </a:solidFill>
                <a:effectLst/>
                <a:latin typeface="JetBrains Mono"/>
                <a:cs typeface="Arial" pitchFamily="34" charset="0"/>
              </a:rPr>
              <a:t>X </a:t>
            </a:r>
            <a:r>
              <a:rPr kumimoji="0" lang="uk-UA" sz="1200" b="0" i="0" u="none" strike="noStrike" cap="none" normalizeH="0" baseline="0" dirty="0">
                <a:ln>
                  <a:noFill/>
                </a:ln>
                <a:solidFill>
                  <a:srgbClr val="89DDFF"/>
                </a:solidFill>
                <a:effectLst/>
                <a:latin typeface="JetBrains Mono"/>
                <a:cs typeface="Arial" pitchFamily="34" charset="0"/>
              </a:rPr>
              <a:t>= </a:t>
            </a:r>
            <a:r>
              <a:rPr kumimoji="0" lang="uk-UA" sz="1200" b="0" i="0" u="none" strike="noStrike" cap="none" normalizeH="0" baseline="0" dirty="0">
                <a:ln>
                  <a:noFill/>
                </a:ln>
                <a:solidFill>
                  <a:srgbClr val="F78C6C"/>
                </a:solidFill>
                <a:effectLst/>
                <a:latin typeface="JetBrains Mono"/>
                <a:cs typeface="Arial" pitchFamily="34" charset="0"/>
              </a:rPr>
              <a:t>99  </a:t>
            </a:r>
            <a:r>
              <a:rPr kumimoji="0" lang="uk-UA" sz="1200" b="0" i="1" u="none" strike="noStrike" cap="none" normalizeH="0" baseline="0" dirty="0">
                <a:ln>
                  <a:noFill/>
                </a:ln>
                <a:solidFill>
                  <a:srgbClr val="546E7A"/>
                </a:solidFill>
                <a:effectLst/>
                <a:latin typeface="JetBrains Mono"/>
                <a:cs typeface="Arial" pitchFamily="34" charset="0"/>
              </a:rPr>
              <a:t># Ім’я в глобальній області видимості. Не використовується</a:t>
            </a:r>
            <a:br>
              <a:rPr kumimoji="0" lang="uk-UA" sz="1200" b="0" i="1" u="none" strike="noStrike" cap="none" normalizeH="0" baseline="0" dirty="0">
                <a:ln>
                  <a:noFill/>
                </a:ln>
                <a:solidFill>
                  <a:srgbClr val="546E7A"/>
                </a:solidFill>
                <a:effectLst/>
                <a:latin typeface="JetBrains Mono"/>
                <a:cs typeface="Arial" pitchFamily="34" charset="0"/>
              </a:rPr>
            </a:br>
            <a:br>
              <a:rPr kumimoji="0" lang="uk-UA" sz="1200" b="0" i="1" u="none" strike="noStrike" cap="none" normalizeH="0" baseline="0" dirty="0">
                <a:ln>
                  <a:noFill/>
                </a:ln>
                <a:solidFill>
                  <a:srgbClr val="546E7A"/>
                </a:solidFill>
                <a:effectLst/>
                <a:latin typeface="JetBrains Mono"/>
                <a:cs typeface="Arial" pitchFamily="34" charset="0"/>
              </a:rPr>
            </a:br>
            <a:r>
              <a:rPr kumimoji="0" lang="uk-UA" sz="1200" b="0" i="1" u="none" strike="noStrike" cap="none" normalizeH="0" baseline="0" dirty="0">
                <a:ln>
                  <a:noFill/>
                </a:ln>
                <a:solidFill>
                  <a:srgbClr val="C792EA"/>
                </a:solidFill>
                <a:effectLst/>
                <a:latin typeface="JetBrains Mono"/>
                <a:cs typeface="Arial" pitchFamily="34" charset="0"/>
              </a:rPr>
              <a:t>def </a:t>
            </a:r>
            <a:r>
              <a:rPr kumimoji="0" lang="uk-UA" sz="1200" b="0" i="0" u="none" strike="noStrike" cap="none" normalizeH="0" baseline="0" dirty="0">
                <a:ln>
                  <a:noFill/>
                </a:ln>
                <a:solidFill>
                  <a:srgbClr val="82AAFF"/>
                </a:solidFill>
                <a:effectLst/>
                <a:latin typeface="JetBrains Mono"/>
                <a:cs typeface="Arial" pitchFamily="34" charset="0"/>
              </a:rPr>
              <a:t>f1</a:t>
            </a:r>
            <a:r>
              <a:rPr kumimoji="0" lang="uk-UA" sz="1200" b="0" i="0" u="none" strike="noStrike" cap="none" normalizeH="0" baseline="0" dirty="0">
                <a:ln>
                  <a:noFill/>
                </a:ln>
                <a:solidFill>
                  <a:srgbClr val="89DDFF"/>
                </a:solidFill>
                <a:effectLst/>
                <a:latin typeface="JetBrains Mono"/>
                <a:cs typeface="Arial" pitchFamily="34" charset="0"/>
              </a:rPr>
              <a:t>():</a:t>
            </a:r>
            <a:br>
              <a:rPr kumimoji="0" lang="uk-UA" sz="1200" b="0" i="0" u="none" strike="noStrike" cap="none" normalizeH="0" baseline="0" dirty="0">
                <a:ln>
                  <a:noFill/>
                </a:ln>
                <a:solidFill>
                  <a:srgbClr val="89DDFF"/>
                </a:solidFill>
                <a:effectLst/>
                <a:latin typeface="JetBrains Mono"/>
                <a:cs typeface="Arial" pitchFamily="34" charset="0"/>
              </a:rPr>
            </a:br>
            <a:r>
              <a:rPr kumimoji="0" lang="uk-UA" sz="1200" b="0" i="0" u="none" strike="noStrike" cap="none" normalizeH="0" baseline="0" dirty="0">
                <a:ln>
                  <a:noFill/>
                </a:ln>
                <a:solidFill>
                  <a:srgbClr val="89DDFF"/>
                </a:solidFill>
                <a:effectLst/>
                <a:latin typeface="JetBrains Mono"/>
                <a:cs typeface="Arial" pitchFamily="34" charset="0"/>
              </a:rPr>
              <a:t>    </a:t>
            </a:r>
            <a:r>
              <a:rPr kumimoji="0" lang="uk-UA" sz="1200" b="0" i="0" u="none" strike="noStrike" cap="none" normalizeH="0" baseline="0" dirty="0">
                <a:ln>
                  <a:noFill/>
                </a:ln>
                <a:solidFill>
                  <a:srgbClr val="C3CEE3"/>
                </a:solidFill>
                <a:effectLst/>
                <a:latin typeface="JetBrains Mono"/>
                <a:cs typeface="Arial" pitchFamily="34" charset="0"/>
              </a:rPr>
              <a:t>X </a:t>
            </a:r>
            <a:r>
              <a:rPr kumimoji="0" lang="uk-UA" sz="1200" b="0" i="0" u="none" strike="noStrike" cap="none" normalizeH="0" baseline="0" dirty="0">
                <a:ln>
                  <a:noFill/>
                </a:ln>
                <a:solidFill>
                  <a:srgbClr val="89DDFF"/>
                </a:solidFill>
                <a:effectLst/>
                <a:latin typeface="JetBrains Mono"/>
                <a:cs typeface="Arial" pitchFamily="34" charset="0"/>
              </a:rPr>
              <a:t>= </a:t>
            </a:r>
            <a:r>
              <a:rPr kumimoji="0" lang="uk-UA" sz="1200" b="0" i="0" u="none" strike="noStrike" cap="none" normalizeH="0" baseline="0" dirty="0">
                <a:ln>
                  <a:noFill/>
                </a:ln>
                <a:solidFill>
                  <a:srgbClr val="F78C6C"/>
                </a:solidFill>
                <a:effectLst/>
                <a:latin typeface="JetBrains Mono"/>
                <a:cs typeface="Arial" pitchFamily="34" charset="0"/>
              </a:rPr>
              <a:t>88  </a:t>
            </a:r>
            <a:r>
              <a:rPr kumimoji="0" lang="uk-UA" sz="1200" b="0" i="1" u="none" strike="noStrike" cap="none" normalizeH="0" baseline="0" dirty="0">
                <a:ln>
                  <a:noFill/>
                </a:ln>
                <a:solidFill>
                  <a:srgbClr val="546E7A"/>
                </a:solidFill>
                <a:effectLst/>
                <a:latin typeface="JetBrains Mono"/>
                <a:cs typeface="Arial" pitchFamily="34" charset="0"/>
              </a:rPr>
              <a:t># Локальне ім’я в функції f1</a:t>
            </a:r>
            <a:br>
              <a:rPr kumimoji="0" lang="uk-UA" sz="1200" b="0" i="1" u="none" strike="noStrike" cap="none" normalizeH="0" baseline="0" dirty="0">
                <a:ln>
                  <a:noFill/>
                </a:ln>
                <a:solidFill>
                  <a:srgbClr val="546E7A"/>
                </a:solidFill>
                <a:effectLst/>
                <a:latin typeface="JetBrains Mono"/>
                <a:cs typeface="Arial" pitchFamily="34" charset="0"/>
              </a:rPr>
            </a:br>
            <a:br>
              <a:rPr kumimoji="0" lang="uk-UA" sz="1200" b="0" i="1" u="none" strike="noStrike" cap="none" normalizeH="0" baseline="0" dirty="0">
                <a:ln>
                  <a:noFill/>
                </a:ln>
                <a:solidFill>
                  <a:srgbClr val="546E7A"/>
                </a:solidFill>
                <a:effectLst/>
                <a:latin typeface="JetBrains Mono"/>
                <a:cs typeface="Arial" pitchFamily="34" charset="0"/>
              </a:rPr>
            </a:br>
            <a:r>
              <a:rPr kumimoji="0" lang="uk-UA" sz="1200" b="0" i="1" u="none" strike="noStrike" cap="none" normalizeH="0" baseline="0" dirty="0">
                <a:ln>
                  <a:noFill/>
                </a:ln>
                <a:solidFill>
                  <a:srgbClr val="546E7A"/>
                </a:solidFill>
                <a:effectLst/>
                <a:latin typeface="JetBrains Mono"/>
                <a:cs typeface="Arial" pitchFamily="34" charset="0"/>
              </a:rPr>
              <a:t>    </a:t>
            </a:r>
            <a:r>
              <a:rPr kumimoji="0" lang="uk-UA" sz="1200" b="0" i="1" u="none" strike="noStrike" cap="none" normalizeH="0" baseline="0" dirty="0">
                <a:ln>
                  <a:noFill/>
                </a:ln>
                <a:solidFill>
                  <a:srgbClr val="C792EA"/>
                </a:solidFill>
                <a:effectLst/>
                <a:latin typeface="JetBrains Mono"/>
                <a:cs typeface="Arial" pitchFamily="34" charset="0"/>
              </a:rPr>
              <a:t>def </a:t>
            </a:r>
            <a:r>
              <a:rPr kumimoji="0" lang="uk-UA" sz="1200" b="0" i="0" u="none" strike="noStrike" cap="none" normalizeH="0" baseline="0" dirty="0">
                <a:ln>
                  <a:noFill/>
                </a:ln>
                <a:solidFill>
                  <a:srgbClr val="82AAFF"/>
                </a:solidFill>
                <a:effectLst/>
                <a:latin typeface="JetBrains Mono"/>
                <a:cs typeface="Arial" pitchFamily="34" charset="0"/>
              </a:rPr>
              <a:t>f2</a:t>
            </a:r>
            <a:r>
              <a:rPr kumimoji="0" lang="uk-UA" sz="1200" b="0" i="0" u="none" strike="noStrike" cap="none" normalizeH="0" baseline="0" dirty="0">
                <a:ln>
                  <a:noFill/>
                </a:ln>
                <a:solidFill>
                  <a:srgbClr val="89DDFF"/>
                </a:solidFill>
                <a:effectLst/>
                <a:latin typeface="JetBrains Mono"/>
                <a:cs typeface="Arial" pitchFamily="34" charset="0"/>
              </a:rPr>
              <a:t>():</a:t>
            </a:r>
            <a:br>
              <a:rPr kumimoji="0" lang="uk-UA" sz="1200" b="0" i="0" u="none" strike="noStrike" cap="none" normalizeH="0" baseline="0" dirty="0">
                <a:ln>
                  <a:noFill/>
                </a:ln>
                <a:solidFill>
                  <a:srgbClr val="89DDFF"/>
                </a:solidFill>
                <a:effectLst/>
                <a:latin typeface="JetBrains Mono"/>
                <a:cs typeface="Arial" pitchFamily="34" charset="0"/>
              </a:rPr>
            </a:br>
            <a:r>
              <a:rPr kumimoji="0" lang="uk-UA" sz="1200" b="0" i="0" u="none" strike="noStrike" cap="none" normalizeH="0" baseline="0" dirty="0">
                <a:ln>
                  <a:noFill/>
                </a:ln>
                <a:solidFill>
                  <a:srgbClr val="89DDFF"/>
                </a:solidFill>
                <a:effectLst/>
                <a:latin typeface="JetBrains Mono"/>
                <a:cs typeface="Arial" pitchFamily="34" charset="0"/>
              </a:rPr>
              <a:t>        </a:t>
            </a:r>
            <a:r>
              <a:rPr kumimoji="0" lang="en-US" sz="1200" b="0" i="0" u="none" strike="noStrike" cap="none" normalizeH="0" baseline="0" dirty="0">
                <a:ln>
                  <a:noFill/>
                </a:ln>
                <a:solidFill>
                  <a:srgbClr val="C3CEE3"/>
                </a:solidFill>
                <a:effectLst/>
                <a:latin typeface="JetBrains Mono"/>
                <a:cs typeface="Arial" pitchFamily="34" charset="0"/>
              </a:rPr>
              <a:t>non</a:t>
            </a:r>
            <a:r>
              <a:rPr kumimoji="0" lang="uk-UA" sz="1200" b="0" i="0" u="none" strike="noStrike" cap="none" normalizeH="0" baseline="0" dirty="0">
                <a:ln>
                  <a:noFill/>
                </a:ln>
                <a:solidFill>
                  <a:srgbClr val="C3CEE3"/>
                </a:solidFill>
                <a:effectLst/>
                <a:latin typeface="JetBrains Mono"/>
                <a:cs typeface="Arial" pitchFamily="34" charset="0"/>
              </a:rPr>
              <a:t>local  X  </a:t>
            </a:r>
            <a:r>
              <a:rPr kumimoji="0" lang="uk-UA" sz="1200" b="0" i="1" u="none" strike="noStrike" cap="none" normalizeH="0" baseline="0" dirty="0">
                <a:ln>
                  <a:noFill/>
                </a:ln>
                <a:solidFill>
                  <a:srgbClr val="546E7A"/>
                </a:solidFill>
                <a:effectLst/>
                <a:latin typeface="JetBrains Mono"/>
                <a:cs typeface="Arial" pitchFamily="34" charset="0"/>
              </a:rPr>
              <a:t># X належить enclose функції</a:t>
            </a:r>
            <a:br>
              <a:rPr kumimoji="0" lang="uk-UA" sz="1200" b="0" i="1" u="none" strike="noStrike" cap="none" normalizeH="0" baseline="0" dirty="0">
                <a:ln>
                  <a:noFill/>
                </a:ln>
                <a:solidFill>
                  <a:srgbClr val="546E7A"/>
                </a:solidFill>
                <a:effectLst/>
                <a:latin typeface="JetBrains Mono"/>
                <a:cs typeface="Arial" pitchFamily="34" charset="0"/>
              </a:rPr>
            </a:br>
            <a:r>
              <a:rPr kumimoji="0" lang="uk-UA" sz="1200" b="0" i="1" u="none" strike="noStrike" cap="none" normalizeH="0" baseline="0" dirty="0">
                <a:ln>
                  <a:noFill/>
                </a:ln>
                <a:solidFill>
                  <a:srgbClr val="546E7A"/>
                </a:solidFill>
                <a:effectLst/>
                <a:latin typeface="JetBrains Mono"/>
                <a:cs typeface="Arial" pitchFamily="34" charset="0"/>
              </a:rPr>
              <a:t>        </a:t>
            </a:r>
            <a:r>
              <a:rPr kumimoji="0" lang="uk-UA" sz="1200" b="0" i="0" u="none" strike="noStrike" cap="none" normalizeH="0" baseline="0" dirty="0">
                <a:ln>
                  <a:noFill/>
                </a:ln>
                <a:solidFill>
                  <a:srgbClr val="C3CEE3"/>
                </a:solidFill>
                <a:effectLst/>
                <a:latin typeface="JetBrains Mono"/>
                <a:cs typeface="Arial" pitchFamily="34" charset="0"/>
              </a:rPr>
              <a:t>X </a:t>
            </a:r>
            <a:r>
              <a:rPr kumimoji="0" lang="uk-UA" sz="1200" b="0" i="0" u="none" strike="noStrike" cap="none" normalizeH="0" baseline="0" dirty="0">
                <a:ln>
                  <a:noFill/>
                </a:ln>
                <a:solidFill>
                  <a:srgbClr val="89DDFF"/>
                </a:solidFill>
                <a:effectLst/>
                <a:latin typeface="JetBrains Mono"/>
                <a:cs typeface="Arial" pitchFamily="34" charset="0"/>
              </a:rPr>
              <a:t>= </a:t>
            </a:r>
            <a:r>
              <a:rPr kumimoji="0" lang="uk-UA" sz="1200" b="0" i="0" u="none" strike="noStrike" cap="none" normalizeH="0" baseline="0" dirty="0">
                <a:ln>
                  <a:noFill/>
                </a:ln>
                <a:solidFill>
                  <a:srgbClr val="F78C6C"/>
                </a:solidFill>
                <a:effectLst/>
                <a:latin typeface="JetBrains Mono"/>
                <a:cs typeface="Arial" pitchFamily="34" charset="0"/>
              </a:rPr>
              <a:t>77  </a:t>
            </a:r>
            <a:r>
              <a:rPr kumimoji="0" lang="uk-UA" sz="1200" b="0" i="1" u="none" strike="noStrike" cap="none" normalizeH="0" baseline="0" dirty="0">
                <a:ln>
                  <a:noFill/>
                </a:ln>
                <a:solidFill>
                  <a:srgbClr val="546E7A"/>
                </a:solidFill>
                <a:effectLst/>
                <a:latin typeface="JetBrains Mono"/>
                <a:cs typeface="Arial" pitchFamily="34" charset="0"/>
              </a:rPr>
              <a:t># змінюємо змінну функції f1</a:t>
            </a:r>
            <a:br>
              <a:rPr kumimoji="0" lang="uk-UA" sz="1200" b="0" i="1" u="none" strike="noStrike" cap="none" normalizeH="0" baseline="0" dirty="0">
                <a:ln>
                  <a:noFill/>
                </a:ln>
                <a:solidFill>
                  <a:srgbClr val="546E7A"/>
                </a:solidFill>
                <a:effectLst/>
                <a:latin typeface="JetBrains Mono"/>
                <a:cs typeface="Arial" pitchFamily="34" charset="0"/>
              </a:rPr>
            </a:br>
            <a:r>
              <a:rPr kumimoji="0" lang="uk-UA" sz="1200" b="0" i="1" u="none" strike="noStrike" cap="none" normalizeH="0" baseline="0" dirty="0">
                <a:ln>
                  <a:noFill/>
                </a:ln>
                <a:solidFill>
                  <a:srgbClr val="546E7A"/>
                </a:solidFill>
                <a:effectLst/>
                <a:latin typeface="JetBrains Mono"/>
                <a:cs typeface="Arial" pitchFamily="34" charset="0"/>
              </a:rPr>
              <a:t>        </a:t>
            </a:r>
            <a:r>
              <a:rPr kumimoji="0" lang="uk-UA" sz="1200" b="0" i="1" u="none" strike="noStrike" cap="none" normalizeH="0" baseline="0" dirty="0">
                <a:ln>
                  <a:noFill/>
                </a:ln>
                <a:solidFill>
                  <a:srgbClr val="82AAFF"/>
                </a:solidFill>
                <a:effectLst/>
                <a:latin typeface="JetBrains Mono"/>
                <a:cs typeface="Arial" pitchFamily="34" charset="0"/>
              </a:rPr>
              <a:t>print</a:t>
            </a:r>
            <a:r>
              <a:rPr kumimoji="0" lang="uk-UA" sz="1200" b="0" i="0" u="none" strike="noStrike" cap="none" normalizeH="0" baseline="0" dirty="0">
                <a:ln>
                  <a:noFill/>
                </a:ln>
                <a:solidFill>
                  <a:srgbClr val="89DDFF"/>
                </a:solidFill>
                <a:effectLst/>
                <a:latin typeface="JetBrains Mono"/>
                <a:cs typeface="Arial" pitchFamily="34" charset="0"/>
              </a:rPr>
              <a:t>(</a:t>
            </a:r>
            <a:r>
              <a:rPr kumimoji="0" lang="uk-UA" sz="1200" b="0" i="0" u="none" strike="noStrike" cap="none" normalizeH="0" baseline="0" dirty="0">
                <a:ln>
                  <a:noFill/>
                </a:ln>
                <a:solidFill>
                  <a:srgbClr val="C3CEE3"/>
                </a:solidFill>
                <a:effectLst/>
                <a:latin typeface="JetBrains Mono"/>
                <a:cs typeface="Arial" pitchFamily="34" charset="0"/>
              </a:rPr>
              <a:t>X</a:t>
            </a:r>
            <a:r>
              <a:rPr kumimoji="0" lang="uk-UA" sz="1200" b="0" i="0" u="none" strike="noStrike" cap="none" normalizeH="0" baseline="0" dirty="0">
                <a:ln>
                  <a:noFill/>
                </a:ln>
                <a:solidFill>
                  <a:srgbClr val="89DDFF"/>
                </a:solidFill>
                <a:effectLst/>
                <a:latin typeface="JetBrains Mono"/>
                <a:cs typeface="Arial" pitchFamily="34" charset="0"/>
              </a:rPr>
              <a:t>)  </a:t>
            </a:r>
            <a:r>
              <a:rPr kumimoji="0" lang="uk-UA" sz="1200" b="0" i="1" u="none" strike="noStrike" cap="none" normalizeH="0" baseline="0" dirty="0">
                <a:ln>
                  <a:noFill/>
                </a:ln>
                <a:solidFill>
                  <a:srgbClr val="546E7A"/>
                </a:solidFill>
                <a:effectLst/>
                <a:latin typeface="JetBrains Mono"/>
                <a:cs typeface="Arial" pitchFamily="34" charset="0"/>
              </a:rPr>
              <a:t># звернення до локальної змінної enclose функції f1()</a:t>
            </a:r>
            <a:br>
              <a:rPr kumimoji="0" lang="uk-UA" sz="1200" b="0" i="1" u="none" strike="noStrike" cap="none" normalizeH="0" baseline="0" dirty="0">
                <a:ln>
                  <a:noFill/>
                </a:ln>
                <a:solidFill>
                  <a:srgbClr val="546E7A"/>
                </a:solidFill>
                <a:effectLst/>
                <a:latin typeface="JetBrains Mono"/>
                <a:cs typeface="Arial" pitchFamily="34" charset="0"/>
              </a:rPr>
            </a:br>
            <a:br>
              <a:rPr kumimoji="0" lang="uk-UA" sz="1200" b="0" i="1" u="none" strike="noStrike" cap="none" normalizeH="0" baseline="0" dirty="0">
                <a:ln>
                  <a:noFill/>
                </a:ln>
                <a:solidFill>
                  <a:srgbClr val="546E7A"/>
                </a:solidFill>
                <a:effectLst/>
                <a:latin typeface="JetBrains Mono"/>
                <a:cs typeface="Arial" pitchFamily="34" charset="0"/>
              </a:rPr>
            </a:br>
            <a:r>
              <a:rPr kumimoji="0" lang="uk-UA" sz="1200" b="0" i="1" u="none" strike="noStrike" cap="none" normalizeH="0" baseline="0" dirty="0">
                <a:ln>
                  <a:noFill/>
                </a:ln>
                <a:solidFill>
                  <a:srgbClr val="546E7A"/>
                </a:solidFill>
                <a:effectLst/>
                <a:latin typeface="JetBrains Mono"/>
                <a:cs typeface="Arial" pitchFamily="34" charset="0"/>
              </a:rPr>
              <a:t>    </a:t>
            </a:r>
            <a:r>
              <a:rPr kumimoji="0" lang="uk-UA" sz="1200" b="0" i="0" u="none" strike="noStrike" cap="none" normalizeH="0" baseline="0" dirty="0">
                <a:ln>
                  <a:noFill/>
                </a:ln>
                <a:solidFill>
                  <a:srgbClr val="82AAFF"/>
                </a:solidFill>
                <a:effectLst/>
                <a:latin typeface="JetBrains Mono"/>
                <a:cs typeface="Arial" pitchFamily="34" charset="0"/>
              </a:rPr>
              <a:t>f2</a:t>
            </a:r>
            <a:r>
              <a:rPr kumimoji="0" lang="uk-UA" sz="1200" b="0" i="0" u="none" strike="noStrike" cap="none" normalizeH="0" baseline="0" dirty="0">
                <a:ln>
                  <a:noFill/>
                </a:ln>
                <a:solidFill>
                  <a:srgbClr val="89DDFF"/>
                </a:solidFill>
                <a:effectLst/>
                <a:latin typeface="JetBrains Mono"/>
                <a:cs typeface="Arial" pitchFamily="34" charset="0"/>
              </a:rPr>
              <a:t>()</a:t>
            </a:r>
            <a:br>
              <a:rPr kumimoji="0" lang="uk-UA" sz="1200" b="0" i="0" u="none" strike="noStrike" cap="none" normalizeH="0" baseline="0" dirty="0">
                <a:ln>
                  <a:noFill/>
                </a:ln>
                <a:solidFill>
                  <a:srgbClr val="89DDFF"/>
                </a:solidFill>
                <a:effectLst/>
                <a:latin typeface="JetBrains Mono"/>
                <a:cs typeface="Arial" pitchFamily="34" charset="0"/>
              </a:rPr>
            </a:br>
            <a:r>
              <a:rPr kumimoji="0" lang="uk-UA" sz="1200" b="0" i="0" u="none" strike="noStrike" cap="none" normalizeH="0" baseline="0" dirty="0">
                <a:ln>
                  <a:noFill/>
                </a:ln>
                <a:solidFill>
                  <a:srgbClr val="89DDFF"/>
                </a:solidFill>
                <a:effectLst/>
                <a:latin typeface="JetBrains Mono"/>
                <a:cs typeface="Arial" pitchFamily="34" charset="0"/>
              </a:rPr>
              <a:t>    </a:t>
            </a:r>
            <a:r>
              <a:rPr kumimoji="0" lang="uk-UA" sz="1200" b="0" i="1" u="none" strike="noStrike" cap="none" normalizeH="0" baseline="0" dirty="0">
                <a:ln>
                  <a:noFill/>
                </a:ln>
                <a:solidFill>
                  <a:srgbClr val="82AAFF"/>
                </a:solidFill>
                <a:effectLst/>
                <a:latin typeface="JetBrains Mono"/>
                <a:cs typeface="Arial" pitchFamily="34" charset="0"/>
              </a:rPr>
              <a:t>print</a:t>
            </a:r>
            <a:r>
              <a:rPr kumimoji="0" lang="uk-UA" sz="1200" b="0" i="0" u="none" strike="noStrike" cap="none" normalizeH="0" baseline="0" dirty="0">
                <a:ln>
                  <a:noFill/>
                </a:ln>
                <a:solidFill>
                  <a:srgbClr val="89DDFF"/>
                </a:solidFill>
                <a:effectLst/>
                <a:latin typeface="JetBrains Mono"/>
                <a:cs typeface="Arial" pitchFamily="34" charset="0"/>
              </a:rPr>
              <a:t>(</a:t>
            </a:r>
            <a:r>
              <a:rPr kumimoji="0" lang="uk-UA" sz="1200" b="0" i="0" u="none" strike="noStrike" cap="none" normalizeH="0" baseline="0" dirty="0">
                <a:ln>
                  <a:noFill/>
                </a:ln>
                <a:solidFill>
                  <a:srgbClr val="C3CEE3"/>
                </a:solidFill>
                <a:effectLst/>
                <a:latin typeface="JetBrains Mono"/>
                <a:cs typeface="Arial" pitchFamily="34" charset="0"/>
              </a:rPr>
              <a:t>X</a:t>
            </a:r>
            <a:r>
              <a:rPr kumimoji="0" lang="uk-UA" sz="1200" b="0" i="0" u="none" strike="noStrike" cap="none" normalizeH="0" baseline="0" dirty="0">
                <a:ln>
                  <a:noFill/>
                </a:ln>
                <a:solidFill>
                  <a:srgbClr val="89DDFF"/>
                </a:solidFill>
                <a:effectLst/>
                <a:latin typeface="JetBrains Mono"/>
                <a:cs typeface="Arial" pitchFamily="34" charset="0"/>
              </a:rPr>
              <a:t>)  </a:t>
            </a:r>
            <a:r>
              <a:rPr kumimoji="0" lang="uk-UA" sz="1200" b="0" i="1" u="none" strike="noStrike" cap="none" normalizeH="0" baseline="0" dirty="0">
                <a:ln>
                  <a:noFill/>
                </a:ln>
                <a:solidFill>
                  <a:srgbClr val="546E7A"/>
                </a:solidFill>
                <a:effectLst/>
                <a:latin typeface="JetBrains Mono"/>
                <a:cs typeface="Arial" pitchFamily="34" charset="0"/>
              </a:rPr>
              <a:t># звернення до локальної змінної f1()</a:t>
            </a:r>
            <a:br>
              <a:rPr kumimoji="0" lang="uk-UA" sz="1200" b="0" i="1" u="none" strike="noStrike" cap="none" normalizeH="0" baseline="0" dirty="0">
                <a:ln>
                  <a:noFill/>
                </a:ln>
                <a:solidFill>
                  <a:srgbClr val="546E7A"/>
                </a:solidFill>
                <a:effectLst/>
                <a:latin typeface="JetBrains Mono"/>
                <a:cs typeface="Arial" pitchFamily="34" charset="0"/>
              </a:rPr>
            </a:br>
            <a:br>
              <a:rPr kumimoji="0" lang="uk-UA" sz="1200" b="0" i="1" u="none" strike="noStrike" cap="none" normalizeH="0" baseline="0" dirty="0">
                <a:ln>
                  <a:noFill/>
                </a:ln>
                <a:solidFill>
                  <a:srgbClr val="546E7A"/>
                </a:solidFill>
                <a:effectLst/>
                <a:latin typeface="JetBrains Mono"/>
                <a:cs typeface="Arial" pitchFamily="34" charset="0"/>
              </a:rPr>
            </a:br>
            <a:r>
              <a:rPr kumimoji="0" lang="uk-UA" sz="1200" b="0" i="0" u="none" strike="noStrike" cap="none" normalizeH="0" baseline="0" dirty="0">
                <a:ln>
                  <a:noFill/>
                </a:ln>
                <a:solidFill>
                  <a:srgbClr val="82AAFF"/>
                </a:solidFill>
                <a:effectLst/>
                <a:latin typeface="JetBrains Mono"/>
                <a:cs typeface="Arial" pitchFamily="34" charset="0"/>
              </a:rPr>
              <a:t>f1</a:t>
            </a:r>
            <a:r>
              <a:rPr kumimoji="0" lang="uk-UA" sz="1200" b="0" i="0" u="none" strike="noStrike" cap="none" normalizeH="0" baseline="0" dirty="0">
                <a:ln>
                  <a:noFill/>
                </a:ln>
                <a:solidFill>
                  <a:srgbClr val="89DDFF"/>
                </a:solidFill>
                <a:effectLst/>
                <a:latin typeface="JetBrains Mono"/>
                <a:cs typeface="Arial" pitchFamily="34" charset="0"/>
              </a:rPr>
              <a:t>()</a:t>
            </a:r>
            <a:endParaRPr kumimoji="0" lang="uk-UA" sz="1200" b="0" i="0" u="none" strike="noStrike" cap="none" normalizeH="0" baseline="0" dirty="0">
              <a:ln>
                <a:noFill/>
              </a:ln>
              <a:solidFill>
                <a:schemeClr val="tx1"/>
              </a:solidFill>
              <a:effectLst/>
              <a:latin typeface="Arial" pitchFamily="34" charset="0"/>
              <a:cs typeface="Arial" pitchFamily="34" charset="0"/>
            </a:endParaRPr>
          </a:p>
        </p:txBody>
      </p:sp>
      <p:sp>
        <p:nvSpPr>
          <p:cNvPr id="5" name="Прямоугольник 4"/>
          <p:cNvSpPr/>
          <p:nvPr/>
        </p:nvSpPr>
        <p:spPr>
          <a:xfrm>
            <a:off x="349125" y="3903854"/>
            <a:ext cx="11089341" cy="2862322"/>
          </a:xfrm>
          <a:prstGeom prst="rect">
            <a:avLst/>
          </a:prstGeom>
        </p:spPr>
        <p:txBody>
          <a:bodyPr wrap="square">
            <a:spAutoFit/>
          </a:bodyPr>
          <a:lstStyle/>
          <a:p>
            <a:pPr algn="ctr"/>
            <a:r>
              <a:rPr lang="uk-UA" b="1" dirty="0"/>
              <a:t>Правило </a:t>
            </a:r>
            <a:r>
              <a:rPr lang="en-US" b="1" dirty="0"/>
              <a:t>LEGB</a:t>
            </a:r>
            <a:endParaRPr lang="uk-UA" b="1" dirty="0"/>
          </a:p>
          <a:p>
            <a:pPr algn="ctr"/>
            <a:endParaRPr lang="uk-UA" b="1" dirty="0"/>
          </a:p>
          <a:p>
            <a:r>
              <a:rPr lang="uk-UA" dirty="0"/>
              <a:t>При визначенні, до якого </a:t>
            </a:r>
            <a:r>
              <a:rPr lang="en-US" dirty="0"/>
              <a:t>namespace </a:t>
            </a:r>
            <a:r>
              <a:rPr lang="uk-UA" dirty="0"/>
              <a:t>відноситься ім'я, використовують правило </a:t>
            </a:r>
            <a:r>
              <a:rPr lang="en-US" dirty="0"/>
              <a:t>LEGB: </a:t>
            </a:r>
            <a:endParaRPr lang="uk-UA" dirty="0"/>
          </a:p>
          <a:p>
            <a:r>
              <a:rPr lang="uk-UA" dirty="0"/>
              <a:t>Коли всередині функції виконується звернення до невідомого імені, інтерпретатор намагається відшукати його в чотирьох областях видимості - в </a:t>
            </a:r>
            <a:r>
              <a:rPr lang="uk-UA" b="1" dirty="0"/>
              <a:t>локальній (</a:t>
            </a:r>
            <a:r>
              <a:rPr lang="en-US" b="1" dirty="0"/>
              <a:t>local, L), </a:t>
            </a:r>
            <a:r>
              <a:rPr lang="uk-UA" dirty="0"/>
              <a:t>потім в локальній області будь-якої </a:t>
            </a:r>
            <a:r>
              <a:rPr lang="uk-UA" b="1" dirty="0" err="1"/>
              <a:t>осяжної</a:t>
            </a:r>
            <a:r>
              <a:rPr lang="uk-UA" b="1" dirty="0"/>
              <a:t> інструкції</a:t>
            </a:r>
            <a:r>
              <a:rPr lang="en-US" b="1" dirty="0"/>
              <a:t> (enclosing, E)</a:t>
            </a:r>
            <a:r>
              <a:rPr lang="en-US" dirty="0"/>
              <a:t> </a:t>
            </a:r>
            <a:r>
              <a:rPr lang="uk-UA" dirty="0"/>
              <a:t>або в </a:t>
            </a:r>
            <a:r>
              <a:rPr lang="en-US" dirty="0"/>
              <a:t>lambda</a:t>
            </a:r>
            <a:r>
              <a:rPr lang="uk-UA" dirty="0"/>
              <a:t> виразі</a:t>
            </a:r>
            <a:r>
              <a:rPr lang="en-US" dirty="0"/>
              <a:t>, </a:t>
            </a:r>
            <a:r>
              <a:rPr lang="uk-UA" dirty="0"/>
              <a:t>потім в </a:t>
            </a:r>
            <a:r>
              <a:rPr lang="uk-UA" b="1" dirty="0"/>
              <a:t>глобальній ( </a:t>
            </a:r>
            <a:r>
              <a:rPr lang="en-US" b="1" dirty="0"/>
              <a:t>global, G)</a:t>
            </a:r>
            <a:r>
              <a:rPr lang="en-US" dirty="0"/>
              <a:t> </a:t>
            </a:r>
            <a:r>
              <a:rPr lang="uk-UA" dirty="0"/>
              <a:t>і, нарешті, у </a:t>
            </a:r>
            <a:r>
              <a:rPr lang="uk-UA" b="1" dirty="0"/>
              <a:t>вбудованій (</a:t>
            </a:r>
            <a:r>
              <a:rPr lang="en-US" b="1" dirty="0"/>
              <a:t>built-in, B). </a:t>
            </a:r>
            <a:endParaRPr lang="uk-UA" b="1" dirty="0"/>
          </a:p>
          <a:p>
            <a:endParaRPr lang="uk-UA" b="1" dirty="0"/>
          </a:p>
          <a:p>
            <a:r>
              <a:rPr lang="uk-UA" dirty="0"/>
              <a:t>Пошук завершується, як тільки буде знайдено перше відповідне ім'я. </a:t>
            </a:r>
          </a:p>
          <a:p>
            <a:endParaRPr lang="uk-UA" dirty="0"/>
          </a:p>
          <a:p>
            <a:r>
              <a:rPr lang="uk-UA" dirty="0"/>
              <a:t>Якщо необхідне ім'я не буде знайдено, інтерпретатор виведе повідомлення про помилку. </a:t>
            </a:r>
            <a:endParaRPr lang="ru-RU" dirty="0"/>
          </a:p>
        </p:txBody>
      </p:sp>
      <p:pic>
        <p:nvPicPr>
          <p:cNvPr id="2" name="Picture 1"/>
          <p:cNvPicPr>
            <a:picLocks noChangeAspect="1"/>
          </p:cNvPicPr>
          <p:nvPr/>
        </p:nvPicPr>
        <p:blipFill>
          <a:blip r:embed="rId2"/>
          <a:stretch>
            <a:fillRect/>
          </a:stretch>
        </p:blipFill>
        <p:spPr>
          <a:xfrm>
            <a:off x="349125" y="3437129"/>
            <a:ext cx="276225" cy="466725"/>
          </a:xfrm>
          <a:prstGeom prst="rect">
            <a:avLst/>
          </a:prstGeom>
        </p:spPr>
      </p:pic>
      <p:sp>
        <p:nvSpPr>
          <p:cNvPr id="6" name="Rectangle 5"/>
          <p:cNvSpPr/>
          <p:nvPr/>
        </p:nvSpPr>
        <p:spPr>
          <a:xfrm>
            <a:off x="5723466" y="669670"/>
            <a:ext cx="5901267" cy="2677656"/>
          </a:xfrm>
          <a:prstGeom prst="rect">
            <a:avLst/>
          </a:prstGeom>
        </p:spPr>
        <p:txBody>
          <a:bodyPr wrap="square">
            <a:spAutoFit/>
          </a:bodyPr>
          <a:lstStyle/>
          <a:p>
            <a:r>
              <a:rPr lang="uk-UA" sz="1400" i="1" dirty="0"/>
              <a:t>Всередині вкладеної функції ми маємо можливість вказати, що певна </a:t>
            </a:r>
            <a:r>
              <a:rPr lang="uk-UA" sz="1400" i="1" u="sng" dirty="0"/>
              <a:t>змінна</a:t>
            </a:r>
            <a:r>
              <a:rPr lang="uk-UA" sz="1400" i="1" dirty="0"/>
              <a:t> не є локальною для цієї вкладеної функції, а </a:t>
            </a:r>
            <a:r>
              <a:rPr lang="uk-UA" sz="1400" i="1" u="sng" dirty="0"/>
              <a:t>є локальною для функції-обгортки</a:t>
            </a:r>
            <a:r>
              <a:rPr lang="uk-UA" sz="1400" i="1" dirty="0"/>
              <a:t>. Робиться це за допомогою інструкції </a:t>
            </a:r>
            <a:r>
              <a:rPr lang="uk-UA" sz="1400" b="1" i="1" dirty="0"/>
              <a:t>nonlocal</a:t>
            </a:r>
          </a:p>
          <a:p>
            <a:r>
              <a:rPr lang="uk-UA" sz="1400" i="1" dirty="0"/>
              <a:t>Всередині функції </a:t>
            </a:r>
            <a:r>
              <a:rPr lang="en-US" sz="1400" i="1" dirty="0"/>
              <a:t>f</a:t>
            </a:r>
            <a:r>
              <a:rPr lang="uk-UA" sz="1400" i="1" dirty="0"/>
              <a:t>()  вказали, що змінна x є локальною для функції </a:t>
            </a:r>
            <a:r>
              <a:rPr lang="en-US" sz="1400" i="1" dirty="0"/>
              <a:t>f1</a:t>
            </a:r>
            <a:r>
              <a:rPr lang="uk-UA" sz="1400" i="1" dirty="0"/>
              <a:t>(). Тобто змінна x як би попадає з функції </a:t>
            </a:r>
            <a:r>
              <a:rPr lang="en-US" sz="1400" i="1" dirty="0"/>
              <a:t>f1</a:t>
            </a:r>
            <a:r>
              <a:rPr lang="uk-UA" sz="1400" i="1" dirty="0"/>
              <a:t>() в простір імен функції </a:t>
            </a:r>
            <a:r>
              <a:rPr lang="en-US" sz="1400" i="1" dirty="0"/>
              <a:t>f2</a:t>
            </a:r>
            <a:r>
              <a:rPr lang="uk-UA" sz="1400" i="1" dirty="0"/>
              <a:t>(). Якщо </a:t>
            </a:r>
            <a:r>
              <a:rPr lang="uk-UA" sz="1400" i="1" dirty="0" err="1"/>
              <a:t>змінемо</a:t>
            </a:r>
            <a:r>
              <a:rPr lang="uk-UA" sz="1400" i="1" dirty="0"/>
              <a:t> значення нелокальної змінної, це відобразиться і на локальній змінній.</a:t>
            </a:r>
          </a:p>
          <a:p>
            <a:endParaRPr lang="uk-UA" sz="1400" i="1" dirty="0"/>
          </a:p>
          <a:p>
            <a:r>
              <a:rPr lang="uk-UA" sz="1400" i="1" dirty="0"/>
              <a:t>nonlocal обмежує пошук областями видимості функцій-обгорток. Вона вимагає, щоб перераховані імена вже існували та дозволяє просвоювати їм нові значення. </a:t>
            </a:r>
            <a:r>
              <a:rPr lang="uk-UA" sz="1400" i="1" u="sng" dirty="0"/>
              <a:t>В область пошуку не входять глобальна і вбудована області видимості.</a:t>
            </a:r>
          </a:p>
        </p:txBody>
      </p:sp>
    </p:spTree>
    <p:extLst>
      <p:ext uri="{BB962C8B-B14F-4D97-AF65-F5344CB8AC3E}">
        <p14:creationId xmlns:p14="http://schemas.microsoft.com/office/powerpoint/2010/main" val="1211684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0" indent="0" algn="ctr">
              <a:buNone/>
            </a:pPr>
            <a:r>
              <a:rPr lang="ru-RU" sz="1800" b="1" dirty="0"/>
              <a:t>Ано</a:t>
            </a:r>
            <a:r>
              <a:rPr lang="uk-UA" sz="1800" b="1" dirty="0"/>
              <a:t>німні функції</a:t>
            </a:r>
          </a:p>
          <a:p>
            <a:pPr marL="0" indent="0">
              <a:buNone/>
            </a:pPr>
            <a:r>
              <a:rPr lang="ru-RU" sz="1600" dirty="0"/>
              <a:t>Крім визначення </a:t>
            </a:r>
            <a:r>
              <a:rPr lang="ru-RU" sz="1600" dirty="0" err="1"/>
              <a:t>функції</a:t>
            </a:r>
            <a:r>
              <a:rPr lang="ru-RU" sz="1600" dirty="0"/>
              <a:t> за допомогою </a:t>
            </a:r>
            <a:r>
              <a:rPr lang="en-US" sz="1600" i="1" dirty="0" err="1"/>
              <a:t>def</a:t>
            </a:r>
            <a:r>
              <a:rPr lang="en-US" sz="1600" dirty="0"/>
              <a:t> </a:t>
            </a:r>
            <a:r>
              <a:rPr lang="ru-RU" sz="1600" dirty="0"/>
              <a:t>в </a:t>
            </a:r>
            <a:r>
              <a:rPr lang="en-US" sz="1600" dirty="0"/>
              <a:t>Python </a:t>
            </a:r>
            <a:r>
              <a:rPr lang="ru-RU" sz="1600" dirty="0"/>
              <a:t>є можливість використання </a:t>
            </a:r>
            <a:r>
              <a:rPr lang="ru-RU" sz="1600" b="1" dirty="0"/>
              <a:t>анонімних (</a:t>
            </a:r>
            <a:r>
              <a:rPr lang="en-US" sz="1600" b="1" dirty="0"/>
              <a:t>lambda) </a:t>
            </a:r>
            <a:r>
              <a:rPr lang="ru-RU" sz="1600" b="1" dirty="0"/>
              <a:t>функцій</a:t>
            </a:r>
            <a:r>
              <a:rPr lang="ru-RU" sz="1600" dirty="0"/>
              <a:t>.</a:t>
            </a:r>
          </a:p>
          <a:p>
            <a:pPr marL="0" indent="0">
              <a:buNone/>
            </a:pPr>
            <a:r>
              <a:rPr lang="ru-RU" sz="1600" dirty="0"/>
              <a:t>Інструкція </a:t>
            </a:r>
            <a:r>
              <a:rPr lang="en-US" sz="1600" b="1" i="1" dirty="0"/>
              <a:t>lambda</a:t>
            </a:r>
            <a:r>
              <a:rPr lang="en-US" sz="1600" dirty="0"/>
              <a:t> </a:t>
            </a:r>
            <a:r>
              <a:rPr lang="ru-RU" sz="1600" dirty="0"/>
              <a:t>повертає саму функцію, а не зв'язує її з певним іменем, як це відбувається при використанні </a:t>
            </a:r>
            <a:r>
              <a:rPr lang="en-US" sz="1600" i="1" dirty="0"/>
              <a:t>def</a:t>
            </a:r>
            <a:r>
              <a:rPr lang="en-US" sz="1600" dirty="0"/>
              <a:t>. </a:t>
            </a:r>
            <a:r>
              <a:rPr lang="ru-RU" sz="1600" dirty="0"/>
              <a:t>Тому такі </a:t>
            </a:r>
            <a:r>
              <a:rPr lang="ru-RU" sz="1600" dirty="0" err="1"/>
              <a:t>функції</a:t>
            </a:r>
            <a:r>
              <a:rPr lang="ru-RU" sz="1600" dirty="0"/>
              <a:t> називають анонімними.</a:t>
            </a:r>
          </a:p>
          <a:p>
            <a:pPr marL="0" indent="0">
              <a:buNone/>
            </a:pPr>
            <a:r>
              <a:rPr lang="ru-RU" sz="1600" dirty="0"/>
              <a:t>Анонімні </a:t>
            </a:r>
            <a:r>
              <a:rPr lang="ru-RU" sz="1600" dirty="0" err="1"/>
              <a:t>функції</a:t>
            </a:r>
            <a:r>
              <a:rPr lang="ru-RU" sz="1600" dirty="0"/>
              <a:t> можуть містити лише один вираз. Синтаксис </a:t>
            </a:r>
            <a:r>
              <a:rPr lang="en-US" sz="1600" dirty="0"/>
              <a:t>lambda-</a:t>
            </a:r>
            <a:r>
              <a:rPr lang="ru-RU" sz="1600" dirty="0"/>
              <a:t>функцій виглядає так:</a:t>
            </a:r>
          </a:p>
          <a:p>
            <a:pPr marL="0" indent="0">
              <a:buNone/>
            </a:pPr>
            <a:endParaRPr lang="ru-RU" sz="1600" dirty="0"/>
          </a:p>
          <a:p>
            <a:pPr marL="0" indent="0">
              <a:buNone/>
            </a:pPr>
            <a:r>
              <a:rPr lang="ru-RU" sz="1600" dirty="0"/>
              <a:t>Розглянемо найпростіший приклад і порівняємо зі "звичайною" функцією </a:t>
            </a:r>
            <a:r>
              <a:rPr lang="en-US" sz="1600" dirty="0"/>
              <a:t>Python:</a:t>
            </a: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А тепер те ж саме, але за допомогою lambda:</a:t>
            </a:r>
            <a:endParaRPr lang="en-US" sz="1600" dirty="0"/>
          </a:p>
          <a:p>
            <a:pPr marL="0" indent="0">
              <a:buNone/>
            </a:pPr>
            <a:endParaRPr lang="en-US" sz="1600" dirty="0"/>
          </a:p>
          <a:p>
            <a:pPr marL="0" indent="0">
              <a:buNone/>
            </a:pPr>
            <a:endParaRPr lang="en-US" sz="1600" dirty="0"/>
          </a:p>
          <a:p>
            <a:pPr marL="0" indent="0">
              <a:buNone/>
            </a:pPr>
            <a:r>
              <a:rPr lang="ru-RU" sz="1600" dirty="0" err="1"/>
              <a:t>Анонімні</a:t>
            </a:r>
            <a:r>
              <a:rPr lang="uk-UA" sz="1600" dirty="0"/>
              <a:t>й </a:t>
            </a:r>
            <a:r>
              <a:rPr lang="ru-RU" sz="1600" dirty="0" err="1"/>
              <a:t>функції</a:t>
            </a:r>
            <a:r>
              <a:rPr lang="ru-RU" sz="1600" dirty="0"/>
              <a:t> не обов'язково присвоювати змінній.</a:t>
            </a:r>
            <a:endParaRPr lang="en-US" sz="1600" dirty="0"/>
          </a:p>
          <a:p>
            <a:pPr marL="0" indent="0">
              <a:buNone/>
            </a:pPr>
            <a:endParaRPr lang="ru-RU" sz="1600" dirty="0"/>
          </a:p>
          <a:p>
            <a:pPr marL="0" indent="0">
              <a:buNone/>
            </a:pPr>
            <a:endParaRPr lang="ru-RU" sz="1600" dirty="0"/>
          </a:p>
        </p:txBody>
      </p:sp>
      <p:sp>
        <p:nvSpPr>
          <p:cNvPr id="2" name="Rectangle 1"/>
          <p:cNvSpPr>
            <a:spLocks noChangeArrowheads="1"/>
          </p:cNvSpPr>
          <p:nvPr/>
        </p:nvSpPr>
        <p:spPr bwMode="auto">
          <a:xfrm>
            <a:off x="346138" y="1844244"/>
            <a:ext cx="5854936" cy="30777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argument1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argument2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argumentN </a:t>
            </a:r>
            <a:r>
              <a:rPr kumimoji="0" lang="ru-RU" altLang="ru-RU" sz="1400" b="0" i="0" u="none" strike="noStrike" cap="none" normalizeH="0" baseline="0">
                <a:ln>
                  <a:noFill/>
                </a:ln>
                <a:solidFill>
                  <a:srgbClr val="89DDFF"/>
                </a:solidFill>
                <a:effectLst/>
                <a:latin typeface="JetBrains Mono"/>
              </a:rPr>
              <a:t>: &lt;</a:t>
            </a:r>
            <a:r>
              <a:rPr kumimoji="0" lang="ru-RU" altLang="ru-RU" sz="1400" b="0" i="0" u="none" strike="noStrike" cap="none" normalizeH="0" baseline="0">
                <a:ln>
                  <a:noFill/>
                </a:ln>
                <a:solidFill>
                  <a:srgbClr val="C3CEE3"/>
                </a:solidFill>
                <a:effectLst/>
                <a:latin typeface="JetBrains Mono"/>
              </a:rPr>
              <a:t>вираз з аргументами</a:t>
            </a:r>
            <a:r>
              <a:rPr kumimoji="0" lang="ru-RU" altLang="ru-RU" sz="1400" b="0" i="0" u="none" strike="noStrike" cap="none" normalizeH="0" baseline="0">
                <a:ln>
                  <a:noFill/>
                </a:ln>
                <a:solidFill>
                  <a:srgbClr val="89DDFF"/>
                </a:solidFill>
                <a:effectLst/>
                <a:latin typeface="JetBrains Mono"/>
              </a:rPr>
              <a:t>&gt;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346138" y="2566034"/>
            <a:ext cx="1356462"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y</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y</a:t>
            </a: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346138" y="3934154"/>
            <a:ext cx="2124299"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func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y</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a:off x="346138" y="4939734"/>
            <a:ext cx="2719014"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3516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17262" cy="6455585"/>
          </a:xfrm>
        </p:spPr>
        <p:txBody>
          <a:bodyPr>
            <a:normAutofit/>
          </a:bodyPr>
          <a:lstStyle/>
          <a:p>
            <a:pPr marL="0" indent="0">
              <a:buNone/>
            </a:pPr>
            <a:r>
              <a:rPr lang="ru-RU" sz="1600" dirty="0"/>
              <a:t>lambda-функції, на відміну від звичайних, </a:t>
            </a:r>
            <a:r>
              <a:rPr lang="ru-RU" sz="1600" u="sng" dirty="0"/>
              <a:t>не потребують інструкції return</a:t>
            </a:r>
            <a:r>
              <a:rPr lang="ru-RU" sz="1600" dirty="0"/>
              <a:t>, а в решті випадків поводить себе так само.</a:t>
            </a:r>
          </a:p>
          <a:p>
            <a:pPr marL="0" indent="0">
              <a:buNone/>
            </a:pPr>
            <a:r>
              <a:rPr lang="ru-RU" sz="1600" dirty="0"/>
              <a:t>Наприклад, можна задати значення за замовчуванням для параметрів:</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ru-RU" sz="1600" dirty="0"/>
              <a:t>Змінна кількість аргументів:</a:t>
            </a:r>
          </a:p>
          <a:p>
            <a:pPr marL="0" indent="0">
              <a:buNone/>
            </a:pPr>
            <a:endParaRPr lang="ru-RU" sz="1600" dirty="0"/>
          </a:p>
          <a:p>
            <a:pPr marL="0" indent="0">
              <a:buNone/>
            </a:pPr>
            <a:endParaRPr lang="ru-RU" sz="1600" dirty="0"/>
          </a:p>
          <a:p>
            <a:pPr marL="0" indent="0">
              <a:buNone/>
            </a:pPr>
            <a:r>
              <a:rPr lang="ru-RU" sz="1600" dirty="0" err="1"/>
              <a:t>Використання</a:t>
            </a:r>
            <a:r>
              <a:rPr lang="ru-RU" sz="1600" dirty="0"/>
              <a:t>  </a:t>
            </a:r>
            <a:r>
              <a:rPr lang="en-US" sz="1600" dirty="0"/>
              <a:t>if/else:</a:t>
            </a:r>
          </a:p>
          <a:p>
            <a:pPr marL="0" indent="0">
              <a:buNone/>
            </a:pPr>
            <a:endParaRPr lang="en-US" sz="1600" dirty="0"/>
          </a:p>
          <a:p>
            <a:pPr marL="0" indent="0">
              <a:buNone/>
            </a:pPr>
            <a:endParaRPr lang="en-US" sz="1600" dirty="0"/>
          </a:p>
          <a:p>
            <a:pPr marL="0" indent="0">
              <a:buNone/>
            </a:pPr>
            <a:r>
              <a:rPr lang="uk-UA" sz="1600" dirty="0"/>
              <a:t>П</a:t>
            </a:r>
            <a:r>
              <a:rPr lang="ru-RU" sz="1600" dirty="0"/>
              <a:t>ереконаємось, що </a:t>
            </a:r>
            <a:r>
              <a:rPr lang="en-US" sz="1600" dirty="0"/>
              <a:t>lambda-</a:t>
            </a:r>
            <a:r>
              <a:rPr lang="ru-RU" sz="1600" dirty="0" err="1"/>
              <a:t>функції</a:t>
            </a:r>
            <a:r>
              <a:rPr lang="ru-RU" sz="1600" dirty="0"/>
              <a:t> дійсно є анонімними, тобто об'єкт такої </a:t>
            </a:r>
            <a:r>
              <a:rPr lang="ru-RU" sz="1600" dirty="0" err="1"/>
              <a:t>функції</a:t>
            </a:r>
            <a:r>
              <a:rPr lang="ru-RU" sz="1600" dirty="0"/>
              <a:t> не має імені:</a:t>
            </a: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r>
              <a:rPr lang="en-US" sz="1600" i="1" dirty="0"/>
              <a:t>lambda</a:t>
            </a:r>
            <a:r>
              <a:rPr lang="en-US" sz="1600" dirty="0"/>
              <a:t> – </a:t>
            </a:r>
            <a:r>
              <a:rPr lang="ru-RU" sz="1600" dirty="0"/>
              <a:t>це вираз, а не інструкція. Тому ключове слово </a:t>
            </a:r>
            <a:r>
              <a:rPr lang="en-US" sz="1600" i="1" dirty="0"/>
              <a:t>lambda</a:t>
            </a:r>
            <a:r>
              <a:rPr lang="en-US" sz="1600" dirty="0"/>
              <a:t> </a:t>
            </a:r>
            <a:r>
              <a:rPr lang="ru-RU" sz="1600" dirty="0"/>
              <a:t>можна використовувати там, де синтаксис </a:t>
            </a:r>
            <a:r>
              <a:rPr lang="en-US" sz="1600" dirty="0"/>
              <a:t>Python </a:t>
            </a:r>
            <a:r>
              <a:rPr lang="ru-RU" sz="1600" dirty="0"/>
              <a:t>не дозволяє використовувати інструкцию </a:t>
            </a:r>
            <a:r>
              <a:rPr lang="en-US" sz="1600" i="1" dirty="0" err="1"/>
              <a:t>def</a:t>
            </a:r>
            <a:r>
              <a:rPr lang="en-US" sz="1600" dirty="0"/>
              <a:t>, </a:t>
            </a:r>
            <a:r>
              <a:rPr lang="ru-RU" sz="1600" dirty="0"/>
              <a:t>наприклад у викликах функцій.</a:t>
            </a:r>
          </a:p>
          <a:p>
            <a:pPr marL="0" indent="0">
              <a:buNone/>
            </a:pPr>
            <a:endParaRPr lang="ru-RU" sz="1600" dirty="0"/>
          </a:p>
          <a:p>
            <a:pPr marL="0" indent="0">
              <a:buNone/>
            </a:pPr>
            <a:endParaRPr lang="en-US" sz="1600" dirty="0"/>
          </a:p>
          <a:p>
            <a:pPr marL="0" indent="0">
              <a:buNone/>
            </a:pPr>
            <a:endParaRPr lang="ru-RU" sz="1600" dirty="0"/>
          </a:p>
          <a:p>
            <a:pPr marL="0" indent="0">
              <a:buNone/>
            </a:pPr>
            <a:endParaRPr lang="ru-RU" sz="1800" dirty="0"/>
          </a:p>
        </p:txBody>
      </p:sp>
      <p:sp>
        <p:nvSpPr>
          <p:cNvPr id="2" name="Rectangle 1"/>
          <p:cNvSpPr>
            <a:spLocks noChangeArrowheads="1"/>
          </p:cNvSpPr>
          <p:nvPr/>
        </p:nvSpPr>
        <p:spPr bwMode="auto">
          <a:xfrm>
            <a:off x="372534" y="951470"/>
            <a:ext cx="5322291"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hello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name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time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'morning'</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'Good '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time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 '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name</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hello</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'Joe'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hello</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'Joe'</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'afternoon'</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6009746" y="1185309"/>
            <a:ext cx="1628775" cy="504825"/>
          </a:xfrm>
          <a:prstGeom prst="rect">
            <a:avLst/>
          </a:prstGeom>
        </p:spPr>
      </p:pic>
      <p:sp>
        <p:nvSpPr>
          <p:cNvPr id="5" name="Rectangle 2"/>
          <p:cNvSpPr>
            <a:spLocks noChangeArrowheads="1"/>
          </p:cNvSpPr>
          <p:nvPr/>
        </p:nvSpPr>
        <p:spPr bwMode="auto">
          <a:xfrm>
            <a:off x="372534" y="2329191"/>
            <a:ext cx="2635658"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func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args</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args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3291417" y="2652386"/>
            <a:ext cx="800100" cy="200025"/>
          </a:xfrm>
          <a:prstGeom prst="rect">
            <a:avLst/>
          </a:prstGeom>
        </p:spPr>
      </p:pic>
      <p:sp>
        <p:nvSpPr>
          <p:cNvPr id="7" name="Rectangle 3"/>
          <p:cNvSpPr>
            <a:spLocks noChangeArrowheads="1"/>
          </p:cNvSpPr>
          <p:nvPr/>
        </p:nvSpPr>
        <p:spPr bwMode="auto">
          <a:xfrm>
            <a:off x="372533" y="3307647"/>
            <a:ext cx="3110147" cy="738664"/>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mymin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y</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 </a:t>
            </a:r>
            <a:r>
              <a:rPr kumimoji="0" lang="ru-RU" altLang="ru-RU" sz="1400" b="0" i="1" u="none" strike="noStrike" cap="none" normalizeH="0" baseline="0">
                <a:ln>
                  <a:noFill/>
                </a:ln>
                <a:solidFill>
                  <a:srgbClr val="C792EA"/>
                </a:solidFill>
                <a:effectLst/>
                <a:latin typeface="JetBrains Mono"/>
              </a:rPr>
              <a:t>if </a:t>
            </a:r>
            <a:r>
              <a:rPr kumimoji="0" lang="ru-RU" altLang="ru-RU" sz="1400" b="0" i="0" u="none" strike="noStrike" cap="none" normalizeH="0" baseline="0">
                <a:ln>
                  <a:noFill/>
                </a:ln>
                <a:solidFill>
                  <a:srgbClr val="C3CEE3"/>
                </a:solidFill>
                <a:effectLst/>
                <a:latin typeface="JetBrains Mono"/>
              </a:rPr>
              <a:t>x </a:t>
            </a:r>
            <a:r>
              <a:rPr kumimoji="0" lang="ru-RU" altLang="ru-RU" sz="1400" b="0" i="0" u="none" strike="noStrike" cap="none" normalizeH="0" baseline="0">
                <a:ln>
                  <a:noFill/>
                </a:ln>
                <a:solidFill>
                  <a:srgbClr val="89DDFF"/>
                </a:solidFill>
                <a:effectLst/>
                <a:latin typeface="JetBrains Mono"/>
              </a:rPr>
              <a:t>&lt; </a:t>
            </a:r>
            <a:r>
              <a:rPr kumimoji="0" lang="ru-RU" altLang="ru-RU" sz="1400" b="0" i="0" u="none" strike="noStrike" cap="none" normalizeH="0" baseline="0">
                <a:ln>
                  <a:noFill/>
                </a:ln>
                <a:solidFill>
                  <a:srgbClr val="C3CEE3"/>
                </a:solidFill>
                <a:effectLst/>
                <a:latin typeface="JetBrains Mono"/>
              </a:rPr>
              <a:t>y </a:t>
            </a:r>
            <a:r>
              <a:rPr kumimoji="0" lang="ru-RU" altLang="ru-RU" sz="1400" b="0" i="1" u="none" strike="noStrike" cap="none" normalizeH="0" baseline="0">
                <a:ln>
                  <a:noFill/>
                </a:ln>
                <a:solidFill>
                  <a:srgbClr val="C792EA"/>
                </a:solidFill>
                <a:effectLst/>
                <a:latin typeface="JetBrains Mono"/>
              </a:rPr>
              <a:t>else </a:t>
            </a:r>
            <a:r>
              <a:rPr kumimoji="0" lang="ru-RU" altLang="ru-RU" sz="1400" b="0" i="0" u="none" strike="noStrike" cap="none" normalizeH="0" baseline="0">
                <a:ln>
                  <a:noFill/>
                </a:ln>
                <a:solidFill>
                  <a:srgbClr val="C3CEE3"/>
                </a:solidFill>
                <a:effectLst/>
                <a:latin typeface="JetBrains Mono"/>
              </a:rPr>
              <a:t>y</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mymin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mymin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5</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4"/>
          <a:stretch>
            <a:fillRect/>
          </a:stretch>
        </p:blipFill>
        <p:spPr>
          <a:xfrm>
            <a:off x="3691467" y="3383593"/>
            <a:ext cx="190500" cy="504825"/>
          </a:xfrm>
          <a:prstGeom prst="rect">
            <a:avLst/>
          </a:prstGeom>
        </p:spPr>
      </p:pic>
      <p:sp>
        <p:nvSpPr>
          <p:cNvPr id="9" name="Rectangle 4"/>
          <p:cNvSpPr>
            <a:spLocks noChangeArrowheads="1"/>
          </p:cNvSpPr>
          <p:nvPr/>
        </p:nvSpPr>
        <p:spPr bwMode="auto">
          <a:xfrm>
            <a:off x="372533" y="4379963"/>
            <a:ext cx="1353256" cy="52322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f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a:t>
            </a: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5"/>
          <a:stretch>
            <a:fillRect/>
          </a:stretch>
        </p:blipFill>
        <p:spPr>
          <a:xfrm>
            <a:off x="1849142" y="4646008"/>
            <a:ext cx="3267075" cy="257175"/>
          </a:xfrm>
          <a:prstGeom prst="rect">
            <a:avLst/>
          </a:prstGeom>
        </p:spPr>
      </p:pic>
    </p:spTree>
    <p:extLst>
      <p:ext uri="{BB962C8B-B14F-4D97-AF65-F5344CB8AC3E}">
        <p14:creationId xmlns:p14="http://schemas.microsoft.com/office/powerpoint/2010/main" val="363516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6871" y="233082"/>
            <a:ext cx="11636188" cy="6624918"/>
          </a:xfrm>
        </p:spPr>
        <p:txBody>
          <a:bodyPr>
            <a:normAutofit/>
          </a:bodyPr>
          <a:lstStyle/>
          <a:p>
            <a:pPr marL="804863" indent="0">
              <a:buNone/>
            </a:pPr>
            <a:r>
              <a:rPr lang="ru-RU" sz="1600" b="1" dirty="0"/>
              <a:t>Використання </a:t>
            </a:r>
            <a:r>
              <a:rPr lang="en-US" sz="1600" b="1" dirty="0"/>
              <a:t>lambda-</a:t>
            </a:r>
            <a:r>
              <a:rPr lang="ru-RU" sz="1600" b="1" dirty="0"/>
              <a:t>функцій</a:t>
            </a:r>
          </a:p>
          <a:p>
            <a:pPr marL="0" indent="0">
              <a:buNone/>
            </a:pPr>
            <a:r>
              <a:rPr lang="en-US" sz="1600" b="1" i="1" dirty="0"/>
              <a:t>lambda</a:t>
            </a:r>
            <a:r>
              <a:rPr lang="en-US" sz="1600" dirty="0"/>
              <a:t> </a:t>
            </a:r>
            <a:r>
              <a:rPr lang="ru-RU" sz="1600" dirty="0"/>
              <a:t>зручно використовувати коли треба передати функцію як аргумент іншій </a:t>
            </a:r>
            <a:r>
              <a:rPr lang="ru-RU" sz="1600" dirty="0" err="1"/>
              <a:t>функції</a:t>
            </a:r>
            <a:r>
              <a:rPr lang="ru-RU" sz="1600" dirty="0"/>
              <a:t>. Наприклад, маємо список письменників. Треба відсортувати список по прізвищам:</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Також лямбда-функції часто використоваяться при створенні так званих "таблиць переходів". Таблиц</a:t>
            </a:r>
            <a:r>
              <a:rPr lang="uk-UA" sz="1600" dirty="0"/>
              <a:t>і</a:t>
            </a:r>
            <a:r>
              <a:rPr lang="ru-RU" sz="1600" dirty="0"/>
              <a:t> переходів - це, у більшості випадків, послідовності або словники, які містять дії. </a:t>
            </a:r>
            <a:endParaRPr lang="en-US" sz="1600" dirty="0"/>
          </a:p>
          <a:p>
            <a:pPr marL="0" indent="0">
              <a:buNone/>
            </a:pPr>
            <a:r>
              <a:rPr lang="ru-RU" sz="1600" dirty="0"/>
              <a:t>Приклад зі списком дій: </a:t>
            </a:r>
          </a:p>
        </p:txBody>
      </p:sp>
      <p:sp>
        <p:nvSpPr>
          <p:cNvPr id="2" name="Rectangle 1"/>
          <p:cNvSpPr>
            <a:spLocks noChangeArrowheads="1"/>
          </p:cNvSpPr>
          <p:nvPr/>
        </p:nvSpPr>
        <p:spPr bwMode="auto">
          <a:xfrm>
            <a:off x="354604" y="1092539"/>
            <a:ext cx="4358886"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authors </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"Edgar Allan Poe"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"Arthur Conan Doyle"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"Agatha Christie"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"John Dickson Carr"</a:t>
            </a: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C3E88D"/>
                </a:solidFill>
                <a:effectLst/>
                <a:latin typeface="JetBrains Mono"/>
              </a:rPr>
              <a:t>    </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authors </a:t>
            </a: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sorted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authors</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key</a:t>
            </a:r>
            <a:r>
              <a:rPr kumimoji="0" lang="ru-RU" altLang="ru-RU" sz="1400" b="0" i="0" u="none" strike="noStrike" cap="none" normalizeH="0" baseline="0">
                <a:ln>
                  <a:noFill/>
                </a:ln>
                <a:solidFill>
                  <a:srgbClr val="89DDFF"/>
                </a:solidFill>
                <a:effectLst/>
                <a:latin typeface="JetBrains Mono"/>
              </a:rPr>
              <a:t>=</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a</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split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author </a:t>
            </a:r>
            <a:r>
              <a:rPr kumimoji="0" lang="ru-RU" altLang="ru-RU" sz="1400" b="0" i="1" u="none" strike="noStrike" cap="none" normalizeH="0" baseline="0">
                <a:ln>
                  <a:noFill/>
                </a:ln>
                <a:solidFill>
                  <a:srgbClr val="C792EA"/>
                </a:solidFill>
                <a:effectLst/>
                <a:latin typeface="JetBrains Mono"/>
              </a:rPr>
              <a:t>in </a:t>
            </a:r>
            <a:r>
              <a:rPr kumimoji="0" lang="ru-RU" altLang="ru-RU" sz="1400" b="0" i="0" u="none" strike="noStrike" cap="none" normalizeH="0" baseline="0">
                <a:ln>
                  <a:noFill/>
                </a:ln>
                <a:solidFill>
                  <a:srgbClr val="C3CEE3"/>
                </a:solidFill>
                <a:effectLst/>
                <a:latin typeface="JetBrains Mono"/>
              </a:rPr>
              <a:t>authors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author</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4989512" y="2108201"/>
            <a:ext cx="1552575" cy="1057275"/>
          </a:xfrm>
          <a:prstGeom prst="rect">
            <a:avLst/>
          </a:prstGeom>
        </p:spPr>
      </p:pic>
      <p:sp>
        <p:nvSpPr>
          <p:cNvPr id="5" name="Rectangle 2"/>
          <p:cNvSpPr>
            <a:spLocks noChangeArrowheads="1"/>
          </p:cNvSpPr>
          <p:nvPr/>
        </p:nvSpPr>
        <p:spPr bwMode="auto">
          <a:xfrm>
            <a:off x="354604" y="4191339"/>
            <a:ext cx="1638590"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a:ln>
                  <a:noFill/>
                </a:ln>
                <a:solidFill>
                  <a:srgbClr val="C3CEE3"/>
                </a:solidFill>
                <a:effectLst/>
                <a:latin typeface="JetBrains Mono"/>
              </a:rPr>
              <a:t>functions </a:t>
            </a: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lambda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x</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4</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functions</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f </a:t>
            </a:r>
            <a:r>
              <a:rPr kumimoji="0" lang="ru-RU" altLang="ru-RU" sz="1400" b="0" i="1" u="none" strike="noStrike" cap="none" normalizeH="0" baseline="0">
                <a:ln>
                  <a:noFill/>
                </a:ln>
                <a:solidFill>
                  <a:srgbClr val="C792EA"/>
                </a:solidFill>
                <a:effectLst/>
                <a:latin typeface="JetBrains Mono"/>
              </a:rPr>
              <a:t>in </a:t>
            </a:r>
            <a:r>
              <a:rPr kumimoji="0" lang="ru-RU" altLang="ru-RU" sz="1400" b="0" i="0" u="none" strike="noStrike" cap="none" normalizeH="0" baseline="0">
                <a:ln>
                  <a:noFill/>
                </a:ln>
                <a:solidFill>
                  <a:srgbClr val="C3CEE3"/>
                </a:solidFill>
                <a:effectLst/>
                <a:latin typeface="JetBrains Mono"/>
              </a:rPr>
              <a:t>functions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3</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3"/>
          <a:stretch>
            <a:fillRect/>
          </a:stretch>
        </p:blipFill>
        <p:spPr>
          <a:xfrm>
            <a:off x="2128951" y="5232064"/>
            <a:ext cx="3219450" cy="990600"/>
          </a:xfrm>
          <a:prstGeom prst="rect">
            <a:avLst/>
          </a:prstGeom>
        </p:spPr>
      </p:pic>
      <p:sp>
        <p:nvSpPr>
          <p:cNvPr id="7" name="Rectangle 6"/>
          <p:cNvSpPr/>
          <p:nvPr/>
        </p:nvSpPr>
        <p:spPr>
          <a:xfrm>
            <a:off x="6024430" y="3690939"/>
            <a:ext cx="3866636" cy="338554"/>
          </a:xfrm>
          <a:prstGeom prst="rect">
            <a:avLst/>
          </a:prstGeom>
        </p:spPr>
        <p:txBody>
          <a:bodyPr wrap="none">
            <a:spAutoFit/>
          </a:bodyPr>
          <a:lstStyle/>
          <a:p>
            <a:r>
              <a:rPr lang="ru-RU" sz="1600" dirty="0"/>
              <a:t>Анонімні </a:t>
            </a:r>
            <a:r>
              <a:rPr lang="ru-RU" sz="1600" dirty="0" err="1"/>
              <a:t>функції</a:t>
            </a:r>
            <a:r>
              <a:rPr lang="ru-RU" sz="1600" dirty="0"/>
              <a:t> як значення у словниках</a:t>
            </a:r>
            <a:r>
              <a:rPr lang="ru-RU" sz="1400" dirty="0"/>
              <a:t>:</a:t>
            </a:r>
            <a:endParaRPr lang="uk-UA" sz="1400" dirty="0"/>
          </a:p>
        </p:txBody>
      </p:sp>
      <p:sp>
        <p:nvSpPr>
          <p:cNvPr id="8" name="Rectangle 3"/>
          <p:cNvSpPr>
            <a:spLocks noChangeArrowheads="1"/>
          </p:cNvSpPr>
          <p:nvPr/>
        </p:nvSpPr>
        <p:spPr bwMode="auto">
          <a:xfrm>
            <a:off x="6024430" y="4140203"/>
            <a:ext cx="2332177"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C3CEE3"/>
                </a:solidFill>
                <a:effectLst/>
                <a:latin typeface="JetBrains Mono"/>
              </a:rPr>
              <a:t>d </a:t>
            </a: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'add'</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lambda </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E88D"/>
                </a:solidFill>
                <a:effectLst/>
                <a:latin typeface="JetBrains Mono"/>
              </a:rPr>
              <a:t>'mul'</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lambda </a:t>
            </a:r>
            <a:r>
              <a:rPr kumimoji="0" lang="ru-RU" altLang="ru-RU" sz="1400" b="0" i="0" u="none" strike="noStrike" cap="none" normalizeH="0" baseline="0" dirty="0">
                <a:ln>
                  <a:noFill/>
                </a:ln>
                <a:solidFill>
                  <a:srgbClr val="C3CEE3"/>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y</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    </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'add'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'mul'</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9" name="Picture 8"/>
          <p:cNvPicPr>
            <a:picLocks noChangeAspect="1"/>
          </p:cNvPicPr>
          <p:nvPr/>
        </p:nvPicPr>
        <p:blipFill>
          <a:blip r:embed="rId4"/>
          <a:stretch>
            <a:fillRect/>
          </a:stretch>
        </p:blipFill>
        <p:spPr>
          <a:xfrm>
            <a:off x="8632586" y="5199258"/>
            <a:ext cx="400050" cy="523875"/>
          </a:xfrm>
          <a:prstGeom prst="rect">
            <a:avLst/>
          </a:prstGeom>
        </p:spPr>
      </p:pic>
    </p:spTree>
    <p:extLst>
      <p:ext uri="{BB962C8B-B14F-4D97-AF65-F5344CB8AC3E}">
        <p14:creationId xmlns:p14="http://schemas.microsoft.com/office/powerpoint/2010/main" val="1211684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uk-UA" sz="1600" b="1" dirty="0"/>
              <a:t>Замикання (</a:t>
            </a:r>
            <a:r>
              <a:rPr lang="en-US" sz="1600" b="1" dirty="0"/>
              <a:t>closure)</a:t>
            </a:r>
            <a:endParaRPr lang="uk-UA" sz="1600" b="1" dirty="0"/>
          </a:p>
          <a:p>
            <a:pPr marL="0" indent="0">
              <a:buNone/>
            </a:pPr>
            <a:r>
              <a:rPr lang="uk-UA" sz="1600" dirty="0"/>
              <a:t>Для знищення об'єктів </a:t>
            </a:r>
            <a:r>
              <a:rPr lang="en-US" sz="1600" dirty="0"/>
              <a:t>Python </a:t>
            </a:r>
            <a:r>
              <a:rPr lang="uk-UA" sz="1600" dirty="0"/>
              <a:t>використовує алгоритм підрахунку посилань. Об'єкти видаляються як тільки на них більше немає посилань.</a:t>
            </a:r>
          </a:p>
          <a:p>
            <a:pPr marL="0" indent="0">
              <a:buNone/>
            </a:pPr>
            <a:r>
              <a:rPr lang="uk-UA" sz="1600" dirty="0"/>
              <a:t>Змінні, які оголошено поза функціями, називаются глобальними. Як правило, життєвий цикл таких змінних дорівнює життю </a:t>
            </a:r>
            <a:r>
              <a:rPr lang="en-US" sz="1600" dirty="0"/>
              <a:t>Python-</a:t>
            </a:r>
            <a:r>
              <a:rPr lang="uk-UA" sz="1600" dirty="0"/>
              <a:t>процеса. Таким чином, </a:t>
            </a:r>
            <a:r>
              <a:rPr lang="uk-UA" sz="1600" u="sng" dirty="0"/>
              <a:t>кількість посилань на об'єкти на які посилаються глобальні змінні ніколи не падає до 0</a:t>
            </a:r>
            <a:r>
              <a:rPr lang="uk-UA" sz="1600" dirty="0"/>
              <a:t>.</a:t>
            </a:r>
          </a:p>
          <a:p>
            <a:pPr marL="0" indent="0">
              <a:buNone/>
            </a:pPr>
            <a:r>
              <a:rPr lang="uk-UA" sz="1600" dirty="0"/>
              <a:t>Змінні, які оголошено всередині функції, мають локальну видимість. </a:t>
            </a:r>
            <a:r>
              <a:rPr lang="uk-UA" sz="1600" u="sng" dirty="0"/>
              <a:t>Як тільки інтерпретатор виходить з функції він знищує усі посилання створені локальними змінними всередині неї</a:t>
            </a:r>
            <a:r>
              <a:rPr lang="uk-UA" sz="1600" dirty="0"/>
              <a:t>.</a:t>
            </a:r>
          </a:p>
          <a:p>
            <a:pPr marL="0" indent="0">
              <a:buNone/>
            </a:pPr>
            <a:r>
              <a:rPr lang="uk-UA" sz="1600" dirty="0"/>
              <a:t>Кількість посилань можна перевірити за допомогою функції </a:t>
            </a:r>
            <a:r>
              <a:rPr lang="en-US" sz="1600" i="1" dirty="0" err="1"/>
              <a:t>getrefcount</a:t>
            </a:r>
            <a:r>
              <a:rPr lang="en-US" sz="1600" i="1" dirty="0"/>
              <a:t>()</a:t>
            </a:r>
            <a:r>
              <a:rPr lang="en-US" sz="1600" dirty="0"/>
              <a:t> </a:t>
            </a:r>
            <a:r>
              <a:rPr lang="uk-UA" sz="1600" dirty="0"/>
              <a:t>з вбудованого модуля </a:t>
            </a:r>
            <a:r>
              <a:rPr lang="en-US" sz="1600" i="1" dirty="0"/>
              <a:t>sys</a:t>
            </a:r>
            <a:r>
              <a:rPr lang="en-US" sz="1600" dirty="0"/>
              <a:t>.</a:t>
            </a:r>
          </a:p>
          <a:p>
            <a:pPr marL="0" indent="0">
              <a:buNone/>
            </a:pPr>
            <a:endParaRPr lang="uk-UA" sz="1600" dirty="0"/>
          </a:p>
          <a:p>
            <a:pPr marL="0" indent="0">
              <a:buNone/>
            </a:pPr>
            <a:r>
              <a:rPr lang="uk-UA" sz="1600" dirty="0"/>
              <a:t>Локальна змінна не буде знищена, якщо на неї десь залишиться “живе” посилання, після завершення роботи функції. Це </a:t>
            </a:r>
            <a:r>
              <a:rPr lang="uk-UA" sz="1600" u="sng" dirty="0"/>
              <a:t>посилання може зберігати вкладена функція</a:t>
            </a:r>
            <a:r>
              <a:rPr lang="uk-UA" sz="1600" dirty="0"/>
              <a:t>. Функції які побудовані по такому принципу можуть використовуватись для побудови спеціалізованих функцій, тобто є як би фабриками функцій. </a:t>
            </a:r>
          </a:p>
          <a:p>
            <a:pPr marL="0" indent="0">
              <a:buNone/>
            </a:pPr>
            <a:r>
              <a:rPr lang="ru-RU" sz="1600" b="1" dirty="0"/>
              <a:t>Замикання (</a:t>
            </a:r>
            <a:r>
              <a:rPr lang="en-US" sz="1600" b="1" dirty="0"/>
              <a:t>closure) </a:t>
            </a:r>
            <a:r>
              <a:rPr lang="en-US" sz="1600" dirty="0"/>
              <a:t>— </a:t>
            </a:r>
            <a:r>
              <a:rPr lang="ru-RU" sz="1600" dirty="0"/>
              <a:t>функція, в тілі якої є посилання на змінні, які було оголошено зовні тіла цієї </a:t>
            </a:r>
            <a:r>
              <a:rPr lang="ru-RU" sz="1600" dirty="0" err="1"/>
              <a:t>функції</a:t>
            </a:r>
            <a:r>
              <a:rPr lang="ru-RU" sz="1600" dirty="0"/>
              <a:t> в оточуючому коді і які не є її параметрами.</a:t>
            </a:r>
            <a:endParaRPr lang="uk-UA" sz="1600" dirty="0"/>
          </a:p>
        </p:txBody>
      </p:sp>
      <p:sp>
        <p:nvSpPr>
          <p:cNvPr id="4" name="Rectangle 1"/>
          <p:cNvSpPr>
            <a:spLocks noChangeArrowheads="1"/>
          </p:cNvSpPr>
          <p:nvPr/>
        </p:nvSpPr>
        <p:spPr bwMode="auto">
          <a:xfrm>
            <a:off x="262467" y="4256727"/>
            <a:ext cx="2106667" cy="181588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outer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message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'Hi there!'</a:t>
            </a: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C3E88D"/>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inner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message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inner</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f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outer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262467" y="6272212"/>
            <a:ext cx="828675" cy="257175"/>
          </a:xfrm>
          <a:prstGeom prst="rect">
            <a:avLst/>
          </a:prstGeom>
        </p:spPr>
      </p:pic>
      <p:sp>
        <p:nvSpPr>
          <p:cNvPr id="7" name="Rectangle 6"/>
          <p:cNvSpPr/>
          <p:nvPr/>
        </p:nvSpPr>
        <p:spPr>
          <a:xfrm>
            <a:off x="2891366" y="4379838"/>
            <a:ext cx="7624234" cy="1569660"/>
          </a:xfrm>
          <a:prstGeom prst="rect">
            <a:avLst/>
          </a:prstGeom>
        </p:spPr>
        <p:txBody>
          <a:bodyPr wrap="square">
            <a:spAutoFit/>
          </a:bodyPr>
          <a:lstStyle/>
          <a:p>
            <a:pPr indent="177800">
              <a:buFont typeface="Arial" panose="020B0604020202020204" pitchFamily="34" charset="0"/>
              <a:buChar char="•"/>
            </a:pPr>
            <a:r>
              <a:rPr lang="uk-UA" sz="1600" dirty="0"/>
              <a:t>Функція inner "бачить" змінну message функції outer, вона знайшла її в області видимості enclosing.</a:t>
            </a:r>
          </a:p>
          <a:p>
            <a:pPr indent="177800">
              <a:buFont typeface="Arial" panose="020B0604020202020204" pitchFamily="34" charset="0"/>
              <a:buChar char="•"/>
            </a:pPr>
            <a:r>
              <a:rPr lang="uk-UA" sz="1600" dirty="0"/>
              <a:t>Функція outer повертає об'єкт функції inner, результат присвоїли змінній f.</a:t>
            </a:r>
          </a:p>
          <a:p>
            <a:pPr indent="177800">
              <a:buFont typeface="Arial" panose="020B0604020202020204" pitchFamily="34" charset="0"/>
              <a:buChar char="•"/>
            </a:pPr>
            <a:r>
              <a:rPr lang="uk-UA" sz="1600" dirty="0"/>
              <a:t>Змінна f вказує на об'єкт функції inner, яка, у свою чергу, "пам'ятає" змінну message. Об'єкт функції inner не знищено, отже і не знищено усі його об'єкти, зокрема змінну message.</a:t>
            </a:r>
          </a:p>
        </p:txBody>
      </p:sp>
    </p:spTree>
    <p:extLst>
      <p:ext uri="{BB962C8B-B14F-4D97-AF65-F5344CB8AC3E}">
        <p14:creationId xmlns:p14="http://schemas.microsoft.com/office/powerpoint/2010/main" val="3129422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ru-RU" sz="1600" b="1" dirty="0"/>
              <a:t>Фабрика функцій</a:t>
            </a:r>
          </a:p>
          <a:p>
            <a:pPr marL="0" indent="0">
              <a:buNone/>
            </a:pPr>
            <a:r>
              <a:rPr lang="ru-RU" sz="1600" dirty="0"/>
              <a:t>Зовнішній </a:t>
            </a:r>
            <a:r>
              <a:rPr lang="ru-RU" sz="1600" dirty="0" err="1"/>
              <a:t>функції</a:t>
            </a:r>
            <a:r>
              <a:rPr lang="ru-RU" sz="1600" dirty="0"/>
              <a:t> будемо передавати параметри:</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p:txBody>
      </p:sp>
      <p:sp>
        <p:nvSpPr>
          <p:cNvPr id="2" name="Rectangle 1"/>
          <p:cNvSpPr>
            <a:spLocks noChangeArrowheads="1"/>
          </p:cNvSpPr>
          <p:nvPr/>
        </p:nvSpPr>
        <p:spPr bwMode="auto">
          <a:xfrm>
            <a:off x="358977" y="883216"/>
            <a:ext cx="2206053" cy="224676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outer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message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inner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message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inner</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hello_func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outer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'Hello'</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bye_func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outer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'Bye'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hello_func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bye_func</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3"/>
          <p:cNvSpPr/>
          <p:nvPr/>
        </p:nvSpPr>
        <p:spPr>
          <a:xfrm>
            <a:off x="358976" y="3516349"/>
            <a:ext cx="9792557" cy="1323439"/>
          </a:xfrm>
          <a:prstGeom prst="rect">
            <a:avLst/>
          </a:prstGeom>
        </p:spPr>
        <p:txBody>
          <a:bodyPr wrap="square">
            <a:spAutoFit/>
          </a:bodyPr>
          <a:lstStyle/>
          <a:p>
            <a:r>
              <a:rPr lang="uk-UA" sz="1600" dirty="0"/>
              <a:t>У цьому прикладі функція inner "побачила" змінну message в облаісті видимості enclosing функції outer яка, у свою чергу, є параметром останньої.</a:t>
            </a:r>
          </a:p>
          <a:p>
            <a:endParaRPr lang="uk-UA" sz="1600" dirty="0"/>
          </a:p>
          <a:p>
            <a:r>
              <a:rPr lang="uk-UA" sz="1600" dirty="0"/>
              <a:t>Функція outer є як би "фабрикою" інших функцій, при цьому функції вона може "виробляти" з різними властивостями.</a:t>
            </a:r>
          </a:p>
        </p:txBody>
      </p:sp>
      <p:pic>
        <p:nvPicPr>
          <p:cNvPr id="5" name="Picture 4"/>
          <p:cNvPicPr>
            <a:picLocks noChangeAspect="1"/>
          </p:cNvPicPr>
          <p:nvPr/>
        </p:nvPicPr>
        <p:blipFill>
          <a:blip r:embed="rId2"/>
          <a:stretch>
            <a:fillRect/>
          </a:stretch>
        </p:blipFill>
        <p:spPr>
          <a:xfrm>
            <a:off x="2749020" y="2680193"/>
            <a:ext cx="581025" cy="466725"/>
          </a:xfrm>
          <a:prstGeom prst="rect">
            <a:avLst/>
          </a:prstGeom>
        </p:spPr>
      </p:pic>
    </p:spTree>
    <p:extLst>
      <p:ext uri="{BB962C8B-B14F-4D97-AF65-F5344CB8AC3E}">
        <p14:creationId xmlns:p14="http://schemas.microsoft.com/office/powerpoint/2010/main" val="2154369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3933"/>
            <a:ext cx="11624733" cy="6417733"/>
          </a:xfrm>
        </p:spPr>
        <p:txBody>
          <a:bodyPr>
            <a:normAutofit/>
          </a:bodyPr>
          <a:lstStyle/>
          <a:p>
            <a:pPr marL="0" indent="0">
              <a:buNone/>
            </a:pPr>
            <a:r>
              <a:rPr lang="ru-RU" sz="1600" b="1" dirty="0"/>
              <a:t>Функції "на замовлення"</a:t>
            </a:r>
          </a:p>
          <a:p>
            <a:pPr marL="0" indent="0">
              <a:buNone/>
            </a:pPr>
            <a:r>
              <a:rPr lang="ru-RU" sz="1600" dirty="0"/>
              <a:t>Внутрішня функція також може приймати якісь значення. </a:t>
            </a:r>
          </a:p>
          <a:p>
            <a:pPr marL="0" indent="0">
              <a:buNone/>
            </a:pPr>
            <a:r>
              <a:rPr lang="ru-RU" sz="1600" dirty="0"/>
              <a:t>Наприклад. </a:t>
            </a:r>
          </a:p>
          <a:p>
            <a:pPr marL="0" indent="0">
              <a:buNone/>
            </a:pPr>
            <a:r>
              <a:rPr lang="ru-RU" sz="1600" dirty="0"/>
              <a:t>Є квадратична функція:   </a:t>
            </a:r>
            <a:r>
              <a:rPr lang="en-US" sz="1600" i="1" dirty="0"/>
              <a:t>f(x)=ax</a:t>
            </a:r>
            <a:r>
              <a:rPr lang="en-US" sz="1600" i="1" baseline="30000" dirty="0"/>
              <a:t>2</a:t>
            </a:r>
            <a:r>
              <a:rPr lang="en-US" sz="1600" i="1" dirty="0"/>
              <a:t>+bx+c</a:t>
            </a:r>
            <a:r>
              <a:rPr lang="ru-RU" sz="1600" i="1" dirty="0"/>
              <a:t>, </a:t>
            </a:r>
            <a:r>
              <a:rPr lang="ru-RU" sz="1600" dirty="0"/>
              <a:t>де a, b та c — це якісь константи, а x є параметром </a:t>
            </a:r>
            <a:r>
              <a:rPr lang="ru-RU" sz="1600" dirty="0" err="1"/>
              <a:t>функції</a:t>
            </a:r>
            <a:r>
              <a:rPr lang="ru-RU" sz="1600" dirty="0"/>
              <a:t>.</a:t>
            </a:r>
          </a:p>
          <a:p>
            <a:pPr marL="0" indent="0">
              <a:buNone/>
            </a:pPr>
            <a:r>
              <a:rPr lang="ru-RU" sz="1600" dirty="0" err="1"/>
              <a:t>Зробимо"фабрику</a:t>
            </a:r>
            <a:r>
              <a:rPr lang="ru-RU" sz="1600" dirty="0"/>
              <a:t>" квадратичних функцій. "Фабриці" </a:t>
            </a:r>
            <a:r>
              <a:rPr lang="ru-RU" sz="1600" dirty="0" err="1"/>
              <a:t>будуть</a:t>
            </a:r>
            <a:r>
              <a:rPr lang="ru-RU" sz="1600" dirty="0"/>
              <a:t> </a:t>
            </a:r>
            <a:r>
              <a:rPr lang="ru-RU" sz="1600" dirty="0" err="1"/>
              <a:t>передаватися</a:t>
            </a:r>
            <a:r>
              <a:rPr lang="ru-RU" sz="1600" dirty="0"/>
              <a:t> константи a, b, 'c', а "вироблятиме" вона квадратичні </a:t>
            </a:r>
            <a:r>
              <a:rPr lang="ru-RU" sz="1600" dirty="0" err="1"/>
              <a:t>функції</a:t>
            </a:r>
            <a:r>
              <a:rPr lang="ru-RU" sz="1600" dirty="0"/>
              <a:t> з цими заданими параметрами:</a:t>
            </a:r>
            <a:endParaRPr lang="uk-UA" sz="1600" dirty="0"/>
          </a:p>
          <a:p>
            <a:pPr marL="0" indent="0">
              <a:buNone/>
            </a:pPr>
            <a:endParaRPr lang="ru-RU" sz="1600" dirty="0"/>
          </a:p>
        </p:txBody>
      </p:sp>
      <p:sp>
        <p:nvSpPr>
          <p:cNvPr id="5" name="Rectangle 4"/>
          <p:cNvSpPr>
            <a:spLocks noChangeArrowheads="1"/>
          </p:cNvSpPr>
          <p:nvPr/>
        </p:nvSpPr>
        <p:spPr bwMode="auto">
          <a:xfrm>
            <a:off x="186266" y="2140971"/>
            <a:ext cx="4272323"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make_quadratic</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quadratic</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return </a:t>
            </a:r>
            <a:r>
              <a:rPr kumimoji="0" lang="ru-RU" altLang="ru-RU" sz="1400" b="0" i="0" u="none" strike="noStrike" cap="none" normalizeH="0" baseline="0" dirty="0">
                <a:ln>
                  <a:noFill/>
                </a:ln>
                <a:solidFill>
                  <a:srgbClr val="C3CEE3"/>
                </a:solidFill>
                <a:effectLst/>
                <a:latin typeface="JetBrains Mono"/>
              </a:rPr>
              <a:t>a</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x</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b</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x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C3CEE3"/>
                </a:solidFill>
                <a:effectLst/>
                <a:latin typeface="JetBrains Mono"/>
              </a:rPr>
              <a:t>c</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return </a:t>
            </a:r>
            <a:r>
              <a:rPr kumimoji="0" lang="ru-RU" altLang="ru-RU" sz="1400" b="0" i="0" u="none" strike="noStrike" cap="none" normalizeH="0" baseline="0" dirty="0">
                <a:ln>
                  <a:noFill/>
                </a:ln>
                <a:solidFill>
                  <a:srgbClr val="C3CEE3"/>
                </a:solidFill>
                <a:effectLst/>
                <a:latin typeface="JetBrains Mono"/>
              </a:rPr>
              <a:t>quadratic</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f1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make_quadratic</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0</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f(x) = x*x</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5</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f1</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7</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f2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make_quadratic</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546E7A"/>
                </a:solidFill>
                <a:effectLst/>
                <a:latin typeface="JetBrains Mono"/>
              </a:rPr>
              <a:t># f(x) = 2*x*x + 2*x + 2</a:t>
            </a:r>
            <a:br>
              <a:rPr kumimoji="0" lang="ru-RU" altLang="ru-RU" sz="1400" b="0" i="1" u="none" strike="noStrike" cap="none" normalizeH="0" baseline="0" dirty="0">
                <a:ln>
                  <a:noFill/>
                </a:ln>
                <a:solidFill>
                  <a:srgbClr val="546E7A"/>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1</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f2</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2</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4935537" y="3808977"/>
            <a:ext cx="390525" cy="1009650"/>
          </a:xfrm>
          <a:prstGeom prst="rect">
            <a:avLst/>
          </a:prstGeom>
        </p:spPr>
      </p:pic>
    </p:spTree>
    <p:extLst>
      <p:ext uri="{BB962C8B-B14F-4D97-AF65-F5344CB8AC3E}">
        <p14:creationId xmlns:p14="http://schemas.microsoft.com/office/powerpoint/2010/main" val="1635381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ru-RU" sz="1800" b="1" dirty="0"/>
              <a:t>Декоратори</a:t>
            </a:r>
          </a:p>
          <a:p>
            <a:pPr marL="0" indent="0">
              <a:buNone/>
            </a:pPr>
            <a:r>
              <a:rPr lang="ru-RU" sz="1600" dirty="0" err="1"/>
              <a:t>Декоратори</a:t>
            </a:r>
            <a:r>
              <a:rPr lang="ru-RU" sz="1600" dirty="0"/>
              <a:t> </a:t>
            </a:r>
            <a:r>
              <a:rPr lang="ru-RU" sz="1600" dirty="0" err="1"/>
              <a:t>дуже</a:t>
            </a:r>
            <a:r>
              <a:rPr lang="ru-RU" sz="1600" dirty="0"/>
              <a:t> </a:t>
            </a:r>
            <a:r>
              <a:rPr lang="ru-RU" sz="1600" dirty="0" err="1"/>
              <a:t>зручно</a:t>
            </a:r>
            <a:r>
              <a:rPr lang="ru-RU" sz="1600" dirty="0"/>
              <a:t> </a:t>
            </a:r>
            <a:r>
              <a:rPr lang="ru-RU" sz="1600" dirty="0" err="1"/>
              <a:t>пояснювати</a:t>
            </a:r>
            <a:r>
              <a:rPr lang="ru-RU" sz="1600" dirty="0"/>
              <a:t> на прикладах.  </a:t>
            </a:r>
            <a:r>
              <a:rPr lang="ru-RU" sz="1600" dirty="0" err="1"/>
              <a:t>Наприклад</a:t>
            </a:r>
            <a:r>
              <a:rPr lang="ru-RU" sz="1600" dirty="0"/>
              <a:t> «</a:t>
            </a:r>
            <a:r>
              <a:rPr lang="ru-RU" sz="1600" dirty="0" err="1"/>
              <a:t>Декоруємо</a:t>
            </a:r>
            <a:r>
              <a:rPr lang="ru-RU" sz="1600" dirty="0"/>
              <a:t> </a:t>
            </a:r>
            <a:r>
              <a:rPr lang="ru-RU" sz="1600" dirty="0" err="1"/>
              <a:t>подарунки</a:t>
            </a:r>
            <a:r>
              <a:rPr lang="ru-RU" sz="1600" dirty="0"/>
              <a:t>»:</a:t>
            </a:r>
          </a:p>
          <a:p>
            <a:pPr marL="0" indent="0">
              <a:buNone/>
            </a:pPr>
            <a:r>
              <a:rPr lang="ru-RU" sz="1600" dirty="0"/>
              <a:t>Уявімо, що у нас є певний предмет, який ми хочемо комусь подарувати. Давайте оформимо цей подарунок як функцію:</a:t>
            </a:r>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Але щоб наш подарунок виглядав привабливо, давайте обгорнемо його у привабливе святкове упакування. Упакування ми теж представимо функцією, яка, буде в якості аргумента приймати наш подарунок, ну, саме той подарунок, який нам і треба обгорнути:</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p:txBody>
      </p:sp>
      <p:sp>
        <p:nvSpPr>
          <p:cNvPr id="2" name="Rectangle 1"/>
          <p:cNvSpPr>
            <a:spLocks noChangeArrowheads="1"/>
          </p:cNvSpPr>
          <p:nvPr/>
        </p:nvSpPr>
        <p:spPr bwMode="auto">
          <a:xfrm>
            <a:off x="262467" y="1300947"/>
            <a:ext cx="2236959"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750078" y="1997879"/>
            <a:ext cx="1323975" cy="257175"/>
          </a:xfrm>
          <a:prstGeom prst="rect">
            <a:avLst/>
          </a:prstGeom>
        </p:spPr>
      </p:pic>
      <p:sp>
        <p:nvSpPr>
          <p:cNvPr id="6" name="Rectangle 2"/>
          <p:cNvSpPr>
            <a:spLocks noChangeArrowheads="1"/>
          </p:cNvSpPr>
          <p:nvPr/>
        </p:nvSpPr>
        <p:spPr bwMode="auto">
          <a:xfrm>
            <a:off x="262467" y="2828205"/>
            <a:ext cx="4775795"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wrap_function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святкова обгортка! Я обгорну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'Подарунок обгорнуто!'</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wrap_function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5264679" y="4059430"/>
            <a:ext cx="3609975" cy="800100"/>
          </a:xfrm>
          <a:prstGeom prst="rect">
            <a:avLst/>
          </a:prstGeom>
        </p:spPr>
      </p:pic>
    </p:spTree>
    <p:extLst>
      <p:ext uri="{BB962C8B-B14F-4D97-AF65-F5344CB8AC3E}">
        <p14:creationId xmlns:p14="http://schemas.microsoft.com/office/powerpoint/2010/main" val="2133028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uk-UA" sz="1600" dirty="0"/>
              <a:t>І уявімо собі людину, яка займається обгортанням подарунків у святкове упакування. Назвемо її "декоратором".</a:t>
            </a:r>
          </a:p>
          <a:p>
            <a:pPr marL="0" indent="0">
              <a:buNone/>
            </a:pPr>
            <a:r>
              <a:rPr lang="uk-UA" sz="1600" dirty="0"/>
              <a:t>Що потрібно декоратору? Упакування у нього вже є, він добре підготувався до виконання своїх обов'язків. Отже йому лише треба дати той подарунок, який треба "декорувати" святковою </a:t>
            </a:r>
            <a:r>
              <a:rPr lang="uk-UA" sz="1600" dirty="0" err="1"/>
              <a:t>обгорткою.Що</a:t>
            </a:r>
            <a:r>
              <a:rPr lang="uk-UA" sz="1600" dirty="0"/>
              <a:t> буде робити декоратор? </a:t>
            </a:r>
            <a:r>
              <a:rPr lang="uk-UA" sz="1600" dirty="0" err="1"/>
              <a:t>Візме</a:t>
            </a:r>
            <a:r>
              <a:rPr lang="uk-UA" sz="1600" dirty="0"/>
              <a:t> упакування, обгорне ним подарунок, і поверне вже упакований подарунок.</a:t>
            </a:r>
          </a:p>
          <a:p>
            <a:pPr marL="0" indent="0">
              <a:buNone/>
            </a:pPr>
            <a:endParaRPr lang="uk-UA" sz="1600" dirty="0"/>
          </a:p>
          <a:p>
            <a:pPr marL="0" indent="0">
              <a:buNone/>
            </a:pPr>
            <a:r>
              <a:rPr lang="uk-UA" sz="1600" dirty="0"/>
              <a:t>Декоратор  теж буде функцією:</a:t>
            </a:r>
          </a:p>
        </p:txBody>
      </p:sp>
      <p:sp>
        <p:nvSpPr>
          <p:cNvPr id="4" name="Rectangle 2"/>
          <p:cNvSpPr>
            <a:spLocks noChangeArrowheads="1"/>
          </p:cNvSpPr>
          <p:nvPr/>
        </p:nvSpPr>
        <p:spPr bwMode="auto">
          <a:xfrm>
            <a:off x="262467" y="2018480"/>
            <a:ext cx="4974567" cy="332398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decorator_function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святкова обгортка! Я обгорну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'Подарунок обгорнуто!'</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wrap_function</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decorated_gift_function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decorator_function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decorated_gift_function</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262467" y="5585883"/>
            <a:ext cx="3429000" cy="1009650"/>
          </a:xfrm>
          <a:prstGeom prst="rect">
            <a:avLst/>
          </a:prstGeom>
        </p:spPr>
      </p:pic>
      <p:sp>
        <p:nvSpPr>
          <p:cNvPr id="6" name="Rectangle 5"/>
          <p:cNvSpPr/>
          <p:nvPr/>
        </p:nvSpPr>
        <p:spPr>
          <a:xfrm>
            <a:off x="3788434" y="5428988"/>
            <a:ext cx="3298166" cy="1323439"/>
          </a:xfrm>
          <a:prstGeom prst="rect">
            <a:avLst/>
          </a:prstGeom>
        </p:spPr>
        <p:txBody>
          <a:bodyPr wrap="square">
            <a:spAutoFit/>
          </a:bodyPr>
          <a:lstStyle/>
          <a:p>
            <a:r>
              <a:rPr lang="uk-UA" sz="1600" dirty="0"/>
              <a:t>Упс... Два подарунки — декорований і не декорований! А має ж бути один подарунок — просто той, що був раніше недекорованим став декорованим</a:t>
            </a:r>
          </a:p>
        </p:txBody>
      </p:sp>
      <p:sp>
        <p:nvSpPr>
          <p:cNvPr id="7" name="Rectangle 3"/>
          <p:cNvSpPr>
            <a:spLocks noChangeArrowheads="1"/>
          </p:cNvSpPr>
          <p:nvPr/>
        </p:nvSpPr>
        <p:spPr bwMode="auto">
          <a:xfrm>
            <a:off x="6148716" y="2018480"/>
            <a:ext cx="4974567"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decorator_function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святкова обгортка! Я обгорну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'Подарунок обгорнуто!'</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wrap_function</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C3CEE3"/>
                </a:solidFill>
                <a:effectLst/>
                <a:latin typeface="JetBrains Mono"/>
              </a:rPr>
              <a:t>gift_function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decorator_function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3"/>
          <a:stretch>
            <a:fillRect/>
          </a:stretch>
        </p:blipFill>
        <p:spPr>
          <a:xfrm>
            <a:off x="6148716" y="4797063"/>
            <a:ext cx="3381375" cy="742950"/>
          </a:xfrm>
          <a:prstGeom prst="rect">
            <a:avLst/>
          </a:prstGeom>
        </p:spPr>
      </p:pic>
      <p:sp>
        <p:nvSpPr>
          <p:cNvPr id="9" name="Rectangle 8"/>
          <p:cNvSpPr/>
          <p:nvPr/>
        </p:nvSpPr>
        <p:spPr>
          <a:xfrm>
            <a:off x="7667424" y="5585883"/>
            <a:ext cx="3725333" cy="1077218"/>
          </a:xfrm>
          <a:prstGeom prst="rect">
            <a:avLst/>
          </a:prstGeom>
        </p:spPr>
        <p:txBody>
          <a:bodyPr wrap="square">
            <a:spAutoFit/>
          </a:bodyPr>
          <a:lstStyle/>
          <a:p>
            <a:r>
              <a:rPr lang="uk-UA" sz="1600" dirty="0"/>
              <a:t>Ми взяли функцію, за допомогою декоратора додали до неї певний функціонал, і таким чином отримали цю функцію, але вже "покращену".</a:t>
            </a:r>
          </a:p>
        </p:txBody>
      </p:sp>
    </p:spTree>
    <p:extLst>
      <p:ext uri="{BB962C8B-B14F-4D97-AF65-F5344CB8AC3E}">
        <p14:creationId xmlns:p14="http://schemas.microsoft.com/office/powerpoint/2010/main" val="515234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ru-RU" sz="1600" b="1" dirty="0"/>
              <a:t>«</a:t>
            </a:r>
            <a:r>
              <a:rPr lang="ru-RU" sz="1600" b="1" dirty="0" err="1"/>
              <a:t>Декоруємо</a:t>
            </a:r>
            <a:r>
              <a:rPr lang="ru-RU" sz="1600" b="1" dirty="0"/>
              <a:t> </a:t>
            </a:r>
            <a:r>
              <a:rPr lang="ru-RU" sz="1600" b="1" dirty="0" err="1"/>
              <a:t>зручно</a:t>
            </a:r>
            <a:r>
              <a:rPr lang="ru-RU" sz="1600" b="1" dirty="0"/>
              <a:t>»</a:t>
            </a:r>
          </a:p>
          <a:p>
            <a:pPr marL="0" indent="0">
              <a:buNone/>
            </a:pPr>
            <a:endParaRPr lang="ru-RU" sz="1600" dirty="0"/>
          </a:p>
          <a:p>
            <a:pPr marL="0" indent="0">
              <a:buNone/>
            </a:pPr>
            <a:r>
              <a:rPr lang="ru-RU" sz="1600" dirty="0"/>
              <a:t>Декоратори — дуже корисна і зручна штука, і на практиці декоратори </a:t>
            </a:r>
            <a:r>
              <a:rPr lang="ru-RU" sz="1600" dirty="0" err="1"/>
              <a:t>застосовуються</a:t>
            </a:r>
            <a:r>
              <a:rPr lang="ru-RU" sz="1600" dirty="0"/>
              <a:t> </a:t>
            </a:r>
            <a:r>
              <a:rPr lang="ru-RU" sz="1600" dirty="0" err="1"/>
              <a:t>дуже</a:t>
            </a:r>
            <a:r>
              <a:rPr lang="ru-RU" sz="1600" dirty="0"/>
              <a:t> часто. Тому для декораторів в Python придумали спеціальний синтаксис, який дозволяє використовувати декоратори більш зручно. З вищенаведеного прикладу наступний запис:</a:t>
            </a:r>
            <a:endParaRPr lang="uk-UA" sz="1600" dirty="0"/>
          </a:p>
        </p:txBody>
      </p:sp>
      <p:sp>
        <p:nvSpPr>
          <p:cNvPr id="2" name="Rectangle 1"/>
          <p:cNvSpPr>
            <a:spLocks noChangeArrowheads="1"/>
          </p:cNvSpPr>
          <p:nvPr/>
        </p:nvSpPr>
        <p:spPr bwMode="auto">
          <a:xfrm>
            <a:off x="262467" y="1724672"/>
            <a:ext cx="4974567" cy="332398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decorator_function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святкова обгортка! Я обгорну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'Подарунок обгорнуто!'</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wrap_function</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gift_iphone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айфон!'</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gift_iphone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decorator_function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gift_iphone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gift_iphone</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5588000" y="1724672"/>
            <a:ext cx="4974567" cy="332398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gift_function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decorator_function</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святкова обгортка! Я обгорну подарунок.'</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gift_to_wrap_function</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'Подарунок обгорнуто!'</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wrap_function</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82AAFF"/>
                </a:solidFill>
                <a:effectLst/>
                <a:latin typeface="JetBrains Mono"/>
              </a:rPr>
              <a:t>@decorator_function</a:t>
            </a:r>
            <a:br>
              <a:rPr kumimoji="0" lang="ru-RU" altLang="ru-RU" sz="1400" b="0" i="0" u="none" strike="noStrike" cap="none" normalizeH="0" baseline="0">
                <a:ln>
                  <a:noFill/>
                </a:ln>
                <a:solidFill>
                  <a:srgbClr val="82AA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gift_iphone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 айфон!'</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gift_iphone</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262467" y="5251978"/>
            <a:ext cx="3362325" cy="790575"/>
          </a:xfrm>
          <a:prstGeom prst="rect">
            <a:avLst/>
          </a:prstGeom>
        </p:spPr>
      </p:pic>
      <p:pic>
        <p:nvPicPr>
          <p:cNvPr id="6" name="Picture 5"/>
          <p:cNvPicPr>
            <a:picLocks noChangeAspect="1"/>
          </p:cNvPicPr>
          <p:nvPr/>
        </p:nvPicPr>
        <p:blipFill>
          <a:blip r:embed="rId2"/>
          <a:stretch>
            <a:fillRect/>
          </a:stretch>
        </p:blipFill>
        <p:spPr>
          <a:xfrm>
            <a:off x="5588000" y="5251977"/>
            <a:ext cx="3362325" cy="790575"/>
          </a:xfrm>
          <a:prstGeom prst="rect">
            <a:avLst/>
          </a:prstGeom>
        </p:spPr>
      </p:pic>
      <p:sp>
        <p:nvSpPr>
          <p:cNvPr id="7" name="Rectangle 6"/>
          <p:cNvSpPr/>
          <p:nvPr/>
        </p:nvSpPr>
        <p:spPr>
          <a:xfrm>
            <a:off x="110067" y="6112417"/>
            <a:ext cx="11590866" cy="584775"/>
          </a:xfrm>
          <a:prstGeom prst="rect">
            <a:avLst/>
          </a:prstGeom>
        </p:spPr>
        <p:txBody>
          <a:bodyPr wrap="square">
            <a:spAutoFit/>
          </a:bodyPr>
          <a:lstStyle/>
          <a:p>
            <a:r>
              <a:rPr lang="uk-UA" sz="1600" dirty="0"/>
              <a:t>Тобто спочатку вказуємо ім'я декоратора після значка </a:t>
            </a:r>
            <a:r>
              <a:rPr lang="uk-UA" sz="1600" b="1" dirty="0"/>
              <a:t>@</a:t>
            </a:r>
            <a:r>
              <a:rPr lang="uk-UA" sz="1600" dirty="0"/>
              <a:t>, і на наступному рядку ту функцію, яку треба декорувати вищенаведеним декоратором. </a:t>
            </a:r>
          </a:p>
        </p:txBody>
      </p:sp>
    </p:spTree>
    <p:extLst>
      <p:ext uri="{BB962C8B-B14F-4D97-AF65-F5344CB8AC3E}">
        <p14:creationId xmlns:p14="http://schemas.microsoft.com/office/powerpoint/2010/main" val="1557250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ru-RU" sz="1600" b="1" dirty="0"/>
              <a:t>Приклад: «</a:t>
            </a:r>
            <a:r>
              <a:rPr lang="ru-RU" sz="1600" b="1" dirty="0" err="1"/>
              <a:t>хто</a:t>
            </a:r>
            <a:r>
              <a:rPr lang="ru-RU" sz="1600" b="1" dirty="0"/>
              <a:t> </a:t>
            </a:r>
            <a:r>
              <a:rPr lang="ru-RU" sz="1600" b="1" dirty="0" err="1"/>
              <a:t>швидше</a:t>
            </a:r>
            <a:r>
              <a:rPr lang="ru-RU" sz="1600" b="1" dirty="0"/>
              <a:t>?»</a:t>
            </a:r>
          </a:p>
          <a:p>
            <a:pPr marL="0" indent="0">
              <a:buNone/>
            </a:pPr>
            <a:r>
              <a:rPr lang="ru-RU" sz="1600" dirty="0"/>
              <a:t>Задача: написати функцію яка повертає символьнлий рядок зі ста мільйонів пробілів.</a:t>
            </a:r>
          </a:p>
          <a:p>
            <a:pPr marL="0" indent="0">
              <a:buNone/>
            </a:pPr>
            <a:r>
              <a:rPr lang="ru-RU" sz="1600" dirty="0"/>
              <a:t>Задачу можна вирішити багатьма способами, ось наприклад:</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en-US" sz="1600" dirty="0"/>
          </a:p>
          <a:p>
            <a:pPr marL="0" indent="0">
              <a:buNone/>
            </a:pPr>
            <a:endParaRPr lang="ru-RU" sz="1600" dirty="0"/>
          </a:p>
          <a:p>
            <a:pPr marL="0" indent="0">
              <a:buNone/>
            </a:pPr>
            <a:r>
              <a:rPr lang="uk-UA" sz="1600" dirty="0"/>
              <a:t>Яка з функцій буде виконуватись швидше? Щоб з'ясувати, давайте просто заміряємо час який треба на виконання кожної з функцій.</a:t>
            </a:r>
          </a:p>
          <a:p>
            <a:pPr marL="0" indent="0">
              <a:buNone/>
            </a:pPr>
            <a:r>
              <a:rPr lang="uk-UA" sz="1600" dirty="0"/>
              <a:t>Для вимірювання часу скористаємось функцією </a:t>
            </a:r>
            <a:r>
              <a:rPr lang="en-US" sz="1600" b="1" dirty="0" err="1"/>
              <a:t>perf_counter</a:t>
            </a:r>
            <a:r>
              <a:rPr lang="en-US" sz="1600" b="1" dirty="0"/>
              <a:t>() </a:t>
            </a:r>
            <a:r>
              <a:rPr lang="uk-UA" sz="1600" dirty="0"/>
              <a:t>з вбудованого модуля </a:t>
            </a:r>
            <a:r>
              <a:rPr lang="en-US" sz="1600" b="1" dirty="0"/>
              <a:t>time</a:t>
            </a:r>
            <a:r>
              <a:rPr lang="en-US" sz="1600" dirty="0"/>
              <a:t>:</a:t>
            </a:r>
            <a:endParaRPr lang="uk-UA" sz="1600" dirty="0"/>
          </a:p>
        </p:txBody>
      </p:sp>
      <p:sp>
        <p:nvSpPr>
          <p:cNvPr id="4" name="Rectangle 1"/>
          <p:cNvSpPr>
            <a:spLocks noChangeArrowheads="1"/>
          </p:cNvSpPr>
          <p:nvPr/>
        </p:nvSpPr>
        <p:spPr bwMode="auto">
          <a:xfrm>
            <a:off x="384704" y="4153239"/>
            <a:ext cx="2246128" cy="203132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time</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t1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time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perf_counter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546E7A"/>
                </a:solidFill>
                <a:effectLst/>
                <a:latin typeface="JetBrains Mono"/>
              </a:rPr>
              <a:t>res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 '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8</a:t>
            </a: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F78C6C"/>
                </a:solidFill>
                <a:effectLst/>
                <a:latin typeface="JetBrains Mono"/>
              </a:rPr>
              <a:t>    </a:t>
            </a:r>
            <a:r>
              <a:rPr kumimoji="0" lang="ru-RU" altLang="ru-RU" sz="1400" b="0" i="0" u="none" strike="noStrike" cap="none" normalizeH="0" baseline="0">
                <a:ln>
                  <a:noFill/>
                </a:ln>
                <a:solidFill>
                  <a:srgbClr val="C3CEE3"/>
                </a:solidFill>
                <a:effectLst/>
                <a:latin typeface="JetBrains Mono"/>
              </a:rPr>
              <a:t>t2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time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perf_counter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C3CEE3"/>
                </a:solidFill>
                <a:effectLst/>
                <a:latin typeface="JetBrains Mono"/>
              </a:rPr>
              <a:t>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f2</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2753069" y="5803564"/>
            <a:ext cx="2000250" cy="381000"/>
          </a:xfrm>
          <a:prstGeom prst="rect">
            <a:avLst/>
          </a:prstGeom>
        </p:spPr>
      </p:pic>
      <p:sp>
        <p:nvSpPr>
          <p:cNvPr id="6" name="Rectangle 2"/>
          <p:cNvSpPr>
            <a:spLocks noChangeArrowheads="1"/>
          </p:cNvSpPr>
          <p:nvPr/>
        </p:nvSpPr>
        <p:spPr bwMode="auto">
          <a:xfrm>
            <a:off x="330200" y="1367249"/>
            <a:ext cx="1984839" cy="160043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res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C3E88D"/>
                </a:solidFill>
                <a:effectLst/>
                <a:latin typeface="JetBrains Mono"/>
              </a:rPr>
              <a:t>    </a:t>
            </a: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i </a:t>
            </a:r>
            <a:r>
              <a:rPr kumimoji="0" lang="ru-RU" altLang="ru-RU" sz="1400" b="0" i="1" u="none" strike="noStrike" cap="none" normalizeH="0" baseline="0">
                <a:ln>
                  <a:noFill/>
                </a:ln>
                <a:solidFill>
                  <a:srgbClr val="C792EA"/>
                </a:solidFill>
                <a:effectLst/>
                <a:latin typeface="JetBrains Mono"/>
              </a:rPr>
              <a:t>in </a:t>
            </a:r>
            <a:r>
              <a:rPr kumimoji="0" lang="ru-RU" altLang="ru-RU" sz="1400" b="0" i="1" u="none" strike="noStrike" cap="none" normalizeH="0" baseline="0">
                <a:ln>
                  <a:noFill/>
                </a:ln>
                <a:solidFill>
                  <a:srgbClr val="82AAFF"/>
                </a:solidFill>
                <a:effectLst/>
                <a:latin typeface="JetBrains Mono"/>
              </a:rPr>
              <a:t>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6</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res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 '</a:t>
            </a:r>
            <a:br>
              <a:rPr kumimoji="0" lang="ru-RU" altLang="ru-RU" sz="1400" b="0" i="0" u="none" strike="noStrike" cap="none" normalizeH="0" baseline="0">
                <a:ln>
                  <a:noFill/>
                </a:ln>
                <a:solidFill>
                  <a:srgbClr val="C3E88D"/>
                </a:solidFill>
                <a:effectLst/>
                <a:latin typeface="JetBrains Mono"/>
              </a:rPr>
            </a:br>
            <a:br>
              <a:rPr kumimoji="0" lang="ru-RU" altLang="ru-RU" sz="1400" b="0" i="0" u="none" strike="noStrike" cap="none" normalizeH="0" baseline="0">
                <a:ln>
                  <a:noFill/>
                </a:ln>
                <a:solidFill>
                  <a:srgbClr val="C3E88D"/>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546E7A"/>
                </a:solidFill>
                <a:effectLst/>
                <a:latin typeface="JetBrains Mono"/>
              </a:rPr>
              <a:t>res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 '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6</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7" name="Rectangle 6"/>
          <p:cNvSpPr/>
          <p:nvPr/>
        </p:nvSpPr>
        <p:spPr>
          <a:xfrm>
            <a:off x="5359400" y="4239738"/>
            <a:ext cx="6096000" cy="1323439"/>
          </a:xfrm>
          <a:prstGeom prst="rect">
            <a:avLst/>
          </a:prstGeom>
        </p:spPr>
        <p:txBody>
          <a:bodyPr>
            <a:spAutoFit/>
          </a:bodyPr>
          <a:lstStyle/>
          <a:p>
            <a:r>
              <a:rPr lang="uk-UA" sz="1600" dirty="0"/>
              <a:t>недоліки:</a:t>
            </a:r>
          </a:p>
          <a:p>
            <a:endParaRPr lang="uk-UA" sz="1600" dirty="0"/>
          </a:p>
          <a:p>
            <a:pPr marL="285750" indent="-285750">
              <a:buFont typeface="Arial" panose="020B0604020202020204" pitchFamily="34" charset="0"/>
              <a:buChar char="•"/>
            </a:pPr>
            <a:r>
              <a:rPr lang="uk-UA" sz="1600" dirty="0"/>
              <a:t> ми змінили функцію, час роботи якої хочемо вимірювати</a:t>
            </a:r>
          </a:p>
          <a:p>
            <a:pPr marL="285750" indent="-285750">
              <a:buFont typeface="Arial" panose="020B0604020202020204" pitchFamily="34" charset="0"/>
              <a:buChar char="•"/>
            </a:pPr>
            <a:r>
              <a:rPr lang="uk-UA" sz="1600" dirty="0"/>
              <a:t> для інших функції для вирішення задачі так само треба буде змінити код, причому код цей буде кожного разу повторюватись</a:t>
            </a:r>
          </a:p>
        </p:txBody>
      </p:sp>
    </p:spTree>
    <p:extLst>
      <p:ext uri="{BB962C8B-B14F-4D97-AF65-F5344CB8AC3E}">
        <p14:creationId xmlns:p14="http://schemas.microsoft.com/office/powerpoint/2010/main" val="362038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ru-RU" sz="1600" dirty="0"/>
              <a:t>Як тоді зробити щоб кожна функція вимірювала і виводила б час потрібний на її виконання? І тут на допомогу приходять декоратори. За допомогою декоратора ми зможемо як би «</a:t>
            </a:r>
            <a:r>
              <a:rPr lang="ru-RU" sz="1600" dirty="0" err="1"/>
              <a:t>розширити</a:t>
            </a:r>
            <a:r>
              <a:rPr lang="ru-RU" sz="1600" dirty="0"/>
              <a:t>» </a:t>
            </a:r>
            <a:r>
              <a:rPr lang="ru-RU" sz="1600" dirty="0" err="1"/>
              <a:t>можливості</a:t>
            </a:r>
            <a:r>
              <a:rPr lang="ru-RU" sz="1600" dirty="0"/>
              <a:t> </a:t>
            </a:r>
            <a:r>
              <a:rPr lang="ru-RU" sz="1600" dirty="0" err="1"/>
              <a:t>функції</a:t>
            </a:r>
            <a:r>
              <a:rPr lang="ru-RU" sz="1600" dirty="0"/>
              <a:t>, яку </a:t>
            </a:r>
            <a:r>
              <a:rPr lang="ru-RU" sz="1600" dirty="0" err="1"/>
              <a:t>йому</a:t>
            </a:r>
            <a:r>
              <a:rPr lang="ru-RU" sz="1600" dirty="0"/>
              <a:t> </a:t>
            </a:r>
            <a:r>
              <a:rPr lang="ru-RU" sz="1600" dirty="0" err="1"/>
              <a:t>передаємо</a:t>
            </a:r>
            <a:r>
              <a:rPr lang="ru-RU" sz="1600" dirty="0"/>
              <a:t>.</a:t>
            </a:r>
            <a:endParaRPr lang="uk-UA" sz="1600" dirty="0"/>
          </a:p>
        </p:txBody>
      </p:sp>
      <p:sp>
        <p:nvSpPr>
          <p:cNvPr id="5" name="Rectangle 2"/>
          <p:cNvSpPr>
            <a:spLocks noChangeArrowheads="1"/>
          </p:cNvSpPr>
          <p:nvPr/>
        </p:nvSpPr>
        <p:spPr bwMode="auto">
          <a:xfrm>
            <a:off x="262467" y="775889"/>
            <a:ext cx="3439147" cy="483209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import </a:t>
            </a:r>
            <a:r>
              <a:rPr kumimoji="0" lang="ru-RU" altLang="ru-RU" sz="1400" b="0" i="0" u="none" strike="noStrike" cap="none" normalizeH="0" baseline="0">
                <a:ln>
                  <a:noFill/>
                </a:ln>
                <a:solidFill>
                  <a:srgbClr val="C3CEE3"/>
                </a:solidFill>
                <a:effectLst/>
                <a:latin typeface="JetBrains Mono"/>
              </a:rPr>
              <a:t>time</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timeit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wrapper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t1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time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perf_counter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time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82AAFF"/>
                </a:solidFill>
                <a:effectLst/>
                <a:latin typeface="JetBrains Mono"/>
              </a:rPr>
              <a:t>perf_counter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f'Час виконання: </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CEE3"/>
                </a:solidFill>
                <a:effectLst/>
                <a:latin typeface="JetBrains Mono"/>
              </a:rPr>
              <a:t>t2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t1</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.6f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wrapper</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82AAFF"/>
                </a:solidFill>
                <a:effectLst/>
                <a:latin typeface="JetBrains Mono"/>
              </a:rPr>
              <a:t>@timeit</a:t>
            </a:r>
            <a:br>
              <a:rPr kumimoji="0" lang="ru-RU" altLang="ru-RU" sz="1400" b="0" i="0" u="none" strike="noStrike" cap="none" normalizeH="0" baseline="0">
                <a:ln>
                  <a:noFill/>
                </a:ln>
                <a:solidFill>
                  <a:srgbClr val="82AA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546E7A"/>
                </a:solidFill>
                <a:effectLst/>
                <a:latin typeface="JetBrains Mono"/>
              </a:rPr>
              <a:t>res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 '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7</a:t>
            </a: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82AAFF"/>
                </a:solidFill>
                <a:effectLst/>
                <a:latin typeface="JetBrains Mono"/>
              </a:rPr>
              <a:t>@timeit</a:t>
            </a:r>
            <a:br>
              <a:rPr kumimoji="0" lang="ru-RU" altLang="ru-RU" sz="1400" b="0" i="0" u="none" strike="noStrike" cap="none" normalizeH="0" baseline="0">
                <a:ln>
                  <a:noFill/>
                </a:ln>
                <a:solidFill>
                  <a:srgbClr val="82AA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f2</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res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a:t>
            </a: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C3E88D"/>
                </a:solidFill>
                <a:effectLst/>
                <a:latin typeface="JetBrains Mono"/>
              </a:rPr>
              <a:t>    </a:t>
            </a:r>
            <a:r>
              <a:rPr kumimoji="0" lang="ru-RU" altLang="ru-RU" sz="1400" b="0" i="1" u="none" strike="noStrike" cap="none" normalizeH="0" baseline="0">
                <a:ln>
                  <a:noFill/>
                </a:ln>
                <a:solidFill>
                  <a:srgbClr val="C792EA"/>
                </a:solidFill>
                <a:effectLst/>
                <a:latin typeface="JetBrains Mono"/>
              </a:rPr>
              <a:t>for </a:t>
            </a:r>
            <a:r>
              <a:rPr kumimoji="0" lang="ru-RU" altLang="ru-RU" sz="1400" b="0" i="0" u="none" strike="noStrike" cap="none" normalizeH="0" baseline="0">
                <a:ln>
                  <a:noFill/>
                </a:ln>
                <a:solidFill>
                  <a:srgbClr val="C3CEE3"/>
                </a:solidFill>
                <a:effectLst/>
                <a:latin typeface="JetBrains Mono"/>
              </a:rPr>
              <a:t>i </a:t>
            </a:r>
            <a:r>
              <a:rPr kumimoji="0" lang="ru-RU" altLang="ru-RU" sz="1400" b="0" i="1" u="none" strike="noStrike" cap="none" normalizeH="0" baseline="0">
                <a:ln>
                  <a:noFill/>
                </a:ln>
                <a:solidFill>
                  <a:srgbClr val="C792EA"/>
                </a:solidFill>
                <a:effectLst/>
                <a:latin typeface="JetBrains Mono"/>
              </a:rPr>
              <a:t>in </a:t>
            </a:r>
            <a:r>
              <a:rPr kumimoji="0" lang="ru-RU" altLang="ru-RU" sz="1400" b="0" i="1" u="none" strike="noStrike" cap="none" normalizeH="0" baseline="0">
                <a:ln>
                  <a:noFill/>
                </a:ln>
                <a:solidFill>
                  <a:srgbClr val="82AAFF"/>
                </a:solidFill>
                <a:effectLst/>
                <a:latin typeface="JetBrains Mono"/>
              </a:rPr>
              <a:t>range</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10</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7</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CEE3"/>
                </a:solidFill>
                <a:effectLst/>
                <a:latin typeface="JetBrains Mono"/>
              </a:rPr>
              <a:t>res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 '</a:t>
            </a:r>
            <a:br>
              <a:rPr kumimoji="0" lang="ru-RU" altLang="ru-RU" sz="1400" b="0" i="0" u="none" strike="noStrike" cap="none" normalizeH="0" baseline="0">
                <a:ln>
                  <a:noFill/>
                </a:ln>
                <a:solidFill>
                  <a:srgbClr val="C3E88D"/>
                </a:solidFill>
                <a:effectLst/>
                <a:latin typeface="JetBrains Mono"/>
              </a:rPr>
            </a:br>
            <a:br>
              <a:rPr kumimoji="0" lang="ru-RU" altLang="ru-RU" sz="1400" b="0" i="0" u="none" strike="noStrike" cap="none" normalizeH="0" baseline="0">
                <a:ln>
                  <a:noFill/>
                </a:ln>
                <a:solidFill>
                  <a:srgbClr val="C3E88D"/>
                </a:solidFill>
                <a:effectLst/>
                <a:latin typeface="JetBrains Mono"/>
              </a:rPr>
            </a:br>
            <a:r>
              <a:rPr kumimoji="0" lang="ru-RU" altLang="ru-RU" sz="1400" b="0" i="0" u="none" strike="noStrike" cap="none" normalizeH="0" baseline="0">
                <a:ln>
                  <a:noFill/>
                </a:ln>
                <a:solidFill>
                  <a:srgbClr val="82AAFF"/>
                </a:solidFill>
                <a:effectLst/>
                <a:latin typeface="JetBrains Mono"/>
              </a:rPr>
              <a:t>f1</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f2</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262467" y="5854107"/>
            <a:ext cx="1866900" cy="495300"/>
          </a:xfrm>
          <a:prstGeom prst="rect">
            <a:avLst/>
          </a:prstGeom>
        </p:spPr>
      </p:pic>
    </p:spTree>
    <p:extLst>
      <p:ext uri="{BB962C8B-B14F-4D97-AF65-F5344CB8AC3E}">
        <p14:creationId xmlns:p14="http://schemas.microsoft.com/office/powerpoint/2010/main" val="4002464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uk-UA" sz="1600" b="1" dirty="0"/>
              <a:t>Ланцюжки з декораторів</a:t>
            </a:r>
          </a:p>
          <a:p>
            <a:pPr marL="0" indent="0">
              <a:buNone/>
            </a:pPr>
            <a:r>
              <a:rPr lang="uk-UA" sz="1600" dirty="0"/>
              <a:t>Синтаксис </a:t>
            </a:r>
            <a:r>
              <a:rPr lang="en-US" sz="1600" dirty="0"/>
              <a:t>Python </a:t>
            </a:r>
            <a:r>
              <a:rPr lang="uk-UA" sz="1600" dirty="0"/>
              <a:t>дозволяє одночасне </a:t>
            </a:r>
            <a:r>
              <a:rPr lang="uk-UA" sz="1600" u="sng" dirty="0"/>
              <a:t>використання декількох декораторів</a:t>
            </a:r>
            <a:r>
              <a:rPr lang="uk-UA" sz="1600" dirty="0"/>
              <a:t>.</a:t>
            </a:r>
          </a:p>
        </p:txBody>
      </p:sp>
      <p:sp>
        <p:nvSpPr>
          <p:cNvPr id="2" name="Rectangle 1"/>
          <p:cNvSpPr>
            <a:spLocks noChangeArrowheads="1"/>
          </p:cNvSpPr>
          <p:nvPr/>
        </p:nvSpPr>
        <p:spPr bwMode="auto">
          <a:xfrm>
            <a:off x="330200" y="1713343"/>
            <a:ext cx="1913152" cy="461664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bread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wrapper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'Хліб'</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'Хліб'</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return </a:t>
            </a:r>
            <a:r>
              <a:rPr kumimoji="0" lang="ru-RU" altLang="ru-RU" sz="1400" b="0" i="0" u="none" strike="noStrike" cap="none" normalizeH="0" baseline="0" dirty="0">
                <a:ln>
                  <a:noFill/>
                </a:ln>
                <a:solidFill>
                  <a:srgbClr val="C3CEE3"/>
                </a:solidFill>
                <a:effectLst/>
                <a:latin typeface="JetBrains Mono"/>
              </a:rPr>
              <a:t>wrapper</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salad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wrapper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'Зелень'</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'Зелень'</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return </a:t>
            </a:r>
            <a:r>
              <a:rPr kumimoji="0" lang="ru-RU" altLang="ru-RU" sz="1400" b="0" i="0" u="none" strike="noStrike" cap="none" normalizeH="0" baseline="0" dirty="0">
                <a:ln>
                  <a:noFill/>
                </a:ln>
                <a:solidFill>
                  <a:srgbClr val="C3CEE3"/>
                </a:solidFill>
                <a:effectLst/>
                <a:latin typeface="JetBrains Mono"/>
              </a:rPr>
              <a:t>wrapper</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82AAFF"/>
                </a:solidFill>
                <a:effectLst/>
                <a:latin typeface="JetBrains Mono"/>
              </a:rPr>
              <a:t>@bread</a:t>
            </a:r>
            <a:br>
              <a:rPr kumimoji="0" lang="ru-RU" altLang="ru-RU" sz="1400" b="0" i="0" u="none" strike="noStrike" cap="none" normalizeH="0" baseline="0" dirty="0">
                <a:ln>
                  <a:noFill/>
                </a:ln>
                <a:solidFill>
                  <a:srgbClr val="82AAFF"/>
                </a:solidFill>
                <a:effectLst/>
                <a:latin typeface="JetBrains Mono"/>
              </a:rPr>
            </a:br>
            <a:r>
              <a:rPr kumimoji="0" lang="ru-RU" altLang="ru-RU" sz="1400" b="0" i="0" u="none" strike="noStrike" cap="none" normalizeH="0" baseline="0" dirty="0">
                <a:ln>
                  <a:noFill/>
                </a:ln>
                <a:solidFill>
                  <a:srgbClr val="82AAFF"/>
                </a:solidFill>
                <a:effectLst/>
                <a:latin typeface="JetBrains Mono"/>
              </a:rPr>
              <a:t>@salad</a:t>
            </a:r>
            <a:br>
              <a:rPr kumimoji="0" lang="ru-RU" altLang="ru-RU" sz="1400" b="0" i="0" u="none" strike="noStrike" cap="none" normalizeH="0" baseline="0" dirty="0">
                <a:ln>
                  <a:noFill/>
                </a:ln>
                <a:solidFill>
                  <a:srgbClr val="82AAFF"/>
                </a:solidFill>
                <a:effectLst/>
                <a:latin typeface="JetBrains Mono"/>
              </a:rPr>
            </a:b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stake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"М'ясо"</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2AAFF"/>
                </a:solidFill>
                <a:effectLst/>
                <a:latin typeface="JetBrains Mono"/>
              </a:rPr>
              <a:t>stake</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2311085" y="5072691"/>
            <a:ext cx="581025" cy="1257300"/>
          </a:xfrm>
          <a:prstGeom prst="rect">
            <a:avLst/>
          </a:prstGeom>
        </p:spPr>
      </p:pic>
      <p:sp>
        <p:nvSpPr>
          <p:cNvPr id="5" name="Rectangle 4"/>
          <p:cNvSpPr/>
          <p:nvPr/>
        </p:nvSpPr>
        <p:spPr>
          <a:xfrm>
            <a:off x="3225491" y="1095277"/>
            <a:ext cx="3742267" cy="584775"/>
          </a:xfrm>
          <a:prstGeom prst="rect">
            <a:avLst/>
          </a:prstGeom>
        </p:spPr>
        <p:txBody>
          <a:bodyPr wrap="square">
            <a:spAutoFit/>
          </a:bodyPr>
          <a:lstStyle/>
          <a:p>
            <a:r>
              <a:rPr lang="uk-UA" sz="1600" dirty="0"/>
              <a:t>Застосування тих самих декораторів, але </a:t>
            </a:r>
            <a:r>
              <a:rPr lang="uk-UA" sz="1600" u="sng" dirty="0"/>
              <a:t>без "магічного" символа @:</a:t>
            </a:r>
          </a:p>
        </p:txBody>
      </p:sp>
      <p:sp>
        <p:nvSpPr>
          <p:cNvPr id="6" name="Rectangle 2"/>
          <p:cNvSpPr>
            <a:spLocks noChangeArrowheads="1"/>
          </p:cNvSpPr>
          <p:nvPr/>
        </p:nvSpPr>
        <p:spPr bwMode="auto">
          <a:xfrm>
            <a:off x="3840125" y="1713343"/>
            <a:ext cx="2366353" cy="4616648"/>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bread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wrapper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'Хліб'</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'Хліб'</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return </a:t>
            </a:r>
            <a:r>
              <a:rPr kumimoji="0" lang="ru-RU" altLang="ru-RU" sz="1400" b="0" i="0" u="none" strike="noStrike" cap="none" normalizeH="0" baseline="0" dirty="0">
                <a:ln>
                  <a:noFill/>
                </a:ln>
                <a:solidFill>
                  <a:srgbClr val="C3CEE3"/>
                </a:solidFill>
                <a:effectLst/>
                <a:latin typeface="JetBrains Mono"/>
              </a:rPr>
              <a:t>wrapper</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salad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F78C6C"/>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wrapper</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'Зелень'</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func</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'Зелень'</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C792EA"/>
                </a:solidFill>
                <a:effectLst/>
                <a:latin typeface="JetBrains Mono"/>
              </a:rPr>
              <a:t>return </a:t>
            </a:r>
            <a:r>
              <a:rPr kumimoji="0" lang="ru-RU" altLang="ru-RU" sz="1400" b="0" i="0" u="none" strike="noStrike" cap="none" normalizeH="0" baseline="0" dirty="0">
                <a:ln>
                  <a:noFill/>
                </a:ln>
                <a:solidFill>
                  <a:srgbClr val="C3CEE3"/>
                </a:solidFill>
                <a:effectLst/>
                <a:latin typeface="JetBrains Mono"/>
              </a:rPr>
              <a:t>wrapper</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a:ln>
                  <a:noFill/>
                </a:ln>
                <a:solidFill>
                  <a:srgbClr val="C792EA"/>
                </a:solidFill>
                <a:effectLst/>
                <a:latin typeface="JetBrains Mono"/>
              </a:rPr>
              <a:t>def </a:t>
            </a:r>
            <a:r>
              <a:rPr kumimoji="0" lang="ru-RU" altLang="ru-RU" sz="1400" b="0" i="0" u="none" strike="noStrike" cap="none" normalizeH="0" baseline="0" dirty="0">
                <a:ln>
                  <a:noFill/>
                </a:ln>
                <a:solidFill>
                  <a:srgbClr val="82AAFF"/>
                </a:solidFill>
                <a:effectLst/>
                <a:latin typeface="JetBrains Mono"/>
              </a:rPr>
              <a:t>stake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a:ln>
                  <a:noFill/>
                </a:ln>
                <a:solidFill>
                  <a:srgbClr val="82AAFF"/>
                </a:solidFill>
                <a:effectLst/>
                <a:latin typeface="JetBrains Mono"/>
              </a:rPr>
              <a:t>print</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E88D"/>
                </a:solidFill>
                <a:effectLst/>
                <a:latin typeface="JetBrains Mono"/>
              </a:rPr>
              <a:t>"М'ясо"</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C3CEE3"/>
                </a:solidFill>
                <a:effectLst/>
                <a:latin typeface="JetBrains Mono"/>
              </a:rPr>
              <a:t>stake </a:t>
            </a: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bread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82AAFF"/>
                </a:solidFill>
                <a:effectLst/>
                <a:latin typeface="JetBrains Mono"/>
              </a:rPr>
              <a:t>salad</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stake</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endParaRPr kumimoji="0" lang="ru-RU" altLang="ru-RU" sz="1400" b="0" i="0" u="none" strike="noStrike" cap="none" normalizeH="0" baseline="0" dirty="0">
              <a:ln>
                <a:noFill/>
              </a:ln>
              <a:solidFill>
                <a:srgbClr val="89DDFF"/>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82AAFF"/>
                </a:solidFill>
                <a:effectLst/>
                <a:latin typeface="JetBrains Mono"/>
              </a:rPr>
              <a:t>stake</a:t>
            </a:r>
            <a:r>
              <a:rPr kumimoji="0" lang="ru-RU" altLang="ru-RU" sz="1400" b="0" i="0" u="none" strike="noStrike" cap="none" normalizeH="0" baseline="0" dirty="0">
                <a:ln>
                  <a:noFill/>
                </a:ln>
                <a:solidFill>
                  <a:srgbClr val="89DDFF"/>
                </a:solidFill>
                <a:effectLst/>
                <a:latin typeface="JetBrains Mono"/>
              </a:rPr>
              <a:t>()</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6377208" y="5072691"/>
            <a:ext cx="590550" cy="1266825"/>
          </a:xfrm>
          <a:prstGeom prst="rect">
            <a:avLst/>
          </a:prstGeom>
        </p:spPr>
      </p:pic>
      <p:sp>
        <p:nvSpPr>
          <p:cNvPr id="8" name="Rectangle 7"/>
          <p:cNvSpPr/>
          <p:nvPr/>
        </p:nvSpPr>
        <p:spPr>
          <a:xfrm>
            <a:off x="8569543" y="1110672"/>
            <a:ext cx="2843523" cy="584775"/>
          </a:xfrm>
          <a:prstGeom prst="rect">
            <a:avLst/>
          </a:prstGeom>
        </p:spPr>
        <p:txBody>
          <a:bodyPr wrap="square">
            <a:spAutoFit/>
          </a:bodyPr>
          <a:lstStyle/>
          <a:p>
            <a:r>
              <a:rPr lang="uk-UA" sz="1600" u="sng" dirty="0"/>
              <a:t>Послідовність застосування </a:t>
            </a:r>
            <a:r>
              <a:rPr lang="uk-UA" sz="1600" dirty="0"/>
              <a:t>декораторів має значення:</a:t>
            </a:r>
          </a:p>
        </p:txBody>
      </p:sp>
      <p:sp>
        <p:nvSpPr>
          <p:cNvPr id="9" name="Rectangle 3"/>
          <p:cNvSpPr>
            <a:spLocks noChangeArrowheads="1"/>
          </p:cNvSpPr>
          <p:nvPr/>
        </p:nvSpPr>
        <p:spPr bwMode="auto">
          <a:xfrm>
            <a:off x="8170333" y="1695447"/>
            <a:ext cx="1913152" cy="4401205"/>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bread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wrapper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'Хліб'</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'Хліб'</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wrapper</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salad</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wrapper</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'Зелень'</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82AAFF"/>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'Зелень'</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wrapper</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82AAFF"/>
                </a:solidFill>
                <a:effectLst/>
                <a:latin typeface="JetBrains Mono"/>
              </a:rPr>
              <a:t>@salad</a:t>
            </a:r>
            <a:br>
              <a:rPr kumimoji="0" lang="ru-RU" altLang="ru-RU" sz="1400" b="0" i="0" u="none" strike="noStrike" cap="none" normalizeH="0" baseline="0">
                <a:ln>
                  <a:noFill/>
                </a:ln>
                <a:solidFill>
                  <a:srgbClr val="82AAFF"/>
                </a:solidFill>
                <a:effectLst/>
                <a:latin typeface="JetBrains Mono"/>
              </a:rPr>
            </a:br>
            <a:r>
              <a:rPr kumimoji="0" lang="ru-RU" altLang="ru-RU" sz="1400" b="0" i="0" u="none" strike="noStrike" cap="none" normalizeH="0" baseline="0">
                <a:ln>
                  <a:noFill/>
                </a:ln>
                <a:solidFill>
                  <a:srgbClr val="82AAFF"/>
                </a:solidFill>
                <a:effectLst/>
                <a:latin typeface="JetBrains Mono"/>
              </a:rPr>
              <a:t>@bread</a:t>
            </a:r>
            <a:br>
              <a:rPr kumimoji="0" lang="ru-RU" altLang="ru-RU" sz="1400" b="0" i="0" u="none" strike="noStrike" cap="none" normalizeH="0" baseline="0">
                <a:ln>
                  <a:noFill/>
                </a:ln>
                <a:solidFill>
                  <a:srgbClr val="82AA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stake</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"М'ясо"</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2AAFF"/>
                </a:solidFill>
                <a:effectLst/>
                <a:latin typeface="JetBrains Mono"/>
              </a:rPr>
              <a:t>stake</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10" name="Picture 9"/>
          <p:cNvPicPr>
            <a:picLocks noChangeAspect="1"/>
          </p:cNvPicPr>
          <p:nvPr/>
        </p:nvPicPr>
        <p:blipFill>
          <a:blip r:embed="rId4"/>
          <a:stretch>
            <a:fillRect/>
          </a:stretch>
        </p:blipFill>
        <p:spPr>
          <a:xfrm>
            <a:off x="10228476" y="5101266"/>
            <a:ext cx="571500" cy="1200150"/>
          </a:xfrm>
          <a:prstGeom prst="rect">
            <a:avLst/>
          </a:prstGeom>
        </p:spPr>
      </p:pic>
    </p:spTree>
    <p:extLst>
      <p:ext uri="{BB962C8B-B14F-4D97-AF65-F5344CB8AC3E}">
        <p14:creationId xmlns:p14="http://schemas.microsoft.com/office/powerpoint/2010/main" val="676834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ru-RU" sz="1600" b="1" dirty="0"/>
              <a:t>Декоруємо </a:t>
            </a:r>
            <a:r>
              <a:rPr lang="ru-RU" sz="1600" b="1" dirty="0" err="1"/>
              <a:t>функції</a:t>
            </a:r>
            <a:r>
              <a:rPr lang="ru-RU" sz="1600" b="1" dirty="0"/>
              <a:t> з параметрами</a:t>
            </a:r>
          </a:p>
          <a:p>
            <a:pPr marL="0" indent="0">
              <a:buNone/>
            </a:pPr>
            <a:r>
              <a:rPr lang="ru-RU" sz="1600" dirty="0"/>
              <a:t>У попередніх прикладах ми декорували </a:t>
            </a:r>
            <a:r>
              <a:rPr lang="ru-RU" sz="1600" dirty="0" err="1"/>
              <a:t>функції</a:t>
            </a:r>
            <a:r>
              <a:rPr lang="ru-RU" sz="1600" dirty="0"/>
              <a:t>, які не мали ніяких параметрів. А як щодо функцій з параметрами?</a:t>
            </a:r>
          </a:p>
          <a:p>
            <a:pPr marL="0" indent="0">
              <a:buNone/>
            </a:pPr>
            <a:r>
              <a:rPr lang="ru-RU" sz="1600" dirty="0"/>
              <a:t>Припустимо маємо таку функцію:</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Створимо декоратор, який буде перевіряти вхідні параметри </a:t>
            </a:r>
            <a:r>
              <a:rPr lang="ru-RU" sz="1600" dirty="0" err="1"/>
              <a:t>функції</a:t>
            </a:r>
            <a:r>
              <a:rPr lang="ru-RU" sz="1600" dirty="0"/>
              <a:t>:</a:t>
            </a:r>
          </a:p>
          <a:p>
            <a:pPr marL="0" indent="0">
              <a:buNone/>
            </a:pPr>
            <a:endParaRPr lang="ru-RU" sz="1600" dirty="0"/>
          </a:p>
        </p:txBody>
      </p:sp>
      <p:sp>
        <p:nvSpPr>
          <p:cNvPr id="2" name="Rectangle 1"/>
          <p:cNvSpPr>
            <a:spLocks noChangeArrowheads="1"/>
          </p:cNvSpPr>
          <p:nvPr/>
        </p:nvSpPr>
        <p:spPr bwMode="auto">
          <a:xfrm>
            <a:off x="262467" y="1309414"/>
            <a:ext cx="1247457" cy="954107"/>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div</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b</a:t>
            </a: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82AAFF"/>
                </a:solidFill>
                <a:effectLst/>
                <a:latin typeface="JetBrains Mono"/>
              </a:rPr>
              <a:t>div</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2</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sp>
        <p:nvSpPr>
          <p:cNvPr id="4" name="Rectangle 3"/>
          <p:cNvSpPr/>
          <p:nvPr/>
        </p:nvSpPr>
        <p:spPr>
          <a:xfrm>
            <a:off x="1789879" y="1385614"/>
            <a:ext cx="2240253" cy="523220"/>
          </a:xfrm>
          <a:prstGeom prst="rect">
            <a:avLst/>
          </a:prstGeom>
        </p:spPr>
        <p:txBody>
          <a:bodyPr wrap="square">
            <a:spAutoFit/>
          </a:bodyPr>
          <a:lstStyle/>
          <a:p>
            <a:r>
              <a:rPr lang="uk-UA" sz="1400" i="1" dirty="0"/>
              <a:t>При певних умовах ми отримаємо помилку:</a:t>
            </a:r>
          </a:p>
        </p:txBody>
      </p:sp>
      <p:pic>
        <p:nvPicPr>
          <p:cNvPr id="5" name="Picture 4"/>
          <p:cNvPicPr>
            <a:picLocks noChangeAspect="1"/>
          </p:cNvPicPr>
          <p:nvPr/>
        </p:nvPicPr>
        <p:blipFill>
          <a:blip r:embed="rId2"/>
          <a:stretch>
            <a:fillRect/>
          </a:stretch>
        </p:blipFill>
        <p:spPr>
          <a:xfrm>
            <a:off x="4030132" y="1286821"/>
            <a:ext cx="4074577" cy="976700"/>
          </a:xfrm>
          <a:prstGeom prst="rect">
            <a:avLst/>
          </a:prstGeom>
        </p:spPr>
      </p:pic>
      <p:sp>
        <p:nvSpPr>
          <p:cNvPr id="6" name="Rectangle 2"/>
          <p:cNvSpPr>
            <a:spLocks noChangeArrowheads="1"/>
          </p:cNvSpPr>
          <p:nvPr/>
        </p:nvSpPr>
        <p:spPr bwMode="auto">
          <a:xfrm>
            <a:off x="338667" y="3116648"/>
            <a:ext cx="3755002" cy="310854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smart_div</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wrapper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"Я збираюсь поділити"</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C3E88D"/>
                </a:solidFill>
                <a:effectLst/>
                <a:latin typeface="JetBrains Mono"/>
              </a:rPr>
              <a:t>"на"</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if </a:t>
            </a:r>
            <a:r>
              <a:rPr kumimoji="0" lang="ru-RU" altLang="ru-RU" sz="1400" b="0" i="0" u="none" strike="noStrike" cap="none" normalizeH="0" baseline="0">
                <a:ln>
                  <a:noFill/>
                </a:ln>
                <a:solidFill>
                  <a:srgbClr val="F78C6C"/>
                </a:solidFill>
                <a:effectLst/>
                <a:latin typeface="JetBrains Mono"/>
              </a:rPr>
              <a:t>b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"Не можу розділити"</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a:t>
            </a:r>
            <a:br>
              <a:rPr kumimoji="0" lang="ru-RU" altLang="ru-RU" sz="1400" b="0" i="1" u="none" strike="noStrike" cap="none" normalizeH="0" baseline="0">
                <a:ln>
                  <a:noFill/>
                </a:ln>
                <a:solidFill>
                  <a:srgbClr val="C792EA"/>
                </a:solidFill>
                <a:effectLst/>
                <a:latin typeface="JetBrains Mono"/>
              </a:rPr>
            </a:br>
            <a:r>
              <a:rPr kumimoji="0" lang="ru-RU" altLang="ru-RU" sz="1400" b="0" i="1" u="none" strike="noStrike" cap="none" normalizeH="0" baseline="0">
                <a:ln>
                  <a:noFill/>
                </a:ln>
                <a:solidFill>
                  <a:srgbClr val="C792EA"/>
                </a:solidFill>
                <a:effectLst/>
                <a:latin typeface="JetBrains Mono"/>
              </a:rPr>
              <a:t>        return </a:t>
            </a:r>
            <a:r>
              <a:rPr kumimoji="0" lang="ru-RU" altLang="ru-RU" sz="1400" b="0" i="0" u="none" strike="noStrike" cap="none" normalizeH="0" baseline="0">
                <a:ln>
                  <a:noFill/>
                </a:ln>
                <a:solidFill>
                  <a:srgbClr val="82AAFF"/>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wrapper</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82AAFF"/>
                </a:solidFill>
                <a:effectLst/>
                <a:latin typeface="JetBrains Mono"/>
              </a:rPr>
              <a:t>@smart_div</a:t>
            </a:r>
            <a:br>
              <a:rPr kumimoji="0" lang="ru-RU" altLang="ru-RU" sz="1400" b="0" i="0" u="none" strike="noStrike" cap="none" normalizeH="0" baseline="0">
                <a:ln>
                  <a:noFill/>
                </a:ln>
                <a:solidFill>
                  <a:srgbClr val="82AA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div</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F78C6C"/>
                </a:solidFill>
                <a:effectLst/>
                <a:latin typeface="JetBrains Mono"/>
              </a:rPr>
              <a:t>a </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b</a:t>
            </a:r>
            <a:br>
              <a:rPr kumimoji="0" lang="ru-RU" altLang="ru-RU" sz="1400" b="0" i="0" u="none" strike="noStrike" cap="none" normalizeH="0" baseline="0">
                <a:ln>
                  <a:noFill/>
                </a:ln>
                <a:solidFill>
                  <a:srgbClr val="F78C6C"/>
                </a:solidFill>
                <a:effectLst/>
                <a:latin typeface="JetBrains Mono"/>
              </a:rPr>
            </a:br>
            <a:br>
              <a:rPr kumimoji="0" lang="ru-RU" altLang="ru-RU" sz="1400" b="0" i="0" u="none" strike="noStrike" cap="none" normalizeH="0" baseline="0">
                <a:ln>
                  <a:noFill/>
                </a:ln>
                <a:solidFill>
                  <a:srgbClr val="F78C6C"/>
                </a:solidFill>
                <a:effectLst/>
                <a:latin typeface="JetBrains Mono"/>
              </a:rPr>
            </a:br>
            <a:r>
              <a:rPr kumimoji="0" lang="ru-RU" altLang="ru-RU" sz="1400" b="0" i="0" u="none" strike="noStrike" cap="none" normalizeH="0" baseline="0">
                <a:ln>
                  <a:noFill/>
                </a:ln>
                <a:solidFill>
                  <a:srgbClr val="82AAFF"/>
                </a:solidFill>
                <a:effectLst/>
                <a:latin typeface="JetBrains Mono"/>
              </a:rPr>
              <a:t>div</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0</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4285192" y="5691791"/>
            <a:ext cx="2114550" cy="533400"/>
          </a:xfrm>
          <a:prstGeom prst="rect">
            <a:avLst/>
          </a:prstGeom>
        </p:spPr>
      </p:pic>
    </p:spTree>
    <p:extLst>
      <p:ext uri="{BB962C8B-B14F-4D97-AF65-F5344CB8AC3E}">
        <p14:creationId xmlns:p14="http://schemas.microsoft.com/office/powerpoint/2010/main" val="15195794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uk-UA" sz="1600" dirty="0"/>
              <a:t>Декоратори можуть працювати і з довільною кількістю параметрів:</a:t>
            </a:r>
          </a:p>
        </p:txBody>
      </p:sp>
      <p:sp>
        <p:nvSpPr>
          <p:cNvPr id="5" name="Rectangle 2"/>
          <p:cNvSpPr>
            <a:spLocks noChangeArrowheads="1"/>
          </p:cNvSpPr>
          <p:nvPr/>
        </p:nvSpPr>
        <p:spPr bwMode="auto">
          <a:xfrm>
            <a:off x="262467" y="566173"/>
            <a:ext cx="4564904"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works_for_all</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wrapper</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*args</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**kwargs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82AAFF"/>
                </a:solidFill>
                <a:effectLst/>
                <a:latin typeface="JetBrains Mono"/>
              </a:rPr>
              <a:t>print</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'В мене наступні параметри:'</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args</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kwargs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82AAFF"/>
                </a:solidFill>
                <a:effectLst/>
                <a:latin typeface="JetBrains Mono"/>
              </a:rPr>
              <a:t>func</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args</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kwargs</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return </a:t>
            </a:r>
            <a:r>
              <a:rPr kumimoji="0" lang="ru-RU" altLang="ru-RU" sz="1400" b="0" i="0" u="none" strike="noStrike" cap="none" normalizeH="0" baseline="0">
                <a:ln>
                  <a:noFill/>
                </a:ln>
                <a:solidFill>
                  <a:srgbClr val="C3CEE3"/>
                </a:solidFill>
                <a:effectLst/>
                <a:latin typeface="JetBrains Mono"/>
              </a:rPr>
              <a:t>wrapper</a:t>
            </a:r>
            <a:br>
              <a:rPr kumimoji="0" lang="ru-RU" altLang="ru-RU" sz="1400" b="0" i="0" u="none" strike="noStrike" cap="none" normalizeH="0" baseline="0">
                <a:ln>
                  <a:noFill/>
                </a:ln>
                <a:solidFill>
                  <a:srgbClr val="C3CEE3"/>
                </a:solidFill>
                <a:effectLst/>
                <a:latin typeface="JetBrains Mono"/>
              </a:rPr>
            </a:br>
            <a:br>
              <a:rPr kumimoji="0" lang="ru-RU" altLang="ru-RU" sz="1400" b="0" i="0" u="none" strike="noStrike" cap="none" normalizeH="0" baseline="0">
                <a:ln>
                  <a:noFill/>
                </a:ln>
                <a:solidFill>
                  <a:srgbClr val="C3CEE3"/>
                </a:solidFill>
                <a:effectLst/>
                <a:latin typeface="JetBrains Mono"/>
              </a:rPr>
            </a:br>
            <a:r>
              <a:rPr kumimoji="0" lang="ru-RU" altLang="ru-RU" sz="1400" b="0" i="0" u="none" strike="noStrike" cap="none" normalizeH="0" baseline="0">
                <a:ln>
                  <a:noFill/>
                </a:ln>
                <a:solidFill>
                  <a:srgbClr val="82AAFF"/>
                </a:solidFill>
                <a:effectLst/>
                <a:latin typeface="JetBrains Mono"/>
              </a:rPr>
              <a:t>@works_for_all</a:t>
            </a:r>
            <a:br>
              <a:rPr kumimoji="0" lang="ru-RU" altLang="ru-RU" sz="1400" b="0" i="0" u="none" strike="noStrike" cap="none" normalizeH="0" baseline="0">
                <a:ln>
                  <a:noFill/>
                </a:ln>
                <a:solidFill>
                  <a:srgbClr val="82AAFF"/>
                </a:solidFill>
                <a:effectLst/>
                <a:latin typeface="JetBrains Mono"/>
              </a:rPr>
            </a:br>
            <a:r>
              <a:rPr kumimoji="0" lang="ru-RU" altLang="ru-RU" sz="1400" b="0" i="1" u="none" strike="noStrike" cap="none" normalizeH="0" baseline="0">
                <a:ln>
                  <a:noFill/>
                </a:ln>
                <a:solidFill>
                  <a:srgbClr val="C792EA"/>
                </a:solidFill>
                <a:effectLst/>
                <a:latin typeface="JetBrains Mono"/>
              </a:rPr>
              <a:t>def </a:t>
            </a:r>
            <a:r>
              <a:rPr kumimoji="0" lang="ru-RU" altLang="ru-RU" sz="1400" b="0" i="0" u="none" strike="noStrike" cap="none" normalizeH="0" baseline="0">
                <a:ln>
                  <a:noFill/>
                </a:ln>
                <a:solidFill>
                  <a:srgbClr val="82AAFF"/>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546E7A"/>
                </a:solidFill>
                <a:effectLst/>
                <a:latin typeface="JetBrains Mono"/>
              </a:rPr>
              <a:t>a</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546E7A"/>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br>
              <a:rPr kumimoji="0" lang="ru-RU" altLang="ru-RU" sz="1400" b="0" i="0" u="none" strike="noStrike" cap="none" normalizeH="0" baseline="0">
                <a:ln>
                  <a:noFill/>
                </a:ln>
                <a:solidFill>
                  <a:srgbClr val="89DDFF"/>
                </a:solidFill>
                <a:effectLst/>
                <a:latin typeface="JetBrains Mono"/>
              </a:rPr>
            </a:br>
            <a:r>
              <a:rPr kumimoji="0" lang="ru-RU" altLang="ru-RU" sz="1400" b="0" i="0" u="none" strike="noStrike" cap="none" normalizeH="0" baseline="0">
                <a:ln>
                  <a:noFill/>
                </a:ln>
                <a:solidFill>
                  <a:srgbClr val="89DDFF"/>
                </a:solidFill>
                <a:effectLst/>
                <a:latin typeface="JetBrains Mono"/>
              </a:rPr>
              <a:t>    </a:t>
            </a:r>
            <a:r>
              <a:rPr kumimoji="0" lang="ru-RU" altLang="ru-RU" sz="1400" b="0" i="1" u="none" strike="noStrike" cap="none" normalizeH="0" baseline="0">
                <a:ln>
                  <a:noFill/>
                </a:ln>
                <a:solidFill>
                  <a:srgbClr val="C792EA"/>
                </a:solidFill>
                <a:effectLst/>
                <a:latin typeface="JetBrains Mono"/>
              </a:rPr>
              <a:t>pass</a:t>
            </a:r>
            <a:br>
              <a:rPr kumimoji="0" lang="ru-RU" altLang="ru-RU" sz="1400" b="0" i="1" u="none" strike="noStrike" cap="none" normalizeH="0" baseline="0">
                <a:ln>
                  <a:noFill/>
                </a:ln>
                <a:solidFill>
                  <a:srgbClr val="C792EA"/>
                </a:solidFill>
                <a:effectLst/>
                <a:latin typeface="JetBrains Mono"/>
              </a:rPr>
            </a:br>
            <a:br>
              <a:rPr kumimoji="0" lang="ru-RU" altLang="ru-RU" sz="1400" b="0" i="1" u="none" strike="noStrike" cap="none" normalizeH="0" baseline="0">
                <a:ln>
                  <a:noFill/>
                </a:ln>
                <a:solidFill>
                  <a:srgbClr val="C792EA"/>
                </a:solidFill>
                <a:effectLst/>
                <a:latin typeface="JetBrains Mono"/>
              </a:rPr>
            </a:br>
            <a:r>
              <a:rPr kumimoji="0" lang="ru-RU" altLang="ru-RU" sz="1400" b="0" i="0" u="none" strike="noStrike" cap="none" normalizeH="0" baseline="0">
                <a:ln>
                  <a:noFill/>
                </a:ln>
                <a:solidFill>
                  <a:srgbClr val="82AAFF"/>
                </a:solidFill>
                <a:effectLst/>
                <a:latin typeface="JetBrains Mono"/>
              </a:rPr>
              <a:t>f</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C3E88D"/>
                </a:solidFill>
                <a:effectLst/>
                <a:latin typeface="JetBrains Mono"/>
              </a:rPr>
              <a:t>'string'</a:t>
            </a:r>
            <a:r>
              <a:rPr kumimoji="0" lang="ru-RU" altLang="ru-RU" sz="1400" b="0" i="0" u="none" strike="noStrike" cap="none" normalizeH="0" baseline="0">
                <a:ln>
                  <a:noFill/>
                </a:ln>
                <a:solidFill>
                  <a:srgbClr val="89DDFF"/>
                </a:solidFill>
                <a:effectLst/>
                <a:latin typeface="JetBrains Mono"/>
              </a:rPr>
              <a:t>, </a:t>
            </a:r>
            <a:r>
              <a:rPr kumimoji="0" lang="ru-RU" altLang="ru-RU" sz="1400" b="0" i="0" u="none" strike="noStrike" cap="none" normalizeH="0" baseline="0">
                <a:ln>
                  <a:noFill/>
                </a:ln>
                <a:solidFill>
                  <a:srgbClr val="F78C6C"/>
                </a:solidFill>
                <a:effectLst/>
                <a:latin typeface="JetBrains Mono"/>
              </a:rPr>
              <a:t>b</a:t>
            </a:r>
            <a:r>
              <a:rPr kumimoji="0" lang="ru-RU" altLang="ru-RU" sz="1400" b="0" i="0" u="none" strike="noStrike" cap="none" normalizeH="0" baseline="0">
                <a:ln>
                  <a:noFill/>
                </a:ln>
                <a:solidFill>
                  <a:srgbClr val="89DDFF"/>
                </a:solidFill>
                <a:effectLst/>
                <a:latin typeface="JetBrains Mono"/>
              </a:rPr>
              <a:t>=</a:t>
            </a:r>
            <a:r>
              <a:rPr kumimoji="0" lang="ru-RU" altLang="ru-RU" sz="1400" b="0" i="0" u="none" strike="noStrike" cap="none" normalizeH="0" baseline="0">
                <a:ln>
                  <a:noFill/>
                </a:ln>
                <a:solidFill>
                  <a:srgbClr val="F78C6C"/>
                </a:solidFill>
                <a:effectLst/>
                <a:latin typeface="JetBrains Mono"/>
              </a:rPr>
              <a:t>123</a:t>
            </a:r>
            <a:r>
              <a:rPr kumimoji="0" lang="ru-RU" altLang="ru-RU" sz="1400" b="0" i="0" u="none" strike="noStrike" cap="none" normalizeH="0" baseline="0">
                <a:ln>
                  <a:noFill/>
                </a:ln>
                <a:solidFill>
                  <a:srgbClr val="89DDFF"/>
                </a:solidFill>
                <a:effectLst/>
                <a:latin typeface="JetBrains Mono"/>
              </a:rPr>
              <a:t>)</a:t>
            </a:r>
            <a:endParaRPr kumimoji="0" lang="ru-RU" altLang="ru-RU" sz="3200" b="0" i="0" u="none" strike="noStrike" cap="none" normalizeH="0" baseline="0">
              <a:ln>
                <a:noFill/>
              </a:ln>
              <a:solidFill>
                <a:schemeClr val="tx1"/>
              </a:solidFill>
              <a:effectLst/>
              <a:latin typeface="Arial" panose="020B0604020202020204" pitchFamily="34" charset="0"/>
            </a:endParaRPr>
          </a:p>
        </p:txBody>
      </p:sp>
      <p:pic>
        <p:nvPicPr>
          <p:cNvPr id="6" name="Picture 5"/>
          <p:cNvPicPr>
            <a:picLocks noChangeAspect="1"/>
          </p:cNvPicPr>
          <p:nvPr/>
        </p:nvPicPr>
        <p:blipFill>
          <a:blip r:embed="rId2"/>
          <a:stretch>
            <a:fillRect/>
          </a:stretch>
        </p:blipFill>
        <p:spPr>
          <a:xfrm>
            <a:off x="5121275" y="2967604"/>
            <a:ext cx="3981450" cy="276225"/>
          </a:xfrm>
          <a:prstGeom prst="rect">
            <a:avLst/>
          </a:prstGeom>
        </p:spPr>
      </p:pic>
    </p:spTree>
    <p:extLst>
      <p:ext uri="{BB962C8B-B14F-4D97-AF65-F5344CB8AC3E}">
        <p14:creationId xmlns:p14="http://schemas.microsoft.com/office/powerpoint/2010/main" val="933761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867" y="203200"/>
            <a:ext cx="11624733" cy="6417733"/>
          </a:xfrm>
        </p:spPr>
        <p:txBody>
          <a:bodyPr>
            <a:normAutofit/>
          </a:bodyPr>
          <a:lstStyle/>
          <a:p>
            <a:pPr marL="0" indent="0">
              <a:buNone/>
            </a:pPr>
            <a:r>
              <a:rPr lang="ru-RU" sz="1600" b="1" dirty="0"/>
              <a:t>Декоратори з параметрами</a:t>
            </a:r>
          </a:p>
          <a:p>
            <a:pPr marL="0" indent="0">
              <a:buNone/>
            </a:pPr>
            <a:r>
              <a:rPr lang="ru-RU" sz="1600" dirty="0" err="1"/>
              <a:t>Напишемо</a:t>
            </a:r>
            <a:r>
              <a:rPr lang="ru-RU" sz="1600" dirty="0"/>
              <a:t> декоратор, який буде готувати нам сендвічі:</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uk-UA" sz="1600" dirty="0"/>
          </a:p>
        </p:txBody>
      </p:sp>
      <p:sp>
        <p:nvSpPr>
          <p:cNvPr id="2" name="Rectangle 1"/>
          <p:cNvSpPr>
            <a:spLocks noChangeArrowheads="1"/>
          </p:cNvSpPr>
          <p:nvPr/>
        </p:nvSpPr>
        <p:spPr bwMode="auto">
          <a:xfrm>
            <a:off x="228600" y="836308"/>
            <a:ext cx="2308645" cy="249299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make_sandwich</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func</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wrapper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sandwich_with</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'Хліб'</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sandwich_with</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'Хліб'</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CEE3"/>
                </a:solidFill>
                <a:effectLst/>
                <a:latin typeface="JetBrains Mono"/>
              </a:rPr>
              <a:t>wrapper</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82AAFF"/>
                </a:solidFill>
                <a:effectLst/>
                <a:latin typeface="JetBrains Mono"/>
              </a:rPr>
              <a:t>@make_sandwich</a:t>
            </a:r>
            <a:br>
              <a:rPr kumimoji="0" lang="ru-RU" altLang="ru-RU" sz="1200" b="0" i="0" u="none" strike="noStrike" cap="none" normalizeH="0" baseline="0" dirty="0">
                <a:ln>
                  <a:noFill/>
                </a:ln>
                <a:solidFill>
                  <a:srgbClr val="82AAFF"/>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sandwich</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sandwich_with</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sandwich_with</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2AAFF"/>
                </a:solidFill>
                <a:effectLst/>
                <a:latin typeface="JetBrains Mono"/>
              </a:rPr>
              <a:t>sandwich</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E88D"/>
                </a:solidFill>
                <a:effectLst/>
                <a:latin typeface="JetBrains Mono"/>
              </a:rPr>
              <a:t>"М'ясо"</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sp>
        <p:nvSpPr>
          <p:cNvPr id="5" name="Rectangle 4"/>
          <p:cNvSpPr/>
          <p:nvPr/>
        </p:nvSpPr>
        <p:spPr>
          <a:xfrm>
            <a:off x="228600" y="3499808"/>
            <a:ext cx="5020733" cy="2554545"/>
          </a:xfrm>
          <a:prstGeom prst="rect">
            <a:avLst/>
          </a:prstGeom>
        </p:spPr>
        <p:txBody>
          <a:bodyPr wrap="square">
            <a:spAutoFit/>
          </a:bodyPr>
          <a:lstStyle/>
          <a:p>
            <a:r>
              <a:rPr lang="ru-RU" sz="1600" i="1" dirty="0"/>
              <a:t>Але як щодо ситуації, коли для приготування сендвіча ми захочемо використовувати не хліб, а, припустимо, тости? Напрошується ідея повідомити декоратору що ми хочемо використовувати в якості "обгортки" нашого сендвіча, тобто передати декоратору якісь параметри.</a:t>
            </a:r>
          </a:p>
          <a:p>
            <a:r>
              <a:rPr lang="ru-RU" sz="1600" dirty="0"/>
              <a:t>Отже, </a:t>
            </a:r>
            <a:r>
              <a:rPr lang="ru-RU" sz="1600" u="sng" dirty="0"/>
              <a:t>декоратор приймає свої параметри</a:t>
            </a:r>
            <a:r>
              <a:rPr lang="ru-RU" sz="1600" dirty="0"/>
              <a:t>, але потім він ще </a:t>
            </a:r>
            <a:r>
              <a:rPr lang="ru-RU" sz="1600" u="sng" dirty="0"/>
              <a:t>має прийняти функцію, яку має декорувати</a:t>
            </a:r>
            <a:r>
              <a:rPr lang="ru-RU" sz="1600" dirty="0"/>
              <a:t>, а </a:t>
            </a:r>
            <a:r>
              <a:rPr lang="ru-RU" sz="1600" u="sng" dirty="0"/>
              <a:t>потім ще й аргументи декорованої </a:t>
            </a:r>
            <a:r>
              <a:rPr lang="ru-RU" sz="1600" u="sng" dirty="0" err="1"/>
              <a:t>функції</a:t>
            </a:r>
            <a:r>
              <a:rPr lang="ru-RU" sz="1600" dirty="0"/>
              <a:t>. </a:t>
            </a:r>
          </a:p>
          <a:p>
            <a:r>
              <a:rPr lang="ru-RU" sz="1600" dirty="0"/>
              <a:t>Таким чином нам доведеться зробити аж 3 </a:t>
            </a:r>
            <a:r>
              <a:rPr lang="ru-RU" sz="1600" dirty="0" err="1"/>
              <a:t>функції</a:t>
            </a:r>
            <a:r>
              <a:rPr lang="ru-RU" sz="1600" i="1" dirty="0"/>
              <a:t>:</a:t>
            </a:r>
          </a:p>
        </p:txBody>
      </p:sp>
      <p:sp>
        <p:nvSpPr>
          <p:cNvPr id="7" name="Rectangle 3"/>
          <p:cNvSpPr>
            <a:spLocks noChangeArrowheads="1"/>
          </p:cNvSpPr>
          <p:nvPr/>
        </p:nvSpPr>
        <p:spPr bwMode="auto">
          <a:xfrm>
            <a:off x="5249333" y="2890837"/>
            <a:ext cx="2783134" cy="378565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ru-RU" sz="1200" b="0" i="1" u="none" strike="noStrike" cap="none" normalizeH="0" baseline="0">
                <a:ln>
                  <a:noFill/>
                </a:ln>
                <a:solidFill>
                  <a:srgbClr val="C792EA"/>
                </a:solidFill>
                <a:effectLst/>
                <a:latin typeface="JetBrains Mono"/>
              </a:rPr>
              <a:t>def </a:t>
            </a:r>
            <a:r>
              <a:rPr kumimoji="0" lang="en-US" altLang="ru-RU" sz="1200" b="0" i="0" u="none" strike="noStrike" cap="none" normalizeH="0" baseline="0">
                <a:ln>
                  <a:noFill/>
                </a:ln>
                <a:solidFill>
                  <a:srgbClr val="82AAFF"/>
                </a:solidFill>
                <a:effectLst/>
                <a:latin typeface="JetBrains Mono"/>
              </a:rPr>
              <a:t>make_sandwich</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F78C6C"/>
                </a:solidFill>
                <a:effectLst/>
                <a:latin typeface="JetBrains Mono"/>
              </a:rPr>
              <a:t>sandwich_cover</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9DDFF"/>
                </a:solidFill>
                <a:effectLst/>
                <a:latin typeface="JetBrains Mono"/>
              </a:rPr>
              <a:t>    </a:t>
            </a:r>
            <a:r>
              <a:rPr kumimoji="0" lang="en-US" altLang="ru-RU" sz="1200" b="0" i="1" u="none" strike="noStrike" cap="none" normalizeH="0" baseline="0">
                <a:ln>
                  <a:noFill/>
                </a:ln>
                <a:solidFill>
                  <a:srgbClr val="C792EA"/>
                </a:solidFill>
                <a:effectLst/>
                <a:latin typeface="JetBrains Mono"/>
              </a:rPr>
              <a:t>def </a:t>
            </a:r>
            <a:r>
              <a:rPr kumimoji="0" lang="en-US" altLang="ru-RU" sz="1200" b="0" i="0" u="none" strike="noStrike" cap="none" normalizeH="0" baseline="0">
                <a:ln>
                  <a:noFill/>
                </a:ln>
                <a:solidFill>
                  <a:srgbClr val="82AAFF"/>
                </a:solidFill>
                <a:effectLst/>
                <a:latin typeface="JetBrains Mono"/>
              </a:rPr>
              <a:t>decorator</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F78C6C"/>
                </a:solidFill>
                <a:effectLst/>
                <a:latin typeface="JetBrains Mono"/>
              </a:rPr>
              <a:t>func</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9DDFF"/>
                </a:solidFill>
                <a:effectLst/>
                <a:latin typeface="JetBrains Mono"/>
              </a:rPr>
              <a:t>            </a:t>
            </a:r>
            <a:r>
              <a:rPr kumimoji="0" lang="en-US" altLang="ru-RU" sz="1200" b="0" i="1" u="none" strike="noStrike" cap="none" normalizeH="0" baseline="0">
                <a:ln>
                  <a:noFill/>
                </a:ln>
                <a:solidFill>
                  <a:srgbClr val="C792EA"/>
                </a:solidFill>
                <a:effectLst/>
                <a:latin typeface="JetBrains Mono"/>
              </a:rPr>
              <a:t>def </a:t>
            </a:r>
            <a:r>
              <a:rPr kumimoji="0" lang="en-US" altLang="ru-RU" sz="1200" b="0" i="0" u="none" strike="noStrike" cap="none" normalizeH="0" baseline="0">
                <a:ln>
                  <a:noFill/>
                </a:ln>
                <a:solidFill>
                  <a:srgbClr val="82AAFF"/>
                </a:solidFill>
                <a:effectLst/>
                <a:latin typeface="JetBrains Mono"/>
              </a:rPr>
              <a:t>wrapper</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F78C6C"/>
                </a:solidFill>
                <a:effectLst/>
                <a:latin typeface="JetBrains Mono"/>
              </a:rPr>
              <a:t>sandwich_with</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9DDFF"/>
                </a:solidFill>
                <a:effectLst/>
                <a:latin typeface="JetBrains Mono"/>
              </a:rPr>
              <a:t>                    </a:t>
            </a:r>
            <a:r>
              <a:rPr kumimoji="0" lang="en-US" altLang="ru-RU" sz="1200" b="0" i="1" u="none" strike="noStrike" cap="none" normalizeH="0" baseline="0">
                <a:ln>
                  <a:noFill/>
                </a:ln>
                <a:solidFill>
                  <a:srgbClr val="82AAFF"/>
                </a:solidFill>
                <a:effectLst/>
                <a:latin typeface="JetBrains Mono"/>
              </a:rPr>
              <a:t>print</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C3CEE3"/>
                </a:solidFill>
                <a:effectLst/>
                <a:latin typeface="JetBrains Mono"/>
              </a:rPr>
              <a:t>sandwich_cover</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9DDFF"/>
                </a:solidFill>
                <a:effectLst/>
                <a:latin typeface="JetBrains Mono"/>
              </a:rPr>
              <a:t>                    </a:t>
            </a:r>
            <a:r>
              <a:rPr kumimoji="0" lang="en-US" altLang="ru-RU" sz="1200" b="0" i="0" u="none" strike="noStrike" cap="none" normalizeH="0" baseline="0">
                <a:ln>
                  <a:noFill/>
                </a:ln>
                <a:solidFill>
                  <a:srgbClr val="82AAFF"/>
                </a:solidFill>
                <a:effectLst/>
                <a:latin typeface="JetBrains Mono"/>
              </a:rPr>
              <a:t>func</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F78C6C"/>
                </a:solidFill>
                <a:effectLst/>
                <a:latin typeface="JetBrains Mono"/>
              </a:rPr>
              <a:t>sandwich_with</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9DDFF"/>
                </a:solidFill>
                <a:effectLst/>
                <a:latin typeface="JetBrains Mono"/>
              </a:rPr>
              <a:t>                    </a:t>
            </a:r>
            <a:r>
              <a:rPr kumimoji="0" lang="en-US" altLang="ru-RU" sz="1200" b="0" i="1" u="none" strike="noStrike" cap="none" normalizeH="0" baseline="0">
                <a:ln>
                  <a:noFill/>
                </a:ln>
                <a:solidFill>
                  <a:srgbClr val="82AAFF"/>
                </a:solidFill>
                <a:effectLst/>
                <a:latin typeface="JetBrains Mono"/>
              </a:rPr>
              <a:t>print</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C3CEE3"/>
                </a:solidFill>
                <a:effectLst/>
                <a:latin typeface="JetBrains Mono"/>
              </a:rPr>
              <a:t>sandwich_cover</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9DDFF"/>
                </a:solidFill>
                <a:effectLst/>
                <a:latin typeface="JetBrains Mono"/>
              </a:rPr>
              <a:t>            </a:t>
            </a:r>
            <a:r>
              <a:rPr kumimoji="0" lang="en-US" altLang="ru-RU" sz="1200" b="0" i="1" u="none" strike="noStrike" cap="none" normalizeH="0" baseline="0">
                <a:ln>
                  <a:noFill/>
                </a:ln>
                <a:solidFill>
                  <a:srgbClr val="C792EA"/>
                </a:solidFill>
                <a:effectLst/>
                <a:latin typeface="JetBrains Mono"/>
              </a:rPr>
              <a:t>return </a:t>
            </a:r>
            <a:r>
              <a:rPr kumimoji="0" lang="en-US" altLang="ru-RU" sz="1200" b="0" i="0" u="none" strike="noStrike" cap="none" normalizeH="0" baseline="0">
                <a:ln>
                  <a:noFill/>
                </a:ln>
                <a:solidFill>
                  <a:srgbClr val="C3CEE3"/>
                </a:solidFill>
                <a:effectLst/>
                <a:latin typeface="JetBrains Mono"/>
              </a:rPr>
              <a:t>wrapper</a:t>
            </a:r>
            <a:br>
              <a:rPr kumimoji="0" lang="en-US" altLang="ru-RU" sz="1200" b="0" i="0" u="none" strike="noStrike" cap="none" normalizeH="0" baseline="0">
                <a:ln>
                  <a:noFill/>
                </a:ln>
                <a:solidFill>
                  <a:srgbClr val="C3CEE3"/>
                </a:solidFill>
                <a:effectLst/>
                <a:latin typeface="JetBrains Mono"/>
              </a:rPr>
            </a:br>
            <a:r>
              <a:rPr kumimoji="0" lang="en-US" altLang="ru-RU" sz="1200" b="0" i="0" u="none" strike="noStrike" cap="none" normalizeH="0" baseline="0">
                <a:ln>
                  <a:noFill/>
                </a:ln>
                <a:solidFill>
                  <a:srgbClr val="C3CEE3"/>
                </a:solidFill>
                <a:effectLst/>
                <a:latin typeface="JetBrains Mono"/>
              </a:rPr>
              <a:t>    </a:t>
            </a:r>
            <a:r>
              <a:rPr kumimoji="0" lang="en-US" altLang="ru-RU" sz="1200" b="0" i="1" u="none" strike="noStrike" cap="none" normalizeH="0" baseline="0">
                <a:ln>
                  <a:noFill/>
                </a:ln>
                <a:solidFill>
                  <a:srgbClr val="C792EA"/>
                </a:solidFill>
                <a:effectLst/>
                <a:latin typeface="JetBrains Mono"/>
              </a:rPr>
              <a:t>return </a:t>
            </a:r>
            <a:r>
              <a:rPr kumimoji="0" lang="en-US" altLang="ru-RU" sz="1200" b="0" i="0" u="none" strike="noStrike" cap="none" normalizeH="0" baseline="0">
                <a:ln>
                  <a:noFill/>
                </a:ln>
                <a:solidFill>
                  <a:srgbClr val="C3CEE3"/>
                </a:solidFill>
                <a:effectLst/>
                <a:latin typeface="JetBrains Mono"/>
              </a:rPr>
              <a:t>decorator</a:t>
            </a:r>
            <a:br>
              <a:rPr kumimoji="0" lang="en-US" altLang="ru-RU" sz="1200" b="0" i="0" u="none" strike="noStrike" cap="none" normalizeH="0" baseline="0">
                <a:ln>
                  <a:noFill/>
                </a:ln>
                <a:solidFill>
                  <a:srgbClr val="C3CEE3"/>
                </a:solidFill>
                <a:effectLst/>
                <a:latin typeface="JetBrains Mono"/>
              </a:rPr>
            </a:br>
            <a:br>
              <a:rPr kumimoji="0" lang="en-US" altLang="ru-RU" sz="1200" b="0" i="0" u="none" strike="noStrike" cap="none" normalizeH="0" baseline="0">
                <a:ln>
                  <a:noFill/>
                </a:ln>
                <a:solidFill>
                  <a:srgbClr val="C3CEE3"/>
                </a:solidFill>
                <a:effectLst/>
                <a:latin typeface="JetBrains Mono"/>
              </a:rPr>
            </a:br>
            <a:r>
              <a:rPr kumimoji="0" lang="en-US" altLang="ru-RU" sz="1200" b="0" i="0" u="none" strike="noStrike" cap="none" normalizeH="0" baseline="0">
                <a:ln>
                  <a:noFill/>
                </a:ln>
                <a:solidFill>
                  <a:srgbClr val="82AAFF"/>
                </a:solidFill>
                <a:effectLst/>
                <a:latin typeface="JetBrains Mono"/>
              </a:rPr>
              <a:t>@make_sandwich</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C3E88D"/>
                </a:solidFill>
                <a:effectLst/>
                <a:latin typeface="JetBrains Mono"/>
              </a:rPr>
              <a:t>'Тост'</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1" u="none" strike="noStrike" cap="none" normalizeH="0" baseline="0">
                <a:ln>
                  <a:noFill/>
                </a:ln>
                <a:solidFill>
                  <a:srgbClr val="C792EA"/>
                </a:solidFill>
                <a:effectLst/>
                <a:latin typeface="JetBrains Mono"/>
              </a:rPr>
              <a:t>def </a:t>
            </a:r>
            <a:r>
              <a:rPr kumimoji="0" lang="en-US" altLang="ru-RU" sz="1200" b="0" i="0" u="none" strike="noStrike" cap="none" normalizeH="0" baseline="0">
                <a:ln>
                  <a:noFill/>
                </a:ln>
                <a:solidFill>
                  <a:srgbClr val="82AAFF"/>
                </a:solidFill>
                <a:effectLst/>
                <a:latin typeface="JetBrains Mono"/>
              </a:rPr>
              <a:t>sandwich</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F78C6C"/>
                </a:solidFill>
                <a:effectLst/>
                <a:latin typeface="JetBrains Mono"/>
              </a:rPr>
              <a:t>sandwich_with</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9DDFF"/>
                </a:solidFill>
                <a:effectLst/>
                <a:latin typeface="JetBrains Mono"/>
              </a:rPr>
              <a:t>    </a:t>
            </a:r>
            <a:r>
              <a:rPr kumimoji="0" lang="en-US" altLang="ru-RU" sz="1200" b="0" i="1" u="none" strike="noStrike" cap="none" normalizeH="0" baseline="0">
                <a:ln>
                  <a:noFill/>
                </a:ln>
                <a:solidFill>
                  <a:srgbClr val="82AAFF"/>
                </a:solidFill>
                <a:effectLst/>
                <a:latin typeface="JetBrains Mono"/>
              </a:rPr>
              <a:t>print</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F78C6C"/>
                </a:solidFill>
                <a:effectLst/>
                <a:latin typeface="JetBrains Mono"/>
              </a:rPr>
              <a:t>sandwich_with</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2AAFF"/>
                </a:solidFill>
                <a:effectLst/>
                <a:latin typeface="JetBrains Mono"/>
              </a:rPr>
              <a:t>sandwich</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C3E88D"/>
                </a:solidFill>
                <a:effectLst/>
                <a:latin typeface="JetBrains Mono"/>
              </a:rPr>
              <a:t>"Ковбаса"</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2AAFF"/>
                </a:solidFill>
                <a:effectLst/>
                <a:latin typeface="JetBrains Mono"/>
              </a:rPr>
              <a:t>@make_sandwich</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C3E88D"/>
                </a:solidFill>
                <a:effectLst/>
                <a:latin typeface="JetBrains Mono"/>
              </a:rPr>
              <a:t>'Хліб'</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1" u="none" strike="noStrike" cap="none" normalizeH="0" baseline="0">
                <a:ln>
                  <a:noFill/>
                </a:ln>
                <a:solidFill>
                  <a:srgbClr val="C792EA"/>
                </a:solidFill>
                <a:effectLst/>
                <a:latin typeface="JetBrains Mono"/>
              </a:rPr>
              <a:t>def </a:t>
            </a:r>
            <a:r>
              <a:rPr kumimoji="0" lang="en-US" altLang="ru-RU" sz="1200" b="0" i="0" u="none" strike="noStrike" cap="none" normalizeH="0" baseline="0">
                <a:ln>
                  <a:noFill/>
                </a:ln>
                <a:solidFill>
                  <a:srgbClr val="82AAFF"/>
                </a:solidFill>
                <a:effectLst/>
                <a:latin typeface="JetBrains Mono"/>
              </a:rPr>
              <a:t>sandwich</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F78C6C"/>
                </a:solidFill>
                <a:effectLst/>
                <a:latin typeface="JetBrains Mono"/>
              </a:rPr>
              <a:t>sandwich_with</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9DDFF"/>
                </a:solidFill>
                <a:effectLst/>
                <a:latin typeface="JetBrains Mono"/>
              </a:rPr>
              <a:t>    </a:t>
            </a:r>
            <a:r>
              <a:rPr kumimoji="0" lang="en-US" altLang="ru-RU" sz="1200" b="0" i="1" u="none" strike="noStrike" cap="none" normalizeH="0" baseline="0">
                <a:ln>
                  <a:noFill/>
                </a:ln>
                <a:solidFill>
                  <a:srgbClr val="82AAFF"/>
                </a:solidFill>
                <a:effectLst/>
                <a:latin typeface="JetBrains Mono"/>
              </a:rPr>
              <a:t>print</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F78C6C"/>
                </a:solidFill>
                <a:effectLst/>
                <a:latin typeface="JetBrains Mono"/>
              </a:rPr>
              <a:t>sandwich_with</a:t>
            </a:r>
            <a:r>
              <a:rPr kumimoji="0" lang="en-US" altLang="ru-RU" sz="1200" b="0" i="0" u="none" strike="noStrike" cap="none" normalizeH="0" baseline="0">
                <a:ln>
                  <a:noFill/>
                </a:ln>
                <a:solidFill>
                  <a:srgbClr val="89DDFF"/>
                </a:solidFill>
                <a:effectLst/>
                <a:latin typeface="JetBrains Mono"/>
              </a:rPr>
              <a:t>)</a:t>
            </a:r>
            <a:br>
              <a:rPr kumimoji="0" lang="en-US" altLang="ru-RU" sz="1200" b="0" i="0" u="none" strike="noStrike" cap="none" normalizeH="0" baseline="0">
                <a:ln>
                  <a:noFill/>
                </a:ln>
                <a:solidFill>
                  <a:srgbClr val="89DDFF"/>
                </a:solidFill>
                <a:effectLst/>
                <a:latin typeface="JetBrains Mono"/>
              </a:rPr>
            </a:br>
            <a:br>
              <a:rPr kumimoji="0" lang="en-US" altLang="ru-RU" sz="1200" b="0" i="0" u="none" strike="noStrike" cap="none" normalizeH="0" baseline="0">
                <a:ln>
                  <a:noFill/>
                </a:ln>
                <a:solidFill>
                  <a:srgbClr val="89DDFF"/>
                </a:solidFill>
                <a:effectLst/>
                <a:latin typeface="JetBrains Mono"/>
              </a:rPr>
            </a:br>
            <a:r>
              <a:rPr kumimoji="0" lang="en-US" altLang="ru-RU" sz="1200" b="0" i="0" u="none" strike="noStrike" cap="none" normalizeH="0" baseline="0">
                <a:ln>
                  <a:noFill/>
                </a:ln>
                <a:solidFill>
                  <a:srgbClr val="82AAFF"/>
                </a:solidFill>
                <a:effectLst/>
                <a:latin typeface="JetBrains Mono"/>
              </a:rPr>
              <a:t>sandwich</a:t>
            </a:r>
            <a:r>
              <a:rPr kumimoji="0" lang="en-US" altLang="ru-RU" sz="1200" b="0" i="0" u="none" strike="noStrike" cap="none" normalizeH="0" baseline="0">
                <a:ln>
                  <a:noFill/>
                </a:ln>
                <a:solidFill>
                  <a:srgbClr val="89DDFF"/>
                </a:solidFill>
                <a:effectLst/>
                <a:latin typeface="JetBrains Mono"/>
              </a:rPr>
              <a:t>(</a:t>
            </a:r>
            <a:r>
              <a:rPr kumimoji="0" lang="en-US" altLang="ru-RU" sz="1200" b="0" i="0" u="none" strike="noStrike" cap="none" normalizeH="0" baseline="0">
                <a:ln>
                  <a:noFill/>
                </a:ln>
                <a:solidFill>
                  <a:srgbClr val="C3E88D"/>
                </a:solidFill>
                <a:effectLst/>
                <a:latin typeface="JetBrains Mono"/>
              </a:rPr>
              <a:t>"Сир"</a:t>
            </a:r>
            <a:r>
              <a:rPr kumimoji="0" lang="en-US" altLang="ru-RU" sz="1200" b="0" i="0" u="none" strike="noStrike" cap="none" normalizeH="0" baseline="0">
                <a:ln>
                  <a:noFill/>
                </a:ln>
                <a:solidFill>
                  <a:srgbClr val="89DDFF"/>
                </a:solidFill>
                <a:effectLst/>
                <a:latin typeface="JetBrains Mono"/>
              </a:rPr>
              <a:t>)</a:t>
            </a:r>
            <a:endParaRPr kumimoji="0" lang="en-US" altLang="ru-RU" sz="2800" b="0" i="0" u="none" strike="noStrike" cap="none" normalizeH="0" baseline="0">
              <a:ln>
                <a:noFill/>
              </a:ln>
              <a:solidFill>
                <a:schemeClr val="tx1"/>
              </a:solidFill>
              <a:effectLst/>
              <a:latin typeface="Arial" panose="020B0604020202020204" pitchFamily="34" charset="0"/>
            </a:endParaRPr>
          </a:p>
        </p:txBody>
      </p:sp>
      <p:pic>
        <p:nvPicPr>
          <p:cNvPr id="8" name="Picture 7"/>
          <p:cNvPicPr>
            <a:picLocks noChangeAspect="1"/>
          </p:cNvPicPr>
          <p:nvPr/>
        </p:nvPicPr>
        <p:blipFill>
          <a:blip r:embed="rId2"/>
          <a:stretch>
            <a:fillRect/>
          </a:stretch>
        </p:blipFill>
        <p:spPr>
          <a:xfrm>
            <a:off x="8170222" y="5181064"/>
            <a:ext cx="676275" cy="1495425"/>
          </a:xfrm>
          <a:prstGeom prst="rect">
            <a:avLst/>
          </a:prstGeom>
        </p:spPr>
      </p:pic>
      <p:sp>
        <p:nvSpPr>
          <p:cNvPr id="9" name="Rectangle 8"/>
          <p:cNvSpPr/>
          <p:nvPr/>
        </p:nvSpPr>
        <p:spPr>
          <a:xfrm>
            <a:off x="9077192" y="2890837"/>
            <a:ext cx="2971271" cy="2800767"/>
          </a:xfrm>
          <a:prstGeom prst="rect">
            <a:avLst/>
          </a:prstGeom>
        </p:spPr>
        <p:txBody>
          <a:bodyPr wrap="square">
            <a:spAutoFit/>
          </a:bodyPr>
          <a:lstStyle/>
          <a:p>
            <a:r>
              <a:rPr lang="uk-UA" sz="1600" dirty="0"/>
              <a:t>Функція </a:t>
            </a:r>
            <a:r>
              <a:rPr lang="uk-UA" sz="1600" i="1" dirty="0"/>
              <a:t>make_sandwich</a:t>
            </a:r>
            <a:r>
              <a:rPr lang="uk-UA" sz="1600" dirty="0"/>
              <a:t> приймає в якості параметра "обгортку" для сендвіча </a:t>
            </a:r>
            <a:r>
              <a:rPr lang="uk-UA" sz="1600" i="1" dirty="0"/>
              <a:t>sandwich_cover</a:t>
            </a:r>
            <a:r>
              <a:rPr lang="uk-UA" sz="1600" dirty="0"/>
              <a:t> і повертає функцію </a:t>
            </a:r>
            <a:r>
              <a:rPr lang="uk-UA" sz="1600" i="1" dirty="0"/>
              <a:t>decorator</a:t>
            </a:r>
            <a:r>
              <a:rPr lang="uk-UA" sz="1600" dirty="0"/>
              <a:t> яка, як і раніше, приймає тільки функцію що треба декорувати і повертає свою внутрішню функцію </a:t>
            </a:r>
            <a:r>
              <a:rPr lang="uk-UA" sz="1600" i="1" dirty="0"/>
              <a:t>wrapper</a:t>
            </a:r>
            <a:r>
              <a:rPr lang="uk-UA" sz="1600" dirty="0"/>
              <a:t>, яка у свою чергу приймає аргументи декорованої функції </a:t>
            </a:r>
            <a:r>
              <a:rPr lang="uk-UA" sz="1600" i="1" dirty="0"/>
              <a:t>func</a:t>
            </a:r>
            <a:r>
              <a:rPr lang="uk-UA" sz="1600" dirty="0"/>
              <a:t>.</a:t>
            </a:r>
          </a:p>
        </p:txBody>
      </p:sp>
    </p:spTree>
    <p:extLst>
      <p:ext uri="{BB962C8B-B14F-4D97-AF65-F5344CB8AC3E}">
        <p14:creationId xmlns:p14="http://schemas.microsoft.com/office/powerpoint/2010/main" val="22286428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ru-RU" sz="1600" dirty="0"/>
              <a:t>Те ж саме можна написати "без магії" </a:t>
            </a:r>
            <a:r>
              <a:rPr lang="en-US" sz="1600" dirty="0"/>
              <a:t>@</a:t>
            </a:r>
            <a:r>
              <a:rPr lang="ru-RU" sz="1600" dirty="0"/>
              <a:t>:</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r>
              <a:rPr lang="ru-RU" sz="1600" dirty="0"/>
              <a:t>З декораторів з параметрами теж можна будувати ланцюжки:</a:t>
            </a:r>
            <a:endParaRPr lang="uk-UA" sz="1600" dirty="0"/>
          </a:p>
        </p:txBody>
      </p:sp>
      <p:sp>
        <p:nvSpPr>
          <p:cNvPr id="2" name="Rectangle 1"/>
          <p:cNvSpPr>
            <a:spLocks noChangeArrowheads="1"/>
          </p:cNvSpPr>
          <p:nvPr/>
        </p:nvSpPr>
        <p:spPr bwMode="auto">
          <a:xfrm>
            <a:off x="262467" y="447639"/>
            <a:ext cx="3312125" cy="2677656"/>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make_sandwich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sandwich_cover</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decorator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wrapper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sandwich_with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sandwich_cover</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sandwich_with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sandwich_cover</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C3CEE3"/>
                </a:solidFill>
                <a:effectLst/>
                <a:latin typeface="JetBrains Mono"/>
              </a:rPr>
              <a:t>wrapper</a:t>
            </a: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C3CEE3"/>
                </a:solidFill>
                <a:effectLst/>
                <a:latin typeface="JetBrains Mono"/>
              </a:rPr>
              <a:t>decorator</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sandwich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sandwich_with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sandwich_with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C3CEE3"/>
                </a:solidFill>
                <a:effectLst/>
                <a:latin typeface="JetBrains Mono"/>
              </a:rPr>
              <a:t>sandwich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make_sandwich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'Хліб'</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sandwich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2AAFF"/>
                </a:solidFill>
                <a:effectLst/>
                <a:latin typeface="JetBrains Mono"/>
              </a:rPr>
              <a:t>sandwich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"Сир"</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62467" y="3635208"/>
            <a:ext cx="2783134" cy="286232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make_sandwich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sandwich_cover</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decorator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wrapper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sandwich_with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sandwich_cover</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sandwich_with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sandwich_cover</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C3CEE3"/>
                </a:solidFill>
                <a:effectLst/>
                <a:latin typeface="JetBrains Mono"/>
              </a:rPr>
              <a:t>wrapper</a:t>
            </a: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C3CEE3"/>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C3CEE3"/>
                </a:solidFill>
                <a:effectLst/>
                <a:latin typeface="JetBrains Mono"/>
              </a:rPr>
              <a:t>decorator</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82AAFF"/>
                </a:solidFill>
                <a:effectLst/>
                <a:latin typeface="JetBrains Mono"/>
              </a:rPr>
              <a:t>@make_sandwich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'Хліб'</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2AAFF"/>
                </a:solidFill>
                <a:effectLst/>
                <a:latin typeface="JetBrains Mono"/>
              </a:rPr>
              <a:t>@make_sandwich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'Гірчиця'</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super_sandwich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sandwich_with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sandwich_with</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2AAFF"/>
                </a:solidFill>
                <a:effectLst/>
                <a:latin typeface="JetBrains Mono"/>
              </a:rPr>
              <a:t>super_sandwich</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E88D"/>
                </a:solidFill>
                <a:effectLst/>
                <a:latin typeface="JetBrains Mono"/>
              </a:rPr>
              <a:t>"Ковбаса"</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50115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ru-RU" sz="1600" b="1" dirty="0"/>
              <a:t>«</a:t>
            </a:r>
            <a:r>
              <a:rPr lang="ru-RU" sz="1600" b="1" dirty="0" err="1"/>
              <a:t>Розумні</a:t>
            </a:r>
            <a:r>
              <a:rPr lang="ru-RU" sz="1600" b="1" dirty="0"/>
              <a:t>" декоратори</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r>
              <a:rPr lang="uk-UA" sz="1600" dirty="0"/>
              <a:t>Так... Після декорування функція </a:t>
            </a:r>
            <a:r>
              <a:rPr lang="en-US" sz="1600" i="1" dirty="0" err="1"/>
              <a:t>some_func</a:t>
            </a:r>
            <a:r>
              <a:rPr lang="en-US" sz="1600" dirty="0"/>
              <a:t> </a:t>
            </a:r>
            <a:r>
              <a:rPr lang="uk-UA" sz="1600" dirty="0"/>
              <a:t>не тільки "забула як її звати", але ще й втратила </a:t>
            </a:r>
            <a:r>
              <a:rPr lang="en-US" sz="1600" dirty="0" err="1"/>
              <a:t>docstring</a:t>
            </a:r>
            <a:r>
              <a:rPr lang="uk-UA" sz="1600" dirty="0"/>
              <a:t>! Давайте виправимо ситуацію:</a:t>
            </a:r>
          </a:p>
        </p:txBody>
      </p:sp>
      <p:sp>
        <p:nvSpPr>
          <p:cNvPr id="2" name="Rectangle 1"/>
          <p:cNvSpPr>
            <a:spLocks noChangeArrowheads="1"/>
          </p:cNvSpPr>
          <p:nvPr/>
        </p:nvSpPr>
        <p:spPr bwMode="auto">
          <a:xfrm>
            <a:off x="262465" y="402609"/>
            <a:ext cx="3275256" cy="2492990"/>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decorator</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F78C6C"/>
                </a:solidFill>
                <a:effectLst/>
                <a:latin typeface="JetBrains Mono"/>
              </a:rPr>
              <a:t>func</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wrapper</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0" u="none" strike="noStrike" cap="none" normalizeH="0" baseline="0" dirty="0">
                <a:ln>
                  <a:noFill/>
                </a:ln>
                <a:solidFill>
                  <a:srgbClr val="82AAFF"/>
                </a:solidFill>
                <a:effectLst/>
                <a:latin typeface="JetBrains Mono"/>
              </a:rPr>
              <a:t>func</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C792EA"/>
                </a:solidFill>
                <a:effectLst/>
                <a:latin typeface="JetBrains Mono"/>
              </a:rPr>
              <a:t>return </a:t>
            </a:r>
            <a:r>
              <a:rPr kumimoji="0" lang="ru-RU" altLang="ru-RU" sz="1200" b="0" i="0" u="none" strike="noStrike" cap="none" normalizeH="0" baseline="0" dirty="0">
                <a:ln>
                  <a:noFill/>
                </a:ln>
                <a:solidFill>
                  <a:srgbClr val="C3CEE3"/>
                </a:solidFill>
                <a:effectLst/>
                <a:latin typeface="JetBrains Mono"/>
              </a:rPr>
              <a:t>wrapper</a:t>
            </a:r>
            <a:br>
              <a:rPr kumimoji="0" lang="ru-RU" altLang="ru-RU" sz="1200" b="0" i="0" u="none" strike="noStrike" cap="none" normalizeH="0" baseline="0" dirty="0">
                <a:ln>
                  <a:noFill/>
                </a:ln>
                <a:solidFill>
                  <a:srgbClr val="C3CEE3"/>
                </a:solidFill>
                <a:effectLst/>
                <a:latin typeface="JetBrains Mono"/>
              </a:rPr>
            </a:br>
            <a:br>
              <a:rPr kumimoji="0" lang="ru-RU" altLang="ru-RU" sz="1200" b="0" i="0" u="none" strike="noStrike" cap="none" normalizeH="0" baseline="0" dirty="0">
                <a:ln>
                  <a:noFill/>
                </a:ln>
                <a:solidFill>
                  <a:srgbClr val="C3CEE3"/>
                </a:solidFill>
                <a:effectLst/>
                <a:latin typeface="JetBrains Mono"/>
              </a:rPr>
            </a:br>
            <a:r>
              <a:rPr kumimoji="0" lang="ru-RU" altLang="ru-RU" sz="1200" b="0" i="0" u="none" strike="noStrike" cap="none" normalizeH="0" baseline="0" dirty="0">
                <a:ln>
                  <a:noFill/>
                </a:ln>
                <a:solidFill>
                  <a:srgbClr val="82AAFF"/>
                </a:solidFill>
                <a:effectLst/>
                <a:latin typeface="JetBrains Mono"/>
              </a:rPr>
              <a:t>@decorator</a:t>
            </a:r>
            <a:br>
              <a:rPr kumimoji="0" lang="ru-RU" altLang="ru-RU" sz="1200" b="0" i="0" u="none" strike="noStrike" cap="none" normalizeH="0" baseline="0" dirty="0">
                <a:ln>
                  <a:noFill/>
                </a:ln>
                <a:solidFill>
                  <a:srgbClr val="82AAFF"/>
                </a:solidFill>
                <a:effectLst/>
                <a:latin typeface="JetBrains Mono"/>
              </a:rPr>
            </a:br>
            <a:r>
              <a:rPr kumimoji="0" lang="ru-RU" altLang="ru-RU" sz="1200" b="0" i="1" u="none" strike="noStrike" cap="none" normalizeH="0" baseline="0" dirty="0">
                <a:ln>
                  <a:noFill/>
                </a:ln>
                <a:solidFill>
                  <a:srgbClr val="C792EA"/>
                </a:solidFill>
                <a:effectLst/>
                <a:latin typeface="JetBrains Mono"/>
              </a:rPr>
              <a:t>def </a:t>
            </a:r>
            <a:r>
              <a:rPr kumimoji="0" lang="ru-RU" altLang="ru-RU" sz="1200" b="0" i="0" u="none" strike="noStrike" cap="none" normalizeH="0" baseline="0" dirty="0">
                <a:ln>
                  <a:noFill/>
                </a:ln>
                <a:solidFill>
                  <a:srgbClr val="82AAFF"/>
                </a:solidFill>
                <a:effectLst/>
                <a:latin typeface="JetBrains Mono"/>
              </a:rPr>
              <a:t>some_func</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0" u="none" strike="noStrike" cap="none" normalizeH="0" baseline="0" dirty="0">
                <a:ln>
                  <a:noFill/>
                </a:ln>
                <a:solidFill>
                  <a:srgbClr val="89DDFF"/>
                </a:solidFill>
                <a:effectLst/>
                <a:latin typeface="JetBrains Mono"/>
              </a:rPr>
              <a:t>    </a:t>
            </a:r>
            <a:r>
              <a:rPr kumimoji="0" lang="ru-RU" altLang="ru-RU" sz="1200" b="0" i="1" u="none" strike="noStrike" cap="none" normalizeH="0" baseline="0" dirty="0">
                <a:ln>
                  <a:noFill/>
                </a:ln>
                <a:solidFill>
                  <a:srgbClr val="546E7A"/>
                </a:solidFill>
                <a:effectLst/>
                <a:latin typeface="JetBrains Mono"/>
              </a:rPr>
              <a:t>"This is docstring for some_func() function"</a:t>
            </a:r>
            <a:br>
              <a:rPr kumimoji="0" lang="ru-RU" altLang="ru-RU" sz="1200" b="0" i="1" u="none" strike="noStrike" cap="none" normalizeH="0" baseline="0" dirty="0">
                <a:ln>
                  <a:noFill/>
                </a:ln>
                <a:solidFill>
                  <a:srgbClr val="546E7A"/>
                </a:solidFill>
                <a:effectLst/>
                <a:latin typeface="JetBrains Mono"/>
              </a:rPr>
            </a:br>
            <a:br>
              <a:rPr kumimoji="0" lang="ru-RU" altLang="ru-RU" sz="1200" b="0" i="1" u="none" strike="noStrike" cap="none" normalizeH="0" baseline="0" dirty="0">
                <a:ln>
                  <a:noFill/>
                </a:ln>
                <a:solidFill>
                  <a:srgbClr val="546E7A"/>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some_func</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some_func</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82AAFF"/>
                </a:solidFill>
                <a:effectLst/>
                <a:latin typeface="JetBrains Mono"/>
              </a:rPr>
              <a:t>__name__</a:t>
            </a:r>
            <a:r>
              <a:rPr kumimoji="0" lang="ru-RU" altLang="ru-RU" sz="1200" b="0" i="0" u="none" strike="noStrike" cap="none" normalizeH="0" baseline="0" dirty="0">
                <a:ln>
                  <a:noFill/>
                </a:ln>
                <a:solidFill>
                  <a:srgbClr val="89DDFF"/>
                </a:solidFill>
                <a:effectLst/>
                <a:latin typeface="JetBrains Mono"/>
              </a:rPr>
              <a:t>)</a:t>
            </a:r>
            <a:br>
              <a:rPr kumimoji="0" lang="ru-RU" altLang="ru-RU" sz="1200" b="0" i="0" u="none" strike="noStrike" cap="none" normalizeH="0" baseline="0" dirty="0">
                <a:ln>
                  <a:noFill/>
                </a:ln>
                <a:solidFill>
                  <a:srgbClr val="89DDFF"/>
                </a:solidFill>
                <a:effectLst/>
                <a:latin typeface="JetBrains Mono"/>
              </a:rPr>
            </a:br>
            <a:r>
              <a:rPr kumimoji="0" lang="ru-RU" altLang="ru-RU" sz="1200" b="0" i="1" u="none" strike="noStrike" cap="none" normalizeH="0" baseline="0" dirty="0">
                <a:ln>
                  <a:noFill/>
                </a:ln>
                <a:solidFill>
                  <a:srgbClr val="82AAFF"/>
                </a:solidFill>
                <a:effectLst/>
                <a:latin typeface="JetBrains Mono"/>
              </a:rPr>
              <a:t>print</a:t>
            </a:r>
            <a:r>
              <a:rPr kumimoji="0" lang="ru-RU" altLang="ru-RU" sz="1200" b="0" i="0" u="none" strike="noStrike" cap="none" normalizeH="0" baseline="0" dirty="0">
                <a:ln>
                  <a:noFill/>
                </a:ln>
                <a:solidFill>
                  <a:srgbClr val="89DDFF"/>
                </a:solidFill>
                <a:effectLst/>
                <a:latin typeface="JetBrains Mono"/>
              </a:rPr>
              <a:t>(</a:t>
            </a:r>
            <a:r>
              <a:rPr kumimoji="0" lang="ru-RU" altLang="ru-RU" sz="1200" b="0" i="1" u="none" strike="noStrike" cap="none" normalizeH="0" baseline="0" dirty="0">
                <a:ln>
                  <a:noFill/>
                </a:ln>
                <a:solidFill>
                  <a:srgbClr val="82AAFF"/>
                </a:solidFill>
                <a:effectLst/>
                <a:latin typeface="JetBrains Mono"/>
              </a:rPr>
              <a:t>help</a:t>
            </a:r>
            <a:r>
              <a:rPr kumimoji="0" lang="ru-RU" altLang="ru-RU" sz="1200" b="0" i="0" u="none" strike="noStrike" cap="none" normalizeH="0" baseline="0" dirty="0">
                <a:ln>
                  <a:noFill/>
                </a:ln>
                <a:solidFill>
                  <a:srgbClr val="89DDFF"/>
                </a:solidFill>
                <a:effectLst/>
                <a:latin typeface="JetBrains Mono"/>
              </a:rPr>
              <a:t>(</a:t>
            </a:r>
            <a:r>
              <a:rPr kumimoji="0" lang="ru-RU" altLang="ru-RU" sz="1200" b="0" i="0" u="none" strike="noStrike" cap="none" normalizeH="0" baseline="0" dirty="0">
                <a:ln>
                  <a:noFill/>
                </a:ln>
                <a:solidFill>
                  <a:srgbClr val="C3CEE3"/>
                </a:solidFill>
                <a:effectLst/>
                <a:latin typeface="JetBrains Mono"/>
              </a:rPr>
              <a:t>some_func</a:t>
            </a:r>
            <a:r>
              <a:rPr kumimoji="0" lang="ru-RU" altLang="ru-RU" sz="1200" b="0" i="0" u="none" strike="noStrike" cap="none" normalizeH="0" baseline="0" dirty="0">
                <a:ln>
                  <a:noFill/>
                </a:ln>
                <a:solidFill>
                  <a:srgbClr val="89DDFF"/>
                </a:solidFill>
                <a:effectLst/>
                <a:latin typeface="JetBrains Mono"/>
              </a:rPr>
              <a:t>))</a:t>
            </a:r>
            <a:endParaRPr kumimoji="0" lang="ru-RU" altLang="ru-RU" sz="2800" b="0" i="0" u="none" strike="noStrike" cap="none" normalizeH="0" baseline="0" dirty="0">
              <a:ln>
                <a:noFill/>
              </a:ln>
              <a:solidFill>
                <a:schemeClr val="tx1"/>
              </a:solidFill>
              <a:effectLst/>
              <a:latin typeface="Arial" panose="020B0604020202020204" pitchFamily="34" charset="0"/>
            </a:endParaRPr>
          </a:p>
        </p:txBody>
      </p:sp>
      <p:pic>
        <p:nvPicPr>
          <p:cNvPr id="4" name="Picture 3"/>
          <p:cNvPicPr>
            <a:picLocks noChangeAspect="1"/>
          </p:cNvPicPr>
          <p:nvPr/>
        </p:nvPicPr>
        <p:blipFill>
          <a:blip r:embed="rId2"/>
          <a:stretch>
            <a:fillRect/>
          </a:stretch>
        </p:blipFill>
        <p:spPr>
          <a:xfrm>
            <a:off x="3635904" y="1181099"/>
            <a:ext cx="4657725" cy="1714500"/>
          </a:xfrm>
          <a:prstGeom prst="rect">
            <a:avLst/>
          </a:prstGeom>
        </p:spPr>
      </p:pic>
      <p:sp>
        <p:nvSpPr>
          <p:cNvPr id="6" name="Rectangle 2"/>
          <p:cNvSpPr>
            <a:spLocks noChangeArrowheads="1"/>
          </p:cNvSpPr>
          <p:nvPr/>
        </p:nvSpPr>
        <p:spPr bwMode="auto">
          <a:xfrm>
            <a:off x="262465" y="3496440"/>
            <a:ext cx="3275256" cy="286232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decorator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wrapper</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C3CEE3"/>
                </a:solidFill>
                <a:effectLst/>
                <a:latin typeface="JetBrains Mono"/>
              </a:rPr>
              <a:t>wrapper</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__name__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__name__</a:t>
            </a:r>
            <a:br>
              <a:rPr kumimoji="0" lang="ru-RU" altLang="ru-RU" sz="1200" b="0" i="1" u="none" strike="noStrike" cap="none" normalizeH="0" baseline="0">
                <a:ln>
                  <a:noFill/>
                </a:ln>
                <a:solidFill>
                  <a:srgbClr val="82AAFF"/>
                </a:solidFill>
                <a:effectLst/>
                <a:latin typeface="JetBrains Mono"/>
              </a:rPr>
            </a:br>
            <a:r>
              <a:rPr kumimoji="0" lang="ru-RU" altLang="ru-RU" sz="1200" b="0" i="1" u="none" strike="noStrike" cap="none" normalizeH="0" baseline="0">
                <a:ln>
                  <a:noFill/>
                </a:ln>
                <a:solidFill>
                  <a:srgbClr val="82AAFF"/>
                </a:solidFill>
                <a:effectLst/>
                <a:latin typeface="JetBrains Mono"/>
              </a:rPr>
              <a:t>    </a:t>
            </a:r>
            <a:r>
              <a:rPr kumimoji="0" lang="ru-RU" altLang="ru-RU" sz="1200" b="0" i="0" u="none" strike="noStrike" cap="none" normalizeH="0" baseline="0">
                <a:ln>
                  <a:noFill/>
                </a:ln>
                <a:solidFill>
                  <a:srgbClr val="C3CEE3"/>
                </a:solidFill>
                <a:effectLst/>
                <a:latin typeface="JetBrains Mono"/>
              </a:rPr>
              <a:t>wrapper</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__doc__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__doc__</a:t>
            </a:r>
            <a:br>
              <a:rPr kumimoji="0" lang="ru-RU" altLang="ru-RU" sz="1200" b="0" i="1" u="none" strike="noStrike" cap="none" normalizeH="0" baseline="0">
                <a:ln>
                  <a:noFill/>
                </a:ln>
                <a:solidFill>
                  <a:srgbClr val="82AAFF"/>
                </a:solidFill>
                <a:effectLst/>
                <a:latin typeface="JetBrains Mono"/>
              </a:rPr>
            </a:br>
            <a:r>
              <a:rPr kumimoji="0" lang="ru-RU" altLang="ru-RU" sz="1200" b="0" i="1" u="none" strike="noStrike" cap="none" normalizeH="0" baseline="0">
                <a:ln>
                  <a:noFill/>
                </a:ln>
                <a:solidFill>
                  <a:srgbClr val="82AAFF"/>
                </a:solidFill>
                <a:effectLst/>
                <a:latin typeface="JetBrains Mono"/>
              </a:rPr>
              <a:t>    </a:t>
            </a:r>
            <a:r>
              <a:rPr kumimoji="0" lang="ru-RU" altLang="ru-RU" sz="1200" b="0" i="0" u="none" strike="noStrike" cap="none" normalizeH="0" baseline="0">
                <a:ln>
                  <a:noFill/>
                </a:ln>
                <a:solidFill>
                  <a:srgbClr val="C3CEE3"/>
                </a:solidFill>
                <a:effectLst/>
                <a:latin typeface="JetBrains Mono"/>
              </a:rPr>
              <a:t>wrapper</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__module__ </a:t>
            </a: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F78C6C"/>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__module__</a:t>
            </a:r>
            <a:br>
              <a:rPr kumimoji="0" lang="ru-RU" altLang="ru-RU" sz="1200" b="0" i="1" u="none" strike="noStrike" cap="none" normalizeH="0" baseline="0">
                <a:ln>
                  <a:noFill/>
                </a:ln>
                <a:solidFill>
                  <a:srgbClr val="82AAFF"/>
                </a:solidFill>
                <a:effectLst/>
                <a:latin typeface="JetBrains Mono"/>
              </a:rPr>
            </a:br>
            <a:r>
              <a:rPr kumimoji="0" lang="ru-RU" altLang="ru-RU" sz="1200" b="0" i="1" u="none" strike="noStrike" cap="none" normalizeH="0" baseline="0">
                <a:ln>
                  <a:noFill/>
                </a:ln>
                <a:solidFill>
                  <a:srgbClr val="82AA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C3CEE3"/>
                </a:solidFill>
                <a:effectLst/>
                <a:latin typeface="JetBrains Mono"/>
              </a:rPr>
              <a:t>wrapper</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82AAFF"/>
                </a:solidFill>
                <a:effectLst/>
                <a:latin typeface="JetBrains Mono"/>
              </a:rPr>
              <a:t>@decorator</a:t>
            </a:r>
            <a:br>
              <a:rPr kumimoji="0" lang="ru-RU" altLang="ru-RU" sz="1200" b="0" i="0" u="none" strike="noStrike" cap="none" normalizeH="0" baseline="0">
                <a:ln>
                  <a:noFill/>
                </a:ln>
                <a:solidFill>
                  <a:srgbClr val="82AAFF"/>
                </a:solidFill>
                <a:effectLst/>
                <a:latin typeface="JetBrains Mono"/>
              </a:rPr>
            </a:b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some_func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"This is docstring for some_func() function"</a:t>
            </a:r>
            <a:br>
              <a:rPr kumimoji="0" lang="ru-RU" altLang="ru-RU" sz="1200" b="0" i="1" u="none" strike="noStrike" cap="none" normalizeH="0" baseline="0">
                <a:ln>
                  <a:noFill/>
                </a:ln>
                <a:solidFill>
                  <a:srgbClr val="546E7A"/>
                </a:solidFill>
                <a:effectLst/>
                <a:latin typeface="JetBrains Mono"/>
              </a:rPr>
            </a:b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some_func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some_func</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__name__</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help</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some_func</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7" name="Picture 6"/>
          <p:cNvPicPr>
            <a:picLocks noChangeAspect="1"/>
          </p:cNvPicPr>
          <p:nvPr/>
        </p:nvPicPr>
        <p:blipFill>
          <a:blip r:embed="rId3"/>
          <a:stretch>
            <a:fillRect/>
          </a:stretch>
        </p:blipFill>
        <p:spPr>
          <a:xfrm>
            <a:off x="3623204" y="4310887"/>
            <a:ext cx="4619625" cy="2047875"/>
          </a:xfrm>
          <a:prstGeom prst="rect">
            <a:avLst/>
          </a:prstGeom>
        </p:spPr>
      </p:pic>
    </p:spTree>
    <p:extLst>
      <p:ext uri="{BB962C8B-B14F-4D97-AF65-F5344CB8AC3E}">
        <p14:creationId xmlns:p14="http://schemas.microsoft.com/office/powerpoint/2010/main" val="68342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buNone/>
            </a:pPr>
            <a:r>
              <a:rPr lang="uk-UA" sz="1600" dirty="0"/>
              <a:t>А щоб при створенні чергового декоратора уникнути рутини можна скористатись вже готовою функцією </a:t>
            </a:r>
            <a:r>
              <a:rPr lang="en-US" sz="1600" i="1" dirty="0"/>
              <a:t>wraps</a:t>
            </a:r>
            <a:r>
              <a:rPr lang="en-US" sz="1600" dirty="0"/>
              <a:t> </a:t>
            </a:r>
            <a:r>
              <a:rPr lang="uk-UA" sz="1600" dirty="0"/>
              <a:t>з вбудованого модуля </a:t>
            </a:r>
            <a:r>
              <a:rPr lang="en-US" sz="1600" i="1" dirty="0" err="1"/>
              <a:t>functools</a:t>
            </a:r>
            <a:r>
              <a:rPr lang="en-US" sz="1600" dirty="0"/>
              <a:t>. </a:t>
            </a:r>
            <a:r>
              <a:rPr lang="uk-UA" sz="1600" dirty="0"/>
              <a:t>І що тут цікаво, що</a:t>
            </a:r>
            <a:r>
              <a:rPr lang="uk-UA" sz="1600" i="1" dirty="0"/>
              <a:t> </a:t>
            </a:r>
            <a:r>
              <a:rPr lang="en-US" sz="1600" i="1" dirty="0"/>
              <a:t>wraps </a:t>
            </a:r>
            <a:r>
              <a:rPr lang="uk-UA" sz="1600" dirty="0"/>
              <a:t>теж є декоратором!</a:t>
            </a:r>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ru-RU" sz="1600" dirty="0"/>
          </a:p>
          <a:p>
            <a:pPr marL="0" indent="0">
              <a:buNone/>
            </a:pPr>
            <a:endParaRPr lang="uk-UA" sz="1600" dirty="0"/>
          </a:p>
          <a:p>
            <a:pPr marL="0" indent="0">
              <a:buNone/>
            </a:pPr>
            <a:r>
              <a:rPr lang="uk-UA" sz="1600" dirty="0"/>
              <a:t>Висновок:</a:t>
            </a:r>
          </a:p>
          <a:p>
            <a:r>
              <a:rPr lang="uk-UA" sz="1600" dirty="0"/>
              <a:t>    декоратор — спосіб модифікувати поведінку функції, зберігаючи читабельність кода</a:t>
            </a:r>
          </a:p>
          <a:p>
            <a:r>
              <a:rPr lang="uk-UA" sz="1600" dirty="0"/>
              <a:t>    декоратори дещо сповільнюють виклики функцій</a:t>
            </a:r>
          </a:p>
          <a:p>
            <a:r>
              <a:rPr lang="uk-UA" sz="1600" dirty="0"/>
              <a:t>    порядок вказання декораторів має значення</a:t>
            </a:r>
          </a:p>
        </p:txBody>
      </p:sp>
      <p:sp>
        <p:nvSpPr>
          <p:cNvPr id="4" name="Rectangle 2"/>
          <p:cNvSpPr>
            <a:spLocks noChangeArrowheads="1"/>
          </p:cNvSpPr>
          <p:nvPr/>
        </p:nvSpPr>
        <p:spPr bwMode="auto">
          <a:xfrm>
            <a:off x="262467" y="795573"/>
            <a:ext cx="3275256" cy="2862322"/>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0" i="1" u="none" strike="noStrike" cap="none" normalizeH="0" baseline="0">
                <a:ln>
                  <a:noFill/>
                </a:ln>
                <a:solidFill>
                  <a:srgbClr val="C792EA"/>
                </a:solidFill>
                <a:effectLst/>
                <a:latin typeface="JetBrains Mono"/>
              </a:rPr>
              <a:t>from </a:t>
            </a:r>
            <a:r>
              <a:rPr kumimoji="0" lang="ru-RU" altLang="ru-RU" sz="1200" b="0" i="0" u="none" strike="noStrike" cap="none" normalizeH="0" baseline="0">
                <a:ln>
                  <a:noFill/>
                </a:ln>
                <a:solidFill>
                  <a:srgbClr val="C3CEE3"/>
                </a:solidFill>
                <a:effectLst/>
                <a:latin typeface="JetBrains Mono"/>
              </a:rPr>
              <a:t>functools </a:t>
            </a:r>
            <a:r>
              <a:rPr kumimoji="0" lang="ru-RU" altLang="ru-RU" sz="1200" b="0" i="1" u="none" strike="noStrike" cap="none" normalizeH="0" baseline="0">
                <a:ln>
                  <a:noFill/>
                </a:ln>
                <a:solidFill>
                  <a:srgbClr val="C792EA"/>
                </a:solidFill>
                <a:effectLst/>
                <a:latin typeface="JetBrains Mono"/>
              </a:rPr>
              <a:t>import </a:t>
            </a:r>
            <a:r>
              <a:rPr kumimoji="0" lang="ru-RU" altLang="ru-RU" sz="1200" b="0" i="0" u="none" strike="noStrike" cap="none" normalizeH="0" baseline="0">
                <a:ln>
                  <a:noFill/>
                </a:ln>
                <a:solidFill>
                  <a:srgbClr val="C3CEE3"/>
                </a:solidFill>
                <a:effectLst/>
                <a:latin typeface="JetBrains Mono"/>
              </a:rPr>
              <a:t>wraps</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decorator</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F78C6C"/>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@wraps</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wrapper</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0" u="none" strike="noStrike" cap="none" normalizeH="0" baseline="0">
                <a:ln>
                  <a:noFill/>
                </a:ln>
                <a:solidFill>
                  <a:srgbClr val="82AAFF"/>
                </a:solidFill>
                <a:effectLst/>
                <a:latin typeface="JetBrains Mono"/>
              </a:rPr>
              <a:t>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C792EA"/>
                </a:solidFill>
                <a:effectLst/>
                <a:latin typeface="JetBrains Mono"/>
              </a:rPr>
              <a:t>return </a:t>
            </a:r>
            <a:r>
              <a:rPr kumimoji="0" lang="ru-RU" altLang="ru-RU" sz="1200" b="0" i="0" u="none" strike="noStrike" cap="none" normalizeH="0" baseline="0">
                <a:ln>
                  <a:noFill/>
                </a:ln>
                <a:solidFill>
                  <a:srgbClr val="C3CEE3"/>
                </a:solidFill>
                <a:effectLst/>
                <a:latin typeface="JetBrains Mono"/>
              </a:rPr>
              <a:t>wrapper</a:t>
            </a:r>
            <a:br>
              <a:rPr kumimoji="0" lang="ru-RU" altLang="ru-RU" sz="1200" b="0" i="0" u="none" strike="noStrike" cap="none" normalizeH="0" baseline="0">
                <a:ln>
                  <a:noFill/>
                </a:ln>
                <a:solidFill>
                  <a:srgbClr val="C3CEE3"/>
                </a:solidFill>
                <a:effectLst/>
                <a:latin typeface="JetBrains Mono"/>
              </a:rPr>
            </a:br>
            <a:br>
              <a:rPr kumimoji="0" lang="ru-RU" altLang="ru-RU" sz="1200" b="0" i="0" u="none" strike="noStrike" cap="none" normalizeH="0" baseline="0">
                <a:ln>
                  <a:noFill/>
                </a:ln>
                <a:solidFill>
                  <a:srgbClr val="C3CEE3"/>
                </a:solidFill>
                <a:effectLst/>
                <a:latin typeface="JetBrains Mono"/>
              </a:rPr>
            </a:br>
            <a:r>
              <a:rPr kumimoji="0" lang="ru-RU" altLang="ru-RU" sz="1200" b="0" i="0" u="none" strike="noStrike" cap="none" normalizeH="0" baseline="0">
                <a:ln>
                  <a:noFill/>
                </a:ln>
                <a:solidFill>
                  <a:srgbClr val="82AAFF"/>
                </a:solidFill>
                <a:effectLst/>
                <a:latin typeface="JetBrains Mono"/>
              </a:rPr>
              <a:t>@decorator</a:t>
            </a:r>
            <a:br>
              <a:rPr kumimoji="0" lang="ru-RU" altLang="ru-RU" sz="1200" b="0" i="0" u="none" strike="noStrike" cap="none" normalizeH="0" baseline="0">
                <a:ln>
                  <a:noFill/>
                </a:ln>
                <a:solidFill>
                  <a:srgbClr val="82AAFF"/>
                </a:solidFill>
                <a:effectLst/>
                <a:latin typeface="JetBrains Mono"/>
              </a:rPr>
            </a:br>
            <a:r>
              <a:rPr kumimoji="0" lang="ru-RU" altLang="ru-RU" sz="1200" b="0" i="1" u="none" strike="noStrike" cap="none" normalizeH="0" baseline="0">
                <a:ln>
                  <a:noFill/>
                </a:ln>
                <a:solidFill>
                  <a:srgbClr val="C792EA"/>
                </a:solidFill>
                <a:effectLst/>
                <a:latin typeface="JetBrains Mono"/>
              </a:rPr>
              <a:t>def </a:t>
            </a:r>
            <a:r>
              <a:rPr kumimoji="0" lang="ru-RU" altLang="ru-RU" sz="1200" b="0" i="0" u="none" strike="noStrike" cap="none" normalizeH="0" baseline="0">
                <a:ln>
                  <a:noFill/>
                </a:ln>
                <a:solidFill>
                  <a:srgbClr val="82AAFF"/>
                </a:solidFill>
                <a:effectLst/>
                <a:latin typeface="JetBrains Mono"/>
              </a:rPr>
              <a:t>some_func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0" u="none" strike="noStrike" cap="none" normalizeH="0" baseline="0">
                <a:ln>
                  <a:noFill/>
                </a:ln>
                <a:solidFill>
                  <a:srgbClr val="89DDFF"/>
                </a:solidFill>
                <a:effectLst/>
                <a:latin typeface="JetBrains Mono"/>
              </a:rPr>
              <a:t>    </a:t>
            </a:r>
            <a:r>
              <a:rPr kumimoji="0" lang="ru-RU" altLang="ru-RU" sz="1200" b="0" i="1" u="none" strike="noStrike" cap="none" normalizeH="0" baseline="0">
                <a:ln>
                  <a:noFill/>
                </a:ln>
                <a:solidFill>
                  <a:srgbClr val="546E7A"/>
                </a:solidFill>
                <a:effectLst/>
                <a:latin typeface="JetBrains Mono"/>
              </a:rPr>
              <a:t>"This is docstring for some_func() function"</a:t>
            </a:r>
            <a:br>
              <a:rPr kumimoji="0" lang="ru-RU" altLang="ru-RU" sz="1200" b="0" i="1" u="none" strike="noStrike" cap="none" normalizeH="0" baseline="0">
                <a:ln>
                  <a:noFill/>
                </a:ln>
                <a:solidFill>
                  <a:srgbClr val="546E7A"/>
                </a:solidFill>
                <a:effectLst/>
                <a:latin typeface="JetBrains Mono"/>
              </a:rPr>
            </a:br>
            <a:br>
              <a:rPr kumimoji="0" lang="ru-RU" altLang="ru-RU" sz="1200" b="0" i="1" u="none" strike="noStrike" cap="none" normalizeH="0" baseline="0">
                <a:ln>
                  <a:noFill/>
                </a:ln>
                <a:solidFill>
                  <a:srgbClr val="546E7A"/>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some_func</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some_func</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__name__</a:t>
            </a:r>
            <a:r>
              <a:rPr kumimoji="0" lang="ru-RU" altLang="ru-RU" sz="1200" b="0" i="0" u="none" strike="noStrike" cap="none" normalizeH="0" baseline="0">
                <a:ln>
                  <a:noFill/>
                </a:ln>
                <a:solidFill>
                  <a:srgbClr val="89DDFF"/>
                </a:solidFill>
                <a:effectLst/>
                <a:latin typeface="JetBrains Mono"/>
              </a:rPr>
              <a:t>)</a:t>
            </a:r>
            <a:br>
              <a:rPr kumimoji="0" lang="ru-RU" altLang="ru-RU" sz="1200" b="0" i="0" u="none" strike="noStrike" cap="none" normalizeH="0" baseline="0">
                <a:ln>
                  <a:noFill/>
                </a:ln>
                <a:solidFill>
                  <a:srgbClr val="89DDFF"/>
                </a:solidFill>
                <a:effectLst/>
                <a:latin typeface="JetBrains Mono"/>
              </a:rPr>
            </a:br>
            <a:r>
              <a:rPr kumimoji="0" lang="ru-RU" altLang="ru-RU" sz="1200" b="0" i="1" u="none" strike="noStrike" cap="none" normalizeH="0" baseline="0">
                <a:ln>
                  <a:noFill/>
                </a:ln>
                <a:solidFill>
                  <a:srgbClr val="82AAFF"/>
                </a:solidFill>
                <a:effectLst/>
                <a:latin typeface="JetBrains Mono"/>
              </a:rPr>
              <a:t>print</a:t>
            </a:r>
            <a:r>
              <a:rPr kumimoji="0" lang="ru-RU" altLang="ru-RU" sz="1200" b="0" i="0" u="none" strike="noStrike" cap="none" normalizeH="0" baseline="0">
                <a:ln>
                  <a:noFill/>
                </a:ln>
                <a:solidFill>
                  <a:srgbClr val="89DDFF"/>
                </a:solidFill>
                <a:effectLst/>
                <a:latin typeface="JetBrains Mono"/>
              </a:rPr>
              <a:t>(</a:t>
            </a:r>
            <a:r>
              <a:rPr kumimoji="0" lang="ru-RU" altLang="ru-RU" sz="1200" b="0" i="1" u="none" strike="noStrike" cap="none" normalizeH="0" baseline="0">
                <a:ln>
                  <a:noFill/>
                </a:ln>
                <a:solidFill>
                  <a:srgbClr val="82AAFF"/>
                </a:solidFill>
                <a:effectLst/>
                <a:latin typeface="JetBrains Mono"/>
              </a:rPr>
              <a:t>help</a:t>
            </a:r>
            <a:r>
              <a:rPr kumimoji="0" lang="ru-RU" altLang="ru-RU" sz="1200" b="0" i="0" u="none" strike="noStrike" cap="none" normalizeH="0" baseline="0">
                <a:ln>
                  <a:noFill/>
                </a:ln>
                <a:solidFill>
                  <a:srgbClr val="89DDFF"/>
                </a:solidFill>
                <a:effectLst/>
                <a:latin typeface="JetBrains Mono"/>
              </a:rPr>
              <a:t>(</a:t>
            </a:r>
            <a:r>
              <a:rPr kumimoji="0" lang="ru-RU" altLang="ru-RU" sz="1200" b="0" i="0" u="none" strike="noStrike" cap="none" normalizeH="0" baseline="0">
                <a:ln>
                  <a:noFill/>
                </a:ln>
                <a:solidFill>
                  <a:srgbClr val="C3CEE3"/>
                </a:solidFill>
                <a:effectLst/>
                <a:latin typeface="JetBrains Mono"/>
              </a:rPr>
              <a:t>some_func</a:t>
            </a:r>
            <a:r>
              <a:rPr kumimoji="0" lang="ru-RU" altLang="ru-RU" sz="1200" b="0" i="0" u="none" strike="noStrike" cap="none" normalizeH="0" baseline="0">
                <a:ln>
                  <a:noFill/>
                </a:ln>
                <a:solidFill>
                  <a:srgbClr val="89DDFF"/>
                </a:solidFill>
                <a:effectLst/>
                <a:latin typeface="JetBrains Mono"/>
              </a:rPr>
              <a:t>))</a:t>
            </a:r>
            <a:endParaRPr kumimoji="0" lang="ru-RU" altLang="ru-RU" sz="2800" b="0" i="0" u="none" strike="noStrike" cap="none" normalizeH="0" baseline="0">
              <a:ln>
                <a:noFill/>
              </a:ln>
              <a:solidFill>
                <a:schemeClr val="tx1"/>
              </a:solidFill>
              <a:effectLst/>
              <a:latin typeface="Arial" panose="020B0604020202020204" pitchFamily="34" charset="0"/>
            </a:endParaRPr>
          </a:p>
        </p:txBody>
      </p:sp>
      <p:pic>
        <p:nvPicPr>
          <p:cNvPr id="5" name="Picture 4"/>
          <p:cNvPicPr>
            <a:picLocks noChangeAspect="1"/>
          </p:cNvPicPr>
          <p:nvPr/>
        </p:nvPicPr>
        <p:blipFill>
          <a:blip r:embed="rId2"/>
          <a:stretch>
            <a:fillRect/>
          </a:stretch>
        </p:blipFill>
        <p:spPr>
          <a:xfrm>
            <a:off x="3873886" y="1533820"/>
            <a:ext cx="3838575" cy="2124075"/>
          </a:xfrm>
          <a:prstGeom prst="rect">
            <a:avLst/>
          </a:prstGeom>
        </p:spPr>
      </p:pic>
    </p:spTree>
    <p:extLst>
      <p:ext uri="{BB962C8B-B14F-4D97-AF65-F5344CB8AC3E}">
        <p14:creationId xmlns:p14="http://schemas.microsoft.com/office/powerpoint/2010/main" val="444179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2467" y="177800"/>
            <a:ext cx="11624733" cy="6417733"/>
          </a:xfrm>
        </p:spPr>
        <p:txBody>
          <a:bodyPr>
            <a:normAutofit/>
          </a:bodyPr>
          <a:lstStyle/>
          <a:p>
            <a:pPr marL="0" indent="0" algn="ctr">
              <a:buNone/>
            </a:pPr>
            <a:r>
              <a:rPr lang="ru-RU" sz="1600" b="1" dirty="0"/>
              <a:t>Шаблони декоратор</a:t>
            </a:r>
            <a:r>
              <a:rPr lang="uk-UA" sz="1600" b="1" dirty="0"/>
              <a:t>ів</a:t>
            </a:r>
          </a:p>
          <a:p>
            <a:pPr marL="0" indent="0">
              <a:buNone/>
            </a:pPr>
            <a:r>
              <a:rPr lang="uk-UA" sz="1600" dirty="0"/>
              <a:t>Декоратор без параметрів:</a:t>
            </a:r>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endParaRPr lang="uk-UA" sz="1600" dirty="0"/>
          </a:p>
          <a:p>
            <a:pPr marL="0" indent="0">
              <a:buNone/>
            </a:pPr>
            <a:r>
              <a:rPr lang="uk-UA" sz="1600" dirty="0"/>
              <a:t>Декоратор з параметрами:</a:t>
            </a:r>
          </a:p>
        </p:txBody>
      </p:sp>
      <p:sp>
        <p:nvSpPr>
          <p:cNvPr id="2" name="Rectangle 1"/>
          <p:cNvSpPr>
            <a:spLocks noChangeArrowheads="1"/>
          </p:cNvSpPr>
          <p:nvPr/>
        </p:nvSpPr>
        <p:spPr bwMode="auto">
          <a:xfrm>
            <a:off x="262467" y="891682"/>
            <a:ext cx="5890267" cy="2246769"/>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err="1">
                <a:ln>
                  <a:noFill/>
                </a:ln>
                <a:solidFill>
                  <a:srgbClr val="C792EA"/>
                </a:solidFill>
                <a:effectLst/>
                <a:latin typeface="JetBrains Mono"/>
              </a:rPr>
              <a:t>from</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C3CEE3"/>
                </a:solidFill>
                <a:effectLst/>
                <a:latin typeface="JetBrains Mono"/>
              </a:rPr>
              <a:t>functools</a:t>
            </a:r>
            <a:r>
              <a:rPr kumimoji="0" lang="ru-RU" altLang="ru-RU" sz="1400" b="0" i="0" u="none" strike="noStrike" cap="none" normalizeH="0" baseline="0" dirty="0">
                <a:ln>
                  <a:noFill/>
                </a:ln>
                <a:solidFill>
                  <a:srgbClr val="C3CEE3"/>
                </a:solidFill>
                <a:effectLst/>
                <a:latin typeface="JetBrains Mono"/>
              </a:rPr>
              <a:t> </a:t>
            </a:r>
            <a:r>
              <a:rPr kumimoji="0" lang="ru-RU" altLang="ru-RU" sz="1400" b="0" i="1" u="none" strike="noStrike" cap="none" normalizeH="0" baseline="0" dirty="0" err="1">
                <a:ln>
                  <a:noFill/>
                </a:ln>
                <a:solidFill>
                  <a:srgbClr val="C792EA"/>
                </a:solidFill>
                <a:effectLst/>
                <a:latin typeface="JetBrains Mono"/>
              </a:rPr>
              <a:t>import</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C3CEE3"/>
                </a:solidFill>
                <a:effectLst/>
                <a:latin typeface="JetBrains Mono"/>
              </a:rPr>
              <a:t>wraps</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err="1">
                <a:ln>
                  <a:noFill/>
                </a:ln>
                <a:solidFill>
                  <a:srgbClr val="C792EA"/>
                </a:solidFill>
                <a:effectLst/>
                <a:latin typeface="JetBrains Mono"/>
              </a:rPr>
              <a:t>def</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82AAFF"/>
                </a:solidFill>
                <a:effectLst/>
                <a:latin typeface="JetBrains Mono"/>
              </a:rPr>
              <a:t>назва_декоратора</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err="1">
                <a:ln>
                  <a:noFill/>
                </a:ln>
                <a:solidFill>
                  <a:srgbClr val="F78C6C"/>
                </a:solidFill>
                <a:effectLst/>
                <a:latin typeface="JetBrains Mono"/>
              </a:rPr>
              <a:t>функція_що_декорується</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@wraps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функція_що_декорується</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err="1">
                <a:ln>
                  <a:noFill/>
                </a:ln>
                <a:solidFill>
                  <a:srgbClr val="C792EA"/>
                </a:solidFill>
                <a:effectLst/>
                <a:latin typeface="JetBrains Mono"/>
              </a:rPr>
              <a:t>def</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82AAFF"/>
                </a:solidFill>
                <a:effectLst/>
                <a:latin typeface="JetBrains Mono"/>
              </a:rPr>
              <a:t>inner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err="1">
                <a:ln>
                  <a:noFill/>
                </a:ln>
                <a:solidFill>
                  <a:srgbClr val="F78C6C"/>
                </a:solidFill>
                <a:effectLst/>
                <a:latin typeface="JetBrains Mono"/>
              </a:rPr>
              <a:t>параметри_функції_що_декорується</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err="1">
                <a:ln>
                  <a:noFill/>
                </a:ln>
                <a:solidFill>
                  <a:srgbClr val="82AAFF"/>
                </a:solidFill>
                <a:effectLst/>
                <a:latin typeface="JetBrains Mono"/>
              </a:rPr>
              <a:t>функція_що_декорується</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err="1">
                <a:ln>
                  <a:noFill/>
                </a:ln>
                <a:solidFill>
                  <a:srgbClr val="F78C6C"/>
                </a:solidFill>
                <a:effectLst/>
                <a:latin typeface="JetBrains Mono"/>
              </a:rPr>
              <a:t>параметри_функції_що_декорується</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err="1">
                <a:ln>
                  <a:noFill/>
                </a:ln>
                <a:solidFill>
                  <a:srgbClr val="C792EA"/>
                </a:solidFill>
                <a:effectLst/>
                <a:latin typeface="JetBrains Mono"/>
              </a:rPr>
              <a:t>return</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C3CEE3"/>
                </a:solidFill>
                <a:effectLst/>
                <a:latin typeface="JetBrains Mono"/>
              </a:rPr>
              <a:t>inner</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
        <p:nvSpPr>
          <p:cNvPr id="4" name="Rectangle 2"/>
          <p:cNvSpPr>
            <a:spLocks noChangeArrowheads="1"/>
          </p:cNvSpPr>
          <p:nvPr/>
        </p:nvSpPr>
        <p:spPr bwMode="auto">
          <a:xfrm>
            <a:off x="275167" y="4009761"/>
            <a:ext cx="6089039" cy="2462213"/>
          </a:xfrm>
          <a:prstGeom prst="rect">
            <a:avLst/>
          </a:prstGeom>
          <a:solidFill>
            <a:srgbClr val="26323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err="1">
                <a:ln>
                  <a:noFill/>
                </a:ln>
                <a:solidFill>
                  <a:srgbClr val="C792EA"/>
                </a:solidFill>
                <a:effectLst/>
                <a:latin typeface="JetBrains Mono"/>
              </a:rPr>
              <a:t>from</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C3CEE3"/>
                </a:solidFill>
                <a:effectLst/>
                <a:latin typeface="JetBrains Mono"/>
              </a:rPr>
              <a:t>functools</a:t>
            </a:r>
            <a:r>
              <a:rPr kumimoji="0" lang="ru-RU" altLang="ru-RU" sz="1400" b="0" i="0" u="none" strike="noStrike" cap="none" normalizeH="0" baseline="0" dirty="0">
                <a:ln>
                  <a:noFill/>
                </a:ln>
                <a:solidFill>
                  <a:srgbClr val="C3CEE3"/>
                </a:solidFill>
                <a:effectLst/>
                <a:latin typeface="JetBrains Mono"/>
              </a:rPr>
              <a:t> </a:t>
            </a:r>
            <a:r>
              <a:rPr kumimoji="0" lang="ru-RU" altLang="ru-RU" sz="1400" b="0" i="1" u="none" strike="noStrike" cap="none" normalizeH="0" baseline="0" dirty="0" err="1">
                <a:ln>
                  <a:noFill/>
                </a:ln>
                <a:solidFill>
                  <a:srgbClr val="C792EA"/>
                </a:solidFill>
                <a:effectLst/>
                <a:latin typeface="JetBrains Mono"/>
              </a:rPr>
              <a:t>import</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C3CEE3"/>
                </a:solidFill>
                <a:effectLst/>
                <a:latin typeface="JetBrains Mono"/>
              </a:rPr>
              <a:t>wraps</a:t>
            </a:r>
            <a:br>
              <a:rPr kumimoji="0" lang="ru-RU" altLang="ru-RU" sz="1400" b="0" i="0" u="none" strike="noStrike" cap="none" normalizeH="0" baseline="0" dirty="0">
                <a:ln>
                  <a:noFill/>
                </a:ln>
                <a:solidFill>
                  <a:srgbClr val="C3CEE3"/>
                </a:solidFill>
                <a:effectLst/>
                <a:latin typeface="JetBrains Mono"/>
              </a:rPr>
            </a:br>
            <a:br>
              <a:rPr kumimoji="0" lang="ru-RU" altLang="ru-RU" sz="1400" b="0" i="0" u="none" strike="noStrike" cap="none" normalizeH="0" baseline="0" dirty="0">
                <a:ln>
                  <a:noFill/>
                </a:ln>
                <a:solidFill>
                  <a:srgbClr val="C3CEE3"/>
                </a:solidFill>
                <a:effectLst/>
                <a:latin typeface="JetBrains Mono"/>
              </a:rPr>
            </a:br>
            <a:r>
              <a:rPr kumimoji="0" lang="ru-RU" altLang="ru-RU" sz="1400" b="0" i="1" u="none" strike="noStrike" cap="none" normalizeH="0" baseline="0" dirty="0" err="1">
                <a:ln>
                  <a:noFill/>
                </a:ln>
                <a:solidFill>
                  <a:srgbClr val="C792EA"/>
                </a:solidFill>
                <a:effectLst/>
                <a:latin typeface="JetBrains Mono"/>
              </a:rPr>
              <a:t>def</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82AAFF"/>
                </a:solidFill>
                <a:effectLst/>
                <a:latin typeface="JetBrains Mono"/>
              </a:rPr>
              <a:t>назва_декоратора</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err="1">
                <a:ln>
                  <a:noFill/>
                </a:ln>
                <a:solidFill>
                  <a:srgbClr val="546E7A"/>
                </a:solidFill>
                <a:effectLst/>
                <a:latin typeface="JetBrains Mono"/>
              </a:rPr>
              <a:t>параметри_декоратора</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err="1">
                <a:ln>
                  <a:noFill/>
                </a:ln>
                <a:solidFill>
                  <a:srgbClr val="C792EA"/>
                </a:solidFill>
                <a:effectLst/>
                <a:latin typeface="JetBrains Mono"/>
              </a:rPr>
              <a:t>def</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82AAFF"/>
                </a:solidFill>
                <a:effectLst/>
                <a:latin typeface="JetBrains Mono"/>
              </a:rPr>
              <a:t>decorator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err="1">
                <a:ln>
                  <a:noFill/>
                </a:ln>
                <a:solidFill>
                  <a:srgbClr val="F78C6C"/>
                </a:solidFill>
                <a:effectLst/>
                <a:latin typeface="JetBrains Mono"/>
              </a:rPr>
              <a:t>функція_що_декорується</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a:ln>
                  <a:noFill/>
                </a:ln>
                <a:solidFill>
                  <a:srgbClr val="82AAFF"/>
                </a:solidFill>
                <a:effectLst/>
                <a:latin typeface="JetBrains Mono"/>
              </a:rPr>
              <a:t>@wraps</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a:ln>
                  <a:noFill/>
                </a:ln>
                <a:solidFill>
                  <a:srgbClr val="C3CEE3"/>
                </a:solidFill>
                <a:effectLst/>
                <a:latin typeface="JetBrains Mono"/>
              </a:rPr>
              <a:t>функція_що_декорується</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err="1">
                <a:ln>
                  <a:noFill/>
                </a:ln>
                <a:solidFill>
                  <a:srgbClr val="C792EA"/>
                </a:solidFill>
                <a:effectLst/>
                <a:latin typeface="JetBrains Mono"/>
              </a:rPr>
              <a:t>def</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82AAFF"/>
                </a:solidFill>
                <a:effectLst/>
                <a:latin typeface="JetBrains Mono"/>
              </a:rPr>
              <a:t>inner</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err="1">
                <a:ln>
                  <a:noFill/>
                </a:ln>
                <a:solidFill>
                  <a:srgbClr val="F78C6C"/>
                </a:solidFill>
                <a:effectLst/>
                <a:latin typeface="JetBrains Mono"/>
              </a:rPr>
              <a:t>параметри_функції_що_декорується</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0" u="none" strike="noStrike" cap="none" normalizeH="0" baseline="0" dirty="0" err="1">
                <a:ln>
                  <a:noFill/>
                </a:ln>
                <a:solidFill>
                  <a:srgbClr val="82AAFF"/>
                </a:solidFill>
                <a:effectLst/>
                <a:latin typeface="JetBrains Mono"/>
              </a:rPr>
              <a:t>функція_що_декорується</a:t>
            </a:r>
            <a:r>
              <a:rPr kumimoji="0" lang="ru-RU" altLang="ru-RU" sz="1400" b="0" i="0" u="none" strike="noStrike" cap="none" normalizeH="0" baseline="0" dirty="0">
                <a:ln>
                  <a:noFill/>
                </a:ln>
                <a:solidFill>
                  <a:srgbClr val="89DDFF"/>
                </a:solidFill>
                <a:effectLst/>
                <a:latin typeface="JetBrains Mono"/>
              </a:rPr>
              <a:t>(</a:t>
            </a:r>
            <a:r>
              <a:rPr kumimoji="0" lang="ru-RU" altLang="ru-RU" sz="1400" b="0" i="0" u="none" strike="noStrike" cap="none" normalizeH="0" baseline="0" dirty="0" err="1">
                <a:ln>
                  <a:noFill/>
                </a:ln>
                <a:solidFill>
                  <a:srgbClr val="F78C6C"/>
                </a:solidFill>
                <a:effectLst/>
                <a:latin typeface="JetBrains Mono"/>
              </a:rPr>
              <a:t>параметри_функції_що_декорується</a:t>
            </a:r>
            <a:r>
              <a:rPr kumimoji="0" lang="ru-RU" altLang="ru-RU" sz="1400" b="0" i="0" u="none" strike="noStrike" cap="none" normalizeH="0" baseline="0" dirty="0">
                <a:ln>
                  <a:noFill/>
                </a:ln>
                <a:solidFill>
                  <a:srgbClr val="89DDFF"/>
                </a:solidFill>
                <a:effectLst/>
                <a:latin typeface="JetBrains Mono"/>
              </a:rPr>
              <a:t>)</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br>
              <a:rPr kumimoji="0" lang="ru-RU" altLang="ru-RU" sz="1400" b="0" i="0" u="none" strike="noStrike" cap="none" normalizeH="0" baseline="0" dirty="0">
                <a:ln>
                  <a:noFill/>
                </a:ln>
                <a:solidFill>
                  <a:srgbClr val="89DDFF"/>
                </a:solidFill>
                <a:effectLst/>
                <a:latin typeface="JetBrains Mono"/>
              </a:rPr>
            </a:br>
            <a:r>
              <a:rPr kumimoji="0" lang="ru-RU" altLang="ru-RU" sz="1400" b="0" i="0" u="none" strike="noStrike" cap="none" normalizeH="0" baseline="0" dirty="0">
                <a:ln>
                  <a:noFill/>
                </a:ln>
                <a:solidFill>
                  <a:srgbClr val="89DDFF"/>
                </a:solidFill>
                <a:effectLst/>
                <a:latin typeface="JetBrains Mono"/>
              </a:rPr>
              <a:t>        </a:t>
            </a:r>
            <a:r>
              <a:rPr kumimoji="0" lang="ru-RU" altLang="ru-RU" sz="1400" b="0" i="1" u="none" strike="noStrike" cap="none" normalizeH="0" baseline="0" dirty="0" err="1">
                <a:ln>
                  <a:noFill/>
                </a:ln>
                <a:solidFill>
                  <a:srgbClr val="C792EA"/>
                </a:solidFill>
                <a:effectLst/>
                <a:latin typeface="JetBrains Mono"/>
              </a:rPr>
              <a:t>return</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C3CEE3"/>
                </a:solidFill>
                <a:effectLst/>
                <a:latin typeface="JetBrains Mono"/>
              </a:rPr>
              <a:t>inner</a:t>
            </a:r>
            <a:br>
              <a:rPr kumimoji="0" lang="ru-RU" altLang="ru-RU" sz="1400" b="0" i="0" u="none" strike="noStrike" cap="none" normalizeH="0" baseline="0" dirty="0">
                <a:ln>
                  <a:noFill/>
                </a:ln>
                <a:solidFill>
                  <a:srgbClr val="C3CEE3"/>
                </a:solidFill>
                <a:effectLst/>
                <a:latin typeface="JetBrains Mono"/>
              </a:rPr>
            </a:br>
            <a:r>
              <a:rPr kumimoji="0" lang="ru-RU" altLang="ru-RU" sz="1400" b="0" i="0" u="none" strike="noStrike" cap="none" normalizeH="0" baseline="0" dirty="0">
                <a:ln>
                  <a:noFill/>
                </a:ln>
                <a:solidFill>
                  <a:srgbClr val="C3CEE3"/>
                </a:solidFill>
                <a:effectLst/>
                <a:latin typeface="JetBrains Mono"/>
              </a:rPr>
              <a:t>    </a:t>
            </a:r>
            <a:r>
              <a:rPr kumimoji="0" lang="ru-RU" altLang="ru-RU" sz="1400" b="0" i="1" u="none" strike="noStrike" cap="none" normalizeH="0" baseline="0" dirty="0" err="1">
                <a:ln>
                  <a:noFill/>
                </a:ln>
                <a:solidFill>
                  <a:srgbClr val="C792EA"/>
                </a:solidFill>
                <a:effectLst/>
                <a:latin typeface="JetBrains Mono"/>
              </a:rPr>
              <a:t>return</a:t>
            </a:r>
            <a:r>
              <a:rPr kumimoji="0" lang="ru-RU" altLang="ru-RU" sz="1400" b="0" i="1" u="none" strike="noStrike" cap="none" normalizeH="0" baseline="0" dirty="0">
                <a:ln>
                  <a:noFill/>
                </a:ln>
                <a:solidFill>
                  <a:srgbClr val="C792EA"/>
                </a:solidFill>
                <a:effectLst/>
                <a:latin typeface="JetBrains Mono"/>
              </a:rPr>
              <a:t> </a:t>
            </a:r>
            <a:r>
              <a:rPr kumimoji="0" lang="ru-RU" altLang="ru-RU" sz="1400" b="0" i="0" u="none" strike="noStrike" cap="none" normalizeH="0" baseline="0" dirty="0" err="1">
                <a:ln>
                  <a:noFill/>
                </a:ln>
                <a:solidFill>
                  <a:srgbClr val="C3CEE3"/>
                </a:solidFill>
                <a:effectLst/>
                <a:latin typeface="JetBrains Mono"/>
              </a:rPr>
              <a:t>decorator</a:t>
            </a:r>
            <a:endParaRPr kumimoji="0" lang="ru-RU" altLang="ru-RU"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939682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4066" y="2541582"/>
            <a:ext cx="5693790" cy="1039819"/>
          </a:xfrm>
        </p:spPr>
        <p:txBody>
          <a:bodyPr/>
          <a:lstStyle/>
          <a:p>
            <a:pPr algn="ctr"/>
            <a:r>
              <a:rPr lang="uk-UA" b="1" dirty="0"/>
              <a:t>Дякую за увагу!</a:t>
            </a:r>
            <a:endParaRPr lang="ru-RU" b="1" dirty="0"/>
          </a:p>
        </p:txBody>
      </p:sp>
    </p:spTree>
    <p:extLst>
      <p:ext uri="{BB962C8B-B14F-4D97-AF65-F5344CB8AC3E}">
        <p14:creationId xmlns:p14="http://schemas.microsoft.com/office/powerpoint/2010/main" val="13945792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2669</TotalTime>
  <Words>8532</Words>
  <Application>Microsoft Office PowerPoint</Application>
  <PresentationFormat>Widescreen</PresentationFormat>
  <Paragraphs>494</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Calibri Light</vt:lpstr>
      <vt:lpstr>JetBrains Mono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Пользователь Windows</dc:creator>
  <cp:lastModifiedBy>Пользователь Windows</cp:lastModifiedBy>
  <cp:revision>221</cp:revision>
  <dcterms:created xsi:type="dcterms:W3CDTF">2021-02-07T18:10:48Z</dcterms:created>
  <dcterms:modified xsi:type="dcterms:W3CDTF">2026-09-19T12:46:14Z</dcterms:modified>
</cp:coreProperties>
</file>