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0" r:id="rId9"/>
    <p:sldId id="264" r:id="rId10"/>
    <p:sldId id="265" r:id="rId11"/>
    <p:sldId id="274" r:id="rId12"/>
    <p:sldId id="266" r:id="rId13"/>
    <p:sldId id="267" r:id="rId14"/>
    <p:sldId id="268" r:id="rId15"/>
    <p:sldId id="271" r:id="rId16"/>
    <p:sldId id="270" r:id="rId17"/>
    <p:sldId id="269" r:id="rId18"/>
    <p:sldId id="272" r:id="rId19"/>
    <p:sldId id="273" r:id="rId20"/>
    <p:sldId id="276" r:id="rId21"/>
    <p:sldId id="277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50"/>
    <p:restoredTop sz="94676"/>
  </p:normalViewPr>
  <p:slideViewPr>
    <p:cSldViewPr snapToGrid="0">
      <p:cViewPr varScale="1">
        <p:scale>
          <a:sx n="105" d="100"/>
          <a:sy n="105" d="100"/>
        </p:scale>
        <p:origin x="19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B76F9-E732-4D46-BE4D-BF171213A95D}" type="datetimeFigureOut">
              <a:rPr lang="ru-UA" smtClean="0"/>
              <a:t>11.09.2026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F0AB9-764C-9F41-ACAF-C4C822EBC7F7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514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F0AB9-764C-9F41-ACAF-C4C822EBC7F7}" type="slidenum">
              <a:rPr lang="ru-UA" smtClean="0"/>
              <a:t>13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94082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 СЕРЕДОВИЩЕ ПІДПРИЄМСТВА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2</a:t>
            </a:r>
            <a:br>
              <a:rPr lang="ru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невід'ємна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темпами,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міжрегіональне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міжрайонне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моделями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1562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Ана́ліз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́ сил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По́ртера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методика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Портером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Гарвардській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бізнес-школі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1979 р.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розповсюдженим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них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(рис. 2.1):</a:t>
            </a:r>
          </a:p>
          <a:p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10B5CA-BDD1-A0D3-66A4-4B75E6995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28" y="1517200"/>
            <a:ext cx="7037022" cy="52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53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Методикою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«Не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галуззю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Найнепривабливішою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Портером, модель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веде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один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 Портера»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Портер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уточнює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диверсифікованих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для кожного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повинен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продуктів-замінників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продуктів-замінників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еластичність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замінників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зіштовхують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причинами: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продуктів-замінників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продуктів-замінників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перемикання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продукт-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замінник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продукту.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814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приносять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гравці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вживати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блокування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утруднення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входу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перешкоджають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вхідних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бар'єрів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неповоротні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кривій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набування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старих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гравців,реакція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уряду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ресурс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перемикання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замінників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вперед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назад,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25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таких умов: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перемикання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перемикання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продуктів-замінників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визначальний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гравці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нецінова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інноваціях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маркетингу,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-моделях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т. д. Силами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бар'єри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входу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бар'єри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рекламу,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амбіції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сил по Портеру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умов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змовляються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вхідний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бар'єр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нестабільність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0157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зводиться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конкурентного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Портера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п'яти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"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шостий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чинник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держава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інституційного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імпорту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ліцензування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квотування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митної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участь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умов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видобутку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копалин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воду, землю; патентно-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ліцензійна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законодавче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прав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2475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EE09B3-2510-B190-093C-31DBF9704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479" y="379142"/>
            <a:ext cx="11600560" cy="5391422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антимонопольного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зловживання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монопольним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становищем;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адміністративно-господарського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контролю; </a:t>
            </a:r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обмежувальна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дискримінаційна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недобросовісна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концентрацією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одна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законом,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примусовий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поділ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відшкодування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сплата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358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C64E739-E227-C433-E65C-1EEC5CD14F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2223" y="282222"/>
            <a:ext cx="11574816" cy="5488341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тому,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випуск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фірм-конкурентів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помірний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інвестуючи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результат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одним,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числа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спокуси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зброю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заміну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стрибками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конкурентами,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бар'єри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віддача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вдалого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кроку.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173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2CD08AA-1E9F-D16A-8D47-8630972B68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067" y="349956"/>
            <a:ext cx="11619971" cy="5420607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часток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конкурентами;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ринку;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домінування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і структуру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способами: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ринку;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лідера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глибшого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компонент: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ексклюзивності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Херфіндаля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92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F5F1E2F-2789-8E08-AD42-C04D5A9437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771" y="173620"/>
            <a:ext cx="11660268" cy="5596943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784FFF-9C4C-FB4C-C161-DF224ECF4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83" y="57423"/>
            <a:ext cx="10394065" cy="680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8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Прискорене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нескінченним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Практика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70% і 140%.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(П)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 (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р):</a:t>
            </a:r>
          </a:p>
          <a:p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FB6667-E50C-20E0-AA66-2242F218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1" y="2928477"/>
            <a:ext cx="10822673" cy="71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0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однотипну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виробничо-господарської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складу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існуючі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0617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333" y="101600"/>
            <a:ext cx="11687706" cy="5668963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порядок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семи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рушійних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підприємств-суперників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найближчих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об`єктивної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припущення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продукту;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енергією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локалізація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персоналу; марка/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(за А. Роу).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конкурента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вторинних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оглядовий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стратегом,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8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marL="0" indent="0" algn="just">
              <a:buNone/>
            </a:pP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Азоєвим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Г.Л.: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намірів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розстановки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доказ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і/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резерву часу,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початку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ІІ.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5430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але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асортиментно-цінова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ІІІ.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Одним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суть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часу;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конкурента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Практика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склад,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об'єктом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446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збутової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руху товару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збутовій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термінової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доставки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 назад,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дефект;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видом транспорту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разових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доставці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реклама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телебаченні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радіо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пресі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листівках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буклетах,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вулицях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шоу,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зв'язок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друкарських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листи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брошури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переманювання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узагальнюючим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935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(КФУ)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один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наріжними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каменями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мінятися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три-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таких фактора, а з них один-два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перераховані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типи КФУ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технологією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(особливо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наукомістких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роль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виробництвом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низькозатратного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фондовіддача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адекватною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кваліфікованою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силою,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(особливо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трудомістких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дешеве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роль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розподілом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дистриб'юторів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дилерів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роздрібній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доставка.)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6597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5322AB-129D-FA81-895F-68A0B3BD88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623" y="248356"/>
            <a:ext cx="11676416" cy="5522207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маркетингом: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(добре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купівельних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широта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упакування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кваліфікацією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видатні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"ноу-хау"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вивести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першокласні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"ноу-хау").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типи КФУ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(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себе,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зручне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приємне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увічливе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доступ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endParaRPr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476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E2D39-A19C-AEF3-E845-6B293323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77985"/>
          </a:xfrm>
        </p:spPr>
        <p:txBody>
          <a:bodyPr>
            <a:noAutofit/>
          </a:bodyPr>
          <a:lstStyle/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риклади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(КФУ)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0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67CA346-CCB1-3EE7-BECE-BF52190F1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117539"/>
              </p:ext>
            </p:extLst>
          </p:nvPr>
        </p:nvGraphicFramePr>
        <p:xfrm>
          <a:off x="427512" y="866899"/>
          <a:ext cx="11429526" cy="4510693"/>
        </p:xfrm>
        <a:graphic>
          <a:graphicData uri="http://schemas.openxmlformats.org/drawingml/2006/table">
            <a:tbl>
              <a:tblPr/>
              <a:tblGrid>
                <a:gridCol w="1852550">
                  <a:extLst>
                    <a:ext uri="{9D8B030D-6E8A-4147-A177-3AD203B41FA5}">
                      <a16:colId xmlns:a16="http://schemas.microsoft.com/office/drawing/2014/main" val="4044284248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526436702"/>
                    </a:ext>
                  </a:extLst>
                </a:gridCol>
                <a:gridCol w="7356290">
                  <a:extLst>
                    <a:ext uri="{9D8B030D-6E8A-4147-A177-3AD203B41FA5}">
                      <a16:colId xmlns:a16="http://schemas.microsoft.com/office/drawing/2014/main" val="1023553135"/>
                    </a:ext>
                  </a:extLst>
                </a:gridCol>
              </a:tblGrid>
              <a:tr h="50730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Галузь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Найважливіші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КФУ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конкретних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факторів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90187"/>
                  </a:ext>
                </a:extLst>
              </a:tr>
              <a:tr h="80067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Фармацевтика /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Біотехнології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Технологія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Кваліфікація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R&amp;D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компетенції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швидкий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вихід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нових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препаратів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ринок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дослідженнях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73214"/>
                  </a:ext>
                </a:extLst>
              </a:tr>
              <a:tr h="80067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Автомобілебудування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Виробництво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Технологія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Розподіл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Економія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масштабі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гнучкість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виробництва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мережа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дилерів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інновації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продукції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505179"/>
                  </a:ext>
                </a:extLst>
              </a:tr>
              <a:tr h="800677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Ритейл (мережевий)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Розподіл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Маркетинг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Потужна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логістика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швидка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доставка,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зручний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сервіс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реакція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зміни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попиту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872452"/>
                  </a:ext>
                </a:extLst>
              </a:tr>
              <a:tr h="800677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 / Software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Технологія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Кваліфікація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Інновації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таланти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"ноу-хау",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швидка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реакція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ринок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системи</a:t>
                      </a:r>
                      <a:endParaRPr lang="ru-RU" sz="16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426420"/>
                  </a:ext>
                </a:extLst>
              </a:tr>
              <a:tr h="800677">
                <a:tc>
                  <a:txBody>
                    <a:bodyPr/>
                    <a:lstStyle/>
                    <a:p>
                      <a:pPr algn="ctr"/>
                      <a:r>
                        <a:rPr lang="ru-RU" sz="1600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Авіакомпанії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Виробництво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Розподіл</a:t>
                      </a:r>
                      <a:b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Маркетинг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Низькі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витрати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ефективність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флоту, мережа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маршрутів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сервіс</a:t>
                      </a:r>
                      <a:r>
                        <a:rPr lang="ru-RU" sz="16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бренд</a:t>
                      </a:r>
                    </a:p>
                  </a:txBody>
                  <a:tcPr marL="39201" marR="39201" marT="19601" marB="196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53219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21E7BFA-32CE-8A89-C662-3F3640A49CF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-3201643" y="3405207"/>
            <a:ext cx="1505868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683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0E94E84-DC45-AAF6-B143-00A0F428FB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5631" y="273132"/>
            <a:ext cx="11631407" cy="5497431"/>
          </a:xfrm>
        </p:spPr>
        <p:txBody>
          <a:bodyPr/>
          <a:lstStyle/>
          <a:p>
            <a:endParaRPr lang="ru-UA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A01D15B-9AD6-AD90-A789-D791B332E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20432"/>
              </p:ext>
            </p:extLst>
          </p:nvPr>
        </p:nvGraphicFramePr>
        <p:xfrm>
          <a:off x="334962" y="534390"/>
          <a:ext cx="10515600" cy="27432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571127312"/>
                    </a:ext>
                  </a:extLst>
                </a:gridCol>
                <a:gridCol w="2049999">
                  <a:extLst>
                    <a:ext uri="{9D8B030D-6E8A-4147-A177-3AD203B41FA5}">
                      <a16:colId xmlns:a16="http://schemas.microsoft.com/office/drawing/2014/main" val="1887599050"/>
                    </a:ext>
                  </a:extLst>
                </a:gridCol>
                <a:gridCol w="4960401">
                  <a:extLst>
                    <a:ext uri="{9D8B030D-6E8A-4147-A177-3AD203B41FA5}">
                      <a16:colId xmlns:a16="http://schemas.microsoft.com/office/drawing/2014/main" val="37803841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Виробництво</a:t>
                      </a: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побутової</a:t>
                      </a: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електроніки</a:t>
                      </a:r>
                      <a:endParaRPr lang="ru-RU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Технологія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Виробництво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Маркетинг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Інновації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продуктах,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низька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собівартість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дизайн, бренд, мережа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продажів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733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Банківська</a:t>
                      </a: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справа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Маркетинг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Інші</a:t>
                      </a:r>
                      <a:endParaRPr lang="ru-RU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системи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швидка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реакція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довіра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репутація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доступ до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капіталу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зручність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сервісу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687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Харчова промисловість (масове виробництво)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Виробництво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Розподіл</a:t>
                      </a:r>
                      <a:b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Маркетинг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Економія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логістика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бренд, широка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дистрибуція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501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5181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3005</Words>
  <Application>Microsoft Macintosh PowerPoint</Application>
  <PresentationFormat>Широкоэкранный</PresentationFormat>
  <Paragraphs>109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КОНКУРЕНТНЕ СЕРЕДОВИЩЕ ПІДПРИЄМСТВА    Лекція 2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Приклади галузей, де працюють кілька ключових факторів успіху (КФУ) одночасно.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76</cp:revision>
  <dcterms:created xsi:type="dcterms:W3CDTF">2023-01-12T09:20:21Z</dcterms:created>
  <dcterms:modified xsi:type="dcterms:W3CDTF">2026-09-11T11:48:22Z</dcterms:modified>
</cp:coreProperties>
</file>