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58" y="4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ysa Sergiienko" userId="e6ee1ebd2127b032" providerId="LiveId" clId="{D2B85352-53C2-414E-8243-3EC5499C5168}"/>
    <pc:docChg chg="custSel modSld">
      <pc:chgData name="Larysa Sergiienko" userId="e6ee1ebd2127b032" providerId="LiveId" clId="{D2B85352-53C2-414E-8243-3EC5499C5168}" dt="2023-09-06T08:46:06.535" v="150" actId="1076"/>
      <pc:docMkLst>
        <pc:docMk/>
      </pc:docMkLst>
      <pc:sldChg chg="modSp mod">
        <pc:chgData name="Larysa Sergiienko" userId="e6ee1ebd2127b032" providerId="LiveId" clId="{D2B85352-53C2-414E-8243-3EC5499C5168}" dt="2023-09-06T08:46:06.535" v="150" actId="1076"/>
        <pc:sldMkLst>
          <pc:docMk/>
          <pc:sldMk cId="3888783591" sldId="256"/>
        </pc:sldMkLst>
        <pc:spChg chg="mod">
          <ac:chgData name="Larysa Sergiienko" userId="e6ee1ebd2127b032" providerId="LiveId" clId="{D2B85352-53C2-414E-8243-3EC5499C5168}" dt="2023-09-06T08:46:06.535" v="150" actId="1076"/>
          <ac:spMkLst>
            <pc:docMk/>
            <pc:sldMk cId="3888783591" sldId="256"/>
            <ac:spMk id="2" creationId="{6922891A-BDD8-3996-E15C-F0A021C7113F}"/>
          </ac:spMkLst>
        </pc:spChg>
        <pc:spChg chg="mod">
          <ac:chgData name="Larysa Sergiienko" userId="e6ee1ebd2127b032" providerId="LiveId" clId="{D2B85352-53C2-414E-8243-3EC5499C5168}" dt="2023-09-06T08:44:47.163" v="36" actId="20577"/>
          <ac:spMkLst>
            <pc:docMk/>
            <pc:sldMk cId="3888783591" sldId="256"/>
            <ac:spMk id="3" creationId="{39F26C30-9404-6602-8E95-9BB8AEDFA0B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02722-FACD-431B-915F-B531A04DF4F0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8B79A-AF36-4DFD-AC52-62E4DC621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75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B79A-AF36-4DFD-AC52-62E4DC6212B1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75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922891A-BDD8-3996-E15C-F0A021C71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53067"/>
            <a:ext cx="12279086" cy="4986866"/>
          </a:xfrm>
        </p:spPr>
        <p:txBody>
          <a:bodyPr>
            <a:normAutofit/>
          </a:bodyPr>
          <a:lstStyle/>
          <a:p>
            <a:r>
              <a:rPr lang="ru-RU" sz="3600" b="1" i="1" u="sng" dirty="0"/>
              <a:t>ТЕМА 3. ЕКОНОМІЧНІ СИСТЕМИ ТА ВІДНОСИНИ ВЛАСНОСТІ</a:t>
            </a:r>
            <a:r>
              <a:rPr lang="ru-RU" sz="3600" b="1" i="1" u="sng" dirty="0" smtClean="0"/>
              <a:t/>
            </a:r>
            <a:br>
              <a:rPr lang="ru-RU" sz="3600" b="1" i="1" u="sng" dirty="0" smtClean="0"/>
            </a:br>
            <a:r>
              <a:rPr lang="ru-RU" sz="3600" b="1" i="1" u="sng" dirty="0" smtClean="0"/>
              <a:t/>
            </a:r>
            <a:br>
              <a:rPr lang="ru-RU" sz="3600" b="1" i="1" u="sng" dirty="0" smtClean="0"/>
            </a:b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39F26C30-9404-6602-8E95-9BB8AEDFA0B4}"/>
              </a:ext>
            </a:extLst>
          </p:cNvPr>
          <p:cNvSpPr txBox="1">
            <a:spLocks/>
          </p:cNvSpPr>
          <p:nvPr/>
        </p:nvSpPr>
        <p:spPr>
          <a:xfrm>
            <a:off x="1839686" y="3657987"/>
            <a:ext cx="10178143" cy="1893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887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388620" y="769620"/>
            <a:ext cx="11468418" cy="5000943"/>
          </a:xfrm>
        </p:spPr>
        <p:txBody>
          <a:bodyPr/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Кейс </a:t>
            </a:r>
            <a:r>
              <a:rPr lang="ru-RU" sz="18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i="1" u="sng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Стратегічне</a:t>
            </a:r>
            <a:r>
              <a:rPr lang="ru-RU" sz="18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u="sng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ru-RU" sz="18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i="1" u="sng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державна</a:t>
            </a:r>
            <a:r>
              <a:rPr lang="ru-RU" sz="18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u="sng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8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приватна </a:t>
            </a:r>
            <a:r>
              <a:rPr lang="ru-RU" sz="1800" i="1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власність</a:t>
            </a:r>
            <a:r>
              <a:rPr lang="ru-RU" sz="18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endParaRPr lang="ru-RU" sz="1800" i="1" u="sng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i="1" u="sng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Ситуація</a:t>
            </a:r>
            <a:r>
              <a:rPr lang="ru-RU" sz="18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Україні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функціонує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яке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виробляє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продукцію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необхідну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оборонно-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промислового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комплексу.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перебуває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державній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власності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останніх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низьку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рентабельність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застаріле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потребує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значних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інвестицій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Приватна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компанія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пропонує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придбати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контрольний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пакет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акцій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модернізувати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виробництво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b="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18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студентів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Визначте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ризики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матиме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державній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власності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загрози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створити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приватизація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враховувати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держава при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прийнятті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 форма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власності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вплинути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економічну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оборонну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безпеку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Запропонуйте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приватне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призведе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втрати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державного контролю над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стратегічним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підприємством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6547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160020" y="114300"/>
            <a:ext cx="11697019" cy="5656263"/>
          </a:xfrm>
        </p:spPr>
        <p:txBody>
          <a:bodyPr/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Кейс 2. Економічні санкції та порушення ланцюгів </a:t>
            </a:r>
            <a:r>
              <a:rPr lang="uk-UA" sz="20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постачання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i="1" u="sng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Ситуація: Через </a:t>
            </a: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міжнародні обмеження держава втратила доступ до частини імпортних комплектуючих, необхідних для функціонування критичної інфраструктури. Національні підприємства не можуть швидко замінити імпортні товари. Виникла загроза перебоїв у виробництві та зростання цін.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 характеристики економічної системи визначають її здатність реагувати на таку кризу?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 заходи може застосувати держава для підтримки національного виробництва?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 доцільно тимчасово посилити державне регулювання економіки?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 диверсифікація постачальників може вплинути на економічну безпеку?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Розробіть п'ять першочергових заходів держави для стабілізації ситуації.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Питання </a:t>
            </a:r>
            <a:r>
              <a:rPr lang="uk-UA" sz="20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uk-UA" sz="20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дискусії:</a:t>
            </a:r>
            <a:endParaRPr lang="uk-UA" sz="2000" b="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 </a:t>
            </a: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 надмірне державне втручання, спрямоване на подолання кризи, у довгостроковій перспективі створити нові економічні ризики?</a:t>
            </a:r>
          </a:p>
        </p:txBody>
      </p:sp>
    </p:spTree>
    <p:extLst>
      <p:ext uri="{BB962C8B-B14F-4D97-AF65-F5344CB8AC3E}">
        <p14:creationId xmlns:p14="http://schemas.microsoft.com/office/powerpoint/2010/main" val="217619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358140" y="205740"/>
            <a:ext cx="11498898" cy="5564823"/>
          </a:xfrm>
        </p:spPr>
        <p:txBody>
          <a:bodyPr/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Кейс 3. Контроль над стратегічним </a:t>
            </a:r>
            <a:r>
              <a:rPr lang="uk-UA" sz="20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ресурсом</a:t>
            </a: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endParaRPr lang="uk-UA" sz="2000" b="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Ситуація:</a:t>
            </a: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Іноземна корпорація пропонує інвестувати значні кошти у видобуток корисних копалин на території України. </a:t>
            </a:r>
            <a:r>
              <a:rPr lang="uk-UA" sz="20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Проєкт</a:t>
            </a: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передбачає створення робочих місць, розвиток інфраструктури та збільшення податкових надходжень. Водночас родовище має стратегічне значення для оборонної промисловості та енергетичної безпеки.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i="1" u="sng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uk-UA" sz="20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 економічні вигоди може отримати держава?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 потенційні </a:t>
            </a:r>
            <a:r>
              <a:rPr lang="uk-UA" sz="20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загрози </a:t>
            </a: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національної безпеки необхідно оцінити?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 механізм державного контролю доцільно передбачити?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 обов'язково стратегічний ресурс повинен перебувати виключно у державній власності?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</a:pPr>
            <a:r>
              <a:rPr lang="uk-UA" sz="20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Запропонуйте модель співпраці держави та інвестора, яка дозволить поєднати економічну ефективність і безпеку.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510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289561" y="167640"/>
            <a:ext cx="11567478" cy="5602923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7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Кейс 4. Україна між різними моделями економічної </a:t>
            </a:r>
            <a:r>
              <a:rPr lang="uk-UA" sz="17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1700" i="1" u="sng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7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Ситуація: </a:t>
            </a:r>
            <a:r>
              <a:rPr lang="uk-UA" sz="17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Після </a:t>
            </a: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завершення війни Україна має сформувати модель економічного розвитку. Перед державою постає питання: наскільки активно держава повинна регулювати економіку, які сфери мають залишатися конкурентними, а які потребують особливого державного контролю.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Завдання: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Порівняйте три можливі підходи: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А. Максимальна роль ринкових механізмів.</a:t>
            </a:r>
            <a:b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Б. Посилене державне регулювання.</a:t>
            </a:r>
            <a:b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В. Змішана економічна система.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1700" b="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7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uk-UA" sz="17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кожного підходу визначте: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роль держави; 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роль приватного сектору; 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механізми розподілу ресурсів; 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ризики для економічної безпеки; 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можливості забезпечення оборонної безпеки; 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здатність реагувати на кризові ситуації.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1700" b="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7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Підсумкове </a:t>
            </a:r>
            <a:r>
              <a:rPr lang="uk-UA" sz="17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завдання: сформулюйте, які елементи різних моделей можуть бути використані під час формування післявоєнної економічної політики України.</a:t>
            </a:r>
          </a:p>
          <a:p>
            <a:pPr marL="0" indent="228600" algn="just">
              <a:lnSpc>
                <a:spcPct val="100000"/>
              </a:lnSpc>
              <a:spcBef>
                <a:spcPts val="0"/>
              </a:spcBef>
            </a:pPr>
            <a:endParaRPr lang="uk-UA" sz="1700" b="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780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1436</TotalTime>
  <Words>210</Words>
  <Application>Microsoft Office PowerPoint</Application>
  <PresentationFormat>Довільний</PresentationFormat>
  <Paragraphs>50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6" baseType="lpstr">
      <vt:lpstr>Тема Office</vt:lpstr>
      <vt:lpstr>ТЕМА 3. ЕКОНОМІЧНІ СИСТЕМИ ТА ВІДНОСИНИ ВЛАСНОСТІ  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User</cp:lastModifiedBy>
  <cp:revision>114</cp:revision>
  <dcterms:created xsi:type="dcterms:W3CDTF">2023-01-12T09:20:21Z</dcterms:created>
  <dcterms:modified xsi:type="dcterms:W3CDTF">2026-09-30T09:08:52Z</dcterms:modified>
</cp:coreProperties>
</file>