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2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4575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Нагадати висновок лекції 3: деградація знижує резерв, за рахунок якого система переживає втрату елемента. Сьогодні розглядаємо цей резерв безпосередньо.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 робочою програмою на цьому занятті виконується МКР-1. У скороченому варіанті повністю викладаються розділи 1, 2 і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Початковий вплив може бути цілком буденним і не виходити за межі того, що розумно очікувати протягом терміну служби.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Саме динамічний ефект пояснює, чому обвалення зазвичай доходить до землі, а не зупиняється через кілька поверхів.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Не формулювати остаточних висновків щодо Champlain Towers — офіційне розслідування триває.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ДСТУ 9294:2024 — профільний документ, прийнятий нещодавно; варто перевірити чинну редакцію перед заняттям.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принципово інша логіка, ніж у решті курсу, де ми рахуємо навантаження і порівнюємо з опором.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безпосередньо порядок виконання практичної роботи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Обґрунтування те саме, що розглядалося на лекції 2 для аварійних розрахункових ситуацій.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Що більша пластичність, то менше динамічне підсилення. Це додатковий аргумент на користь в'язких схем руйнування.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Ригель перетворюється з балки прольотом 6 м на балку подвоєного прольоту 12 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головна теза першої половини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аварійної ситуації це прийнятно: вимога не в придатності до експлуатації, а в тому, щоб конструкція не обвалилася до завершення евакуації.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Якщо раніше спрацює продавлювання плити навколо колони, весь резерв пластичності залишиться нереалізованим.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Живучість забезпечується не збільшенням перерізів, а організацією системи.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Вона передасть руйнування далі, не забезпечивши альтернативного шляху.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Саме передаточна балка стала причиною масштабу обвалення будівлі Мурра.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Перехід до другої половини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Структура відповідає ISO 31000.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Помилка на цьому етапі не компенсується нічим на наступних.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Базовий принцип проєктування систем безпеки: дублювати незалежні бар'єри і мінімізувати послідовні ланки.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Це структура і дані варіанта 1 практичної роботи 8. Висновок: знижувати ризик треба в гілці B, тобто резервувати послідовні бар'єри.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Побудова дерева корисна навіть без числових даних.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 дублюванні треба забезпечувати справжню незалежність: різні джерела живлення, різне розміщення, різні принципи дії.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Приклад для пожежі: займання → АУП → сигналізація і евакуація → прибуття підрозділу.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Перегукується з обговоренням обмежень добутку P × C на лекції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Захід обов'язковий, якщо витрати не є грубо непропорційними зниженню ризику. Просте «дорого» недостатнє.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Так конструктивне рішення вбудовується в загальну логіку керування ризиком.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Показати, що другий модуль не є окремою дисципліною, а продовженням тієї самої методології.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Співвіднести кожну тезу з тим, що прозвучало на лекції.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Нагадати про МКР-1, якщо вона проводиться на цьому занятті.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pPr algn="ctr"/>
            <a:r>
              <a:rPr sz="3200" b="1">
                <a:solidFill>
                  <a:srgbClr val="FFFFFF"/>
                </a:solidFill>
                <a:latin typeface="Montserrat ExtraBold"/>
              </a:rPr>
              <a:t>Системи надійності і безпеки будівель
та протипожежний інжиніринг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Montserrat ExtraBold"/>
              </a:rPr>
              <a:t>
Лекція 4</a:t>
            </a:r>
          </a:p>
          <a:p>
            <a:pPr algn="ctr"/>
            <a:r>
              <a:rPr sz="2200">
                <a:solidFill>
                  <a:srgbClr val="FFFFFF"/>
                </a:solidFill>
                <a:latin typeface="Montserrat"/>
              </a:rPr>
              <a:t>Живучість конструктивних систем
і ризик-орієнтований підхід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План лекції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Прогресуюче обвалення: механізм, приклади, нормативні вимоги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Метод альтернативних шляхів передачі навантаження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Конструктивні засоби підвищення живучості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Ризик-орієнтований підхід та ідентифікація небезпек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Методи аналізу ризику: FTA, ETA, матриця, F–N криві</a:t>
            </a: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Прийнятний ризик і принцип ALARP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Прогресуюче (непропорційне) обвалення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Послідовне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поширення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руйнування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локального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початкового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пошкодження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якого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підсумкові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наслідки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непропорційні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початковій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причині</a:t>
            </a:r>
            <a:endParaRPr sz="21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548092"/>
            <a:ext cx="1033272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Мала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причина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3200" b="1" dirty="0">
                <a:solidFill>
                  <a:srgbClr val="224D83"/>
                </a:solidFill>
                <a:latin typeface="Montserrat ExtraBold"/>
              </a:rPr>
              <a:t>–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велика</a:t>
            </a:r>
            <a:r>
              <a:rPr sz="3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3200" b="1" dirty="0" err="1">
                <a:solidFill>
                  <a:srgbClr val="224D83"/>
                </a:solidFill>
                <a:latin typeface="Montserrat ExtraBold"/>
              </a:rPr>
              <a:t>подія</a:t>
            </a:r>
            <a:endParaRPr sz="3200" b="1" dirty="0">
              <a:solidFill>
                <a:srgbClr val="224D83"/>
              </a:solidFill>
              <a:latin typeface="Montserrat Extra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94360" y="4023360"/>
            <a:ext cx="109728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Вибух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газу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в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одній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квартирі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руйнує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секцію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будинку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всю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висоту</a:t>
            </a:r>
            <a:endParaRPr sz="18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Наїзд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автомобіля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колону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обвалює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перекриття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над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кількома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машиномісцями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Механізм ланцюгової реакції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795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Втрачається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один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несучий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елемент</a:t>
            </a:r>
            <a:endParaRPr sz="21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Зусилля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перерозподіляються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сусідні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розраховані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таке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навантаження</a:t>
            </a:r>
            <a:endParaRPr sz="21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 dirty="0" err="1">
                <a:solidFill>
                  <a:srgbClr val="224D83"/>
                </a:solidFill>
                <a:latin typeface="Montserrat"/>
              </a:rPr>
              <a:t>Сусідні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елементи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руйнуються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1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зона</a:t>
            </a:r>
            <a:r>
              <a:rPr sz="21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100" dirty="0" err="1">
                <a:solidFill>
                  <a:srgbClr val="224D83"/>
                </a:solidFill>
                <a:latin typeface="Montserrat"/>
              </a:rPr>
              <a:t>розширюється</a:t>
            </a:r>
            <a:endParaRPr sz="21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6576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Плюс динамічний ефект: елемент зникає за долі секунди,
а конструкції, що падають, вдаряють по нижчерозташованих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Характерні випадки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754929"/>
              </p:ext>
            </p:extLst>
          </p:nvPr>
        </p:nvGraphicFramePr>
        <p:xfrm>
          <a:off x="594360" y="1920240"/>
          <a:ext cx="109728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50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Випадок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Початкова причина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Урок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Ronan Point, 1968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Вибух газу вибив несучу панель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Немає альтернативного шляху передачі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Будівля Мурра, Оклахома-Сіті, 1995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Вибух зруйнував кілька колон першого поверху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Передаточна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балка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над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першим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поверхом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lang="uk-UA" sz="1500" dirty="0">
                          <a:solidFill>
                            <a:srgbClr val="224D83"/>
                          </a:solidFill>
                          <a:latin typeface="+mn-lt"/>
                        </a:rPr>
                        <a:t>–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ключовий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елемент</a:t>
                      </a:r>
                      <a:endParaRPr sz="15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Обвалення покрівель від снігу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Наднормативне або нерівномірне навантаження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Великопрогінні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системи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з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малим</a:t>
                      </a:r>
                      <a:r>
                        <a:rPr sz="15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5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резервом</a:t>
                      </a:r>
                      <a:endParaRPr sz="15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023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700">
                <a:solidFill>
                  <a:srgbClr val="4A5A6E"/>
                </a:solidFill>
                <a:latin typeface="Montserrat"/>
              </a:rPr>
              <a:t>Champlain Towers South, 2021: розслідування не завершено, але випадок ілюструє зв'язок деградації та недостатньої живучості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Вимоги залежать від класу наслідків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170365"/>
              </p:ext>
            </p:extLst>
          </p:nvPr>
        </p:nvGraphicFramePr>
        <p:xfrm>
          <a:off x="594360" y="2011680"/>
          <a:ext cx="10972800" cy="1712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6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36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Клас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Обсяг вимог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СС1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Загальні конструктивні правила; спеціальних перевірок не вимагається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СС2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Конструктивні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заходи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: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зв'язкові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зусилля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,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нерозрізність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;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частково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lang="uk-UA" sz="1600" dirty="0">
                          <a:solidFill>
                            <a:srgbClr val="224D83"/>
                          </a:solidFill>
                          <a:latin typeface="+mn-lt"/>
                        </a:rPr>
                        <a:t>–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розрахунок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сценаріями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СС3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Розрахункова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перевірка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сценаріями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видалення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обов'язкова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3749039"/>
            <a:ext cx="10972800" cy="11798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>
                <a:solidFill>
                  <a:srgbClr val="4A5A6E"/>
                </a:solidFill>
                <a:latin typeface="Montserrat"/>
              </a:rPr>
              <a:t>ДБН В.1.2-14:2018 </a:t>
            </a:r>
            <a:r>
              <a:rPr lang="uk-UA" sz="18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загальні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положення</a:t>
            </a:r>
            <a:endParaRPr sz="18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>
                <a:solidFill>
                  <a:srgbClr val="4A5A6E"/>
                </a:solidFill>
                <a:latin typeface="Montserrat"/>
              </a:rPr>
              <a:t>ДСТУ 9294:2024 </a:t>
            </a:r>
            <a:r>
              <a:rPr lang="uk-UA" sz="18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розрахунок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стійкість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прогресуючого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обвалення</a:t>
            </a:r>
            <a:endParaRPr sz="18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000"/>
              </a:spcAft>
              <a:buFont typeface="Arial"/>
              <a:buChar char="•"/>
            </a:pPr>
            <a:r>
              <a:rPr sz="1800" dirty="0">
                <a:solidFill>
                  <a:srgbClr val="4A5A6E"/>
                </a:solidFill>
                <a:latin typeface="Montserrat"/>
              </a:rPr>
              <a:t>ДСТУ-Н Б EN 1991-1-7 </a:t>
            </a:r>
            <a:r>
              <a:rPr lang="uk-UA" sz="18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особливі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динамічні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впливи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Метод альтернативних шляхів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100">
                <a:solidFill>
                  <a:srgbClr val="224D83"/>
                </a:solidFill>
                <a:latin typeface="Montserrat"/>
              </a:rPr>
              <a:t>З розрахункової схеми умовно видаляється один несучий елемент. Перевіряється здатність решти системи сприйняти навантаження без поширення руйнування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60604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600" b="1">
                <a:solidFill>
                  <a:srgbClr val="224D83"/>
                </a:solidFill>
                <a:latin typeface="Montserrat ExtraBold"/>
              </a:rPr>
              <a:t>Не питаємо, чому елемент зник.
Приймаємо це як факт і перевіряємо наслідки.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43484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Сценарно-незалежний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підхід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придатний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загроз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які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неможливо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передбачити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а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саме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такі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найчастіше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й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реалізуються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Порядок розрахунку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Обрати сценарії: кутова колона, крайня колона фасаду, середня колона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Сформувати особливу (аварійну) комбінацію навантажень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Розрахувати вихідну схему, зафіксувати зусилля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Розрахувати схему з видаленим елементом із урахуванням динамічного ефекту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Порівняти зусилля з несучою здатністю з урахуванням пластичного перерозподілу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Оцінити площу зони обвалення і порівняти з граничною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Особлива комбінація навантажень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Часткові коефіцієнти за навантаженням приймають рівними одиниці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Змінні навантаження вводять зі зниженими (квазіпостійними) значеннями</a:t>
            </a:r>
          </a:p>
          <a:p>
            <a:pPr marL="190500" indent="-190500" algn="l">
              <a:spcAft>
                <a:spcPts val="1600"/>
              </a:spcAft>
              <a:buFont typeface="Arial"/>
              <a:buChar char="•"/>
            </a:pPr>
            <a:r>
              <a:rPr sz="2100">
                <a:solidFill>
                  <a:srgbClr val="224D83"/>
                </a:solidFill>
                <a:latin typeface="Montserrat"/>
              </a:rPr>
              <a:t>Орієнтовно навантаження становить 0,5–0,67 від нормальної ситуації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292321"/>
            <a:ext cx="10332720" cy="11079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Вимагати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одночасного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настання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аварії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та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максимального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навантаження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400" b="1" dirty="0">
                <a:solidFill>
                  <a:srgbClr val="224D83"/>
                </a:solidFill>
                <a:latin typeface="Montserrat ExtraBold"/>
              </a:rPr>
              <a:t>– 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
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означає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накладати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одну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малоймовірну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подію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на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іншу</a:t>
            </a:r>
            <a:endParaRPr sz="21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Динамічний коефіцієнт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суто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пружної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роботи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приймають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2,0 </a:t>
            </a:r>
            <a:r>
              <a:rPr lang="uk-UA" sz="20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класичний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результат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для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раптового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прикладання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навантаження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врахування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пластичних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деформацій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може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бути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суттєво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меншим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пластичне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деформування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розсіює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енергію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8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Точніші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методики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пов'язують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значення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зі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здатністю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системи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пластичного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деформування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Що відбувається з ригелем: сітка 6 × 6 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Нормальна ситуація:   M₁ = q · 6² / 8 = 4,5q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Після видалення:       M₂ = q · 12² / 8 = 18q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Зростання від зміни прольоту:   4 рази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291840"/>
            <a:ext cx="1069848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З динамічним коефіцієнтом 2,0:       M = 36q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З аварійним навантаженням 0,6q:     M = 21,6q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До нормальної ситуації:   21,6q / 4,5q ≈ 4,8 рази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Ключовий висновок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800" b="1">
                <a:solidFill>
                  <a:srgbClr val="224D83"/>
                </a:solidFill>
                <a:latin typeface="Montserrat ExtraBold"/>
              </a:rPr>
              <a:t>Живучість не може бути забезпечена міцністю.
Вона забезпечується зміною механізму роботи.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749039"/>
            <a:ext cx="109728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Забезпечити п'ятикратне зростання зусиль збільшенням перерізу неможливо ані технічно, ані економічно: довелося б проєктувати всю будівлю з п'ятикратним запасом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Мембранна (тросова) робота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Ригель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працює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згин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→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утворюються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пластичні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шарніри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→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система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стає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механізмом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При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подальшому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зростанні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переміщень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ригель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працює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як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гнучка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нитка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Розвиваються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розтягуючі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мембранні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зусилля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конструкція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«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повисає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»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арматурі</a:t>
            </a:r>
            <a:endParaRPr sz="19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 dirty="0" err="1">
                <a:solidFill>
                  <a:srgbClr val="224D83"/>
                </a:solidFill>
                <a:latin typeface="Montserrat"/>
              </a:rPr>
              <a:t>Сприймає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навантаження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в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кілька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разів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більше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згинальну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несучу</a:t>
            </a:r>
            <a:r>
              <a:rPr sz="19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224D83"/>
                </a:solidFill>
                <a:latin typeface="Montserrat"/>
              </a:rPr>
              <a:t>здатність</a:t>
            </a:r>
            <a:endParaRPr sz="19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889807"/>
            <a:ext cx="103327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Ціна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4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переміщення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в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десятки</a:t>
            </a:r>
            <a:r>
              <a:rPr sz="24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400" b="1" dirty="0" err="1">
                <a:solidFill>
                  <a:srgbClr val="224D83"/>
                </a:solidFill>
                <a:latin typeface="Montserrat ExtraBold"/>
              </a:rPr>
              <a:t>сантиметрів</a:t>
            </a:r>
            <a:endParaRPr sz="24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Умови реалізації мембранного механізму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90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Безперервність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верхньої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нижньої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арматури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включно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перетином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опор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Надійне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заанкерування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здатне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сприйняти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повне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розтягуюче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зусилля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Достатня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деформативність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вузлів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здатність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повороту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5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Відсутність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крихких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механізмів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зрізу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продавлювання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вириву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анкера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393192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200" b="1">
                <a:solidFill>
                  <a:srgbClr val="224D83"/>
                </a:solidFill>
                <a:latin typeface="Montserrat ExtraBold"/>
              </a:rPr>
              <a:t>У розрахунку на живучість перевірка крихких механізмів
важливіша за перевірку згину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Конструктивні засоби підвищення живучості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783080"/>
          <a:ext cx="10972800" cy="283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69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31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Засіб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Як працює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Нерозрізність і безперервність армування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Пластичний перерозподіл і мембранна робота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Зв'язкові зусилля (tie forces)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Система зв'язків на задане розтягуюче зусилля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Дублювання шляхів передачі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Альтернативні напрямки передачі на основу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Пластичні схеми руйнування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Виключення зрізу, продавлювання, вириву анкера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Захист ключових елементів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Підвищення міцності елементів, втрата яких неприйнятна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Секціонування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500">
                          <a:solidFill>
                            <a:srgbClr val="224D83"/>
                          </a:solidFill>
                          <a:latin typeface="Montserrat"/>
                        </a:rPr>
                        <a:t>Обмеження обвалення однією секцією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Дві протилежні стратегії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231697"/>
              </p:ext>
            </p:extLst>
          </p:nvPr>
        </p:nvGraphicFramePr>
        <p:xfrm>
          <a:off x="594360" y="1920240"/>
          <a:ext cx="10972800" cy="2273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Перерозподіл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Сегментація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Система «переліплюється» навколо втраченого елемента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Система «відламується» по передбаченій межі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Потрібна безперервність і пластичність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Потрібне навмисне ослаблення по лінії розділення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Каркасні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будівлі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звичайної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поверховості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Протяжні будівлі, естакади, великі прольоти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Зона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обвалення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lang="uk-UA" sz="1600" dirty="0">
                          <a:solidFill>
                            <a:srgbClr val="224D83"/>
                          </a:solidFill>
                          <a:latin typeface="+mn-lt"/>
                        </a:rPr>
                        <a:t>–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нуль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Зона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обвалення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обмежена</a:t>
                      </a:r>
                      <a:r>
                        <a:rPr sz="1600" dirty="0">
                          <a:solidFill>
                            <a:srgbClr val="224D83"/>
                          </a:solidFill>
                          <a:latin typeface="Montserrat"/>
                        </a:rPr>
                        <a:t> </a:t>
                      </a:r>
                      <a:r>
                        <a:rPr sz="1600" dirty="0" err="1">
                          <a:solidFill>
                            <a:srgbClr val="224D83"/>
                          </a:solidFill>
                          <a:latin typeface="Montserrat"/>
                        </a:rPr>
                        <a:t>секцією</a:t>
                      </a:r>
                      <a:endParaRPr sz="1600" dirty="0">
                        <a:solidFill>
                          <a:srgbClr val="224D83"/>
                        </a:solidFill>
                        <a:latin typeface="Montserrat"/>
                      </a:endParaRP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3981397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Змішувати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не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можна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: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часткова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безперервність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гірша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за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обидва</a:t>
            </a:r>
            <a:r>
              <a:rPr sz="21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100" b="1" dirty="0" err="1">
                <a:solidFill>
                  <a:srgbClr val="224D83"/>
                </a:solidFill>
                <a:latin typeface="Montserrat ExtraBold"/>
              </a:rPr>
              <a:t>варіанти</a:t>
            </a:r>
            <a:endParaRPr sz="2100" b="1" dirty="0">
              <a:solidFill>
                <a:srgbClr val="224D83"/>
              </a:solidFill>
              <a:latin typeface="Montserrat Extra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Системи з підвищеною вразливістю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Перехідні поверхи з передаточними балками: втрата однієї балки дорівнює втраті ряду колон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Будівлі на окремих опорах, з відкритим першим поверхом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Вантові та арочні системи без резервування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Безбалкові каркаси, чутливі до продавлювання плити навколо колони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1900">
                <a:solidFill>
                  <a:srgbClr val="224D83"/>
                </a:solidFill>
                <a:latin typeface="Montserrat"/>
              </a:rPr>
              <a:t>Системи, у яких втрата вузла робить схему геометрично мінливою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Приписовий і ризик-орієнтований підходи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03120"/>
          <a:ext cx="10972800" cy="1743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4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Приписовий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Ризик-орієнтований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«Які вимоги виконано?»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«Наскільки безпечним є об'єкт і де зосереджений ризик?»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Простий у застосуванні та перевірці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Потребує обґрунтування і кваліфікації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Розрахований на типові об'єкти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Застосовний до унікальних і нестандартних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0233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Другий підхід не скасовує норми, а доповнює їх там, де приписи незастосовні або очевидно надлишкові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Схема керування ризиком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Визначення контексту і критеріїв прийнятності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Ідентифікація небезпек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Аналіз ризику: ймовірності та наслідки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Оцінювання ризику: порівняння з критеріями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Обробка ризику: вибір заходів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Моніторинг і перегляд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Найвідповідальніший етап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73736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800" b="1">
                <a:solidFill>
                  <a:srgbClr val="224D83"/>
                </a:solidFill>
                <a:latin typeface="Montserrat ExtraBold"/>
              </a:rPr>
              <a:t>Небезпека, яку не виявили,
не буде опрацьована жодним розрахунком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657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800">
                <a:solidFill>
                  <a:srgbClr val="4A5A6E"/>
                </a:solidFill>
                <a:latin typeface="Montserrat"/>
              </a:rPr>
              <a:t>Структуровані методи: аналіз «що якщо», чек-листи, HAZOP, FMEA, історичні дані</a:t>
            </a: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800">
                <a:solidFill>
                  <a:srgbClr val="4A5A6E"/>
                </a:solidFill>
                <a:latin typeface="Montserrat"/>
              </a:rPr>
              <a:t>Типові небезпеки: кліматичні навантаження, пожежа, вибух, удар транспорту, сейсміка, підтоплення, вплив сусіднього будівництва, помилки експлуатації, деградація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Дерево відмов: логічні вентилі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82880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600" b="1">
                <a:solidFill>
                  <a:srgbClr val="224D83"/>
                </a:solidFill>
                <a:latin typeface="Montserrat"/>
              </a:rPr>
              <a:t>Вентиль «І»:     P = P₁ · P₂ · … · Pn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600" b="1">
                <a:solidFill>
                  <a:srgbClr val="224D83"/>
                </a:solidFill>
                <a:latin typeface="Montserrat"/>
              </a:rPr>
              <a:t>Вентиль «АБО»:  P = 1 − (1−P₁)(1−P₂)… ≈ ΣPi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200400"/>
            <a:ext cx="1069848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Два бар'єри з P = 10⁻² кожен: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400" b="1">
                <a:solidFill>
                  <a:srgbClr val="224D83"/>
                </a:solidFill>
                <a:latin typeface="Montserrat"/>
              </a:rPr>
              <a:t>«І»:   10⁻²· 10⁻² = 10⁻⁴            «АБО»:   ≈ 2 · 10⁻²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38912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Резервування знижує ризик на два порядки. Послідовне з'єднання надійність знижує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Приклад розрахунку дерева відмов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0020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Головна = АБО(A, B);   A = І(p₁, p₂);   B = АБО(p₃, p₄)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1069848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p₁ = 0,080;  p₂ = 0,040;  p₃ = 0,010;  p₄ = 0,005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P(A) = 0,080 · 0,040 = 0,0032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P(B) = 1 − 0,99 · 0,995 = 0,0150</a:t>
            </a:r>
          </a:p>
          <a:p>
            <a:pPr marL="0" indent="0" algn="ctr">
              <a:spcAft>
                <a:spcPts val="1000"/>
              </a:spcAft>
              <a:buNone/>
            </a:pPr>
            <a:r>
              <a:rPr sz="2300" b="1">
                <a:solidFill>
                  <a:srgbClr val="224D83"/>
                </a:solidFill>
                <a:latin typeface="Montserrat"/>
              </a:rPr>
              <a:t>P(головної) = 1 − 0,9968 · 0,985 = 0,0181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4297680"/>
            <a:ext cx="10972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800" dirty="0" err="1">
                <a:solidFill>
                  <a:srgbClr val="4A5A6E"/>
                </a:solidFill>
                <a:latin typeface="Montserrat"/>
              </a:rPr>
              <a:t>Гілка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B з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меншими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ймовірностями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дає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майже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вп'ятеро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більший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внесок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через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тип</a:t>
            </a:r>
            <a:r>
              <a:rPr sz="18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4A5A6E"/>
                </a:solidFill>
                <a:latin typeface="Montserrat"/>
              </a:rPr>
              <a:t>вентиля</a:t>
            </a:r>
            <a:endParaRPr sz="18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Мінімальні перерізи відмови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9164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2000">
                <a:solidFill>
                  <a:srgbClr val="224D83"/>
                </a:solidFill>
                <a:latin typeface="Montserrat"/>
              </a:rPr>
              <a:t>Найменша сукупність базових подій, одночасного настання яких достатньо для головної події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603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2600" b="1">
                <a:solidFill>
                  <a:srgbClr val="224D83"/>
                </a:solidFill>
                <a:latin typeface="Montserrat"/>
              </a:rPr>
              <a:t>Для прикладу вище:   {p₁, p₂},   {p₃},   {p₄}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3383280"/>
            <a:ext cx="10972800" cy="1123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Перерізи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з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однієї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події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критичні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: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це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єдині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точки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відмови</a:t>
            </a:r>
            <a:endParaRPr sz="1900" dirty="0">
              <a:solidFill>
                <a:srgbClr val="4A5A6E"/>
              </a:solidFill>
              <a:latin typeface="Montserrat"/>
            </a:endParaRPr>
          </a:p>
          <a:p>
            <a:pPr marL="190500" indent="-190500" algn="l">
              <a:spcAft>
                <a:spcPts val="1200"/>
              </a:spcAft>
              <a:buFont typeface="Arial"/>
              <a:buChar char="•"/>
            </a:pPr>
            <a:r>
              <a:rPr sz="1900" dirty="0" err="1">
                <a:solidFill>
                  <a:srgbClr val="4A5A6E"/>
                </a:solidFill>
                <a:latin typeface="Montserrat"/>
              </a:rPr>
              <a:t>Аналіз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перерізів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знаходить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слабкі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місця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ще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до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кількісних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обчислень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lang="uk-UA" sz="1900" dirty="0">
                <a:solidFill>
                  <a:srgbClr val="4A5A6E"/>
                </a:solidFill>
                <a:latin typeface="Montserrat"/>
              </a:rPr>
              <a:t>–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часто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це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найцінніший</a:t>
            </a:r>
            <a:r>
              <a:rPr sz="1900" dirty="0">
                <a:solidFill>
                  <a:srgbClr val="4A5A6E"/>
                </a:solidFill>
                <a:latin typeface="Montserrat"/>
              </a:rPr>
              <a:t> </a:t>
            </a:r>
            <a:r>
              <a:rPr sz="1900" dirty="0" err="1">
                <a:solidFill>
                  <a:srgbClr val="4A5A6E"/>
                </a:solidFill>
                <a:latin typeface="Montserrat"/>
              </a:rPr>
              <a:t>результат</a:t>
            </a:r>
            <a:endParaRPr sz="1900" dirty="0">
              <a:solidFill>
                <a:srgbClr val="4A5A6E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Відмови від спільної причини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Знеструмлення зупиняє і насос пожежогасіння, і сигналізацію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Затоплення виводить з ладу основне й резервне обладнання, що стоїть поруч</a:t>
            </a: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>
                <a:solidFill>
                  <a:srgbClr val="224D83"/>
                </a:solidFill>
                <a:latin typeface="Montserrat"/>
              </a:rPr>
              <a:t>Помилка в проєкті повторюється в обох дубльованих системах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49039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300" b="1">
                <a:solidFill>
                  <a:srgbClr val="224D83"/>
                </a:solidFill>
                <a:latin typeface="Montserrat ExtraBold"/>
              </a:rPr>
              <a:t>Розрахунок показує 10⁻⁴, фактично близько 10⁻²:
резервування було лише формальним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Дерево подій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1374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Індуктивний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метод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початкової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події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через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послідовність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бар'єрів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Кожен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бар'єр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дає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розгалуження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спрацював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або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спрацював</a:t>
            </a:r>
            <a:endParaRPr sz="20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400"/>
              </a:spcAft>
              <a:buFont typeface="Arial"/>
              <a:buChar char="•"/>
            </a:pPr>
            <a:r>
              <a:rPr sz="2000" dirty="0" err="1">
                <a:solidFill>
                  <a:srgbClr val="224D83"/>
                </a:solidFill>
                <a:latin typeface="Montserrat"/>
              </a:rPr>
              <a:t>Кінцева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гілка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20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сценарій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із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власною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ймовірністю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20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2000" dirty="0" err="1">
                <a:solidFill>
                  <a:srgbClr val="224D83"/>
                </a:solidFill>
                <a:latin typeface="Montserrat"/>
              </a:rPr>
              <a:t>наслідками</a:t>
            </a:r>
            <a:endParaRPr sz="2000" dirty="0">
              <a:solidFill>
                <a:srgbClr val="224D83"/>
              </a:solidFill>
              <a:latin typeface="Montserra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4400" y="4185493"/>
            <a:ext cx="10332720" cy="113877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dirty="0">
                <a:solidFill>
                  <a:srgbClr val="224D83"/>
                </a:solidFill>
                <a:latin typeface="Montserrat ExtraBold"/>
              </a:rPr>
              <a:t>FTA: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чому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сталася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початкова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подія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.
ETA: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що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буде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далі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.
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Разом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lang="uk-UA" sz="2400" b="1" dirty="0">
                <a:solidFill>
                  <a:srgbClr val="224D83"/>
                </a:solidFill>
                <a:latin typeface="Montserrat ExtraBold"/>
              </a:rPr>
              <a:t>–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аналіз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 «</a:t>
            </a:r>
            <a:r>
              <a:rPr sz="2200" b="1" dirty="0" err="1">
                <a:solidFill>
                  <a:srgbClr val="224D83"/>
                </a:solidFill>
                <a:latin typeface="Montserrat ExtraBold"/>
              </a:rPr>
              <a:t>краватки-метелика</a:t>
            </a:r>
            <a:r>
              <a:rPr sz="2200" b="1" dirty="0">
                <a:solidFill>
                  <a:srgbClr val="224D83"/>
                </a:solidFill>
                <a:latin typeface="Montserrat ExtraBold"/>
              </a:rPr>
              <a:t>»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Матриця ризиків і F–N криві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011680"/>
          <a:ext cx="10972800" cy="1505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4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7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80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Інструмент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Перевага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Обмеження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Матриця ризиків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Зручна для комунікації та пріоритезації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Суб'єктивні шкали; широкі діапазони стискаються в одну категорію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F–N крива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Враховує суспільне несприйняття катастроф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Потребує кількісних даних про частоти і наслідки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3840480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Нахил критеріальної лінії на F–N діаграмі відображає те, що одна подія зі ста загиблими сприймається інакше, ніж сто подій з одним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Принцип ALARP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2103120"/>
          <a:ext cx="10972800" cy="1743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Область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Зміст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Неприйнятний ризик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Діяльність не допускається незалежно від вигід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Область ALARP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Допустимий, якщо доведено зниження настільки, наскільки практично доцільно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Прийнятний ризик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700">
                          <a:solidFill>
                            <a:srgbClr val="224D83"/>
                          </a:solidFill>
                          <a:latin typeface="Montserrat"/>
                        </a:rPr>
                        <a:t>Додаткові заходи не потрібні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384048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Тягар доведення лежить на власнику об'єкта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Заходи обробки ризику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94360" y="1828800"/>
          <a:ext cx="10972800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2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98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Тип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Montserrat"/>
                        </a:rPr>
                        <a:t>Приклад</a:t>
                      </a:r>
                    </a:p>
                  </a:txBody>
                  <a:tcPr marL="73152" marR="73152" marT="36576" marB="36576" anchor="ctr">
                    <a:solidFill>
                      <a:srgbClr val="224D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Уникнення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Не розміщувати газове обладнання в підвалі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Зниження ймовірності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Контроль якості, системи виявлення витоку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Зниження наслідків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Живучість конструкцій, протипожежні відсіки, евакуаційні виходи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Перенесення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Страхування, договірний розподіл відповідальності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ctr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Прийняття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600">
                          <a:solidFill>
                            <a:srgbClr val="224D83"/>
                          </a:solidFill>
                          <a:latin typeface="Montserrat"/>
                        </a:rPr>
                        <a:t>Усвідомлене залишення з обґрунтуванням</a:t>
                      </a:r>
                    </a:p>
                  </a:txBody>
                  <a:tcPr marL="73152" marR="73152" marT="36576" marB="36576" anchor="ctr">
                    <a:solidFill>
                      <a:srgbClr val="EEF2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4360" y="4480560"/>
            <a:ext cx="10972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Aft>
                <a:spcPts val="1000"/>
              </a:spcAft>
              <a:buNone/>
            </a:pPr>
            <a:r>
              <a:rPr sz="1800">
                <a:solidFill>
                  <a:srgbClr val="4A5A6E"/>
                </a:solidFill>
                <a:latin typeface="Montserrat"/>
              </a:rPr>
              <a:t>Живучість належить до заходів зниження наслідків: вона не зменшує ймовірності вибуху, а робить наслідки локальними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Місток до другого модуля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828800"/>
            <a:ext cx="10332720" cy="2194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indent="0" algn="ctr">
              <a:buNone/>
            </a:pPr>
            <a:r>
              <a:rPr sz="2400" b="1">
                <a:solidFill>
                  <a:srgbClr val="224D83"/>
                </a:solidFill>
                <a:latin typeface="Montserrat ExtraBold"/>
              </a:rPr>
              <a:t>Протипожежний інжиніринг побудований на тій самій логіці:
сценарії → наслідки → критерії → заходи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3749039"/>
            <a:ext cx="109728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sz="1900">
                <a:solidFill>
                  <a:srgbClr val="4A5A6E"/>
                </a:solidFill>
                <a:latin typeface="Montserrat"/>
              </a:rPr>
              <a:t>Концепція ASET/RSET, яку розглядатимемо на лекції 7, є критерієм прийнятності, сформульованим у термінах часу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Висновки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3290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Непропорційність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мала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причина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великі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наслідки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через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ланцюговий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перерозподіл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динамічний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ефект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Метод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альтернативних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шляхів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сценарно-незалежний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Зусилля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зростають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приблизно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вп'ятеро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—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живучість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забезпечується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міцністю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а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механізмом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Мембранна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робота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вимагає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безперервності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армування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і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виключення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крихких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механізмів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Невиявлена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небезпека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компенсується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розрахунком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1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Відмови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спільної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причини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—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типова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причина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недооцінки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ризику</a:t>
            </a:r>
            <a:endParaRPr sz="1800" dirty="0">
              <a:solidFill>
                <a:srgbClr val="224D83"/>
              </a:solidFill>
              <a:latin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274320"/>
            <a:ext cx="11155680" cy="1143000"/>
          </a:xfrm>
        </p:spPr>
        <p:txBody>
          <a:bodyPr wrap="square"/>
          <a:lstStyle/>
          <a:p>
            <a:r>
              <a:rPr sz="3200" b="1">
                <a:solidFill>
                  <a:srgbClr val="224D83"/>
                </a:solidFill>
                <a:latin typeface="Montserrat ExtraBold"/>
              </a:rPr>
              <a:t>Завдання на самостійну роботу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645920"/>
            <a:ext cx="10972800" cy="2698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Опрацювати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ДБН В.1.2-14:2018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щодо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живучості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та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захисту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від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прогресуючого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обвалення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Ознайомитися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з ДСТУ 9294:2024</a:t>
            </a: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Підготуватися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ПР7: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особлива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комбінація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навантажень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робота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з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розрахунковим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комплексом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Підготуватися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до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ПР8: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формули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для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логічних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вентилів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,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правила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побудови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дерев</a:t>
            </a:r>
            <a:endParaRPr sz="1800" dirty="0">
              <a:solidFill>
                <a:srgbClr val="224D83"/>
              </a:solidFill>
              <a:latin typeface="Montserrat"/>
            </a:endParaRPr>
          </a:p>
          <a:p>
            <a:pPr marL="190500" indent="-190500" algn="l">
              <a:spcAft>
                <a:spcPts val="1300"/>
              </a:spcAft>
              <a:buFont typeface="Arial"/>
              <a:buChar char="•"/>
            </a:pPr>
            <a:r>
              <a:rPr sz="1800" dirty="0" err="1">
                <a:solidFill>
                  <a:srgbClr val="224D83"/>
                </a:solidFill>
                <a:latin typeface="Montserrat"/>
              </a:rPr>
              <a:t>Проаналізувати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один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випадок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обвалення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за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схемою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«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причина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механізм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lang="uk-UA" sz="1800" dirty="0">
                <a:solidFill>
                  <a:srgbClr val="224D83"/>
                </a:solidFill>
                <a:latin typeface="Montserrat"/>
              </a:rPr>
              <a:t>–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 </a:t>
            </a:r>
            <a:r>
              <a:rPr sz="1800" dirty="0" err="1">
                <a:solidFill>
                  <a:srgbClr val="224D83"/>
                </a:solidFill>
                <a:latin typeface="Montserrat"/>
              </a:rPr>
              <a:t>вразливість</a:t>
            </a:r>
            <a:r>
              <a:rPr sz="1800" dirty="0">
                <a:solidFill>
                  <a:srgbClr val="224D83"/>
                </a:solidFill>
                <a:latin typeface="Montserrat"/>
              </a:rPr>
              <a:t>»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2077</Words>
  <Application>Microsoft Office PowerPoint</Application>
  <PresentationFormat>Широкий екран</PresentationFormat>
  <Paragraphs>252</Paragraphs>
  <Slides>32</Slides>
  <Notes>31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32</vt:i4>
      </vt:variant>
    </vt:vector>
  </HeadingPairs>
  <TitlesOfParts>
    <vt:vector size="36" baseType="lpstr">
      <vt:lpstr>Arial</vt:lpstr>
      <vt:lpstr>Montserrat</vt:lpstr>
      <vt:lpstr>Montserrat ExtraBold</vt:lpstr>
      <vt:lpstr>Тема Office</vt:lpstr>
      <vt:lpstr>Системи надійності і безпеки будівель
та протипожежний інжиніринг 
Лекція 4 Живучість конструктивних систем
і ризик-орієнтований підхід</vt:lpstr>
      <vt:lpstr>План лекції</vt:lpstr>
      <vt:lpstr>Прогресуюче (непропорційне) обвалення</vt:lpstr>
      <vt:lpstr>Механізм ланцюгової реакції</vt:lpstr>
      <vt:lpstr>Характерні випадки</vt:lpstr>
      <vt:lpstr>Вимоги залежать від класу наслідків</vt:lpstr>
      <vt:lpstr>Метод альтернативних шляхів</vt:lpstr>
      <vt:lpstr>Порядок розрахунку</vt:lpstr>
      <vt:lpstr>Особлива комбінація навантажень</vt:lpstr>
      <vt:lpstr>Динамічний коефіцієнт</vt:lpstr>
      <vt:lpstr>Що відбувається з ригелем: сітка 6 × 6 м</vt:lpstr>
      <vt:lpstr>Ключовий висновок</vt:lpstr>
      <vt:lpstr>Мембранна (тросова) робота</vt:lpstr>
      <vt:lpstr>Умови реалізації мембранного механізму</vt:lpstr>
      <vt:lpstr>Конструктивні засоби підвищення живучості</vt:lpstr>
      <vt:lpstr>Дві протилежні стратегії</vt:lpstr>
      <vt:lpstr>Системи з підвищеною вразливістю</vt:lpstr>
      <vt:lpstr>Приписовий і ризик-орієнтований підходи</vt:lpstr>
      <vt:lpstr>Схема керування ризиком</vt:lpstr>
      <vt:lpstr>Найвідповідальніший етап</vt:lpstr>
      <vt:lpstr>Дерево відмов: логічні вентилі</vt:lpstr>
      <vt:lpstr>Приклад розрахунку дерева відмов</vt:lpstr>
      <vt:lpstr>Мінімальні перерізи відмови</vt:lpstr>
      <vt:lpstr>Відмови від спільної причини</vt:lpstr>
      <vt:lpstr>Дерево подій</vt:lpstr>
      <vt:lpstr>Матриця ризиків і F–N криві</vt:lpstr>
      <vt:lpstr>Принцип ALARP</vt:lpstr>
      <vt:lpstr>Заходи обробки ризику</vt:lpstr>
      <vt:lpstr>Місток до другого модуля</vt:lpstr>
      <vt:lpstr>Висновки</vt:lpstr>
      <vt:lpstr>Завдання на самостійну роботу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Vadim M</cp:lastModifiedBy>
  <cp:revision>9</cp:revision>
  <dcterms:created xsi:type="dcterms:W3CDTF">2023-01-12T09:20:21Z</dcterms:created>
  <dcterms:modified xsi:type="dcterms:W3CDTF">2026-10-02T08:07:14Z</dcterms:modified>
</cp:coreProperties>
</file>