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43" r:id="rId2"/>
    <p:sldId id="344" r:id="rId3"/>
    <p:sldId id="345" r:id="rId4"/>
    <p:sldId id="346" r:id="rId5"/>
    <p:sldId id="347" r:id="rId6"/>
    <p:sldId id="348" r:id="rId7"/>
    <p:sldId id="350" r:id="rId8"/>
    <p:sldId id="351" r:id="rId9"/>
    <p:sldId id="352" r:id="rId10"/>
    <p:sldId id="353" r:id="rId11"/>
    <p:sldId id="355" r:id="rId12"/>
    <p:sldId id="356" r:id="rId13"/>
    <p:sldId id="357" r:id="rId14"/>
    <p:sldId id="362" r:id="rId15"/>
    <p:sldId id="363" r:id="rId16"/>
    <p:sldId id="364" r:id="rId17"/>
    <p:sldId id="365" r:id="rId18"/>
    <p:sldId id="367" r:id="rId19"/>
    <p:sldId id="332" r:id="rId20"/>
    <p:sldId id="30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6" autoAdjust="0"/>
  </p:normalViewPr>
  <p:slideViewPr>
    <p:cSldViewPr snapToGrid="0">
      <p:cViewPr varScale="1">
        <p:scale>
          <a:sx n="106" d="100"/>
          <a:sy n="106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F1EA0-2147-410D-83F0-6E3555B641D8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C0BCD-4AEF-4EB8-A058-DE40B34F2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2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C0BCD-4AEF-4EB8-A058-DE40B34F2939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3586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811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235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346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871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545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523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718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207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11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01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57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80DF1-5360-45D6-ABB8-5F483C698456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560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/>
              <a:t>Класифікація процесорів</a:t>
            </a:r>
            <a:br>
              <a:rPr lang="uk-UA" sz="3200" dirty="0" smtClean="0"/>
            </a:br>
            <a:r>
              <a:rPr lang="uk-UA" sz="2800" dirty="0" smtClean="0"/>
              <a:t>Як класифікують процесори?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864" y="141821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/>
              <a:t>Процесори можна класифікувати за:</a:t>
            </a:r>
          </a:p>
          <a:p>
            <a:r>
              <a:rPr lang="uk-UA" sz="2000" dirty="0" smtClean="0"/>
              <a:t>призначенням; </a:t>
            </a:r>
          </a:p>
          <a:p>
            <a:r>
              <a:rPr lang="uk-UA" sz="2000" dirty="0" smtClean="0"/>
              <a:t>ISA; </a:t>
            </a:r>
          </a:p>
          <a:p>
            <a:r>
              <a:rPr lang="uk-UA" sz="2000" dirty="0" smtClean="0"/>
              <a:t>кількістю ядер; </a:t>
            </a:r>
          </a:p>
          <a:p>
            <a:r>
              <a:rPr lang="uk-UA" sz="2000" dirty="0" smtClean="0"/>
              <a:t>способом організації обчислень; </a:t>
            </a:r>
          </a:p>
          <a:p>
            <a:r>
              <a:rPr lang="uk-UA" sz="2000" dirty="0" smtClean="0"/>
              <a:t>типом інтеграції; </a:t>
            </a:r>
          </a:p>
          <a:p>
            <a:r>
              <a:rPr lang="uk-UA" sz="2000" dirty="0" smtClean="0"/>
              <a:t>енергоспоживанням; </a:t>
            </a:r>
          </a:p>
          <a:p>
            <a:r>
              <a:rPr lang="uk-UA" sz="2000" dirty="0" smtClean="0"/>
              <a:t>архітектурою пам'яті; </a:t>
            </a:r>
          </a:p>
          <a:p>
            <a:r>
              <a:rPr lang="uk-UA" sz="2000" dirty="0" smtClean="0"/>
              <a:t>набором спеціалізованих блоків.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9587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144506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Процесори за призначенням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9"/>
            <a:ext cx="11193855" cy="55529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2000" b="1" dirty="0" smtClean="0"/>
              <a:t>Процесори для персональних комп’ютерів</a:t>
            </a:r>
            <a:endParaRPr lang="uk-UA" sz="2000" dirty="0" smtClean="0"/>
          </a:p>
          <a:p>
            <a:r>
              <a:rPr lang="uk-UA" sz="2000" dirty="0" smtClean="0"/>
              <a:t>персональні комп'ютери; </a:t>
            </a:r>
          </a:p>
          <a:p>
            <a:r>
              <a:rPr lang="uk-UA" sz="2000" dirty="0" smtClean="0"/>
              <a:t>висока продуктивність. </a:t>
            </a:r>
          </a:p>
          <a:p>
            <a:pPr marL="0" indent="0">
              <a:buNone/>
            </a:pPr>
            <a:r>
              <a:rPr lang="uk-UA" sz="2000" b="1" dirty="0" smtClean="0"/>
              <a:t>Процесори для носимих пристроїв </a:t>
            </a:r>
            <a:endParaRPr lang="uk-UA" sz="2000" dirty="0" smtClean="0"/>
          </a:p>
          <a:p>
            <a:r>
              <a:rPr lang="uk-UA" sz="2000" dirty="0" smtClean="0"/>
              <a:t>ноутбуки; </a:t>
            </a:r>
          </a:p>
          <a:p>
            <a:r>
              <a:rPr lang="uk-UA" sz="2000" dirty="0" smtClean="0"/>
              <a:t>енергоефективність. </a:t>
            </a:r>
          </a:p>
          <a:p>
            <a:pPr marL="0" indent="0">
              <a:buNone/>
            </a:pPr>
            <a:r>
              <a:rPr lang="uk-UA" sz="2000" b="1" dirty="0" smtClean="0"/>
              <a:t>Серверні процесори</a:t>
            </a:r>
            <a:endParaRPr lang="uk-UA" sz="2000" dirty="0" smtClean="0"/>
          </a:p>
          <a:p>
            <a:r>
              <a:rPr lang="uk-UA" sz="2000" dirty="0" smtClean="0"/>
              <a:t>велика кількість ядер; </a:t>
            </a:r>
          </a:p>
          <a:p>
            <a:r>
              <a:rPr lang="uk-UA" sz="2000" dirty="0" smtClean="0"/>
              <a:t>великі обсяги пам'яті; </a:t>
            </a:r>
          </a:p>
          <a:p>
            <a:r>
              <a:rPr lang="uk-UA" sz="2000" dirty="0" smtClean="0"/>
              <a:t>надійність; </a:t>
            </a:r>
          </a:p>
          <a:p>
            <a:r>
              <a:rPr lang="uk-UA" sz="2000" dirty="0" smtClean="0"/>
              <a:t>багатопотокові навантаження. </a:t>
            </a:r>
          </a:p>
          <a:p>
            <a:pPr marL="0" indent="0">
              <a:buNone/>
            </a:pPr>
            <a:r>
              <a:rPr lang="uk-UA" sz="2000" b="1" dirty="0" smtClean="0"/>
              <a:t>Процесори для вбудованих (</a:t>
            </a:r>
            <a:r>
              <a:rPr lang="en-US" sz="2000" b="1" dirty="0" smtClean="0"/>
              <a:t>embedded) </a:t>
            </a:r>
            <a:r>
              <a:rPr lang="uk-UA" sz="2000" b="1" dirty="0" smtClean="0"/>
              <a:t>систем</a:t>
            </a:r>
            <a:endParaRPr lang="uk-UA" sz="2000" dirty="0" smtClean="0"/>
          </a:p>
          <a:p>
            <a:r>
              <a:rPr lang="uk-UA" sz="2000" dirty="0" smtClean="0"/>
              <a:t>Різноманітні вбудовані системи; </a:t>
            </a:r>
          </a:p>
          <a:p>
            <a:r>
              <a:rPr lang="uk-UA" sz="2000" dirty="0" smtClean="0"/>
              <a:t>обмежене енергоспоживання; </a:t>
            </a:r>
          </a:p>
          <a:p>
            <a:r>
              <a:rPr lang="uk-UA" sz="2000" dirty="0" smtClean="0"/>
              <a:t>специфічні функції.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802" y="458259"/>
            <a:ext cx="3310550" cy="1810085"/>
          </a:xfrm>
          <a:prstGeom prst="rect">
            <a:avLst/>
          </a:prstGeom>
        </p:spPr>
      </p:pic>
      <p:pic>
        <p:nvPicPr>
          <p:cNvPr id="5122" name="Picture 2" descr="https://media.licdn.com/dms/image/v2/D5612AQGh6VbRU_TtFA/article-cover_image-shrink_423_752/article-cover_image-shrink_423_752/0/1708413432972?e=1790208000&amp;v=beta&amp;t=WXtkAPY5Ov7_-_AEFw1WQoX3mGmhpmiw2EkLf9MM1x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012" y="1954217"/>
            <a:ext cx="301942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4802" y="2928804"/>
            <a:ext cx="3327222" cy="1768160"/>
          </a:xfrm>
          <a:prstGeom prst="rect">
            <a:avLst/>
          </a:prstGeom>
        </p:spPr>
      </p:pic>
      <p:pic>
        <p:nvPicPr>
          <p:cNvPr id="5126" name="Picture 6" descr="https://www.tq-group.com/fileadmin/_processed_/e/6/csm_EMB_Web_1180x664_Gesamt_Formfaktoren_Teaser_6d74ffdf9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471" y="4861043"/>
            <a:ext cx="3313176" cy="186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28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CPU за способом організації обчислень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313" y="1058434"/>
            <a:ext cx="10515600" cy="5308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/>
              <a:t>Можна виділити:</a:t>
            </a:r>
          </a:p>
          <a:p>
            <a:r>
              <a:rPr lang="uk-UA" sz="2000" dirty="0" smtClean="0"/>
              <a:t>скалярні процесори; </a:t>
            </a:r>
          </a:p>
          <a:p>
            <a:r>
              <a:rPr lang="uk-UA" sz="2000" dirty="0" smtClean="0"/>
              <a:t>векторні процесори; </a:t>
            </a:r>
          </a:p>
          <a:p>
            <a:r>
              <a:rPr lang="uk-UA" sz="2000" dirty="0" smtClean="0"/>
              <a:t>SIMD-процесори; </a:t>
            </a:r>
          </a:p>
          <a:p>
            <a:r>
              <a:rPr lang="uk-UA" sz="2000" dirty="0" smtClean="0"/>
              <a:t>багатоядерні CPU; </a:t>
            </a:r>
          </a:p>
          <a:p>
            <a:r>
              <a:rPr lang="uk-UA" sz="2000" dirty="0" smtClean="0"/>
              <a:t>багатопроцесорні системи; </a:t>
            </a:r>
          </a:p>
          <a:p>
            <a:r>
              <a:rPr lang="uk-UA" sz="2000" dirty="0" smtClean="0"/>
              <a:t>масивно-паралельні прискорювачі. </a:t>
            </a:r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У сучасному комп'ютері ці підходи </a:t>
            </a:r>
            <a:r>
              <a:rPr lang="uk-UA" sz="2000" b="1" dirty="0" smtClean="0"/>
              <a:t>поєднуються</a:t>
            </a:r>
            <a:r>
              <a:rPr lang="uk-UA" sz="2000" dirty="0" smtClean="0"/>
              <a:t>.</a:t>
            </a:r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Наприклад:</a:t>
            </a:r>
          </a:p>
          <a:p>
            <a:pPr marL="0" indent="0">
              <a:buNone/>
            </a:pPr>
            <a:r>
              <a:rPr lang="uk-UA" sz="2000" b="1" dirty="0" smtClean="0"/>
              <a:t>багатоядерний CPU + SIMD + SMT + GPU</a:t>
            </a:r>
            <a:endParaRPr lang="uk-UA" sz="2000" dirty="0" smtClean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066" y="947643"/>
            <a:ext cx="6085409" cy="36605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20554" y="4804951"/>
            <a:ext cx="60384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 smtClean="0"/>
              <a:t>Наприклад - процесор </a:t>
            </a:r>
            <a:r>
              <a:rPr lang="uk-UA" sz="1600" i="1" dirty="0"/>
              <a:t>Ryzen 7 </a:t>
            </a:r>
            <a:r>
              <a:rPr lang="uk-UA" sz="1600" i="1" dirty="0" smtClean="0"/>
              <a:t>8700G: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 smtClean="0"/>
              <a:t>8 </a:t>
            </a:r>
            <a:r>
              <a:rPr lang="uk-UA" sz="1600" i="1" dirty="0"/>
              <a:t>ядер Zen 4 → багатоядерний CPU</a:t>
            </a:r>
            <a:r>
              <a:rPr lang="uk-UA" sz="1600" i="1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 smtClean="0"/>
              <a:t>16 </a:t>
            </a:r>
            <a:r>
              <a:rPr lang="uk-UA" sz="1600" i="1" dirty="0"/>
              <a:t>потоків / SMT → одне ядро може підтримувати два апаратні потоки</a:t>
            </a:r>
            <a:r>
              <a:rPr lang="uk-UA" sz="1600" i="1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 smtClean="0"/>
              <a:t>AVX2 </a:t>
            </a:r>
            <a:r>
              <a:rPr lang="uk-UA" sz="1600" i="1" dirty="0"/>
              <a:t>та SIMD → векторні інструкції в CPU</a:t>
            </a:r>
            <a:r>
              <a:rPr lang="uk-UA" sz="1600" i="1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 smtClean="0"/>
              <a:t>Radeon </a:t>
            </a:r>
            <a:r>
              <a:rPr lang="uk-UA" sz="1600" i="1" dirty="0"/>
              <a:t>780M, 12 Compute Units, RDNA 3 → інтегрований GPU</a:t>
            </a:r>
            <a:r>
              <a:rPr lang="uk-UA" sz="1600" i="1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 smtClean="0"/>
              <a:t>усе </a:t>
            </a:r>
            <a:r>
              <a:rPr lang="uk-UA" sz="1600" i="1" dirty="0"/>
              <a:t>це знаходиться на одному 4-нм кристалі (Phoenix)</a:t>
            </a:r>
          </a:p>
        </p:txBody>
      </p:sp>
    </p:spTree>
    <p:extLst>
      <p:ext uri="{BB962C8B-B14F-4D97-AF65-F5344CB8AC3E}">
        <p14:creationId xmlns:p14="http://schemas.microsoft.com/office/powerpoint/2010/main" val="3334106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RISC та CISC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116" y="947643"/>
            <a:ext cx="5553548" cy="57430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/>
              <a:t>Історично сформувалися два різні підходи до ISA.</a:t>
            </a:r>
          </a:p>
          <a:p>
            <a:pPr marL="0" indent="0">
              <a:buNone/>
            </a:pP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CISC – Complex Instruction Set Computer</a:t>
            </a:r>
            <a:endParaRPr lang="uk-UA" sz="2000" dirty="0" smtClean="0"/>
          </a:p>
          <a:p>
            <a:r>
              <a:rPr lang="uk-UA" sz="2000" dirty="0" smtClean="0"/>
              <a:t>велика кількість інструкцій; </a:t>
            </a:r>
          </a:p>
          <a:p>
            <a:r>
              <a:rPr lang="uk-UA" sz="2000" dirty="0" smtClean="0"/>
              <a:t>складні формати команд; </a:t>
            </a:r>
          </a:p>
          <a:p>
            <a:r>
              <a:rPr lang="uk-UA" sz="2000" dirty="0" smtClean="0"/>
              <a:t>різні способи адресації. </a:t>
            </a:r>
          </a:p>
          <a:p>
            <a:pPr marL="0" indent="0">
              <a:buNone/>
            </a:pPr>
            <a:endParaRPr lang="uk-UA" sz="2000" b="1" dirty="0" smtClean="0"/>
          </a:p>
          <a:p>
            <a:pPr marL="0" indent="0">
              <a:buNone/>
            </a:pPr>
            <a:r>
              <a:rPr lang="uk-UA" sz="2000" b="1" dirty="0" smtClean="0"/>
              <a:t>RISC – Reduced Instruction Set Computer</a:t>
            </a:r>
            <a:endParaRPr lang="uk-UA" sz="2000" dirty="0" smtClean="0"/>
          </a:p>
          <a:p>
            <a:r>
              <a:rPr lang="uk-UA" sz="2000" dirty="0" smtClean="0"/>
              <a:t>відносно прості інструкції; </a:t>
            </a:r>
          </a:p>
          <a:p>
            <a:r>
              <a:rPr lang="uk-UA" sz="2000" dirty="0" smtClean="0"/>
              <a:t>регулярні формати; </a:t>
            </a:r>
          </a:p>
          <a:p>
            <a:r>
              <a:rPr lang="uk-UA" sz="2000" dirty="0" smtClean="0"/>
              <a:t>акцент на ефективному конвеєрному виконанні. </a:t>
            </a:r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Сьогодні межа між RISC і CISC </a:t>
            </a:r>
            <a:r>
              <a:rPr lang="uk-UA" sz="2000" b="1" dirty="0" smtClean="0"/>
              <a:t>не є абсолютною</a:t>
            </a:r>
            <a:r>
              <a:rPr lang="uk-UA" sz="2000" dirty="0" smtClean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853" y="88424"/>
            <a:ext cx="4433180" cy="25612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92157" y="2686983"/>
            <a:ext cx="5899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/>
              <a:t>MULT </a:t>
            </a:r>
            <a:r>
              <a:rPr lang="uk-UA" sz="1400" i="1" dirty="0" smtClean="0"/>
              <a:t>– </a:t>
            </a:r>
            <a:r>
              <a:rPr lang="uk-UA" sz="1400" i="1" dirty="0"/>
              <a:t>це складна інструкція, що містить багато команд; вона потребує більше тактів процесора, але використовує менше пам’яті, оскільки ця інструкція є коротшою, але виконує БІЛЬШ СКЛАДНІ операції.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655" y="3425647"/>
            <a:ext cx="4432378" cy="2522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64585" y="5903893"/>
            <a:ext cx="59752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/>
              <a:t>Д</a:t>
            </a:r>
            <a:r>
              <a:rPr lang="uk-UA" sz="1400" i="1" dirty="0" smtClean="0"/>
              <a:t>ля </a:t>
            </a:r>
            <a:r>
              <a:rPr lang="uk-UA" sz="1400" i="1" dirty="0"/>
              <a:t>виконання </a:t>
            </a:r>
            <a:r>
              <a:rPr lang="uk-UA" sz="1400" i="1" dirty="0" smtClean="0"/>
              <a:t>операцій знадобитися </a:t>
            </a:r>
            <a:r>
              <a:rPr lang="uk-UA" sz="1400" i="1" dirty="0"/>
              <a:t>більше команд, що потенційно призводить до більшого споживання пам’яті, ці недоліки значною мірою компенсуються технологічним прогресом та зниженням вартості пам’яті</a:t>
            </a:r>
          </a:p>
        </p:txBody>
      </p:sp>
    </p:spTree>
    <p:extLst>
      <p:ext uri="{BB962C8B-B14F-4D97-AF65-F5344CB8AC3E}">
        <p14:creationId xmlns:p14="http://schemas.microsoft.com/office/powerpoint/2010/main" val="3780436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x86-64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6513214" cy="4176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/>
              <a:t>x86-64</a:t>
            </a:r>
            <a:r>
              <a:rPr lang="uk-UA" sz="2000" dirty="0" smtClean="0"/>
              <a:t> – 64-бітне розширення архітектури x86.</a:t>
            </a:r>
          </a:p>
          <a:p>
            <a:pPr marL="0" indent="0">
              <a:buNone/>
            </a:pPr>
            <a:r>
              <a:rPr lang="uk-UA" sz="2000" dirty="0" smtClean="0"/>
              <a:t>Особливості:</a:t>
            </a:r>
          </a:p>
          <a:p>
            <a:r>
              <a:rPr lang="uk-UA" sz="2000" dirty="0" smtClean="0"/>
              <a:t>широко використовується у ПК і серверах; </a:t>
            </a:r>
          </a:p>
          <a:p>
            <a:r>
              <a:rPr lang="uk-UA" sz="2000" dirty="0" smtClean="0"/>
              <a:t>велика та історично сумісна ISA; </a:t>
            </a:r>
          </a:p>
          <a:p>
            <a:r>
              <a:rPr lang="uk-UA" sz="2000" dirty="0" smtClean="0"/>
              <a:t>підтримує складні режими адресації; </a:t>
            </a:r>
          </a:p>
          <a:p>
            <a:r>
              <a:rPr lang="uk-UA" sz="2000" dirty="0" smtClean="0"/>
              <a:t>сучасні реалізації використовують складну внутрішню мікроархітектуру. </a:t>
            </a:r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Важливо: сучасний x86-процесор може внутрішньо перетворювати складні інструкції у простіші внутрішні операції – мікрооперації (micro-ops або µops</a:t>
            </a:r>
            <a:r>
              <a:rPr lang="uk-UA" sz="2000" i="1" dirty="0" smtClean="0"/>
              <a:t>)</a:t>
            </a:r>
            <a:r>
              <a:rPr lang="uk-UA" sz="2000" dirty="0" smtClean="0"/>
              <a:t>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627" y="1919924"/>
            <a:ext cx="4342646" cy="43475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866" y="124759"/>
            <a:ext cx="1680739" cy="16865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91627" y="5495247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i="1" dirty="0" smtClean="0"/>
              <a:t>Приклад: спрощена схема ядра Intel Skylake.</a:t>
            </a:r>
            <a:br>
              <a:rPr lang="uk-UA" sz="1600" i="1" dirty="0" smtClean="0"/>
            </a:br>
            <a:r>
              <a:rPr lang="uk-UA" sz="1600" i="1" dirty="0" smtClean="0"/>
              <a:t>x86-64 інструкції мають складний і змінний формат, тому сучасні процесори декодують їх у внутрішні мікрооперації (µops), оптимізовані для подальшого виконання</a:t>
            </a:r>
            <a:endParaRPr lang="uk-UA" sz="1600" i="1" dirty="0"/>
          </a:p>
        </p:txBody>
      </p:sp>
    </p:spTree>
    <p:extLst>
      <p:ext uri="{BB962C8B-B14F-4D97-AF65-F5344CB8AC3E}">
        <p14:creationId xmlns:p14="http://schemas.microsoft.com/office/powerpoint/2010/main" val="1966692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ARM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5870418" cy="5643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b="1" dirty="0" smtClean="0"/>
              <a:t>ARM</a:t>
            </a:r>
            <a:r>
              <a:rPr lang="uk-UA" sz="2000" dirty="0" smtClean="0"/>
              <a:t> – сімейство RISC-орієнтованих ISA.</a:t>
            </a:r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Характерні особливості:</a:t>
            </a:r>
          </a:p>
          <a:p>
            <a:r>
              <a:rPr lang="uk-UA" sz="2000" dirty="0" smtClean="0"/>
              <a:t>енергоефективність; </a:t>
            </a:r>
          </a:p>
          <a:p>
            <a:r>
              <a:rPr lang="uk-UA" sz="2000" dirty="0" smtClean="0"/>
              <a:t>широке застосування у смартфонах; </a:t>
            </a:r>
          </a:p>
          <a:p>
            <a:r>
              <a:rPr lang="uk-UA" sz="2000" dirty="0" smtClean="0"/>
              <a:t>планшетах; </a:t>
            </a:r>
          </a:p>
          <a:p>
            <a:r>
              <a:rPr lang="uk-UA" sz="2000" dirty="0" smtClean="0"/>
              <a:t>embedded-системах; </a:t>
            </a:r>
          </a:p>
          <a:p>
            <a:r>
              <a:rPr lang="uk-UA" sz="2000" dirty="0" smtClean="0"/>
              <a:t>сучасних ноутбуках і серверах. </a:t>
            </a:r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Архітектура ARM використовується різними виробниками у власних процесорах і SoC.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664" y="1504550"/>
            <a:ext cx="5991328" cy="392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5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RISC-V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511" y="775422"/>
            <a:ext cx="6938727" cy="592414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 smtClean="0"/>
              <a:t>RISC-V</a:t>
            </a:r>
            <a:r>
              <a:rPr lang="uk-UA" sz="1800" dirty="0" smtClean="0"/>
              <a:t> – відкрита стандартна ISA з модульною структурою.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Основна ідея: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 smtClean="0"/>
              <a:t>базова ISA + стандартні розширення + можливі спеціалізовані розширення</a:t>
            </a: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Переваги: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відкрита ISA;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відсутність обов'язкової ліцензії на саму специфікацію ISA;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модульність;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можливість спеціалізації.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Застосування: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embedded;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мікроконтролери;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дослідницькі системи;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спеціалізовані прискорювачі;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поступово ширші класи систем.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339" y="417711"/>
            <a:ext cx="3917334" cy="37152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792" y="4195265"/>
            <a:ext cx="4043881" cy="250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90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/>
              <a:t>Мікроархітектура</a:t>
            </a:r>
            <a:br>
              <a:rPr lang="uk-UA" sz="3200" dirty="0" smtClean="0"/>
            </a:br>
            <a:r>
              <a:rPr lang="uk-UA" sz="2800" dirty="0" smtClean="0"/>
              <a:t>ISA та мікроархітектура – не одне й те саме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206" y="1032677"/>
            <a:ext cx="5779883" cy="51727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dirty="0" smtClean="0"/>
              <a:t>ISA</a:t>
            </a:r>
            <a:r>
              <a:rPr lang="uk-UA" sz="1600" dirty="0" smtClean="0"/>
              <a:t> визначає, що процесор повинен вміти робити з точки зору програмного забезпечення.</a:t>
            </a:r>
          </a:p>
          <a:p>
            <a:pPr marL="0" indent="0">
              <a:buNone/>
            </a:pPr>
            <a:endParaRPr lang="uk-UA" sz="1600" b="1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 smtClean="0"/>
              <a:t>Мікроархітектура</a:t>
            </a:r>
            <a:r>
              <a:rPr lang="uk-UA" sz="1600" dirty="0" smtClean="0"/>
              <a:t> визначає, як саме конкретний процесор це реалізує.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 smtClean="0"/>
              <a:t>Наприклад, одна ISA може реалізовуватися: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 smtClean="0"/>
              <a:t>простим процесором;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 smtClean="0"/>
              <a:t>суперскалярним CPU;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 smtClean="0"/>
              <a:t>out-of-order CPU;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 smtClean="0"/>
              <a:t>енергоефективним ядром. </a:t>
            </a:r>
          </a:p>
          <a:p>
            <a:pPr marL="0" indent="0">
              <a:buNone/>
            </a:pPr>
            <a:endParaRPr lang="uk-UA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uk-UA" sz="1600" dirty="0" smtClean="0"/>
              <a:t>Тому:  </a:t>
            </a:r>
            <a:r>
              <a:rPr lang="uk-UA" sz="1600" b="1" dirty="0" smtClean="0"/>
              <a:t>одна ISA → багато різних мікроархітектур.</a:t>
            </a:r>
            <a:endParaRPr lang="uk-UA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30" y="4109746"/>
            <a:ext cx="3948111" cy="22235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5920" y="6382315"/>
            <a:ext cx="5663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 smtClean="0"/>
              <a:t>x86-64 ISA → Intel Golden Cove / AMD Zen 4 / Intel Gracemont</a:t>
            </a:r>
            <a:endParaRPr lang="uk-UA" sz="1600" i="1" dirty="0"/>
          </a:p>
        </p:txBody>
      </p:sp>
      <p:sp>
        <p:nvSpPr>
          <p:cNvPr id="7" name="Rectangle 6"/>
          <p:cNvSpPr/>
          <p:nvPr/>
        </p:nvSpPr>
        <p:spPr>
          <a:xfrm>
            <a:off x="6590925" y="1515226"/>
            <a:ext cx="53184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 smtClean="0"/>
              <a:t>Приклад процесора з двома типами мікроархітектур одночасно. </a:t>
            </a:r>
            <a:br>
              <a:rPr lang="uk-UA" sz="1400" i="1" dirty="0" smtClean="0"/>
            </a:br>
            <a:r>
              <a:rPr lang="uk-UA" sz="1400" i="1" dirty="0" smtClean="0"/>
              <a:t>Intel Core i9-12900K – гібридний процесор. </a:t>
            </a:r>
            <a:br>
              <a:rPr lang="uk-UA" sz="1400" i="1" dirty="0" smtClean="0"/>
            </a:br>
            <a:r>
              <a:rPr lang="uk-UA" sz="1400" i="1" dirty="0" smtClean="0"/>
              <a:t>У ньому фізично є два різні типи ядер, і вони мають різні мікроархітектури.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400" i="1" dirty="0" smtClean="0"/>
              <a:t>8 P-cores (Performance cores) → мікроархітектура Golden Cove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400" i="1" dirty="0" smtClean="0"/>
              <a:t>8 E-cores (Efficient cores) → мікроархітектура Gracemont</a:t>
            </a:r>
            <a:br>
              <a:rPr lang="uk-UA" sz="1400" i="1" dirty="0" smtClean="0"/>
            </a:br>
            <a:r>
              <a:rPr lang="uk-UA" sz="1400" i="1" dirty="0" smtClean="0"/>
              <a:t/>
            </a:r>
            <a:br>
              <a:rPr lang="uk-UA" sz="1400" i="1" dirty="0" smtClean="0"/>
            </a:br>
            <a:r>
              <a:rPr lang="uk-UA" sz="1400" i="1" dirty="0" smtClean="0"/>
              <a:t>Завдяки Hyper-Threading на P-cores: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400" i="1" dirty="0" smtClean="0"/>
              <a:t>8 P-cores × 2 потоки + 8 E-cores × 1 потік = 24 потоки</a:t>
            </a:r>
            <a:endParaRPr lang="uk-UA" sz="1400" i="1" dirty="0"/>
          </a:p>
        </p:txBody>
      </p:sp>
      <p:pic>
        <p:nvPicPr>
          <p:cNvPr id="6146" name="Picture 2" descr="https://cxblobs.blob.core.windows.net/images/Alder_Lake_review/pics/Die_Shot_Blank_co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215" y="3631585"/>
            <a:ext cx="6531785" cy="322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205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Мікроархітектура сучасного CPU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1743100" cy="582908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sz="2300" dirty="0" smtClean="0"/>
              <a:t>Сучасне ядро може містити:</a:t>
            </a:r>
          </a:p>
          <a:p>
            <a:pPr marL="0" indent="0">
              <a:buNone/>
            </a:pPr>
            <a:r>
              <a:rPr lang="uk-UA" sz="2300" b="1" dirty="0" smtClean="0"/>
              <a:t>Front End</a:t>
            </a:r>
            <a:endParaRPr lang="uk-UA" sz="2300" dirty="0" smtClean="0"/>
          </a:p>
          <a:p>
            <a:r>
              <a:rPr lang="uk-UA" sz="2300" dirty="0" smtClean="0"/>
              <a:t>вибірка; </a:t>
            </a:r>
          </a:p>
          <a:p>
            <a:r>
              <a:rPr lang="uk-UA" sz="2300" dirty="0" smtClean="0"/>
              <a:t>декодування; </a:t>
            </a:r>
          </a:p>
          <a:p>
            <a:r>
              <a:rPr lang="uk-UA" sz="2300" dirty="0" smtClean="0"/>
              <a:t>передбачення переходів. </a:t>
            </a:r>
          </a:p>
          <a:p>
            <a:pPr marL="0" indent="0">
              <a:buNone/>
            </a:pPr>
            <a:r>
              <a:rPr lang="uk-UA" sz="2300" b="1" dirty="0" smtClean="0"/>
              <a:t>Scheduler / Execution</a:t>
            </a:r>
            <a:endParaRPr lang="uk-UA" sz="2300" dirty="0" smtClean="0"/>
          </a:p>
          <a:p>
            <a:r>
              <a:rPr lang="uk-UA" sz="2300" dirty="0" smtClean="0"/>
              <a:t>планування; </a:t>
            </a:r>
          </a:p>
          <a:p>
            <a:r>
              <a:rPr lang="uk-UA" sz="2300" dirty="0" smtClean="0"/>
              <a:t>ALU; </a:t>
            </a:r>
          </a:p>
          <a:p>
            <a:r>
              <a:rPr lang="uk-UA" sz="2300" dirty="0" smtClean="0"/>
              <a:t>FPU; </a:t>
            </a:r>
          </a:p>
          <a:p>
            <a:r>
              <a:rPr lang="uk-UA" sz="2300" dirty="0" smtClean="0"/>
              <a:t>SIMD; </a:t>
            </a:r>
          </a:p>
          <a:p>
            <a:r>
              <a:rPr lang="uk-UA" sz="2300" dirty="0" smtClean="0"/>
              <a:t>Load/Store. </a:t>
            </a:r>
          </a:p>
          <a:p>
            <a:pPr marL="0" indent="0">
              <a:buNone/>
            </a:pPr>
            <a:r>
              <a:rPr lang="uk-UA" sz="2300" b="1" dirty="0" smtClean="0"/>
              <a:t>Back End</a:t>
            </a:r>
            <a:endParaRPr lang="uk-UA" sz="2300" dirty="0" smtClean="0"/>
          </a:p>
          <a:p>
            <a:r>
              <a:rPr lang="uk-UA" sz="2300" dirty="0" smtClean="0"/>
              <a:t>завершення інструкцій; </a:t>
            </a:r>
          </a:p>
          <a:p>
            <a:r>
              <a:rPr lang="uk-UA" sz="2300" dirty="0" smtClean="0"/>
              <a:t>запис результатів. </a:t>
            </a:r>
          </a:p>
          <a:p>
            <a:pPr marL="0" indent="0">
              <a:buNone/>
            </a:pPr>
            <a:r>
              <a:rPr lang="uk-UA" sz="2300" b="1" dirty="0" smtClean="0"/>
              <a:t>Cache subsystem</a:t>
            </a:r>
            <a:endParaRPr lang="uk-UA" sz="2300" dirty="0" smtClean="0"/>
          </a:p>
          <a:p>
            <a:r>
              <a:rPr lang="uk-UA" sz="2300" dirty="0" smtClean="0"/>
              <a:t>L1; </a:t>
            </a:r>
          </a:p>
          <a:p>
            <a:r>
              <a:rPr lang="uk-UA" sz="2300" dirty="0" smtClean="0"/>
              <a:t>L2; </a:t>
            </a:r>
          </a:p>
          <a:p>
            <a:r>
              <a:rPr lang="uk-UA" sz="2300" dirty="0" smtClean="0"/>
              <a:t>взаємодія з L3.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6767" y="830398"/>
            <a:ext cx="5584630" cy="595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42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/>
              <a:t>Сучасні архітектури</a:t>
            </a:r>
            <a:br>
              <a:rPr lang="uk-UA" sz="3200" dirty="0" smtClean="0"/>
            </a:br>
            <a:r>
              <a:rPr lang="uk-UA" sz="2800" dirty="0" smtClean="0"/>
              <a:t>Гетерогенна архітектура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711" y="947643"/>
            <a:ext cx="6677067" cy="52904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Сучасний процесорний комплекс може містити різні типи ядер.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Наприклад: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 smtClean="0"/>
              <a:t>Performance cores</a:t>
            </a:r>
            <a:endParaRPr lang="uk-UA" sz="18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максимальна продуктивність.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 smtClean="0"/>
              <a:t>Efficiency cores</a:t>
            </a:r>
            <a:endParaRPr lang="uk-UA" sz="18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висока енергоефективність.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ОС може розподіляти потоки між ними залежно від навантаження.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Такий підхід називають </a:t>
            </a:r>
            <a:r>
              <a:rPr lang="uk-UA" sz="1800" b="1" dirty="0" smtClean="0"/>
              <a:t>гетерогенною багатоядерною архітектурою</a:t>
            </a:r>
            <a:r>
              <a:rPr lang="uk-UA" sz="1800" dirty="0" smtClean="0"/>
              <a:t>.</a:t>
            </a:r>
            <a:endParaRPr lang="uk-UA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991" y="3787670"/>
            <a:ext cx="6237010" cy="30703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4513462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600" i="1" dirty="0" smtClean="0"/>
              <a:t>Ще один приклад сучасного гібридного процесора - Intel Core Ultra 9 285K (Arrow Lake)</a:t>
            </a:r>
          </a:p>
          <a:p>
            <a:r>
              <a:rPr lang="uk-UA" sz="1600" i="1" dirty="0" smtClean="0"/>
              <a:t>Він має гібридну конфігурацію: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 smtClean="0"/>
              <a:t>8 P-cores – мікроархітектура Lion Cove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i="1" dirty="0" smtClean="0"/>
              <a:t>16 E-cores – мікроархітектура Skymont</a:t>
            </a:r>
          </a:p>
          <a:p>
            <a:r>
              <a:rPr lang="uk-UA" sz="1600" i="1" dirty="0" smtClean="0"/>
              <a:t>Разом 24 ядра</a:t>
            </a:r>
          </a:p>
          <a:p>
            <a:r>
              <a:rPr lang="uk-UA" sz="1600" i="1" dirty="0" smtClean="0"/>
              <a:t>24 потоки – на відміну від Intel Core i9-12900K (Alder Lake), P-cores Arrow Lake не мають Hyper-Threading.</a:t>
            </a:r>
            <a:endParaRPr lang="uk-UA" sz="1600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916" y="1196782"/>
            <a:ext cx="5452915" cy="25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51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SoC – System on Chip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618" y="947643"/>
            <a:ext cx="5354370" cy="582908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 smtClean="0"/>
              <a:t>SoC (System on Chip)</a:t>
            </a:r>
            <a:r>
              <a:rPr lang="uk-UA" sz="1800" dirty="0" smtClean="0"/>
              <a:t> об'єднує на одному кристалі: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CPU;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GPU;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контролер пам'яті;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I/O;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мережеві блоки;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мультимедійні блоки;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NPU;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інші компоненти.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Переваги: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компактність;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менше енергоспоживання;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висока швидкість взаємодії між блоками;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менша кількість зовнішніх компонентів.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SoC широко використовуються у смартфонах, планшетах, ноутбуках та embedded-системах.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804" y="978620"/>
            <a:ext cx="5823196" cy="576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31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Чиплетна архітектура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6341198" cy="5525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У традиційному дизайні основні блоки процесора можуть бути реалізовані на одному великому кристалі.</a:t>
            </a:r>
          </a:p>
          <a:p>
            <a:pPr marL="0" indent="0">
              <a:buNone/>
            </a:pPr>
            <a:r>
              <a:rPr lang="uk-UA" sz="1800" b="1" dirty="0" smtClean="0"/>
              <a:t>Чиплетний підхід</a:t>
            </a:r>
            <a:r>
              <a:rPr lang="uk-UA" sz="1800" dirty="0" smtClean="0"/>
              <a:t> розділяє систему на декілька кристалів – chiplets.</a:t>
            </a:r>
          </a:p>
          <a:p>
            <a:pPr marL="0" indent="0">
              <a:buNone/>
            </a:pPr>
            <a:r>
              <a:rPr lang="uk-UA" sz="1800" dirty="0" smtClean="0"/>
              <a:t>Наприклад:</a:t>
            </a:r>
          </a:p>
          <a:p>
            <a:pPr marL="0" indent="0" algn="ctr">
              <a:buNone/>
            </a:pPr>
            <a:r>
              <a:rPr lang="uk-UA" sz="1800" b="1" dirty="0" smtClean="0"/>
              <a:t>CPU chiplets + I/O die + cache chiplet</a:t>
            </a: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Переваги: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масштабованість;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гнучкіша конфігурація;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можливість використовувати різні технологічні процеси;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потенційне підвищення виходу придатних кристалів.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099" y="1439501"/>
            <a:ext cx="5365652" cy="29757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099" y="4455850"/>
            <a:ext cx="5373580" cy="22618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580199" y="1046459"/>
            <a:ext cx="22183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i="1" dirty="0" smtClean="0"/>
              <a:t>AMD Ryzen 7000 / Zen 4</a:t>
            </a:r>
            <a:endParaRPr lang="uk-UA" sz="1600" i="1" dirty="0"/>
          </a:p>
        </p:txBody>
      </p:sp>
      <p:sp>
        <p:nvSpPr>
          <p:cNvPr id="8" name="Rectangle 7"/>
          <p:cNvSpPr/>
          <p:nvPr/>
        </p:nvSpPr>
        <p:spPr>
          <a:xfrm>
            <a:off x="385526" y="4538803"/>
            <a:ext cx="62185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i="1" dirty="0" smtClean="0"/>
              <a:t>Приклад CPU chiplet - AMD Ryzen 7000 / Zen 4. В ньому фізично на підкладці розташовані три окремі кристали (dies):</a:t>
            </a:r>
          </a:p>
          <a:p>
            <a:endParaRPr lang="uk-UA" sz="14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i="1" dirty="0" smtClean="0"/>
              <a:t>CCD 1 – до 8 ядер Zen 4 + L3 cache;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i="1" dirty="0" smtClean="0"/>
              <a:t>CCD 2 – до 8 ядер Zen 4 + L3 cache;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400" i="1" dirty="0" smtClean="0"/>
              <a:t>IOD (I/O Die) – контролер пам'яті, PCIe, I/O та інші системні функції.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sz="1400" i="1" dirty="0" smtClean="0"/>
          </a:p>
          <a:p>
            <a:r>
              <a:rPr lang="uk-UA" sz="1400" i="1" dirty="0" smtClean="0"/>
              <a:t>Наприклад, Ryzen 9 7950X має 2 CCD + 1 IOD, причому CCD виготовлені за 5-нм техпроцесом, а IOD – за 6-нм. Це велика перевагу chiplet-підходу: різні частини процесора можна виготовляти за різними технологіям</a:t>
            </a:r>
            <a:endParaRPr lang="uk-UA" sz="1400" i="1" dirty="0"/>
          </a:p>
        </p:txBody>
      </p:sp>
    </p:spTree>
    <p:extLst>
      <p:ext uri="{BB962C8B-B14F-4D97-AF65-F5344CB8AC3E}">
        <p14:creationId xmlns:p14="http://schemas.microsoft.com/office/powerpoint/2010/main" val="1104984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Вбудована графіка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70745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dirty="0" smtClean="0"/>
              <a:t>Багато сучасних CPU або SoC мають </a:t>
            </a:r>
            <a:r>
              <a:rPr lang="uk-UA" sz="2000" b="1" dirty="0" smtClean="0"/>
              <a:t>інтегрований GPU (iGPU)</a:t>
            </a:r>
            <a:r>
              <a:rPr lang="uk-UA" sz="2000" dirty="0" smtClean="0"/>
              <a:t>.</a:t>
            </a:r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Переваги:</a:t>
            </a:r>
          </a:p>
          <a:p>
            <a:r>
              <a:rPr lang="uk-UA" sz="2000" dirty="0" smtClean="0"/>
              <a:t>не потрібна окрема відеокарта; </a:t>
            </a:r>
          </a:p>
          <a:p>
            <a:r>
              <a:rPr lang="uk-UA" sz="2000" dirty="0" smtClean="0"/>
              <a:t>менше енергоспоживання; </a:t>
            </a:r>
          </a:p>
          <a:p>
            <a:r>
              <a:rPr lang="uk-UA" sz="2000" dirty="0" smtClean="0"/>
              <a:t>компактність; </a:t>
            </a:r>
          </a:p>
          <a:p>
            <a:r>
              <a:rPr lang="uk-UA" sz="2000" dirty="0" smtClean="0"/>
              <a:t>спільне використання системної пам'яті в багатьох архітектурах. </a:t>
            </a:r>
          </a:p>
          <a:p>
            <a:pPr marL="0" indent="0">
              <a:buNone/>
            </a:pPr>
            <a:endParaRPr lang="uk-UA" sz="2000" dirty="0" smtClean="0"/>
          </a:p>
          <a:p>
            <a:pPr marL="0" indent="0">
              <a:buNone/>
            </a:pPr>
            <a:r>
              <a:rPr lang="uk-UA" sz="2000" dirty="0" smtClean="0"/>
              <a:t>Недолік:</a:t>
            </a:r>
          </a:p>
          <a:p>
            <a:r>
              <a:rPr lang="uk-UA" sz="2000" dirty="0" smtClean="0"/>
              <a:t>продуктивність може бути нижчою за дискретний GPU.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253" y="1926916"/>
            <a:ext cx="4783627" cy="492452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72673" y="1260391"/>
            <a:ext cx="39231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/>
              <a:t>Apple M4: CPU та GPU в одному SoC зі спільною Unified Memory</a:t>
            </a:r>
          </a:p>
        </p:txBody>
      </p:sp>
    </p:spTree>
    <p:extLst>
      <p:ext uri="{BB962C8B-B14F-4D97-AF65-F5344CB8AC3E}">
        <p14:creationId xmlns:p14="http://schemas.microsoft.com/office/powerpoint/2010/main" val="971207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477" y="211217"/>
            <a:ext cx="8794687" cy="71223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Закон масштабування та сучасні обмеження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617" y="774073"/>
            <a:ext cx="11854759" cy="56176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dirty="0" smtClean="0"/>
              <a:t>Тривалий час зменшення розмірів транзисторів забезпечувало одночасно:</a:t>
            </a:r>
          </a:p>
          <a:p>
            <a:pPr marL="0" indent="0">
              <a:buNone/>
            </a:pPr>
            <a:endParaRPr lang="uk-UA" sz="1800" dirty="0" smtClean="0"/>
          </a:p>
          <a:p>
            <a:pPr marL="0" indent="0">
              <a:buNone/>
            </a:pPr>
            <a:r>
              <a:rPr lang="uk-UA" sz="1800" b="1" dirty="0" smtClean="0"/>
              <a:t>менші транзистори → більше транзисторів → вища продуктивність → менше енергоспоживання на операцію</a:t>
            </a:r>
          </a:p>
          <a:p>
            <a:pPr marL="0" indent="0">
              <a:buNone/>
            </a:pPr>
            <a:endParaRPr lang="uk-UA" sz="1800" dirty="0" smtClean="0"/>
          </a:p>
          <a:p>
            <a:pPr marL="0" indent="0">
              <a:buNone/>
            </a:pPr>
            <a:r>
              <a:rPr lang="uk-UA" sz="1800" dirty="0" smtClean="0"/>
              <a:t>Однак із переходом до дуже малих технологічних норм масштабування стає складнішим.</a:t>
            </a:r>
          </a:p>
          <a:p>
            <a:pPr marL="0" indent="0">
              <a:buNone/>
            </a:pPr>
            <a:r>
              <a:rPr lang="uk-UA" sz="1800" dirty="0" smtClean="0"/>
              <a:t>Основні проблеми:</a:t>
            </a:r>
          </a:p>
          <a:p>
            <a:r>
              <a:rPr lang="uk-UA" sz="1800" dirty="0" smtClean="0"/>
              <a:t>фізичні обмеження транзисторів; </a:t>
            </a:r>
          </a:p>
          <a:p>
            <a:r>
              <a:rPr lang="uk-UA" sz="1800" dirty="0" smtClean="0"/>
              <a:t>струми витоку; </a:t>
            </a:r>
          </a:p>
          <a:p>
            <a:r>
              <a:rPr lang="uk-UA" sz="1800" dirty="0" smtClean="0"/>
              <a:t>складність літографії; </a:t>
            </a:r>
          </a:p>
          <a:p>
            <a:r>
              <a:rPr lang="uk-UA" sz="1800" dirty="0" smtClean="0"/>
              <a:t>зростання вартості виробництва; </a:t>
            </a:r>
          </a:p>
          <a:p>
            <a:r>
              <a:rPr lang="uk-UA" sz="1800" dirty="0" smtClean="0"/>
              <a:t>затримки між блоками кристала; </a:t>
            </a:r>
          </a:p>
          <a:p>
            <a:r>
              <a:rPr lang="uk-UA" sz="1800" dirty="0" smtClean="0"/>
              <a:t>обмеження енергоспоживання; </a:t>
            </a:r>
          </a:p>
          <a:p>
            <a:r>
              <a:rPr lang="uk-UA" sz="1800" dirty="0" smtClean="0"/>
              <a:t>складність відведення тепла. </a:t>
            </a:r>
          </a:p>
          <a:p>
            <a:pPr marL="0" indent="0">
              <a:buNone/>
            </a:pPr>
            <a:endParaRPr lang="uk-UA" sz="1800" dirty="0" smtClean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913" y="2771229"/>
            <a:ext cx="3734463" cy="40867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1617" y="606858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Тому сучасний розвиток </a:t>
            </a:r>
            <a:r>
              <a:rPr lang="en-US" dirty="0"/>
              <a:t>CPU </a:t>
            </a:r>
            <a:r>
              <a:rPr lang="ru-RU" dirty="0"/>
              <a:t>вже не може спиратися лише на </a:t>
            </a:r>
            <a:r>
              <a:rPr lang="ru-RU" b="1" dirty="0"/>
              <a:t>зменшення транзисторів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3692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286" y="319859"/>
            <a:ext cx="8411424" cy="4949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Чому не можна нескінченно підвищувати тактову частоту?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283" y="814812"/>
            <a:ext cx="6953061" cy="604318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900" dirty="0" smtClean="0"/>
              <a:t>Теоретично: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900" b="1" dirty="0" smtClean="0"/>
              <a:t>f ↑ → більше тактів за секунду → вища потенційна продуктивність</a:t>
            </a:r>
            <a:endParaRPr lang="uk-UA" sz="29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29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900" dirty="0" smtClean="0"/>
              <a:t>Але практично підвищення частоти обмежується: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затримками проходження сигналів;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часом перемикання транзисторів;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енергоспоживанням;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тепловиділенням;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складністю синхронізації;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стабільністю роботи.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29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900" dirty="0" smtClean="0"/>
              <a:t>Тривалий час частота CPU швидко зростала, але згодом її збільшення стало економічно та фізично складним.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uk-UA" sz="29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900" dirty="0" smtClean="0"/>
              <a:t>Тому виробники почали робити акцент на: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багатоядерності;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підвищенні IPC;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кеш-пам'яті;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SIMD;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SMT;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uk-UA" sz="2900" dirty="0" smtClean="0"/>
              <a:t>спеціалізованих прискорювачах.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0344" y="814811"/>
            <a:ext cx="4908555" cy="27250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933" y="4172545"/>
            <a:ext cx="4922067" cy="26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27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388" y="247431"/>
            <a:ext cx="7198259" cy="66697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Power Wall </a:t>
            </a:r>
            <a:r>
              <a:rPr lang="en-US" sz="3200" dirty="0" smtClean="0"/>
              <a:t>– </a:t>
            </a:r>
            <a:r>
              <a:rPr lang="ru-RU" sz="3200" dirty="0"/>
              <a:t>енергетичне обмеження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580" y="914401"/>
            <a:ext cx="11492620" cy="57670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1900" dirty="0" smtClean="0"/>
              <a:t>Динамічне енергоспоживання CMOS-логіки приблизно описується:</a:t>
            </a:r>
          </a:p>
          <a:p>
            <a:pPr marL="0" indent="0" algn="ctr">
              <a:buNone/>
            </a:pPr>
            <a:r>
              <a:rPr lang="uk-UA" sz="1900" b="1" dirty="0" smtClean="0"/>
              <a:t>P ≈ α · C · U² · f</a:t>
            </a:r>
            <a:endParaRPr lang="uk-UA" sz="1900" dirty="0" smtClean="0"/>
          </a:p>
          <a:p>
            <a:pPr marL="0" indent="0">
              <a:buNone/>
            </a:pPr>
            <a:r>
              <a:rPr lang="uk-UA" sz="1900" dirty="0" smtClean="0"/>
              <a:t>де: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900" b="1" dirty="0" smtClean="0"/>
              <a:t>P</a:t>
            </a:r>
            <a:r>
              <a:rPr lang="uk-UA" sz="1900" dirty="0" smtClean="0"/>
              <a:t> – потужність;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900" b="1" dirty="0" smtClean="0"/>
              <a:t>α</a:t>
            </a:r>
            <a:r>
              <a:rPr lang="uk-UA" sz="1900" dirty="0" smtClean="0"/>
              <a:t> – активність перемикань;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900" b="1" dirty="0" smtClean="0"/>
              <a:t>C</a:t>
            </a:r>
            <a:r>
              <a:rPr lang="uk-UA" sz="1900" dirty="0" smtClean="0"/>
              <a:t> – ефективна ємність;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900" b="1" dirty="0" smtClean="0"/>
              <a:t>U</a:t>
            </a:r>
            <a:r>
              <a:rPr lang="uk-UA" sz="1900" dirty="0" smtClean="0"/>
              <a:t> – напруга;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900" b="1" dirty="0" smtClean="0"/>
              <a:t>f</a:t>
            </a:r>
            <a:r>
              <a:rPr lang="uk-UA" sz="1900" dirty="0" smtClean="0"/>
              <a:t> – тактова частота. </a:t>
            </a:r>
          </a:p>
          <a:p>
            <a:pPr marL="0" indent="0">
              <a:buNone/>
            </a:pPr>
            <a:endParaRPr lang="uk-UA" sz="1900" dirty="0" smtClean="0"/>
          </a:p>
          <a:p>
            <a:pPr marL="0" indent="0">
              <a:buNone/>
            </a:pPr>
            <a:r>
              <a:rPr lang="uk-UA" sz="1900" dirty="0" smtClean="0"/>
              <a:t>Особливо важливим є квадратичний зв'язок:</a:t>
            </a:r>
          </a:p>
          <a:p>
            <a:pPr marL="0" indent="0" algn="ctr">
              <a:buNone/>
            </a:pPr>
            <a:r>
              <a:rPr lang="uk-UA" sz="1900" b="1" dirty="0" smtClean="0"/>
              <a:t>P ∝ U²</a:t>
            </a:r>
            <a:endParaRPr lang="uk-UA" sz="1900" dirty="0" smtClean="0"/>
          </a:p>
          <a:p>
            <a:pPr marL="0" indent="0">
              <a:buNone/>
            </a:pPr>
            <a:endParaRPr lang="uk-UA" sz="1900" dirty="0" smtClean="0"/>
          </a:p>
          <a:p>
            <a:pPr marL="0" indent="0">
              <a:buNone/>
            </a:pPr>
            <a:r>
              <a:rPr lang="uk-UA" sz="1900" dirty="0" smtClean="0"/>
              <a:t>Тому збільшення частоти, яке потребує підвищення напруги, може призводити до значного збільшення енергоспоживання.</a:t>
            </a:r>
          </a:p>
          <a:p>
            <a:pPr marL="0" indent="0">
              <a:buNone/>
            </a:pPr>
            <a:r>
              <a:rPr lang="uk-UA" sz="1900" dirty="0" smtClean="0"/>
              <a:t>Високе енергоспоживання означає:</a:t>
            </a:r>
          </a:p>
          <a:p>
            <a:pPr marL="0" indent="0" algn="ctr">
              <a:buNone/>
            </a:pPr>
            <a:r>
              <a:rPr lang="uk-UA" sz="1900" b="1" dirty="0" smtClean="0"/>
              <a:t>більше тепла → складніше охолодження → обмеження частоти.</a:t>
            </a:r>
            <a:endParaRPr lang="uk-UA" sz="1900" dirty="0" smtClean="0"/>
          </a:p>
          <a:p>
            <a:pPr marL="0" indent="0">
              <a:buNone/>
            </a:pPr>
            <a:endParaRPr lang="uk-UA" sz="1900" dirty="0" smtClean="0"/>
          </a:p>
          <a:p>
            <a:pPr marL="0" indent="0">
              <a:buNone/>
            </a:pPr>
            <a:r>
              <a:rPr lang="uk-UA" sz="1900" dirty="0" smtClean="0"/>
              <a:t>Це називають </a:t>
            </a:r>
            <a:r>
              <a:rPr lang="uk-UA" sz="1900" b="1" dirty="0" smtClean="0"/>
              <a:t>Power Wall</a:t>
            </a:r>
            <a:r>
              <a:rPr lang="uk-UA" sz="1900" dirty="0" smtClean="0"/>
              <a:t>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695" y="1086416"/>
            <a:ext cx="4618857" cy="348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54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274" y="292699"/>
            <a:ext cx="6836121" cy="603596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/>
              <a:t>Теплові обмеження процесора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564" y="896295"/>
            <a:ext cx="7536255" cy="5637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 smtClean="0"/>
              <a:t>Електрична енергія, спожита процесором, значною мірою перетворюється на </a:t>
            </a:r>
            <a:r>
              <a:rPr lang="uk-UA" sz="1600" b="1" dirty="0" smtClean="0"/>
              <a:t>тепло</a:t>
            </a:r>
            <a:r>
              <a:rPr lang="uk-UA" sz="1600" dirty="0" smtClean="0"/>
              <a:t>.</a:t>
            </a:r>
          </a:p>
          <a:p>
            <a:pPr marL="0" indent="0">
              <a:buNone/>
            </a:pPr>
            <a:endParaRPr lang="uk-UA" sz="1600" dirty="0" smtClean="0"/>
          </a:p>
          <a:p>
            <a:pPr marL="0" indent="0">
              <a:buNone/>
            </a:pPr>
            <a:r>
              <a:rPr lang="uk-UA" sz="1600" dirty="0" smtClean="0"/>
              <a:t>Шлях відведення тепла:</a:t>
            </a:r>
          </a:p>
          <a:p>
            <a:pPr marL="0" indent="0">
              <a:buNone/>
            </a:pPr>
            <a:r>
              <a:rPr lang="uk-UA" sz="1600" b="1" dirty="0" smtClean="0"/>
              <a:t>транзистори → кристал → теплорозподільна кришка → термоінтерфейс → система охолодження → навколишнє середовище</a:t>
            </a:r>
            <a:endParaRPr lang="uk-UA" sz="1600" dirty="0" smtClean="0"/>
          </a:p>
          <a:p>
            <a:pPr marL="0" indent="0">
              <a:buNone/>
            </a:pPr>
            <a:endParaRPr lang="uk-UA" sz="1600" dirty="0" smtClean="0"/>
          </a:p>
          <a:p>
            <a:pPr marL="0" indent="0">
              <a:buNone/>
            </a:pPr>
            <a:r>
              <a:rPr lang="uk-UA" sz="1600" dirty="0" smtClean="0"/>
              <a:t>Якщо температура процесора досягає критичного рівня, система може автоматично зменшити його продуктивність.</a:t>
            </a:r>
          </a:p>
          <a:p>
            <a:pPr marL="0" indent="0">
              <a:buNone/>
            </a:pPr>
            <a:endParaRPr lang="uk-UA" sz="1600" b="1" dirty="0" smtClean="0"/>
          </a:p>
          <a:p>
            <a:pPr marL="0" indent="0">
              <a:buNone/>
            </a:pPr>
            <a:r>
              <a:rPr lang="uk-UA" sz="1600" b="1" dirty="0" smtClean="0"/>
              <a:t>Thermal throttling</a:t>
            </a:r>
            <a:r>
              <a:rPr lang="uk-UA" sz="1600" dirty="0" smtClean="0"/>
              <a:t> – зниження частоти та/або напруги для обмеження температури.</a:t>
            </a:r>
          </a:p>
          <a:p>
            <a:pPr marL="0" indent="0">
              <a:buNone/>
            </a:pPr>
            <a:r>
              <a:rPr lang="uk-UA" sz="1600" dirty="0" smtClean="0"/>
              <a:t>Тому максимальна продуктивність процесора визначається не лише його архітектурою, а й можливостями системи охолодження.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299" y="1294776"/>
            <a:ext cx="3871666" cy="50995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92775"/>
            <a:ext cx="2684729" cy="13295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4729" y="4762468"/>
            <a:ext cx="2421527" cy="15901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256" y="4671588"/>
            <a:ext cx="2574642" cy="208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82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3658" y="229324"/>
            <a:ext cx="6084683" cy="53116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/>
              <a:t>Бенчмарки: як вимірюють продуктивність CPU?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34" y="968720"/>
            <a:ext cx="8066637" cy="523540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 smtClean="0"/>
              <a:t>Бенчмарк</a:t>
            </a:r>
            <a:r>
              <a:rPr lang="uk-UA" sz="1800" dirty="0" smtClean="0"/>
              <a:t> – тестова програма або набір тестів, призначених для оцінювання продуктивності обчислювальної системи.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Основні типи: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 smtClean="0"/>
              <a:t>Синтетичні тести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Створюють спеціалізоване навантаження для вимірювання певних характеристик.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 smtClean="0"/>
              <a:t>Прикладні тести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Використовують реальні або наближені до реальних задачі: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компіляція;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рендеринг;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кодування відео;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архівація;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dirty="0" smtClean="0"/>
              <a:t>наукові обчислення.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 smtClean="0"/>
              <a:t>Ігрові тести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Оцінюють продуктивність CPU/GPU у реальних або модельованих ігрових сценаріях.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i="1" dirty="0" smtClean="0"/>
              <a:t>Важливо:</a:t>
            </a:r>
            <a:r>
              <a:rPr lang="uk-UA" sz="1800" i="1" dirty="0" smtClean="0"/>
              <a:t> результати різних бенчмарків можуть суттєво відрізнятися.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0932" y="347003"/>
            <a:ext cx="3518086" cy="21878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932" y="2495141"/>
            <a:ext cx="3505322" cy="21825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0932" y="4648305"/>
            <a:ext cx="3505322" cy="220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54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4806" y="12973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Підсумок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869133"/>
            <a:ext cx="11257230" cy="58847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dirty="0"/>
              <a:t>Процесор </a:t>
            </a:r>
            <a:r>
              <a:rPr lang="ru-RU" sz="2000" b="1" dirty="0" smtClean="0"/>
              <a:t>– </a:t>
            </a:r>
            <a:r>
              <a:rPr lang="ru-RU" sz="2000" b="1" dirty="0"/>
              <a:t>це апаратний виконавець машинних інструкцій.</a:t>
            </a:r>
            <a:endParaRPr lang="ru-RU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ru-RU" sz="2000" dirty="0" smtClean="0"/>
              <a:t>Його </a:t>
            </a:r>
            <a:r>
              <a:rPr lang="ru-RU" sz="2000" dirty="0"/>
              <a:t>продуктивність визначається не однією характеристикою, а поєднанням:</a:t>
            </a:r>
          </a:p>
          <a:p>
            <a:pPr marL="0" indent="0" algn="ctr">
              <a:buNone/>
            </a:pPr>
            <a:r>
              <a:rPr lang="ru-RU" sz="2000" b="1" dirty="0"/>
              <a:t>частота + </a:t>
            </a:r>
            <a:r>
              <a:rPr lang="en-US" sz="2000" b="1" dirty="0"/>
              <a:t>IPC + </a:t>
            </a:r>
            <a:r>
              <a:rPr lang="ru-RU" sz="2000" b="1" dirty="0"/>
              <a:t>кеш + пам'ять + паралелізм + мікроархітектура + </a:t>
            </a:r>
            <a:r>
              <a:rPr lang="en-US" sz="2000" b="1" dirty="0"/>
              <a:t>ISA + </a:t>
            </a:r>
            <a:r>
              <a:rPr lang="ru-RU" sz="2000" b="1" dirty="0"/>
              <a:t>програмне навантаження.</a:t>
            </a:r>
            <a:endParaRPr lang="ru-RU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ru-RU" sz="2000" dirty="0" smtClean="0"/>
              <a:t>Сучасний </a:t>
            </a:r>
            <a:r>
              <a:rPr lang="en-US" sz="2000" dirty="0"/>
              <a:t>CPU </a:t>
            </a:r>
            <a:r>
              <a:rPr lang="ru-RU" sz="2000" dirty="0"/>
              <a:t>використовує:</a:t>
            </a:r>
          </a:p>
          <a:p>
            <a:r>
              <a:rPr lang="ru-RU" sz="2000" dirty="0"/>
              <a:t>багатоядерність; </a:t>
            </a:r>
          </a:p>
          <a:p>
            <a:r>
              <a:rPr lang="ru-RU" sz="2000" dirty="0"/>
              <a:t>конвеєризацію; </a:t>
            </a:r>
          </a:p>
          <a:p>
            <a:r>
              <a:rPr lang="ru-RU" sz="2000" dirty="0"/>
              <a:t>суперскалярність; </a:t>
            </a:r>
          </a:p>
          <a:p>
            <a:r>
              <a:rPr lang="en-US" sz="2000" dirty="0"/>
              <a:t>out-of-order execution; </a:t>
            </a:r>
          </a:p>
          <a:p>
            <a:r>
              <a:rPr lang="en-US" sz="2000" dirty="0"/>
              <a:t>branch prediction; </a:t>
            </a:r>
          </a:p>
          <a:p>
            <a:r>
              <a:rPr lang="ru-RU" sz="2000" dirty="0"/>
              <a:t>кешування; </a:t>
            </a:r>
          </a:p>
          <a:p>
            <a:r>
              <a:rPr lang="en-US" sz="2000" dirty="0"/>
              <a:t>SIMD; </a:t>
            </a:r>
          </a:p>
          <a:p>
            <a:r>
              <a:rPr lang="en-US" sz="2000" dirty="0"/>
              <a:t>SMT.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ru-RU" sz="2000" dirty="0" smtClean="0"/>
              <a:t>А </a:t>
            </a:r>
            <a:r>
              <a:rPr lang="ru-RU" sz="2000" dirty="0"/>
              <a:t>сучасний процесорний комплекс дедалі частіше являє собою:</a:t>
            </a:r>
          </a:p>
          <a:p>
            <a:pPr marL="0" indent="0">
              <a:buNone/>
            </a:pPr>
            <a:r>
              <a:rPr lang="en-US" sz="2000" b="1" dirty="0"/>
              <a:t>CPU + GPU + NPU + </a:t>
            </a:r>
            <a:r>
              <a:rPr lang="ru-RU" sz="2000" b="1" dirty="0"/>
              <a:t>контролери + спеціалізовані прискорювачі.</a:t>
            </a:r>
            <a:endParaRPr lang="ru-RU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628" y="2368937"/>
            <a:ext cx="4706545" cy="438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82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4153" y="2918202"/>
            <a:ext cx="6148057" cy="648863"/>
          </a:xfrm>
        </p:spPr>
        <p:txBody>
          <a:bodyPr>
            <a:noAutofit/>
          </a:bodyPr>
          <a:lstStyle/>
          <a:p>
            <a:pPr algn="ctr"/>
            <a:r>
              <a:rPr lang="uk-UA" sz="4800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03174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1448</Words>
  <Application>Microsoft Office PowerPoint</Application>
  <PresentationFormat>Widescreen</PresentationFormat>
  <Paragraphs>303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Класифікація процесорів Як класифікують процесори?</vt:lpstr>
      <vt:lpstr>Процесори за призначенням</vt:lpstr>
      <vt:lpstr>CPU за способом організації обчислень</vt:lpstr>
      <vt:lpstr>RISC та CISC</vt:lpstr>
      <vt:lpstr>x86-64</vt:lpstr>
      <vt:lpstr>ARM</vt:lpstr>
      <vt:lpstr>RISC-V</vt:lpstr>
      <vt:lpstr>Мікроархітектура ISA та мікроархітектура – не одне й те саме</vt:lpstr>
      <vt:lpstr>Мікроархітектура сучасного CPU</vt:lpstr>
      <vt:lpstr>Сучасні архітектури Гетерогенна архітектура</vt:lpstr>
      <vt:lpstr>SoC – System on Chip</vt:lpstr>
      <vt:lpstr>Чиплетна архітектура</vt:lpstr>
      <vt:lpstr>Вбудована графіка</vt:lpstr>
      <vt:lpstr>Закон масштабування та сучасні обмеження</vt:lpstr>
      <vt:lpstr>Чому не можна нескінченно підвищувати тактову частоту?</vt:lpstr>
      <vt:lpstr>Power Wall – енергетичне обмеження</vt:lpstr>
      <vt:lpstr>Теплові обмеження процесора</vt:lpstr>
      <vt:lpstr>Бенчмарки: як вимірюють продуктивність CPU?</vt:lpstr>
      <vt:lpstr>Підсумок</vt:lpstr>
      <vt:lpstr>Дякую за увагу!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Пользователь Windows</cp:lastModifiedBy>
  <cp:revision>81</cp:revision>
  <dcterms:created xsi:type="dcterms:W3CDTF">2026-08-22T15:33:16Z</dcterms:created>
  <dcterms:modified xsi:type="dcterms:W3CDTF">2026-09-05T11:02:11Z</dcterms:modified>
</cp:coreProperties>
</file>