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0" r:id="rId2"/>
    <p:sldId id="256" r:id="rId3"/>
    <p:sldId id="317" r:id="rId4"/>
    <p:sldId id="318" r:id="rId5"/>
    <p:sldId id="273" r:id="rId6"/>
    <p:sldId id="299" r:id="rId7"/>
    <p:sldId id="274" r:id="rId8"/>
    <p:sldId id="275" r:id="rId9"/>
    <p:sldId id="319" r:id="rId10"/>
    <p:sldId id="320" r:id="rId11"/>
    <p:sldId id="276" r:id="rId12"/>
    <p:sldId id="300" r:id="rId13"/>
    <p:sldId id="301" r:id="rId14"/>
    <p:sldId id="277" r:id="rId15"/>
    <p:sldId id="279" r:id="rId16"/>
    <p:sldId id="304" r:id="rId17"/>
    <p:sldId id="281" r:id="rId18"/>
    <p:sldId id="282" r:id="rId19"/>
    <p:sldId id="283" r:id="rId20"/>
    <p:sldId id="284" r:id="rId21"/>
    <p:sldId id="285" r:id="rId22"/>
    <p:sldId id="286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21" r:id="rId36"/>
    <p:sldId id="296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4E8A3-EC81-49D4-9057-0DC63CE113EA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C04B0-5B91-418F-AC12-6B78ED4A40C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084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C04B0-5B91-418F-AC12-6B78ED4A40C1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988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05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88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1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199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651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291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72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32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5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68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48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29B5D-D8AE-4476-B1A2-C3258E3A5D23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A45FD-7AF6-46FC-B3A6-359139CD6804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96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6962" y="1339914"/>
            <a:ext cx="9144000" cy="2810746"/>
          </a:xfrm>
        </p:spPr>
        <p:txBody>
          <a:bodyPr>
            <a:normAutofit/>
          </a:bodyPr>
          <a:lstStyle/>
          <a:p>
            <a:br>
              <a:rPr lang="uk-UA" b="1" dirty="0">
                <a:latin typeface="+mn-lt"/>
              </a:rPr>
            </a:br>
            <a:r>
              <a:rPr lang="uk-UA" sz="4400" dirty="0">
                <a:latin typeface="+mn-lt"/>
              </a:rPr>
              <a:t>ЛЕКЦІЯ </a:t>
            </a:r>
            <a:r>
              <a:rPr lang="ru-RU" sz="4400" dirty="0">
                <a:effectLst/>
                <a:latin typeface="+mn-lt"/>
                <a:ea typeface="Times New Roman" panose="02020603050405020304" pitchFamily="18" charset="0"/>
              </a:rPr>
              <a:t>12:</a:t>
            </a:r>
            <a:br>
              <a:rPr lang="ru-RU" sz="4400" dirty="0"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4400" dirty="0">
                <a:effectLst/>
                <a:latin typeface="+mn-lt"/>
                <a:ea typeface="Times New Roman" panose="02020603050405020304" pitchFamily="18" charset="0"/>
              </a:rPr>
              <a:t> Робота з файлами </a:t>
            </a:r>
            <a:br>
              <a:rPr lang="en-US" sz="4400" dirty="0">
                <a:latin typeface="+mn-lt"/>
              </a:rPr>
            </a:br>
            <a:endParaRPr lang="ru-RU" sz="4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8206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5" y="144855"/>
            <a:ext cx="11506955" cy="6590923"/>
          </a:xfrm>
        </p:spPr>
        <p:txBody>
          <a:bodyPr>
            <a:normAutofit lnSpcReduction="10000"/>
          </a:bodyPr>
          <a:lstStyle/>
          <a:p>
            <a:r>
              <a:rPr lang="ru-RU" sz="2000" b="1" dirty="0"/>
              <a:t>Відкриття текстового файлу</a:t>
            </a:r>
          </a:p>
          <a:p>
            <a:pPr algn="l"/>
            <a:r>
              <a:rPr lang="uk-UA" sz="1600" dirty="0"/>
              <a:t>Перед початком зчитування чи записування в файл його необхідно відкрити: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uk-UA" altLang="ru-RU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ru-RU" sz="2000" b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myfile</a:t>
            </a:r>
            <a:r>
              <a:rPr kumimoji="0" lang="ru-RU" altLang="ru-RU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= </a:t>
            </a:r>
            <a:r>
              <a:rPr kumimoji="0" lang="ru-RU" altLang="ru-RU" sz="2000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open</a:t>
            </a:r>
            <a:r>
              <a:rPr kumimoji="0" lang="ru-RU" altLang="ru-RU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(filename, mode) </a:t>
            </a:r>
            <a:endParaRPr kumimoji="0" lang="en-US" altLang="ru-RU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  </a:t>
            </a:r>
            <a:r>
              <a:rPr kumimoji="0" lang="en-US" altLang="ru-RU" sz="1600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- об’єкт файла, який повертається функцією </a:t>
            </a:r>
            <a:r>
              <a:rPr kumimoji="0" lang="ru-RU" alt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open()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  </a:t>
            </a:r>
            <a:r>
              <a:rPr kumimoji="0" lang="ru-RU" alt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filename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- рядок з назвою файла або шлях до файла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  </a:t>
            </a:r>
            <a:r>
              <a:rPr kumimoji="0" lang="ru-RU" altLang="ru-RU" sz="1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mode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- рядок, який вказує на тип файла і дії, які можна виконувати над файлом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u="sng" dirty="0"/>
              <a:t>Перша літера</a:t>
            </a:r>
            <a:r>
              <a:rPr lang="ru-RU" altLang="ru-RU" sz="1600" dirty="0"/>
              <a:t> рядка </a:t>
            </a:r>
            <a:r>
              <a:rPr lang="ru-RU" altLang="ru-RU" sz="1600" b="1" i="1" dirty="0"/>
              <a:t>mode</a:t>
            </a:r>
            <a:r>
              <a:rPr lang="ru-RU" altLang="ru-RU" sz="1600" dirty="0"/>
              <a:t> вказує на </a:t>
            </a:r>
            <a:r>
              <a:rPr lang="ru-RU" altLang="ru-RU" sz="1600" u="sng" dirty="0"/>
              <a:t>операцію з файлом</a:t>
            </a:r>
            <a:r>
              <a:rPr lang="ru-RU" altLang="ru-RU" sz="1600" dirty="0"/>
              <a:t>: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 </a:t>
            </a:r>
            <a:r>
              <a:rPr lang="ru-RU" altLang="ru-RU" sz="1600" b="1" i="1" dirty="0"/>
              <a:t>r</a:t>
            </a:r>
            <a:r>
              <a:rPr lang="ru-RU" altLang="ru-RU" sz="1600" dirty="0"/>
              <a:t>   - означає </a:t>
            </a:r>
            <a:r>
              <a:rPr lang="ru-RU" altLang="ru-RU" sz="1600" b="1" dirty="0"/>
              <a:t>читання з файла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b="1" dirty="0"/>
              <a:t> </a:t>
            </a:r>
            <a:r>
              <a:rPr lang="en-US" altLang="ru-RU" sz="1600" b="1" dirty="0"/>
              <a:t>r+ </a:t>
            </a:r>
            <a:r>
              <a:rPr lang="ru-RU" altLang="ru-RU" sz="1600" b="1" dirty="0"/>
              <a:t> </a:t>
            </a:r>
            <a:r>
              <a:rPr lang="en-US" altLang="ru-RU" sz="1600" b="1" dirty="0"/>
              <a:t>- </a:t>
            </a:r>
            <a:r>
              <a:rPr lang="uk-UA" altLang="ru-RU" sz="1600" dirty="0"/>
              <a:t>і для </a:t>
            </a:r>
            <a:r>
              <a:rPr lang="uk-UA" altLang="ru-RU" sz="1600" b="1" dirty="0"/>
              <a:t>читання </a:t>
            </a:r>
            <a:r>
              <a:rPr lang="uk-UA" altLang="ru-RU" sz="1600" dirty="0"/>
              <a:t>і для </a:t>
            </a:r>
            <a:r>
              <a:rPr lang="uk-UA" altLang="ru-RU" sz="1600" b="1" dirty="0"/>
              <a:t>запису</a:t>
            </a:r>
            <a:endParaRPr lang="ru-RU" altLang="ru-RU" sz="16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 </a:t>
            </a:r>
            <a:r>
              <a:rPr lang="ru-RU" altLang="ru-RU" sz="1600" b="1" i="1" dirty="0"/>
              <a:t>w</a:t>
            </a:r>
            <a:r>
              <a:rPr lang="ru-RU" altLang="ru-RU" sz="1600" dirty="0"/>
              <a:t> - означає </a:t>
            </a:r>
            <a:r>
              <a:rPr lang="ru-RU" altLang="ru-RU" sz="1600" b="1" dirty="0"/>
              <a:t>запис в існуючий файл</a:t>
            </a:r>
            <a:r>
              <a:rPr lang="ru-RU" altLang="ru-RU" sz="1600" dirty="0"/>
              <a:t> (якщо файла не існує, він буде створений)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 </a:t>
            </a:r>
            <a:r>
              <a:rPr lang="ru-RU" altLang="ru-RU" sz="1600" b="1" i="1" dirty="0"/>
              <a:t>x</a:t>
            </a:r>
            <a:r>
              <a:rPr lang="ru-RU" altLang="ru-RU" sz="1600" i="1" dirty="0"/>
              <a:t> </a:t>
            </a:r>
            <a:r>
              <a:rPr lang="ru-RU" altLang="ru-RU" sz="1600" dirty="0"/>
              <a:t>- означає </a:t>
            </a:r>
            <a:r>
              <a:rPr lang="ru-RU" altLang="ru-RU" sz="1600" b="1" dirty="0"/>
              <a:t>запис у новий файл</a:t>
            </a:r>
            <a:r>
              <a:rPr lang="ru-RU" altLang="ru-RU" sz="1600" dirty="0"/>
              <a:t>, тобто, якщо файла не існує (він буде створений)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i="1" dirty="0"/>
              <a:t> </a:t>
            </a:r>
            <a:r>
              <a:rPr lang="ru-RU" altLang="ru-RU" sz="1600" b="1" i="1" dirty="0"/>
              <a:t>a</a:t>
            </a:r>
            <a:r>
              <a:rPr lang="ru-RU" altLang="ru-RU" sz="1600" i="1" dirty="0"/>
              <a:t> </a:t>
            </a:r>
            <a:r>
              <a:rPr lang="ru-RU" altLang="ru-RU" sz="1600" dirty="0"/>
              <a:t>- означає </a:t>
            </a:r>
            <a:r>
              <a:rPr lang="ru-RU" altLang="ru-RU" sz="1600" b="1" dirty="0"/>
              <a:t>додавання в кінець файла</a:t>
            </a:r>
            <a:r>
              <a:rPr lang="ru-RU" altLang="ru-RU" sz="1600" dirty="0"/>
              <a:t>, якщо файл існує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u="sng" dirty="0"/>
              <a:t>Друга літера</a:t>
            </a:r>
            <a:r>
              <a:rPr lang="ru-RU" altLang="ru-RU" sz="1600" dirty="0"/>
              <a:t> рядка </a:t>
            </a:r>
            <a:r>
              <a:rPr lang="ru-RU" altLang="ru-RU" sz="1600" b="1" i="1" dirty="0"/>
              <a:t>mode</a:t>
            </a:r>
            <a:r>
              <a:rPr lang="ru-RU" altLang="ru-RU" sz="1600" dirty="0"/>
              <a:t> вказує на </a:t>
            </a:r>
            <a:r>
              <a:rPr lang="ru-RU" altLang="ru-RU" sz="1600" u="sng" dirty="0"/>
              <a:t>тип файла</a:t>
            </a:r>
            <a:r>
              <a:rPr lang="ru-RU" altLang="ru-RU" sz="1600" dirty="0"/>
              <a:t>: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 </a:t>
            </a:r>
            <a:r>
              <a:rPr lang="ru-RU" altLang="ru-RU" sz="1600" b="1" dirty="0"/>
              <a:t>t</a:t>
            </a:r>
            <a:r>
              <a:rPr lang="ru-RU" altLang="ru-RU" sz="1600" dirty="0"/>
              <a:t> (або нічого) - означає, що </a:t>
            </a:r>
            <a:r>
              <a:rPr lang="ru-RU" altLang="ru-RU" sz="1600" b="1" dirty="0"/>
              <a:t>файл текстовий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altLang="ru-RU" sz="1600" dirty="0"/>
              <a:t> </a:t>
            </a:r>
            <a:r>
              <a:rPr lang="ru-RU" altLang="ru-RU" sz="1600" b="1" dirty="0"/>
              <a:t>b</a:t>
            </a:r>
            <a:r>
              <a:rPr lang="ru-RU" altLang="ru-RU" sz="1600" dirty="0"/>
              <a:t> - означає, що </a:t>
            </a:r>
            <a:r>
              <a:rPr lang="ru-RU" altLang="ru-RU" sz="1600" b="1" dirty="0"/>
              <a:t>файл бінарний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/>
              <a:t>Після відкриття файла, виконують читання даних з файла або запис даних у файл.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/>
              <a:t>Після виконання дій необхідно </a:t>
            </a:r>
            <a:r>
              <a:rPr lang="ru-RU" altLang="ru-RU" sz="1600" b="1" dirty="0"/>
              <a:t>файл закрити</a:t>
            </a:r>
            <a:r>
              <a:rPr lang="ru-RU" altLang="ru-RU" sz="1600" dirty="0"/>
              <a:t> функцією </a:t>
            </a:r>
            <a:r>
              <a:rPr lang="ru-RU" altLang="ru-RU" sz="1600" b="1" dirty="0"/>
              <a:t>close()</a:t>
            </a:r>
            <a:r>
              <a:rPr lang="ru-RU" altLang="ru-RU" sz="1600" dirty="0"/>
              <a:t>:</a:t>
            </a:r>
            <a:endParaRPr lang="en-US" alt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16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600" dirty="0"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400" dirty="0"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uk-UA" sz="1400" dirty="0">
              <a:cs typeface="Arial" panose="020B0604020202020204" pitchFamily="34" charset="0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2414414"/>
            <a:ext cx="2937022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'filename.txt'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5703" y="6198047"/>
            <a:ext cx="1451038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 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01683" y="3561239"/>
            <a:ext cx="2372765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'photo.jpg'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'r+'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jpgdata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718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27" y="543208"/>
            <a:ext cx="12119573" cy="62468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b="1" i="1" dirty="0"/>
              <a:t>OSError</a:t>
            </a:r>
            <a:r>
              <a:rPr lang="ru-RU" sz="1800" dirty="0"/>
              <a:t> – якщо виникла помилка з відкриттям.</a:t>
            </a:r>
          </a:p>
          <a:p>
            <a:pPr marL="987425" indent="0">
              <a:buNone/>
            </a:pPr>
            <a:r>
              <a:rPr lang="ru-RU" sz="1800" b="1" dirty="0"/>
              <a:t>Режими відкриття файлу</a:t>
            </a:r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pPr marL="987425" indent="0">
              <a:buNone/>
            </a:pPr>
            <a:endParaRPr lang="ru-RU" sz="1800" b="1" dirty="0"/>
          </a:p>
          <a:p>
            <a:r>
              <a:rPr lang="en-US" sz="1800" b="1" i="1" dirty="0"/>
              <a:t>buffering </a:t>
            </a:r>
            <a:endParaRPr lang="uk-UA" sz="1800" b="1" i="1" dirty="0"/>
          </a:p>
          <a:p>
            <a:pPr marL="625475"/>
            <a:r>
              <a:rPr lang="en-US" sz="1800" b="1" dirty="0"/>
              <a:t>0</a:t>
            </a:r>
            <a:r>
              <a:rPr lang="en-US" sz="1800" dirty="0"/>
              <a:t> - </a:t>
            </a:r>
            <a:r>
              <a:rPr lang="uk-UA" sz="1800" dirty="0"/>
              <a:t>вимкнути буферизацію (працює тільки в бінарному режимі); </a:t>
            </a:r>
          </a:p>
          <a:p>
            <a:pPr marL="625475"/>
            <a:r>
              <a:rPr lang="uk-UA" sz="1800" b="1" dirty="0"/>
              <a:t>1</a:t>
            </a:r>
            <a:r>
              <a:rPr lang="uk-UA" sz="1800" dirty="0"/>
              <a:t> - </a:t>
            </a:r>
            <a:r>
              <a:rPr lang="en-US" sz="1800" dirty="0"/>
              <a:t>line buffering</a:t>
            </a:r>
            <a:r>
              <a:rPr lang="uk-UA" sz="1800" dirty="0"/>
              <a:t> (</a:t>
            </a:r>
            <a:r>
              <a:rPr lang="en-US" sz="1800" dirty="0"/>
              <a:t>1 - </a:t>
            </a:r>
            <a:r>
              <a:rPr lang="uk-UA" sz="1800" dirty="0"/>
              <a:t>вказується розмір буфера); </a:t>
            </a:r>
          </a:p>
          <a:p>
            <a:pPr marL="625475"/>
            <a:r>
              <a:rPr lang="en-US" sz="1800" b="1" dirty="0"/>
              <a:t>None</a:t>
            </a:r>
            <a:r>
              <a:rPr lang="en-US" sz="1800" dirty="0"/>
              <a:t>: </a:t>
            </a:r>
            <a:endParaRPr lang="uk-UA" sz="1800" dirty="0"/>
          </a:p>
          <a:p>
            <a:pPr marL="1077913"/>
            <a:r>
              <a:rPr lang="uk-UA" sz="1800" dirty="0"/>
              <a:t>бінарні файли з фіксованим розміром буфера </a:t>
            </a:r>
            <a:r>
              <a:rPr lang="en-US" sz="1800" b="1" dirty="0" err="1"/>
              <a:t>io.DEFAULT_BUFFER_SIZE</a:t>
            </a:r>
            <a:r>
              <a:rPr lang="en-US" sz="1800" dirty="0"/>
              <a:t> </a:t>
            </a:r>
            <a:endParaRPr lang="uk-UA" sz="1800" dirty="0"/>
          </a:p>
          <a:p>
            <a:pPr marL="1077913"/>
            <a:r>
              <a:rPr lang="en-US" sz="1800" dirty="0"/>
              <a:t>"</a:t>
            </a:r>
            <a:r>
              <a:rPr lang="uk-UA" sz="1800" dirty="0"/>
              <a:t>Інтерактивні" текстові файли (термінали, тобто де </a:t>
            </a:r>
            <a:r>
              <a:rPr lang="en-US" sz="1800" b="1" i="1" dirty="0"/>
              <a:t>isatty()</a:t>
            </a:r>
            <a:r>
              <a:rPr lang="en-US" sz="1800" dirty="0"/>
              <a:t> </a:t>
            </a:r>
            <a:r>
              <a:rPr lang="uk-UA" sz="1800" dirty="0"/>
              <a:t>повернув </a:t>
            </a:r>
            <a:r>
              <a:rPr lang="en-US" sz="1800" b="1" i="1" dirty="0"/>
              <a:t>True</a:t>
            </a:r>
            <a:r>
              <a:rPr lang="en-US" sz="1800" dirty="0"/>
              <a:t> </a:t>
            </a:r>
            <a:r>
              <a:rPr lang="uk-UA" sz="1800" dirty="0"/>
              <a:t>працюють з лінійною буферизацією;</a:t>
            </a:r>
          </a:p>
          <a:p>
            <a:pPr marL="1077913"/>
            <a:r>
              <a:rPr lang="uk-UA" sz="1800" dirty="0"/>
              <a:t> інші текствові файли - як і бінарні. </a:t>
            </a:r>
            <a:endParaRPr lang="ru-RU" sz="1800" b="1" dirty="0"/>
          </a:p>
          <a:p>
            <a:pPr marL="0" indent="0">
              <a:buNone/>
            </a:pPr>
            <a:endParaRPr lang="uk-UA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778158"/>
              </p:ext>
            </p:extLst>
          </p:nvPr>
        </p:nvGraphicFramePr>
        <p:xfrm>
          <a:off x="213511" y="1295215"/>
          <a:ext cx="7481935" cy="2682240"/>
        </p:xfrm>
        <a:graphic>
          <a:graphicData uri="http://schemas.openxmlformats.org/drawingml/2006/table">
            <a:tbl>
              <a:tblPr/>
              <a:tblGrid>
                <a:gridCol w="1265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6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uk-UA" sz="1600" dirty="0"/>
                        <a:t>Ключ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Значення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/>
                        <a:t>'r'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Відкрити на читання </a:t>
                      </a:r>
                      <a:r>
                        <a:rPr lang="en-US" sz="1600" dirty="0"/>
                        <a:t>(</a:t>
                      </a:r>
                      <a:r>
                        <a:rPr lang="uk-UA" sz="1600" dirty="0"/>
                        <a:t>за замовчуванням</a:t>
                      </a:r>
                      <a:r>
                        <a:rPr lang="en-US" sz="16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/>
                        <a:t>'w'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Відкрито для запису, видалить вміст файлу якщо він 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/>
                        <a:t>'x'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Відкрито для запису</a:t>
                      </a:r>
                      <a:r>
                        <a:rPr lang="en-US" sz="1600" dirty="0"/>
                        <a:t> </a:t>
                      </a:r>
                      <a:r>
                        <a:rPr lang="uk-UA" sz="1600" dirty="0"/>
                        <a:t>якщо</a:t>
                      </a:r>
                      <a:r>
                        <a:rPr lang="uk-UA" sz="1600" baseline="0" dirty="0"/>
                        <a:t> файлу не інсує, інакше помилка</a:t>
                      </a:r>
                      <a:endParaRPr lang="uk-UA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/>
                        <a:t>'a'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Відкрито для запису, дозапише в кінець файлу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/>
                        <a:t>'b'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Бінарний</a:t>
                      </a:r>
                      <a:r>
                        <a:rPr lang="uk-UA" sz="1600" baseline="0" dirty="0"/>
                        <a:t> режим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/>
                        <a:t>'t'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Текстовий режим </a:t>
                      </a:r>
                      <a:r>
                        <a:rPr lang="en-US" sz="1600" dirty="0"/>
                        <a:t>(</a:t>
                      </a:r>
                      <a:r>
                        <a:rPr lang="uk-UA" sz="1600" dirty="0"/>
                        <a:t>за замовчуванням</a:t>
                      </a:r>
                      <a:r>
                        <a:rPr lang="en-US" sz="1600" dirty="0"/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/>
                        <a:t>'+'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Відкрито і на читання і на запис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44855" y="126748"/>
            <a:ext cx="9035102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mode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buffering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encoding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errors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newline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None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closefd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14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909" y="108642"/>
            <a:ext cx="11932467" cy="6590922"/>
          </a:xfrm>
        </p:spPr>
        <p:txBody>
          <a:bodyPr>
            <a:normAutofit/>
          </a:bodyPr>
          <a:lstStyle/>
          <a:p>
            <a:r>
              <a:rPr lang="en-US" sz="1600" b="1" dirty="0"/>
              <a:t>encoding</a:t>
            </a:r>
            <a:r>
              <a:rPr lang="en-US" sz="1600" dirty="0"/>
              <a:t> - </a:t>
            </a:r>
            <a:r>
              <a:rPr lang="uk-UA" sz="1600" dirty="0"/>
              <a:t>вказує кодування файлу (тільки в текстовому режимі!) </a:t>
            </a:r>
          </a:p>
          <a:p>
            <a:pPr>
              <a:tabLst>
                <a:tab pos="271463" algn="l"/>
              </a:tabLst>
            </a:pPr>
            <a:r>
              <a:rPr lang="en-US" sz="1600" b="1" dirty="0"/>
              <a:t>errors</a:t>
            </a:r>
            <a:r>
              <a:rPr lang="en-US" sz="1600" dirty="0"/>
              <a:t> - </a:t>
            </a:r>
            <a:r>
              <a:rPr lang="uk-UA" sz="1600" dirty="0"/>
              <a:t>як обробляється помилка, що відбувається:</a:t>
            </a:r>
          </a:p>
          <a:p>
            <a:pPr marL="715963"/>
            <a:r>
              <a:rPr lang="en-US" sz="1600" b="1" dirty="0"/>
              <a:t>strict</a:t>
            </a:r>
            <a:r>
              <a:rPr lang="en-US" sz="1600" dirty="0"/>
              <a:t> </a:t>
            </a:r>
            <a:r>
              <a:rPr lang="uk-UA" sz="1600" dirty="0"/>
              <a:t>або </a:t>
            </a:r>
            <a:r>
              <a:rPr lang="en-US" sz="1600" b="1" dirty="0"/>
              <a:t>None</a:t>
            </a:r>
            <a:r>
              <a:rPr lang="en-US" sz="1600" dirty="0"/>
              <a:t> - </a:t>
            </a:r>
            <a:r>
              <a:rPr lang="uk-UA" sz="1600" dirty="0"/>
              <a:t>генерується виключення </a:t>
            </a:r>
            <a:r>
              <a:rPr lang="en-US" sz="1600" b="1" dirty="0" err="1"/>
              <a:t>ValueError</a:t>
            </a:r>
            <a:r>
              <a:rPr lang="en-US" sz="1600" dirty="0"/>
              <a:t>; </a:t>
            </a:r>
            <a:endParaRPr lang="uk-UA" sz="1600" dirty="0"/>
          </a:p>
          <a:p>
            <a:pPr marL="715963"/>
            <a:r>
              <a:rPr lang="en-US" sz="1600" b="1" dirty="0"/>
              <a:t>ignore</a:t>
            </a:r>
            <a:r>
              <a:rPr lang="en-US" sz="1600" dirty="0"/>
              <a:t> – </a:t>
            </a:r>
            <a:r>
              <a:rPr lang="uk-UA" sz="1600" dirty="0"/>
              <a:t>ніяк (так можна втратити дані); </a:t>
            </a:r>
          </a:p>
          <a:p>
            <a:pPr marL="715963"/>
            <a:r>
              <a:rPr lang="en-US" sz="1600" b="1" dirty="0"/>
              <a:t>replace</a:t>
            </a:r>
            <a:r>
              <a:rPr lang="en-US" sz="1600" dirty="0"/>
              <a:t> - </a:t>
            </a:r>
            <a:r>
              <a:rPr lang="uk-UA" sz="1600" dirty="0"/>
              <a:t>замінює "незрозумілі" символи на </a:t>
            </a:r>
            <a:r>
              <a:rPr lang="uk-UA" sz="1600" b="1" i="1" dirty="0"/>
              <a:t>?</a:t>
            </a:r>
            <a:r>
              <a:rPr lang="uk-UA" sz="1600" dirty="0"/>
              <a:t>; </a:t>
            </a:r>
          </a:p>
          <a:p>
            <a:pPr marL="715963"/>
            <a:r>
              <a:rPr lang="uk-UA" sz="1600" b="1" dirty="0"/>
              <a:t>специфічні заміни</a:t>
            </a:r>
            <a:r>
              <a:rPr lang="en-US" sz="1600" b="1" dirty="0"/>
              <a:t>.</a:t>
            </a:r>
            <a:r>
              <a:rPr lang="uk-UA" sz="1600" dirty="0"/>
              <a:t> </a:t>
            </a:r>
          </a:p>
          <a:p>
            <a:pPr marL="273050" indent="-273050"/>
            <a:r>
              <a:rPr lang="en-US" sz="1600" b="1" dirty="0"/>
              <a:t>newline</a:t>
            </a:r>
            <a:r>
              <a:rPr lang="en-US" sz="1600" dirty="0"/>
              <a:t> - </a:t>
            </a:r>
            <a:r>
              <a:rPr lang="uk-UA" sz="1600" dirty="0"/>
              <a:t>обробка кінців рядків в текстовій моді. </a:t>
            </a:r>
          </a:p>
          <a:p>
            <a:pPr marL="715963"/>
            <a:r>
              <a:rPr lang="uk-UA" sz="1600" b="1" dirty="0"/>
              <a:t>читання</a:t>
            </a:r>
            <a:r>
              <a:rPr lang="uk-UA" sz="1600" dirty="0"/>
              <a:t>: </a:t>
            </a:r>
          </a:p>
          <a:p>
            <a:pPr marL="896938"/>
            <a:r>
              <a:rPr lang="en-US" sz="1600" b="1" dirty="0"/>
              <a:t>None</a:t>
            </a:r>
            <a:r>
              <a:rPr lang="en-US" sz="1600" dirty="0"/>
              <a:t> - </a:t>
            </a:r>
            <a:r>
              <a:rPr lang="uk-UA" sz="1600" dirty="0"/>
              <a:t>будь-які кінці рядків транслюються в </a:t>
            </a:r>
            <a:r>
              <a:rPr lang="uk-UA" sz="1600" b="1" dirty="0"/>
              <a:t>'\</a:t>
            </a:r>
            <a:r>
              <a:rPr lang="en-US" sz="1600" b="1" dirty="0"/>
              <a:t>n'</a:t>
            </a:r>
            <a:r>
              <a:rPr lang="en-US" sz="1600" dirty="0"/>
              <a:t>; </a:t>
            </a:r>
            <a:endParaRPr lang="uk-UA" sz="1600" dirty="0"/>
          </a:p>
          <a:p>
            <a:pPr marL="896938"/>
            <a:r>
              <a:rPr lang="en-US" sz="1600" b="1" dirty="0"/>
              <a:t>''</a:t>
            </a:r>
            <a:r>
              <a:rPr lang="en-US" sz="1600" dirty="0"/>
              <a:t> - </a:t>
            </a:r>
            <a:r>
              <a:rPr lang="uk-UA" sz="1600" dirty="0"/>
              <a:t>кінці рядків приходять як є;</a:t>
            </a:r>
          </a:p>
          <a:p>
            <a:pPr marL="896938"/>
            <a:r>
              <a:rPr lang="uk-UA" sz="1600" b="1" dirty="0"/>
              <a:t> '\</a:t>
            </a:r>
            <a:r>
              <a:rPr lang="en-US" sz="1600" b="1" dirty="0"/>
              <a:t>n', '\r', '\r \n'</a:t>
            </a:r>
            <a:r>
              <a:rPr lang="en-US" sz="1600" dirty="0"/>
              <a:t> - </a:t>
            </a:r>
            <a:r>
              <a:rPr lang="uk-UA" sz="1600" dirty="0"/>
              <a:t>кінцями рядків вважаються тільки зазначені послідовності і саме вони стоять в кінці рядка при читанні. </a:t>
            </a:r>
          </a:p>
          <a:p>
            <a:pPr marL="715963" indent="-273050"/>
            <a:r>
              <a:rPr lang="uk-UA" sz="1600" b="1" dirty="0"/>
              <a:t>запис: </a:t>
            </a:r>
            <a:endParaRPr lang="en-US" sz="1600" b="1" dirty="0"/>
          </a:p>
          <a:p>
            <a:pPr marL="987425"/>
            <a:r>
              <a:rPr lang="en-US" sz="1600" b="1" dirty="0"/>
              <a:t>None</a:t>
            </a:r>
            <a:r>
              <a:rPr lang="en-US" sz="1600" dirty="0"/>
              <a:t> - </a:t>
            </a:r>
            <a:r>
              <a:rPr lang="uk-UA" sz="1600" dirty="0"/>
              <a:t>все </a:t>
            </a:r>
            <a:r>
              <a:rPr lang="en-US" sz="1600" dirty="0"/>
              <a:t>EOL </a:t>
            </a:r>
            <a:r>
              <a:rPr lang="uk-UA" sz="1600" dirty="0"/>
              <a:t>транслюються в </a:t>
            </a:r>
            <a:r>
              <a:rPr lang="en-US" sz="1600" b="1" i="1" dirty="0" err="1"/>
              <a:t>os.linesep</a:t>
            </a:r>
            <a:r>
              <a:rPr lang="en-US" sz="1600" dirty="0"/>
              <a:t> </a:t>
            </a:r>
          </a:p>
          <a:p>
            <a:pPr marL="987425"/>
            <a:r>
              <a:rPr lang="en-US" sz="1600" b="1" dirty="0"/>
              <a:t>''</a:t>
            </a:r>
            <a:r>
              <a:rPr lang="en-US" sz="1600" dirty="0"/>
              <a:t> </a:t>
            </a:r>
            <a:r>
              <a:rPr lang="uk-UA" sz="1600" dirty="0"/>
              <a:t>Або </a:t>
            </a:r>
            <a:r>
              <a:rPr lang="uk-UA" sz="1600" b="1" dirty="0"/>
              <a:t>'\</a:t>
            </a:r>
            <a:r>
              <a:rPr lang="en-US" sz="1600" b="1" dirty="0"/>
              <a:t>n'</a:t>
            </a:r>
            <a:r>
              <a:rPr lang="en-US" sz="1600" dirty="0"/>
              <a:t> - </a:t>
            </a:r>
            <a:r>
              <a:rPr lang="uk-UA" sz="1600" dirty="0"/>
              <a:t>символи без змін</a:t>
            </a:r>
            <a:endParaRPr lang="en-US" sz="1600" dirty="0"/>
          </a:p>
          <a:p>
            <a:pPr marL="987425"/>
            <a:r>
              <a:rPr lang="uk-UA" sz="1600" dirty="0"/>
              <a:t> </a:t>
            </a:r>
            <a:r>
              <a:rPr lang="uk-UA" sz="1600" b="1" dirty="0"/>
              <a:t>'\</a:t>
            </a:r>
            <a:r>
              <a:rPr lang="en-US" sz="1600" b="1" dirty="0"/>
              <a:t>n', '\r', '\r \n'</a:t>
            </a:r>
            <a:r>
              <a:rPr lang="en-US" sz="1600" dirty="0"/>
              <a:t> - EOL </a:t>
            </a:r>
            <a:r>
              <a:rPr lang="uk-UA" sz="1600" dirty="0"/>
              <a:t>конвертуються в зазначені символи. </a:t>
            </a:r>
          </a:p>
        </p:txBody>
      </p:sp>
    </p:spTree>
    <p:extLst>
      <p:ext uri="{BB962C8B-B14F-4D97-AF65-F5344CB8AC3E}">
        <p14:creationId xmlns:p14="http://schemas.microsoft.com/office/powerpoint/2010/main" val="392303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942" y="180252"/>
            <a:ext cx="11295708" cy="6483098"/>
          </a:xfrm>
        </p:spPr>
        <p:txBody>
          <a:bodyPr>
            <a:normAutofit/>
          </a:bodyPr>
          <a:lstStyle/>
          <a:p>
            <a:r>
              <a:rPr lang="ru-RU" sz="1800" b="1" dirty="0"/>
              <a:t>Запис даних у файл</a:t>
            </a:r>
          </a:p>
          <a:p>
            <a:pPr algn="l"/>
            <a:r>
              <a:rPr lang="ru-RU" sz="1800" dirty="0"/>
              <a:t>Для запису в файл використовується функція </a:t>
            </a:r>
            <a:r>
              <a:rPr lang="en-US" sz="1800" b="1" dirty="0"/>
              <a:t>write()</a:t>
            </a:r>
          </a:p>
          <a:p>
            <a:pPr algn="l"/>
            <a:endParaRPr lang="en-US" sz="1800" b="1" dirty="0"/>
          </a:p>
          <a:p>
            <a:pPr algn="l"/>
            <a:endParaRPr lang="en-US" sz="1800" b="1" dirty="0"/>
          </a:p>
          <a:p>
            <a:pPr algn="l"/>
            <a:endParaRPr lang="en-US" sz="1800" b="1" dirty="0"/>
          </a:p>
          <a:p>
            <a:pPr algn="l"/>
            <a:endParaRPr lang="en-US" sz="1800" b="1" dirty="0"/>
          </a:p>
          <a:p>
            <a:pPr algn="l"/>
            <a:endParaRPr lang="en-US" sz="1800" b="1" dirty="0"/>
          </a:p>
          <a:p>
            <a:pPr algn="l"/>
            <a:endParaRPr lang="en-US" sz="1800" b="1" dirty="0"/>
          </a:p>
          <a:p>
            <a:pPr algn="l"/>
            <a:r>
              <a:rPr lang="uk-UA" sz="1800" dirty="0"/>
              <a:t>Пам’ятайте, що не вказуючи шлях для файлу при його створенні ви створюєте його в тому ж самому каталозі, що і файл програми. Якщо ви хочете створити цей файл в іншому місці – вкажіть  цей шлях перед іменем файлу. </a:t>
            </a:r>
          </a:p>
          <a:p>
            <a:pPr algn="l"/>
            <a:r>
              <a:rPr lang="uk-UA" sz="1800" dirty="0"/>
              <a:t>Наприклад:</a:t>
            </a:r>
          </a:p>
          <a:p>
            <a:pPr algn="l"/>
            <a:endParaRPr lang="uk-UA" sz="1800" dirty="0"/>
          </a:p>
          <a:p>
            <a:pPr algn="l"/>
            <a:endParaRPr lang="ru-RU" sz="1800" dirty="0"/>
          </a:p>
          <a:p>
            <a:pPr algn="l"/>
            <a:r>
              <a:rPr lang="ru-RU" sz="1800" dirty="0"/>
              <a:t>Стосовно л</a:t>
            </a:r>
            <a:r>
              <a:rPr lang="uk-UA" sz="1800" dirty="0"/>
              <a:t>ітери </a:t>
            </a:r>
            <a:r>
              <a:rPr lang="en-US" sz="1800" b="1" i="1" dirty="0"/>
              <a:t>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uk-UA" sz="1800" dirty="0"/>
              <a:t>перед посиланням: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Це означає, що ми вказуємо Python, щоб </a:t>
            </a:r>
            <a:r>
              <a:rPr lang="uk-UA" sz="1800" u="sng" dirty="0"/>
              <a:t>рядок оброблявся як вихідний</a:t>
            </a:r>
            <a:r>
              <a:rPr lang="uk-UA" sz="1800" dirty="0"/>
              <a:t>. </a:t>
            </a:r>
          </a:p>
          <a:p>
            <a:pPr algn="l"/>
            <a:endParaRPr lang="ru-RU" sz="1800" dirty="0"/>
          </a:p>
          <a:p>
            <a:pPr algn="l"/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92316" y="1001648"/>
            <a:ext cx="5115209" cy="206210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'''При вивченні мови Python,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як і будь якої іншої мови програмування,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потрібно пам’ятати головне -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практика, практика, практика!'''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2316" y="4185442"/>
            <a:ext cx="6307248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JetBrains Mono"/>
              </a:rPr>
              <a:t>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JetBrains Mono"/>
              </a:rPr>
              <a:t>'D:\first_file.txt', 'w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2316" y="5301285"/>
            <a:ext cx="5639685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handle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"test.txt"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handle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r"C:\Users\mike\py101book\data\test.txt"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850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390" y="181069"/>
            <a:ext cx="11118410" cy="59958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Давайте подивимося на різницю між вихідним рядком і звичайним:</a:t>
            </a:r>
            <a:endParaRPr lang="ru-RU" sz="1800" dirty="0"/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35390" y="588405"/>
            <a:ext cx="10246935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&gt;&gt; &gt;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"C: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\Users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\mike\py101book\data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est.txt"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\Users\mike\py101book\data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est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txt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&gt;&gt; &gt;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r"C:\Users\mike\py101book\data\test.txt"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\Users\mike\py101book\data\test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txt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855" y="2366866"/>
            <a:ext cx="11890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Як видно з прикладу, коли ми не вказуємо рядок як вихідний, ми отримуємо неправильний шлях. </a:t>
            </a:r>
          </a:p>
          <a:p>
            <a:r>
              <a:rPr lang="uk-UA" dirty="0"/>
              <a:t>Чому це відбувається? У нашому випадку присутній спеціальний символ "t" (іншими словами, вкладка), так що рядок додає вкладку в наше посилання і псує її. 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4583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23" y="235390"/>
            <a:ext cx="11295708" cy="6310265"/>
          </a:xfrm>
        </p:spPr>
        <p:txBody>
          <a:bodyPr>
            <a:normAutofit/>
          </a:bodyPr>
          <a:lstStyle/>
          <a:p>
            <a:pPr algn="l"/>
            <a:r>
              <a:rPr lang="uk-UA" sz="1800" dirty="0"/>
              <a:t>Якщо при цьому ви хочете створити ще й каталог для файлу, то вам доведеться використати модуль </a:t>
            </a:r>
            <a:r>
              <a:rPr lang="en-US" sz="1800" b="1" dirty="0"/>
              <a:t>OS</a:t>
            </a:r>
            <a:r>
              <a:rPr lang="en-US" sz="1800" dirty="0"/>
              <a:t>.</a:t>
            </a:r>
            <a:endParaRPr lang="uk-UA" sz="1800" dirty="0"/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Хоча він містить багато функцій, зараз розглянемо лише основні з них: </a:t>
            </a:r>
          </a:p>
          <a:p>
            <a:pPr marL="180975" indent="-180975" algn="l">
              <a:buFont typeface="Arial" panose="020B0604020202020204" pitchFamily="34" charset="0"/>
              <a:buChar char="•"/>
            </a:pPr>
            <a:r>
              <a:rPr lang="uk-UA" sz="1800" b="1" dirty="0"/>
              <a:t>mkdir():        </a:t>
            </a:r>
            <a:r>
              <a:rPr lang="uk-UA" sz="1800" dirty="0"/>
              <a:t>створює нову папку </a:t>
            </a:r>
          </a:p>
          <a:p>
            <a:pPr marL="180975" indent="-180975" algn="l">
              <a:buFont typeface="Arial" panose="020B0604020202020204" pitchFamily="34" charset="0"/>
              <a:buChar char="•"/>
            </a:pPr>
            <a:r>
              <a:rPr lang="uk-UA" sz="1800" b="1" dirty="0"/>
              <a:t>rmdir():        </a:t>
            </a:r>
            <a:r>
              <a:rPr lang="uk-UA" sz="1800" dirty="0"/>
              <a:t>видаляє папку</a:t>
            </a:r>
          </a:p>
          <a:p>
            <a:pPr marL="180975" indent="-180975" algn="l">
              <a:buFont typeface="Arial" panose="020B0604020202020204" pitchFamily="34" charset="0"/>
              <a:buChar char="•"/>
            </a:pPr>
            <a:r>
              <a:rPr lang="uk-UA" sz="1800" b="1" dirty="0"/>
              <a:t>rename():    </a:t>
            </a:r>
            <a:r>
              <a:rPr lang="uk-UA" sz="1800" dirty="0"/>
              <a:t>перейменовує файл </a:t>
            </a:r>
          </a:p>
          <a:p>
            <a:pPr marL="180975" indent="-180975" algn="l">
              <a:buFont typeface="Arial" panose="020B0604020202020204" pitchFamily="34" charset="0"/>
              <a:buChar char="•"/>
            </a:pPr>
            <a:r>
              <a:rPr lang="uk-UA" sz="1800" b="1" dirty="0"/>
              <a:t>remove():    </a:t>
            </a:r>
            <a:r>
              <a:rPr lang="uk-UA" sz="1800" dirty="0"/>
              <a:t>видаляє файл</a:t>
            </a:r>
            <a:endParaRPr lang="ru-RU" sz="1800" b="1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10423" y="548211"/>
            <a:ext cx="7420825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20" y="3121939"/>
            <a:ext cx="7532483" cy="348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893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uk-UA" sz="2000" b="1" dirty="0"/>
              <a:t>Створення та видалення каталогів</a:t>
            </a:r>
          </a:p>
          <a:p>
            <a:pPr algn="l"/>
            <a:r>
              <a:rPr lang="uk-UA" sz="1800" dirty="0"/>
              <a:t>Для </a:t>
            </a:r>
            <a:r>
              <a:rPr lang="uk-UA" sz="1800" b="1" dirty="0">
                <a:solidFill>
                  <a:srgbClr val="FF0000"/>
                </a:solidFill>
              </a:rPr>
              <a:t>створення</a:t>
            </a:r>
            <a:r>
              <a:rPr lang="uk-UA" sz="1800" dirty="0"/>
              <a:t> каталогу використовується функція </a:t>
            </a:r>
            <a:r>
              <a:rPr lang="uk-UA" sz="1800" b="1" dirty="0"/>
              <a:t>mkdir()</a:t>
            </a:r>
            <a:r>
              <a:rPr lang="uk-UA" sz="1800" dirty="0"/>
              <a:t>, в яку передається шлях до цієї папки: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r>
              <a:rPr lang="ru-RU" altLang="ru-RU" sz="1800" dirty="0"/>
              <a:t>Але повториний запуск </a:t>
            </a:r>
            <a:r>
              <a:rPr lang="ru-RU" altLang="ru-RU" sz="1800" b="1" i="1" dirty="0"/>
              <a:t>mkdir</a:t>
            </a:r>
            <a:r>
              <a:rPr lang="ru-RU" altLang="ru-RU" sz="1800" dirty="0"/>
              <a:t> з тим сами ім’ям викличе </a:t>
            </a:r>
            <a:r>
              <a:rPr lang="ru-RU" altLang="ru-RU" sz="1800" b="1" i="1" dirty="0"/>
              <a:t>FileExistsError</a:t>
            </a:r>
            <a:r>
              <a:rPr lang="ru-RU" altLang="ru-RU" sz="1800" dirty="0"/>
              <a:t>.Тому замість цього запустіть</a:t>
            </a:r>
          </a:p>
          <a:p>
            <a:pPr algn="l"/>
            <a:endParaRPr lang="ru-RU" sz="1800" dirty="0"/>
          </a:p>
          <a:p>
            <a:pPr algn="l"/>
            <a:endParaRPr lang="ru-RU" sz="1800" dirty="0"/>
          </a:p>
          <a:p>
            <a:pPr algn="l"/>
            <a:r>
              <a:rPr lang="uk-UA" sz="1800" dirty="0"/>
              <a:t>Для </a:t>
            </a:r>
            <a:r>
              <a:rPr lang="uk-UA" sz="1800" b="1" dirty="0">
                <a:solidFill>
                  <a:srgbClr val="FF0000"/>
                </a:solidFill>
              </a:rPr>
              <a:t>видалення</a:t>
            </a:r>
            <a:r>
              <a:rPr lang="uk-UA" sz="1800" dirty="0"/>
              <a:t> каталогу використовується функція </a:t>
            </a:r>
            <a:r>
              <a:rPr lang="uk-UA" sz="1800" b="1" i="1" dirty="0"/>
              <a:t>rmdir()</a:t>
            </a:r>
            <a:r>
              <a:rPr lang="uk-UA" sz="1800" dirty="0"/>
              <a:t>,</a:t>
            </a:r>
            <a:r>
              <a:rPr lang="uk-UA" sz="1800" dirty="0">
                <a:solidFill>
                  <a:srgbClr val="FF0000"/>
                </a:solidFill>
              </a:rPr>
              <a:t> </a:t>
            </a:r>
            <a:r>
              <a:rPr lang="uk-UA" sz="1800" dirty="0"/>
              <a:t>в яку передається шлях до каталогу: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lvl="0" algn="l"/>
            <a:r>
              <a:rPr lang="ru-RU" altLang="ru-RU" sz="1800" dirty="0"/>
              <a:t>Для </a:t>
            </a:r>
            <a:r>
              <a:rPr lang="ru-RU" altLang="ru-RU" sz="1800" b="1" dirty="0">
                <a:solidFill>
                  <a:srgbClr val="FF0000"/>
                </a:solidFill>
              </a:rPr>
              <a:t>видалення каталогів разом з </a:t>
            </a:r>
            <a:r>
              <a:rPr lang="uk-UA" altLang="ru-RU" sz="1800" b="1" dirty="0">
                <a:solidFill>
                  <a:srgbClr val="FF0000"/>
                </a:solidFill>
              </a:rPr>
              <a:t>їх вмістом </a:t>
            </a:r>
            <a:r>
              <a:rPr lang="uk-UA" altLang="ru-RU" sz="1800" dirty="0"/>
              <a:t>використовують </a:t>
            </a:r>
            <a:r>
              <a:rPr lang="ru-RU" altLang="ru-RU" sz="1800" dirty="0"/>
              <a:t>модуль</a:t>
            </a:r>
            <a:r>
              <a:rPr lang="ru-RU" altLang="ru-RU" sz="1800" b="1" dirty="0"/>
              <a:t> </a:t>
            </a:r>
            <a:r>
              <a:rPr lang="en-US" altLang="ru-RU" sz="1800" b="1" i="1" dirty="0" err="1"/>
              <a:t>shutil</a:t>
            </a:r>
            <a:r>
              <a:rPr lang="ru-RU" altLang="ru-RU" sz="1800" b="1" dirty="0"/>
              <a:t>: </a:t>
            </a:r>
          </a:p>
          <a:p>
            <a:pPr algn="l"/>
            <a:endParaRPr lang="uk-UA" sz="1800" dirty="0"/>
          </a:p>
          <a:p>
            <a:pPr algn="l"/>
            <a:endParaRPr lang="ru-RU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7695" y="708057"/>
            <a:ext cx="7813140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Шлях відносно поточного файлу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Абсолютний шлях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"d:\somedir"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r"d:\somedir\hello"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1"/>
          <p:cNvSpPr txBox="1">
            <a:spLocks noChangeArrowheads="1"/>
          </p:cNvSpPr>
          <p:nvPr/>
        </p:nvSpPr>
        <p:spPr bwMode="auto">
          <a:xfrm>
            <a:off x="117695" y="2566686"/>
            <a:ext cx="3684760" cy="64633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i="1" dirty="0">
                <a:solidFill>
                  <a:srgbClr val="C792EA"/>
                </a:solidFill>
                <a:latin typeface="JetBrains Mono"/>
              </a:rPr>
              <a:t>if not </a:t>
            </a:r>
            <a:r>
              <a:rPr lang="ru-RU" altLang="ru-RU" sz="1800" dirty="0">
                <a:solidFill>
                  <a:srgbClr val="C3CEE3"/>
                </a:solidFill>
                <a:latin typeface="JetBrains Mono"/>
              </a:rPr>
              <a:t>os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.</a:t>
            </a:r>
            <a:r>
              <a:rPr lang="ru-RU" altLang="ru-RU" sz="1800" dirty="0">
                <a:solidFill>
                  <a:srgbClr val="C3CEE3"/>
                </a:solidFill>
                <a:latin typeface="JetBrains Mono"/>
              </a:rPr>
              <a:t>path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.</a:t>
            </a:r>
            <a:r>
              <a:rPr lang="ru-RU" altLang="ru-RU" sz="1800" dirty="0">
                <a:solidFill>
                  <a:srgbClr val="82AAFF"/>
                </a:solidFill>
                <a:latin typeface="JetBrains Mono"/>
              </a:rPr>
              <a:t>isdir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(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</a:t>
            </a:r>
            <a:r>
              <a:rPr lang="ru-RU" altLang="ru-RU" sz="1800" dirty="0">
                <a:solidFill>
                  <a:srgbClr val="C3E88D"/>
                </a:solidFill>
                <a:latin typeface="JetBrains Mono"/>
              </a:rPr>
              <a:t>"d:\somedir"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):</a:t>
            </a:r>
            <a:br>
              <a:rPr lang="ru-RU" altLang="ru-RU" sz="1800" dirty="0">
                <a:solidFill>
                  <a:srgbClr val="89DDFF"/>
                </a:solidFill>
                <a:latin typeface="JetBrains Mono"/>
              </a:rPr>
            </a:b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     </a:t>
            </a:r>
            <a:r>
              <a:rPr lang="ru-RU" altLang="ru-RU" sz="1800" dirty="0">
                <a:solidFill>
                  <a:srgbClr val="C3CEE3"/>
                </a:solidFill>
                <a:latin typeface="JetBrains Mono"/>
              </a:rPr>
              <a:t>os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.</a:t>
            </a:r>
            <a:r>
              <a:rPr lang="ru-RU" altLang="ru-RU" sz="1800" dirty="0">
                <a:solidFill>
                  <a:srgbClr val="82AAFF"/>
                </a:solidFill>
                <a:latin typeface="JetBrains Mono"/>
              </a:rPr>
              <a:t>mkdir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(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</a:t>
            </a:r>
            <a:r>
              <a:rPr lang="ru-RU" altLang="ru-RU" sz="1800" dirty="0">
                <a:solidFill>
                  <a:srgbClr val="C3E88D"/>
                </a:solidFill>
                <a:latin typeface="JetBrains Mono"/>
              </a:rPr>
              <a:t>"d:\somedir"</a:t>
            </a:r>
            <a:r>
              <a:rPr lang="ru-RU" altLang="ru-RU" sz="1800" dirty="0">
                <a:solidFill>
                  <a:srgbClr val="89DDFF"/>
                </a:solidFill>
                <a:latin typeface="JetBrains Mono"/>
              </a:rPr>
              <a:t>)</a:t>
            </a:r>
            <a:endParaRPr lang="ru-RU" altLang="ru-RU" sz="4000" dirty="0"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00242" y="3720553"/>
            <a:ext cx="3924023" cy="147732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шлях відносно поточного файлу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rmdir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"hello"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абсолютний шлях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rmdir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r"d:\somedir\hello"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17695" y="5617490"/>
            <a:ext cx="5018233" cy="9233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rmtree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ignore_errors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True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1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75" y="190123"/>
            <a:ext cx="11742345" cy="64641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Отримати список вмісту каталогу</a:t>
            </a:r>
          </a:p>
          <a:p>
            <a:pPr marL="0" indent="0" algn="ctr">
              <a:buNone/>
            </a:pPr>
            <a:endParaRPr lang="uk-UA" sz="1800" b="1" dirty="0"/>
          </a:p>
          <a:p>
            <a:pPr marL="0" indent="0" algn="ctr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dirty="0"/>
              <a:t>Або більш детальніше: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b="1" dirty="0"/>
              <a:t>Знайти файли за маскою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99175" y="501166"/>
            <a:ext cx="2731838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99175" y="1684906"/>
            <a:ext cx="4960012" cy="230832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Отримати список файлів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>
                <a:solidFill>
                  <a:srgbClr val="89DDFF"/>
                </a:solidFill>
                <a:latin typeface="JetBrains Mono"/>
              </a:rPr>
              <a:t>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Отримати список каталогів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dirnames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join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))]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99175" y="4641337"/>
            <a:ext cx="3866764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Знайти всі *.py файли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pyfiles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listdir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endswith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'.py'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29284" y="4272005"/>
            <a:ext cx="3345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   використовуючи модуль glob: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344247" y="4650390"/>
            <a:ext cx="3187091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glob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pyfiles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glob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glob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'somedir/*.py'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911324" y="4272005"/>
            <a:ext cx="2217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/>
              <a:t>Або модуль fnmatch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7814774" y="4650390"/>
            <a:ext cx="4377226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from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fnmatch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fnmatch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pyfiles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'somedir'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fnmatch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'*.py'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)]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78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657" y="280657"/>
            <a:ext cx="11073143" cy="6077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Отримати метаданні файлу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0657" y="725053"/>
            <a:ext cx="8120959" cy="480131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glob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pyfiles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glob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glob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'*.py'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Отримати розмір файлу і час його змін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name_sz_date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getsize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getmtime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pyfiles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mtime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name_sz_date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size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mtime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Альтернативний спосіб отримання метаданних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file_metadata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stat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pyfiles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meta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file_metadata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meta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st_size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meta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st_mtime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570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30" y="72428"/>
            <a:ext cx="11497901" cy="6473227"/>
          </a:xfrm>
        </p:spPr>
        <p:txBody>
          <a:bodyPr>
            <a:normAutofit/>
          </a:bodyPr>
          <a:lstStyle/>
          <a:p>
            <a:r>
              <a:rPr lang="uk-UA" sz="2000" b="1" dirty="0"/>
              <a:t>Перейменування файлу </a:t>
            </a:r>
          </a:p>
          <a:p>
            <a:pPr algn="l"/>
            <a:r>
              <a:rPr lang="uk-UA" sz="1800" dirty="0"/>
              <a:t>Для </a:t>
            </a:r>
            <a:r>
              <a:rPr lang="uk-UA" sz="1800" b="1" dirty="0">
                <a:solidFill>
                  <a:srgbClr val="FF0000"/>
                </a:solidFill>
              </a:rPr>
              <a:t>перейменування</a:t>
            </a:r>
            <a:r>
              <a:rPr lang="uk-UA" sz="1800" dirty="0"/>
              <a:t> викликається функція </a:t>
            </a:r>
            <a:r>
              <a:rPr lang="uk-UA" sz="1800" b="1" dirty="0"/>
              <a:t>rename(source, target)</a:t>
            </a:r>
            <a:r>
              <a:rPr lang="uk-UA" sz="1800" dirty="0"/>
              <a:t>, перший параметр якої - шлях до вихідного файлу, а другий - нове ім'я файлу. </a:t>
            </a:r>
          </a:p>
          <a:p>
            <a:pPr algn="l"/>
            <a:r>
              <a:rPr lang="uk-UA" sz="1800" dirty="0"/>
              <a:t>В якості шляхів можуть використовуватися як абсолютні, так і відносні шляхи. </a:t>
            </a:r>
          </a:p>
          <a:p>
            <a:pPr algn="l"/>
            <a:r>
              <a:rPr lang="uk-UA" sz="1800" dirty="0"/>
              <a:t>Наприклад, нехай в папці </a:t>
            </a:r>
            <a:r>
              <a:rPr lang="uk-UA" sz="1800" i="1" dirty="0"/>
              <a:t>C:\SomeDir\ </a:t>
            </a:r>
            <a:r>
              <a:rPr lang="uk-UA" sz="1800" dirty="0"/>
              <a:t>розташовується файл </a:t>
            </a:r>
            <a:r>
              <a:rPr lang="uk-UA" sz="1800" i="1" dirty="0"/>
              <a:t>somefile.txt</a:t>
            </a:r>
            <a:r>
              <a:rPr lang="uk-UA" sz="1800" dirty="0"/>
              <a:t>. </a:t>
            </a:r>
          </a:p>
          <a:p>
            <a:pPr algn="l"/>
            <a:r>
              <a:rPr lang="uk-UA" sz="1800" dirty="0"/>
              <a:t>Перейменуємо його у файл </a:t>
            </a:r>
            <a:r>
              <a:rPr lang="uk-UA" sz="1800" i="1" dirty="0"/>
              <a:t>"hello.txt"</a:t>
            </a:r>
            <a:r>
              <a:rPr lang="uk-UA" sz="1800" dirty="0"/>
              <a:t>: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r>
              <a:rPr lang="uk-UA" sz="2000" b="1" dirty="0"/>
              <a:t>Видалення файлу </a:t>
            </a:r>
          </a:p>
          <a:p>
            <a:pPr algn="l"/>
            <a:r>
              <a:rPr lang="uk-UA" sz="1800" dirty="0"/>
              <a:t>Для </a:t>
            </a:r>
            <a:r>
              <a:rPr lang="uk-UA" sz="1800" b="1" dirty="0">
                <a:solidFill>
                  <a:srgbClr val="FF0000"/>
                </a:solidFill>
              </a:rPr>
              <a:t>видалення</a:t>
            </a:r>
            <a:r>
              <a:rPr lang="uk-UA" sz="1800" dirty="0"/>
              <a:t> викликається функція </a:t>
            </a:r>
            <a:r>
              <a:rPr lang="uk-UA" sz="1800" b="1" dirty="0"/>
              <a:t>remove()</a:t>
            </a:r>
            <a:r>
              <a:rPr lang="uk-UA" sz="1800" dirty="0"/>
              <a:t>, в яку передається шлях до файлу:</a:t>
            </a:r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230" y="2168183"/>
            <a:ext cx="6513322" cy="9233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r"C:\SomeDir\somefile.txt"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r"C:\SomeDir\hello.txt"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8230" y="4263938"/>
            <a:ext cx="3708066" cy="9233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remove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r"C:\SomeDir\hello.txt"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499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657" y="226337"/>
            <a:ext cx="11073143" cy="59506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/>
              <a:t>Копіювання файлу</a:t>
            </a:r>
          </a:p>
          <a:p>
            <a:pPr marL="0" indent="0">
              <a:buNone/>
            </a:pPr>
            <a:r>
              <a:rPr lang="uk-UA" sz="1800" b="1" dirty="0"/>
              <a:t>shutil.copy (source, destination) </a:t>
            </a:r>
            <a:r>
              <a:rPr lang="uk-UA" sz="1800" dirty="0"/>
              <a:t>- скопіює файл з </a:t>
            </a:r>
            <a:r>
              <a:rPr lang="uk-UA" sz="1800" b="1" dirty="0"/>
              <a:t>source</a:t>
            </a:r>
            <a:r>
              <a:rPr lang="uk-UA" sz="1800" dirty="0"/>
              <a:t> в </a:t>
            </a:r>
            <a:r>
              <a:rPr lang="uk-UA" sz="1800" b="1" dirty="0"/>
              <a:t>destination</a:t>
            </a:r>
            <a:r>
              <a:rPr lang="uk-UA" sz="1800" dirty="0"/>
              <a:t> (source і destination - рядки). Функція виконається і  поверне новий шлях зкопійованого файлу. </a:t>
            </a:r>
          </a:p>
          <a:p>
            <a:pPr marL="0" indent="0">
              <a:buNone/>
            </a:pPr>
            <a:r>
              <a:rPr lang="uk-UA" sz="1800" dirty="0"/>
              <a:t>PS. Якщо destination закінчується як ім'я файлу (наприклад ‘</a:t>
            </a:r>
            <a:r>
              <a:rPr lang="en-US" sz="1800" dirty="0"/>
              <a:t>D</a:t>
            </a:r>
            <a:r>
              <a:rPr lang="uk-UA" sz="1800" dirty="0"/>
              <a:t>: \file.txt'), то це ім'я буде використано як нове для копії.</a:t>
            </a:r>
            <a:endParaRPr lang="ru-RU" sz="1800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80657" y="2126418"/>
            <a:ext cx="10156114" cy="313932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#Перевіряємо чи існує папка folder в папці  somedir. І, якщо не існує - створюємо її.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#Якщо такої папки не буде, то файл first_file.txt скопіюється в файл folder.без_розширення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r"d:\somedir\folder"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r"d:\somedir\folder"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копіюємо first_file.txt в папку folder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r'd:\somedir\folder'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копіювання з переіменуванням</a:t>
            </a:r>
            <a:b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r'd:\somedir\folder\second_file.txt'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924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135" y="0"/>
            <a:ext cx="11818545" cy="6458296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/>
              <a:t>Копіювання папок і файлів в них рекурсивно</a:t>
            </a:r>
          </a:p>
          <a:p>
            <a:pPr marL="0" indent="0">
              <a:buNone/>
            </a:pPr>
            <a:r>
              <a:rPr lang="en-US" sz="1800" b="1" dirty="0" err="1"/>
              <a:t>shutil</a:t>
            </a:r>
            <a:r>
              <a:rPr lang="en-US" sz="1800" b="1" dirty="0"/>
              <a:t>.</a:t>
            </a:r>
            <a:r>
              <a:rPr lang="uk-UA" sz="1800" b="1" dirty="0"/>
              <a:t>copytree(source, destination)</a:t>
            </a:r>
            <a:r>
              <a:rPr lang="en-US" sz="1800" b="1" dirty="0"/>
              <a:t> - </a:t>
            </a:r>
            <a:r>
              <a:rPr lang="uk-UA" sz="1800" dirty="0"/>
              <a:t>рекурсивне копіювання файлів і папок. Копіювання відбувається з вихідного шляху в шлях призначення. </a:t>
            </a:r>
            <a:endParaRPr lang="en-US" sz="1800" dirty="0"/>
          </a:p>
          <a:p>
            <a:pPr marL="0" indent="0">
              <a:buNone/>
            </a:pPr>
            <a:r>
              <a:rPr lang="ru-RU" sz="1800" dirty="0"/>
              <a:t>В</a:t>
            </a:r>
            <a:r>
              <a:rPr lang="uk-UA" sz="1800" dirty="0"/>
              <a:t>раховується вкладеність папок. Вся ієрархія папок і файлів зберігається. </a:t>
            </a:r>
          </a:p>
          <a:p>
            <a:pPr marL="0" indent="0">
              <a:buNone/>
            </a:pPr>
            <a:r>
              <a:rPr lang="uk-UA" sz="1800" dirty="0"/>
              <a:t>Для визначення поточного положення можна використати функцію </a:t>
            </a:r>
            <a:r>
              <a:rPr lang="uk-UA" sz="1800" b="1" dirty="0"/>
              <a:t>os.getcwd()</a:t>
            </a:r>
            <a:r>
              <a:rPr lang="uk-UA" sz="1800" dirty="0"/>
              <a:t>. Завдяки функції </a:t>
            </a:r>
            <a:r>
              <a:rPr lang="uk-UA" sz="1800" b="1" dirty="0"/>
              <a:t>os.listdir</a:t>
            </a:r>
            <a:r>
              <a:rPr lang="uk-UA" sz="1800" dirty="0"/>
              <a:t> можна оглянути директорію.</a:t>
            </a:r>
          </a:p>
          <a:p>
            <a:pPr marL="0" indent="0">
              <a:buNone/>
            </a:pPr>
            <a:endParaRPr lang="ru-RU" sz="2400" b="1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6205" y="2315658"/>
            <a:ext cx="10604378" cy="353943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#Визначаємо шлях до поточної папки (в якій міститься файл програми, що виконується)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cur_dir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getcwd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#Копіюю дерево (папки з файлами) в папку з програмою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#При цьому здійнюю перевірку на існування цього файлу для уникнення помилки при повторному виконанні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cur_dir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'/folder2/'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shutil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copytree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r'd:\somedir\folder'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cur_dir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'/folder2/'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#Огляд папки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listdir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cur_dir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'/folder2/'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1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62" y="117695"/>
            <a:ext cx="11841933" cy="6672403"/>
          </a:xfrm>
        </p:spPr>
        <p:txBody>
          <a:bodyPr/>
          <a:lstStyle/>
          <a:p>
            <a:r>
              <a:rPr lang="uk-UA" sz="1800" b="1" dirty="0"/>
              <a:t>Існування файлу </a:t>
            </a:r>
          </a:p>
          <a:p>
            <a:pPr algn="l">
              <a:spcBef>
                <a:spcPts val="0"/>
              </a:spcBef>
            </a:pPr>
            <a:r>
              <a:rPr lang="uk-UA" sz="1800" dirty="0"/>
              <a:t>Якщо спробувати відкрити файл, якого не існує, то Python викине виняток </a:t>
            </a:r>
            <a:r>
              <a:rPr lang="uk-UA" sz="1800" b="1" i="1" dirty="0"/>
              <a:t>FileNotFoundError</a:t>
            </a:r>
            <a:r>
              <a:rPr lang="uk-UA" sz="1800" dirty="0"/>
              <a:t>. </a:t>
            </a:r>
          </a:p>
          <a:p>
            <a:pPr algn="l">
              <a:spcBef>
                <a:spcPts val="0"/>
              </a:spcBef>
            </a:pPr>
            <a:r>
              <a:rPr lang="uk-UA" sz="1800" dirty="0"/>
              <a:t>Для перехоплення винятку ми можемо використовувати конструкцію </a:t>
            </a:r>
            <a:r>
              <a:rPr lang="uk-UA" sz="1800" b="1" i="1" dirty="0"/>
              <a:t>try ... except</a:t>
            </a:r>
            <a:r>
              <a:rPr lang="uk-UA" sz="1800" dirty="0"/>
              <a:t>. </a:t>
            </a:r>
          </a:p>
          <a:p>
            <a:pPr algn="l">
              <a:spcBef>
                <a:spcPts val="0"/>
              </a:spcBef>
            </a:pPr>
            <a:r>
              <a:rPr lang="uk-UA" sz="1800" dirty="0"/>
              <a:t>Однак можна вже до відкриття файлу перевірити, чи існує він чи ні за допомогою методу </a:t>
            </a:r>
            <a:r>
              <a:rPr lang="uk-UA" sz="1800" b="1" dirty="0"/>
              <a:t>os.path.exists(path)</a:t>
            </a:r>
            <a:r>
              <a:rPr lang="uk-UA" sz="1800" dirty="0"/>
              <a:t>. </a:t>
            </a:r>
          </a:p>
          <a:p>
            <a:pPr algn="l">
              <a:spcBef>
                <a:spcPts val="0"/>
              </a:spcBef>
            </a:pPr>
            <a:r>
              <a:rPr lang="uk-UA" sz="1800" dirty="0"/>
              <a:t>У цей метод передається шлях, який необхідно перевірити:</a:t>
            </a:r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>
              <a:spcBef>
                <a:spcPts val="0"/>
              </a:spcBef>
            </a:pPr>
            <a:r>
              <a:rPr lang="ru-RU" sz="1800" dirty="0"/>
              <a:t>Т</a:t>
            </a:r>
            <a:r>
              <a:rPr lang="uk-UA" sz="1800" dirty="0"/>
              <a:t>епер, знаючи все це, ми можемо створювати файл і папку для нього якщо її ще не існує</a:t>
            </a:r>
          </a:p>
          <a:p>
            <a:pPr algn="l">
              <a:spcBef>
                <a:spcPts val="0"/>
              </a:spcBef>
            </a:pPr>
            <a:endParaRPr lang="uk-UA" sz="1800" dirty="0"/>
          </a:p>
          <a:p>
            <a:pPr algn="l"/>
            <a:endParaRPr lang="uk-UA" dirty="0"/>
          </a:p>
          <a:p>
            <a:pPr algn="l"/>
            <a:endParaRPr lang="ru-RU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6336" y="1436432"/>
            <a:ext cx="4787273" cy="147732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filename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"Введіть шлях до файлу: 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exists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filename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"Вказаний файл існує"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else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"Файлу не існує"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6336" y="3421790"/>
            <a:ext cx="4067139" cy="329320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'''При вивченні мови Python,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як і будь якої іншої мови програмування,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потрібно пам’ятати головне -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практика, практика, практика!'''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209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496" y="235390"/>
            <a:ext cx="11633703" cy="6310265"/>
          </a:xfrm>
        </p:spPr>
        <p:txBody>
          <a:bodyPr/>
          <a:lstStyle/>
          <a:p>
            <a:r>
              <a:rPr lang="ru-RU" sz="1800" b="1" dirty="0"/>
              <a:t>Зчитування даних з текстових файлів</a:t>
            </a:r>
          </a:p>
          <a:p>
            <a:pPr lvl="0" algn="l"/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Щоб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прочитати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весь вміст файла за один раз, використовується функція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read()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lvl="0" algn="l"/>
            <a:endParaRPr lang="uk-UA" altLang="ru-RU" sz="1800" dirty="0"/>
          </a:p>
          <a:p>
            <a:pPr lvl="0" algn="l"/>
            <a:endParaRPr kumimoji="0" lang="uk-UA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l"/>
            <a:endParaRPr lang="uk-UA" altLang="ru-RU" sz="1800" dirty="0"/>
          </a:p>
          <a:p>
            <a:pPr lvl="0" algn="l"/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В результаті ми побачимо вміст файлу </a:t>
            </a:r>
            <a:r>
              <a:rPr kumimoji="0" lang="en-US" altLang="ru-RU" sz="1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first_file.txt</a:t>
            </a:r>
            <a:endParaRPr kumimoji="0" lang="uk-UA" altLang="ru-RU" sz="1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algn="l"/>
            <a:endParaRPr lang="ru-RU" altLang="ru-RU" sz="1800" i="1" dirty="0"/>
          </a:p>
          <a:p>
            <a:pPr lvl="0" algn="l"/>
            <a:r>
              <a:rPr lang="ru-RU" altLang="ru-RU" sz="1800" i="1" dirty="0"/>
              <a:t>Використання функції </a:t>
            </a:r>
            <a:r>
              <a:rPr lang="ru-RU" altLang="ru-RU" sz="1800" b="1" i="1" dirty="0"/>
              <a:t>read()</a:t>
            </a:r>
            <a:r>
              <a:rPr lang="ru-RU" altLang="ru-RU" sz="1800" i="1" dirty="0"/>
              <a:t> для зчитування даних з великих за обсягом файлів потребує достатнього обсягу оперативної пам’яті</a:t>
            </a:r>
            <a:r>
              <a:rPr lang="en-US" altLang="ru-RU" sz="1800" i="1" dirty="0"/>
              <a:t>!</a:t>
            </a:r>
            <a:r>
              <a:rPr lang="ru-RU" altLang="ru-RU" sz="1800" i="1" dirty="0"/>
              <a:t> </a:t>
            </a:r>
          </a:p>
          <a:p>
            <a:pPr algn="l"/>
            <a:r>
              <a:rPr lang="ru-RU" sz="1800" dirty="0"/>
              <a:t>Найпростіший спосіб прочитати великий текстовий файл - використовувати цикл. Він буде повертати по одному рядку за раз.</a:t>
            </a:r>
            <a:endParaRPr lang="en-US" sz="1800" dirty="0"/>
          </a:p>
          <a:p>
            <a:pPr lvl="0" algn="l"/>
            <a:endParaRPr kumimoji="0" lang="ru-RU" altLang="ru-RU" sz="18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l"/>
            <a:endParaRPr lang="ru-RU" b="1" dirty="0"/>
          </a:p>
          <a:p>
            <a:pPr algn="l"/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10423" y="1002743"/>
            <a:ext cx="3988592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120" y="993545"/>
            <a:ext cx="3352905" cy="1086416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91903" y="4350748"/>
            <a:ext cx="3988592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292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75" y="144855"/>
            <a:ext cx="11697077" cy="6473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Здавалося б, все просто...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і прочитав файл.  Але цей спосіб має три суттєвих недоліки.</a:t>
            </a:r>
          </a:p>
          <a:p>
            <a:pPr marL="0" indent="0">
              <a:buNone/>
            </a:pPr>
            <a:endParaRPr lang="uk-UA" sz="1800" dirty="0"/>
          </a:p>
          <a:p>
            <a:r>
              <a:rPr lang="en-US" sz="1800" b="1" i="1" dirty="0"/>
              <a:t>open</a:t>
            </a:r>
            <a:r>
              <a:rPr lang="en-US" sz="1800" dirty="0"/>
              <a:t> </a:t>
            </a:r>
            <a:r>
              <a:rPr lang="uk-UA" sz="1800" dirty="0"/>
              <a:t>повертає дескриптор файлу, отриманий </a:t>
            </a:r>
            <a:r>
              <a:rPr lang="en-US" sz="1800" dirty="0"/>
              <a:t>Python-</a:t>
            </a:r>
            <a:r>
              <a:rPr lang="uk-UA" sz="1800" dirty="0"/>
              <a:t>додатком від вашої операційної системи. Вам потрібно повернути дескриптор назад, після того як робота з файлом завершена, інакше ви можете впертися в </a:t>
            </a:r>
            <a:r>
              <a:rPr lang="uk-UA" sz="1800" u="sng" dirty="0"/>
              <a:t>обмеження на кількість одночасно відкритих дескрипторів</a:t>
            </a:r>
            <a:r>
              <a:rPr lang="uk-UA" sz="1800" dirty="0"/>
              <a:t>. </a:t>
            </a:r>
          </a:p>
          <a:p>
            <a:endParaRPr lang="uk-UA" sz="1800" dirty="0"/>
          </a:p>
          <a:p>
            <a:r>
              <a:rPr lang="uk-UA" sz="1800" dirty="0"/>
              <a:t>Явно викликаючи </a:t>
            </a:r>
            <a:r>
              <a:rPr lang="en-US" sz="1800" b="1" i="1" dirty="0"/>
              <a:t>close</a:t>
            </a:r>
            <a:r>
              <a:rPr lang="en-US" sz="1800" dirty="0"/>
              <a:t> </a:t>
            </a:r>
            <a:r>
              <a:rPr lang="uk-UA" sz="1800" dirty="0"/>
              <a:t>ви закриваєте дескриптор файлу, але </a:t>
            </a:r>
            <a:r>
              <a:rPr lang="uk-UA" sz="1800" u="sng" dirty="0"/>
              <a:t>тільки при успішному читанні</a:t>
            </a:r>
            <a:r>
              <a:rPr lang="uk-UA" sz="1800" dirty="0"/>
              <a:t>. </a:t>
            </a:r>
          </a:p>
          <a:p>
            <a:endParaRPr lang="uk-UA" sz="1800" dirty="0"/>
          </a:p>
          <a:p>
            <a:r>
              <a:rPr lang="uk-UA" sz="1800" dirty="0"/>
              <a:t>При перехопленні </a:t>
            </a:r>
            <a:r>
              <a:rPr lang="en-US" sz="1800" b="1" i="1" dirty="0"/>
              <a:t>Exception</a:t>
            </a:r>
            <a:r>
              <a:rPr lang="en-US" sz="1800" dirty="0"/>
              <a:t> </a:t>
            </a:r>
            <a:r>
              <a:rPr lang="uk-UA" sz="1800" dirty="0"/>
              <a:t>після </a:t>
            </a:r>
            <a:r>
              <a:rPr lang="en-US" sz="1800" b="1" i="1" dirty="0" err="1"/>
              <a:t>myfile</a:t>
            </a:r>
            <a:r>
              <a:rPr lang="en-US" sz="1800" b="1" i="1" dirty="0"/>
              <a:t> = open(...)</a:t>
            </a:r>
            <a:r>
              <a:rPr lang="uk-UA" sz="1800" b="1" i="1" dirty="0"/>
              <a:t>     </a:t>
            </a:r>
            <a:r>
              <a:rPr lang="en-US" sz="1800" b="1" i="1" dirty="0"/>
              <a:t> </a:t>
            </a:r>
            <a:r>
              <a:rPr lang="en-US" sz="1800" b="1" i="1" dirty="0" err="1"/>
              <a:t>myfile.close</a:t>
            </a:r>
            <a:r>
              <a:rPr lang="en-US" sz="1800" b="1" i="1" dirty="0"/>
              <a:t>()</a:t>
            </a:r>
            <a:r>
              <a:rPr lang="en-US" sz="1800" dirty="0"/>
              <a:t> </a:t>
            </a:r>
            <a:r>
              <a:rPr lang="uk-UA" sz="1800" u="sng" dirty="0"/>
              <a:t>не буде виконано</a:t>
            </a:r>
            <a:r>
              <a:rPr lang="uk-UA" sz="1800" dirty="0"/>
              <a:t>! </a:t>
            </a:r>
          </a:p>
          <a:p>
            <a:pPr marL="0" indent="0">
              <a:buNone/>
            </a:pPr>
            <a:r>
              <a:rPr lang="uk-UA" sz="1800" i="1" dirty="0"/>
              <a:t>(В залежності від інтерпретатора </a:t>
            </a:r>
            <a:r>
              <a:rPr lang="en-US" sz="1800" i="1" dirty="0"/>
              <a:t>Python </a:t>
            </a:r>
            <a:r>
              <a:rPr lang="uk-UA" sz="1800" i="1" dirty="0"/>
              <a:t>дескриптор може бути повернутий, але це вже інша історія). 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Щоб бути впевненим у закритті файлу незалежно від потенційних помилок необхідно використовувати вираз </a:t>
            </a:r>
            <a:r>
              <a:rPr lang="en-US" sz="1800" dirty="0"/>
              <a:t>with: </a:t>
            </a:r>
            <a:endParaRPr lang="uk-UA" sz="18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80656" y="474007"/>
            <a:ext cx="3988592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839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731" y="138758"/>
            <a:ext cx="11892592" cy="1201155"/>
          </a:xfrm>
        </p:spPr>
        <p:txBody>
          <a:bodyPr>
            <a:normAutofit/>
          </a:bodyPr>
          <a:lstStyle/>
          <a:p>
            <a:r>
              <a:rPr lang="ru-RU" sz="1800" b="1" dirty="0"/>
              <a:t>Інструкція </a:t>
            </a:r>
            <a:r>
              <a:rPr lang="en-US" sz="1800" b="1" dirty="0"/>
              <a:t>with</a:t>
            </a:r>
            <a:endParaRPr lang="ru-RU" sz="1800" b="1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У Python присутні </a:t>
            </a: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менеджери контексту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що використовуються для очищення об’єктів (звільнення ресурсів), на зразок відкритих файлів. 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Для роботи з файлами менеджер контексту має таку конструкцію:</a:t>
            </a:r>
            <a:endParaRPr lang="en-US" altLang="ru-RU" sz="28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28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28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l"/>
            <a:endParaRPr lang="en-US" sz="2800" b="1" dirty="0"/>
          </a:p>
          <a:p>
            <a:pPr algn="l"/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382236" y="755138"/>
            <a:ext cx="2219775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вираз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змінна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блок коду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84731" y="1339913"/>
            <a:ext cx="4642618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196" y="2037609"/>
            <a:ext cx="1167293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Після того як блок коду, розташований у менеджері контексту (у нашому випадку один рядок </a:t>
            </a:r>
            <a:r>
              <a:rPr kumimoji="0" lang="en-US" altLang="ru-RU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myfile</a:t>
            </a: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.write(</a:t>
            </a:r>
            <a:r>
              <a:rPr kumimoji="0" lang="en-US" altLang="ru-RU" b="1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sometext</a:t>
            </a:r>
            <a:r>
              <a:rPr kumimoji="0" lang="ru-RU" altLang="ru-RU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завершиться (або звичайним способом, або шляхом генерації винятку), файл буде закритий автоматично. </a:t>
            </a:r>
            <a:endParaRPr kumimoji="0" lang="en-US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ru-RU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Використовуйте конструкцію </a:t>
            </a:r>
            <a:r>
              <a:rPr kumimoji="0" lang="ru-RU" altLang="ru-RU" b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with</a:t>
            </a:r>
            <a:r>
              <a:rPr kumimoji="0" lang="ru-RU" altLang="ru-RU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для читання та запису файлів і вам не доведеться турбуватися про їх закриття і</a:t>
            </a:r>
            <a:r>
              <a:rPr kumimoji="0" lang="ru-RU" altLang="ru-RU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 про обробку винят</a:t>
            </a:r>
            <a:r>
              <a:rPr kumimoji="0" lang="uk-UA" altLang="ru-RU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ків</a:t>
            </a:r>
            <a:r>
              <a:rPr kumimoji="0" lang="ru-RU" altLang="ru-RU" b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</a:rPr>
              <a:t>, якщо файлів не існує</a:t>
            </a:r>
            <a:r>
              <a:rPr kumimoji="0" lang="ru-RU" altLang="ru-RU" b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!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i="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/>
              <a:t>Якщо ви відкриваєте щось в текстовому форматі ви також повинні знати кодування (частіше всього це </a:t>
            </a:r>
            <a:r>
              <a:rPr lang="en-US" dirty="0"/>
              <a:t>UTF-8)</a:t>
            </a:r>
            <a:r>
              <a:rPr lang="uk-UA" dirty="0"/>
              <a:t>.</a:t>
            </a:r>
            <a:r>
              <a:rPr lang="en-US" dirty="0"/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dirty="0"/>
              <a:t>Для цього можна використати бібліотеку </a:t>
            </a:r>
            <a:r>
              <a:rPr lang="en-US" b="1" i="1" dirty="0" err="1"/>
              <a:t>io</a:t>
            </a:r>
            <a:r>
              <a:rPr lang="en-US" dirty="0"/>
              <a:t> </a:t>
            </a:r>
            <a:r>
              <a:rPr lang="uk-UA" dirty="0"/>
              <a:t>і, відплвідно, </a:t>
            </a:r>
            <a:r>
              <a:rPr lang="en-US" b="1" i="1" dirty="0" err="1"/>
              <a:t>io.open</a:t>
            </a:r>
            <a:r>
              <a:rPr lang="uk-UA" dirty="0"/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К</a:t>
            </a:r>
            <a:r>
              <a:rPr lang="uk-UA" dirty="0"/>
              <a:t>одування передається в аргументі </a:t>
            </a:r>
            <a:r>
              <a:rPr lang="en-US" b="1" i="1" dirty="0"/>
              <a:t>encoding</a:t>
            </a:r>
            <a:r>
              <a:rPr lang="en-US" dirty="0"/>
              <a:t>. </a:t>
            </a:r>
            <a:r>
              <a:rPr lang="uk-UA" dirty="0"/>
              <a:t>Якщо ви його не вибере, то система і </a:t>
            </a:r>
            <a:r>
              <a:rPr lang="en-US" dirty="0"/>
              <a:t>Python </a:t>
            </a:r>
            <a:r>
              <a:rPr lang="uk-UA" dirty="0"/>
              <a:t>оберуть на кодування за замовчуванням 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4731" y="5131125"/>
            <a:ext cx="6221575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io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io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encoding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'utf-8'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outf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outf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somedata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70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27291" y="994650"/>
            <a:ext cx="4547463" cy="3693319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'''При вивченні мови Python,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як і будь якої іншої мови програмування,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потрібно пам’ятати головне -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практика, практика, практика!'''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close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168530" y="979262"/>
            <a:ext cx="5192447" cy="34163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'''При вивченні мови Python,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як і будь якої іншої мови програмування,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потрібно пам’ятати головне -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практика, практика, практика!'''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sometext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19939" y="175209"/>
            <a:ext cx="918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Було</a:t>
            </a:r>
            <a:endParaRPr lang="ru-RU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7538827" y="274798"/>
            <a:ext cx="10743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Стало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512953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23" y="235390"/>
            <a:ext cx="11295708" cy="6310265"/>
          </a:xfrm>
        </p:spPr>
        <p:txBody>
          <a:bodyPr/>
          <a:lstStyle/>
          <a:p>
            <a:pPr algn="l"/>
            <a:r>
              <a:rPr lang="uk-UA" sz="1800" dirty="0"/>
              <a:t>Так само можна змінити і код для зчитування файлу.</a:t>
            </a:r>
          </a:p>
          <a:p>
            <a:pPr algn="l"/>
            <a:r>
              <a:rPr lang="uk-UA" sz="1800" dirty="0"/>
              <a:t>Виконаємо зчитування пострічково</a:t>
            </a:r>
          </a:p>
          <a:p>
            <a:pPr algn="l"/>
            <a:endParaRPr lang="ru-RU" sz="1800" dirty="0"/>
          </a:p>
          <a:p>
            <a:pPr algn="l"/>
            <a:endParaRPr lang="ru-RU" sz="1800" dirty="0"/>
          </a:p>
          <a:p>
            <a:pPr algn="l"/>
            <a:endParaRPr lang="ru-RU" sz="1800" dirty="0"/>
          </a:p>
          <a:p>
            <a:pPr algn="l"/>
            <a:endParaRPr lang="ru-RU" sz="1800" dirty="0"/>
          </a:p>
          <a:p>
            <a:pPr algn="l"/>
            <a:endParaRPr lang="ru-RU" sz="1800" dirty="0"/>
          </a:p>
          <a:p>
            <a:pPr algn="l"/>
            <a:r>
              <a:rPr lang="uk-UA" sz="1800" dirty="0"/>
              <a:t>Якщо файл з текстом не дуже великий, то можна </a:t>
            </a:r>
            <a:r>
              <a:rPr lang="uk-UA" sz="1800" b="1" dirty="0"/>
              <a:t>прочитати</a:t>
            </a:r>
            <a:r>
              <a:rPr lang="uk-UA" sz="1800" dirty="0"/>
              <a:t> його </a:t>
            </a:r>
            <a:r>
              <a:rPr lang="uk-UA" sz="1800" b="1" dirty="0"/>
              <a:t>весь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Значок </a:t>
            </a:r>
            <a:r>
              <a:rPr lang="uk-UA" sz="1800" b="1" dirty="0"/>
              <a:t>*</a:t>
            </a:r>
            <a:r>
              <a:rPr lang="uk-UA" sz="1800" dirty="0"/>
              <a:t>перед змінною </a:t>
            </a:r>
            <a:r>
              <a:rPr lang="en-US" sz="1800" b="1" dirty="0" err="1"/>
              <a:t>myfile</a:t>
            </a:r>
            <a:r>
              <a:rPr lang="en-US" sz="1800" b="1" dirty="0"/>
              <a:t> </a:t>
            </a:r>
            <a:r>
              <a:rPr lang="uk-UA" sz="1800" dirty="0"/>
              <a:t>вказує, що ми хочемо прочитати вміст файлу.</a:t>
            </a:r>
          </a:p>
          <a:p>
            <a:pPr algn="l"/>
            <a:r>
              <a:rPr lang="uk-UA" sz="1800" u="sng" dirty="0"/>
              <a:t>Без нього виведеться інформація про об’єкт!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endParaRPr lang="ru-RU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10423" y="1060372"/>
            <a:ext cx="4564070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""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796" y="1060372"/>
            <a:ext cx="6750627" cy="1479683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0423" y="3162626"/>
            <a:ext cx="4564070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(*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16459" y="4825638"/>
            <a:ext cx="4564070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59" y="5541897"/>
            <a:ext cx="7749767" cy="50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81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374" y="63374"/>
            <a:ext cx="11959628" cy="6794626"/>
          </a:xfrm>
        </p:spPr>
        <p:txBody>
          <a:bodyPr/>
          <a:lstStyle/>
          <a:p>
            <a:pPr algn="l"/>
            <a:r>
              <a:rPr lang="uk-UA" sz="1800" dirty="0"/>
              <a:t>Якщо нам не потрібно кожний раз перезаписувати файл ми можемо додавати нові записи до вже існуючих, використовуючи ключ </a:t>
            </a:r>
            <a:r>
              <a:rPr lang="en-US" sz="1800" b="1" i="1" dirty="0"/>
              <a:t>a</a:t>
            </a:r>
            <a:r>
              <a:rPr lang="ru-RU" sz="1800" dirty="0"/>
              <a:t>, </a:t>
            </a:r>
            <a:r>
              <a:rPr lang="uk-UA" sz="1800" dirty="0"/>
              <a:t>від слова «</a:t>
            </a:r>
            <a:r>
              <a:rPr lang="en-US" sz="1800" dirty="0"/>
              <a:t>append</a:t>
            </a:r>
            <a:r>
              <a:rPr lang="uk-UA" sz="1800" dirty="0"/>
              <a:t>» </a:t>
            </a:r>
          </a:p>
          <a:p>
            <a:pPr algn="l"/>
            <a:r>
              <a:rPr lang="uk-UA" sz="1800" dirty="0"/>
              <a:t>тобто</a:t>
            </a:r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На відміну від </a:t>
            </a:r>
            <a:r>
              <a:rPr lang="en-US" sz="1800" b="1" i="1" dirty="0"/>
              <a:t>w</a:t>
            </a:r>
            <a:r>
              <a:rPr lang="uk-UA" sz="1800" dirty="0"/>
              <a:t>, при записуванні файлу дані, що записувались в попередній раз, не будуть видалені, а нові дані </a:t>
            </a:r>
            <a:r>
              <a:rPr lang="uk-UA" sz="1800" b="1" dirty="0"/>
              <a:t>додадуться в кінці існуючого файлу</a:t>
            </a:r>
            <a:r>
              <a:rPr lang="uk-UA" sz="1800" dirty="0"/>
              <a:t>.</a:t>
            </a:r>
          </a:p>
          <a:p>
            <a:pPr algn="l"/>
            <a:r>
              <a:rPr lang="uk-UA" sz="1800" dirty="0"/>
              <a:t>Якщо файлу немає – він буде створений.</a:t>
            </a:r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Для прикладу:</a:t>
            </a:r>
          </a:p>
          <a:p>
            <a:pPr algn="l"/>
            <a:endParaRPr lang="uk-UA" sz="1800" dirty="0"/>
          </a:p>
          <a:p>
            <a:pPr algn="l"/>
            <a:endParaRPr lang="uk-UA" sz="1800" dirty="0"/>
          </a:p>
          <a:p>
            <a:pPr algn="l"/>
            <a:r>
              <a:rPr lang="uk-UA" sz="1800" dirty="0"/>
              <a:t>Тут ми поєднали використання інструкції </a:t>
            </a:r>
            <a:r>
              <a:rPr lang="en-US" sz="1800" b="1" dirty="0"/>
              <a:t>with</a:t>
            </a:r>
            <a:r>
              <a:rPr lang="uk-UA" sz="1800" dirty="0"/>
              <a:t>,</a:t>
            </a:r>
            <a:r>
              <a:rPr lang="uk-UA" sz="1800" b="1" dirty="0"/>
              <a:t>  </a:t>
            </a:r>
            <a:r>
              <a:rPr lang="uk-UA" sz="1800" dirty="0"/>
              <a:t>запис кожної нової строки з нового рядка (</a:t>
            </a:r>
            <a:r>
              <a:rPr lang="ru-RU" altLang="ru-RU" sz="1800" b="1" i="1" dirty="0"/>
              <a:t>newline='\n'</a:t>
            </a:r>
            <a:r>
              <a:rPr lang="ru-RU" altLang="ru-RU" sz="1800" dirty="0"/>
              <a:t>)</a:t>
            </a:r>
            <a:r>
              <a:rPr lang="ru-RU" altLang="ru-RU" sz="1800" i="1" dirty="0"/>
              <a:t>, </a:t>
            </a:r>
            <a:r>
              <a:rPr lang="ru-RU" altLang="ru-RU" sz="1800" dirty="0"/>
              <a:t>а також використали функцію </a:t>
            </a:r>
            <a:r>
              <a:rPr lang="en-US" altLang="ru-RU" sz="1800" b="1" dirty="0"/>
              <a:t>print</a:t>
            </a:r>
            <a:r>
              <a:rPr lang="en-US" altLang="ru-RU" sz="1800" dirty="0"/>
              <a:t> </a:t>
            </a:r>
            <a:r>
              <a:rPr lang="uk-UA" altLang="ru-RU" sz="1800" u="sng" dirty="0"/>
              <a:t>для запису в файл </a:t>
            </a:r>
            <a:r>
              <a:rPr lang="uk-UA" altLang="ru-RU" sz="1800" dirty="0"/>
              <a:t>(!).</a:t>
            </a:r>
          </a:p>
          <a:p>
            <a:pPr algn="l"/>
            <a:r>
              <a:rPr lang="uk-UA" sz="1800" dirty="0"/>
              <a:t>Для цього ми вказали куди саме ми хочемо записати </a:t>
            </a:r>
            <a:r>
              <a:rPr lang="ru-RU" altLang="ru-RU" sz="1800" b="1" i="1" dirty="0"/>
              <a:t>file=myfile</a:t>
            </a:r>
            <a:r>
              <a:rPr lang="ru-RU" altLang="ru-RU" sz="1800" dirty="0">
                <a:solidFill>
                  <a:srgbClr val="C3CEE3"/>
                </a:solidFill>
              </a:rPr>
              <a:t> </a:t>
            </a:r>
            <a:r>
              <a:rPr lang="ru-RU" altLang="ru-RU" sz="1800" dirty="0"/>
              <a:t>текст зі з</a:t>
            </a:r>
            <a:r>
              <a:rPr lang="uk-UA" altLang="ru-RU" sz="1800" dirty="0"/>
              <a:t>мі</a:t>
            </a:r>
            <a:r>
              <a:rPr lang="ru-RU" altLang="ru-RU" sz="1800" dirty="0"/>
              <a:t>нної</a:t>
            </a:r>
          </a:p>
          <a:p>
            <a:pPr algn="l"/>
            <a:r>
              <a:rPr lang="en-US" altLang="ru-RU" sz="1800" b="1" i="1" dirty="0" err="1"/>
              <a:t>textline</a:t>
            </a:r>
            <a:r>
              <a:rPr lang="ru-RU" altLang="ru-RU" sz="1800" b="1" dirty="0"/>
              <a:t> </a:t>
            </a:r>
            <a:r>
              <a:rPr lang="ru-RU" altLang="ru-RU" sz="1800" dirty="0"/>
              <a:t>і </a:t>
            </a:r>
            <a:r>
              <a:rPr lang="uk-UA" sz="1800" dirty="0"/>
              <a:t>потік виведення функції </a:t>
            </a:r>
            <a:r>
              <a:rPr lang="uk-UA" sz="1800" b="1" i="1" dirty="0"/>
              <a:t>print()</a:t>
            </a:r>
            <a:r>
              <a:rPr lang="uk-UA" sz="1800" b="1" dirty="0"/>
              <a:t> </a:t>
            </a:r>
            <a:r>
              <a:rPr lang="uk-UA" sz="1800" dirty="0"/>
              <a:t>перенаправляється з консолі в файл.Перевагою цього методу є те, що </a:t>
            </a:r>
            <a:r>
              <a:rPr lang="uk-UA" sz="1800" b="1" i="1" dirty="0"/>
              <a:t>print() </a:t>
            </a:r>
            <a:r>
              <a:rPr lang="uk-UA" sz="1800" dirty="0"/>
              <a:t>сама перетворить аргументи на рядки (</a:t>
            </a:r>
            <a:r>
              <a:rPr lang="en-US" sz="1800" b="1" i="1" dirty="0" err="1"/>
              <a:t>str</a:t>
            </a:r>
            <a:r>
              <a:rPr lang="en-US" sz="1800" dirty="0"/>
              <a:t>)</a:t>
            </a:r>
            <a:r>
              <a:rPr lang="ru-RU" sz="1800" dirty="0"/>
              <a:t>.</a:t>
            </a:r>
            <a:endParaRPr lang="uk-UA" sz="1800" dirty="0"/>
          </a:p>
          <a:p>
            <a:pPr algn="l"/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3374" y="1037450"/>
            <a:ext cx="1846980" cy="33855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dest_file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3374" y="3168299"/>
            <a:ext cx="4370107" cy="58477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dest_file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newline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250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23" y="235390"/>
            <a:ext cx="11295708" cy="6310265"/>
          </a:xfrm>
        </p:spPr>
        <p:txBody>
          <a:bodyPr>
            <a:normAutofit/>
          </a:bodyPr>
          <a:lstStyle/>
          <a:p>
            <a:pPr algn="l"/>
            <a:r>
              <a:rPr lang="uk-UA" sz="1800" dirty="0"/>
              <a:t>Приклад:</a:t>
            </a:r>
            <a:endParaRPr lang="ru-RU" sz="18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82941" y="603345"/>
            <a:ext cx="9729587" cy="5755422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#Перевіряємо, чи існує папка в якій ми створюватимемо і працюватимемо з файлом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if not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path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r"d:\somedir"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os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mkdir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"d:\somedir"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#Шоб кожного разу не писати шлях до файлу - закинемой його в змінну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dest_file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'D:\somedir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\\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first_file.txt‘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#Лічильником визначемо скільки разів в файл додаватиметься інформація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counter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input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"Введіть кількість разів, скільки в файл буде дозаписуватись якась інформація: "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while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textline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f</a:t>
            </a:r>
            <a:r>
              <a:rPr kumimoji="0" lang="en-US" altLang="ru-RU" sz="1600" b="0" i="0" u="none" strike="noStrike" cap="none" normalizeH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“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Ця лінія тексту записана при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{</a:t>
            </a:r>
            <a:r>
              <a:rPr lang="en-US" altLang="ru-RU" sz="1600" dirty="0">
                <a:solidFill>
                  <a:srgbClr val="C3E88D"/>
                </a:solidFill>
                <a:latin typeface="JetBrains Mono"/>
              </a:rPr>
              <a:t>i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}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 відкритті файлу"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dest_file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newline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i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+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endParaRPr kumimoji="0" lang="en-US" altLang="ru-RU" sz="1600" b="0" i="0" u="none" strike="noStrike" cap="none" normalizeH="0" baseline="0" dirty="0">
              <a:ln>
                <a:noFill/>
              </a:ln>
              <a:solidFill>
                <a:srgbClr val="F78C6C"/>
              </a:solidFill>
              <a:effectLst/>
              <a:latin typeface="JetBrains Mon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#Відкриємо файл і переглянемо, що ми записали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dest_file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860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696" y="235390"/>
            <a:ext cx="11923414" cy="6622610"/>
          </a:xfrm>
        </p:spPr>
        <p:txBody>
          <a:bodyPr>
            <a:normAutofit/>
          </a:bodyPr>
          <a:lstStyle/>
          <a:p>
            <a:pPr algn="l"/>
            <a:r>
              <a:rPr lang="uk-UA" sz="1800" dirty="0"/>
              <a:t>Ще трошки про читання з файлів</a:t>
            </a:r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uk-UA" sz="1800" dirty="0"/>
              <a:t>При цьому будуть отримані тільки перші </a:t>
            </a:r>
            <a:r>
              <a:rPr lang="en-US" sz="1800" dirty="0"/>
              <a:t>8</a:t>
            </a:r>
            <a:r>
              <a:rPr lang="uk-UA" sz="1800" dirty="0"/>
              <a:t> символів тексту. Важливо розуміти, що при застосуванні цієї функції кілька разів поспіль буде зчитуватися частина за частиною цього тексту - віртуальний курсор буде зміщатись на зчитану частину тексту. Його можна перемістити на певну позицію, при необхідності скориставшись методом </a:t>
            </a:r>
            <a:r>
              <a:rPr lang="uk-UA" sz="1800" b="1" i="1" dirty="0"/>
              <a:t>seek()</a:t>
            </a:r>
            <a:r>
              <a:rPr lang="uk-UA" sz="1800" dirty="0"/>
              <a:t>.</a:t>
            </a:r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uk-UA" sz="1800" dirty="0"/>
              <a:t>Інший спосіб полягає в зчитуванні файлу рядок за рядком. Метод </a:t>
            </a:r>
            <a:r>
              <a:rPr lang="uk-UA" sz="1800" b="1" i="1" dirty="0"/>
              <a:t>readline()</a:t>
            </a:r>
            <a:r>
              <a:rPr lang="uk-UA" sz="1800" dirty="0"/>
              <a:t> зчитує рядок і, так як і з методом </a:t>
            </a:r>
            <a:r>
              <a:rPr lang="uk-UA" sz="1800" b="1" i="1" dirty="0"/>
              <a:t>read()</a:t>
            </a:r>
            <a:r>
              <a:rPr lang="uk-UA" sz="1800" dirty="0"/>
              <a:t>, зміщує курсор - тільки тепер вже на цілий рядок. Застосування цього методу кілька разів буде приводити до зчитування кількох рядків. Схожий з цим способом, інший метод дозволяє прочитати файл цілком, але по рядках, записавши їх в список. Цей список можна використовувати, наприклад, в якості ітерованого об'єкту в циклі.</a:t>
            </a:r>
            <a:endParaRPr lang="en-US" sz="1800" dirty="0"/>
          </a:p>
          <a:p>
            <a:pPr algn="l"/>
            <a:endParaRPr lang="en-US" sz="1800" dirty="0"/>
          </a:p>
          <a:p>
            <a:pPr algn="l"/>
            <a:endParaRPr lang="en-US" sz="1800" dirty="0"/>
          </a:p>
          <a:p>
            <a:pPr algn="l"/>
            <a:r>
              <a:rPr lang="uk-UA" sz="1800" dirty="0"/>
              <a:t>Однак існує більш легкий шлях. Завдяки ньому немає необхідності зчитувати файл повністю, зберігаючи його в список, а можна динамічно по рядках зчитувати файл. І робити це лаконічно.</a:t>
            </a:r>
          </a:p>
          <a:p>
            <a:pPr algn="l"/>
            <a:endParaRPr lang="ru-RU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5186" y="556203"/>
            <a:ext cx="4564070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part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426" y="556203"/>
            <a:ext cx="851212" cy="373703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7696" y="2212197"/>
            <a:ext cx="6054863" cy="107721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'Hello, world!'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first_part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               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'Hello, w'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seek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second_part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                       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'o, world'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5186" y="4435225"/>
            <a:ext cx="4679486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 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readlines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62894" y="5811609"/>
            <a:ext cx="4564070" cy="83099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r'D:\somedir\first_file.txt'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myfile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866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1800" b="1" dirty="0"/>
              <a:t>Структуровані текстові файли </a:t>
            </a:r>
          </a:p>
          <a:p>
            <a:pPr marL="0" indent="0">
              <a:buNone/>
            </a:pPr>
            <a:r>
              <a:rPr lang="ru-RU" sz="1800" dirty="0"/>
              <a:t>Для простих текстових файлів єдиним рівнем організації є рядок. Але іноді може знадобитися більш структурований файл, у якому необхідно зберегти дані своєї програми для подальшого використання або відправити їх іншій програмі.</a:t>
            </a:r>
          </a:p>
          <a:p>
            <a:pPr marL="0" indent="0">
              <a:buNone/>
            </a:pPr>
            <a:r>
              <a:rPr lang="ru-RU" sz="1800" dirty="0"/>
              <a:t>Існує ряд популярних форматів, які можна розрізнити за такими ознаками.</a:t>
            </a:r>
          </a:p>
          <a:p>
            <a:r>
              <a:rPr lang="uk-UA" sz="1800" dirty="0"/>
              <a:t>Роздільник у вигляді таблиць (</a:t>
            </a:r>
            <a:r>
              <a:rPr lang="uk-UA" sz="1800" b="1" i="1" dirty="0"/>
              <a:t>\</a:t>
            </a:r>
            <a:r>
              <a:rPr lang="en-US" sz="1800" b="1" i="1" dirty="0"/>
              <a:t>t</a:t>
            </a:r>
            <a:r>
              <a:rPr lang="en-US" sz="1800" dirty="0"/>
              <a:t>), </a:t>
            </a:r>
            <a:r>
              <a:rPr lang="uk-UA" sz="1800" dirty="0"/>
              <a:t>коми (</a:t>
            </a:r>
            <a:r>
              <a:rPr lang="uk-UA" sz="1800" b="1" i="1" dirty="0"/>
              <a:t>,</a:t>
            </a:r>
            <a:r>
              <a:rPr lang="uk-UA" sz="1800" dirty="0"/>
              <a:t>) або вертикальної риски (</a:t>
            </a:r>
            <a:r>
              <a:rPr lang="uk-UA" sz="1800" b="1" i="1" dirty="0"/>
              <a:t>|</a:t>
            </a:r>
            <a:r>
              <a:rPr lang="uk-UA" sz="1800" dirty="0"/>
              <a:t>). </a:t>
            </a:r>
            <a:r>
              <a:rPr lang="uk-UA" sz="1800" b="1" dirty="0"/>
              <a:t>Це приклад формату зі значеннями, розділеними комами (</a:t>
            </a:r>
            <a:r>
              <a:rPr lang="en-US" sz="1800" b="1" dirty="0"/>
              <a:t>CSV). </a:t>
            </a:r>
            <a:endParaRPr lang="uk-UA" sz="1800" b="1" dirty="0"/>
          </a:p>
          <a:p>
            <a:r>
              <a:rPr lang="uk-UA" sz="1800" dirty="0"/>
              <a:t>Символи &lt;</a:t>
            </a:r>
            <a:r>
              <a:rPr lang="uk-UA" sz="1800" b="1" dirty="0"/>
              <a:t>і</a:t>
            </a:r>
            <a:r>
              <a:rPr lang="uk-UA" sz="1800" dirty="0"/>
              <a:t>&gt;, які описують </a:t>
            </a:r>
            <a:r>
              <a:rPr lang="uk-UA" sz="1800" b="1" dirty="0"/>
              <a:t>теги</a:t>
            </a:r>
            <a:r>
              <a:rPr lang="uk-UA" sz="1800" dirty="0"/>
              <a:t>. Це приклад </a:t>
            </a:r>
            <a:r>
              <a:rPr lang="en-US" sz="1800" b="1" i="1" dirty="0"/>
              <a:t>XML</a:t>
            </a:r>
            <a:r>
              <a:rPr lang="en-US" sz="1800" dirty="0"/>
              <a:t> </a:t>
            </a:r>
            <a:r>
              <a:rPr lang="uk-UA" sz="1800" dirty="0"/>
              <a:t>та </a:t>
            </a:r>
            <a:r>
              <a:rPr lang="en-US" sz="1800" b="1" i="1" dirty="0"/>
              <a:t>HTML</a:t>
            </a:r>
            <a:r>
              <a:rPr lang="en-US" sz="1800" dirty="0"/>
              <a:t> </a:t>
            </a:r>
            <a:r>
              <a:rPr lang="uk-UA" sz="1800" dirty="0"/>
              <a:t>файлів. </a:t>
            </a:r>
          </a:p>
          <a:p>
            <a:r>
              <a:rPr lang="uk-UA" sz="1800" dirty="0"/>
              <a:t>Розділові знаки. Прикладом є </a:t>
            </a:r>
            <a:r>
              <a:rPr lang="en-US" sz="1800" dirty="0"/>
              <a:t>JavaScript Object Notation (JSON). </a:t>
            </a:r>
            <a:endParaRPr lang="uk-UA" sz="1800" dirty="0"/>
          </a:p>
          <a:p>
            <a:endParaRPr lang="uk-UA" sz="1800" dirty="0"/>
          </a:p>
          <a:p>
            <a:pPr marL="0" indent="0" algn="ctr">
              <a:buNone/>
            </a:pPr>
            <a:r>
              <a:rPr lang="ru-RU" sz="2000" b="1" dirty="0"/>
              <a:t>CSV</a:t>
            </a:r>
          </a:p>
          <a:p>
            <a:pPr marL="0" indent="0">
              <a:buNone/>
            </a:pPr>
            <a:r>
              <a:rPr lang="ru-RU" sz="1800" dirty="0"/>
              <a:t>Файли цього формату часто використовуються у якості формату обміну даними для електронних таблиць і баз даних.</a:t>
            </a:r>
          </a:p>
          <a:p>
            <a:pPr marL="0" indent="0">
              <a:buNone/>
            </a:pPr>
            <a:r>
              <a:rPr lang="ru-RU" sz="1800" dirty="0"/>
              <a:t>Можна зчитати CSV-файл по одному рядку за раз, розділяючи кожен рядок на поля, розставляючи коми (або альтернативні розділювачі) і додаючи результат в структуру даних на зразок списку або словника. Але кращим варіантом буде використовувати стандартний модуль </a:t>
            </a:r>
            <a:r>
              <a:rPr lang="ru-RU" sz="1800" b="1" dirty="0"/>
              <a:t>csv</a:t>
            </a:r>
            <a:r>
              <a:rPr lang="ru-RU" sz="1800" dirty="0"/>
              <a:t>.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876386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Як зчитувати і записувати список рядків, кожен з яких містить список стовпців: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600" i="1" dirty="0"/>
              <a:t>Якщо вказівка </a:t>
            </a:r>
            <a:r>
              <a:rPr lang="en-US" sz="1600" i="1" dirty="0"/>
              <a:t>newline='' </a:t>
            </a:r>
            <a:r>
              <a:rPr lang="ru-RU" sz="1600" i="1" dirty="0"/>
              <a:t>не використовується, нові рядки, вбудовані всередині полів з лапками, не будуть інтерпретовані правильно, а на платформах, які використовують позначення \</a:t>
            </a:r>
            <a:r>
              <a:rPr lang="en-US" sz="1600" i="1" dirty="0"/>
              <a:t>r\n </a:t>
            </a:r>
            <a:r>
              <a:rPr lang="ru-RU" sz="1600" i="1" dirty="0"/>
              <a:t>для закінченння рядків, буде додатково додана послідовність \</a:t>
            </a:r>
            <a:r>
              <a:rPr lang="en-US" sz="1600" i="1" dirty="0"/>
              <a:t>r. </a:t>
            </a:r>
            <a:r>
              <a:rPr lang="ru-RU" sz="1600" i="1" dirty="0"/>
              <a:t>Це зумовлено тим, що модуль </a:t>
            </a:r>
            <a:r>
              <a:rPr lang="en-US" sz="1600" i="1" dirty="0"/>
              <a:t>csv </a:t>
            </a:r>
            <a:r>
              <a:rPr lang="ru-RU" sz="1600" i="1" dirty="0"/>
              <a:t>виконує власну (універсальну) обробку нового рядка.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Цей код створює файл з п’ятьма записами:</a:t>
            </a: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6749" y="603336"/>
            <a:ext cx="10292433" cy="280076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'Python'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'Guido van Rossum'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'Scala'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'Martin Odersky'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'PHP'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'Rasmus Lerdorf'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'Ruby'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'Yukihiro Matsumoto'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'Dennis Ritchie'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         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'programmers.csv'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newline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менеджер контексту містить вказівку newline=''</a:t>
            </a:r>
            <a:b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csvrecord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writerows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9" y="5091254"/>
            <a:ext cx="871537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683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Спробуємо зчитати ці записи: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Виконавши попередній код, отримаємо список списків: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i="1" dirty="0"/>
              <a:t>Використовуючи функції </a:t>
            </a:r>
            <a:r>
              <a:rPr lang="en-US" sz="1800" b="1" i="1" dirty="0"/>
              <a:t>reader() </a:t>
            </a:r>
            <a:r>
              <a:rPr lang="ru-RU" sz="1800" i="1" dirty="0"/>
              <a:t>і </a:t>
            </a:r>
            <a:r>
              <a:rPr lang="en-US" sz="1800" b="1" i="1" dirty="0"/>
              <a:t>writer()</a:t>
            </a:r>
            <a:r>
              <a:rPr lang="en-US" sz="1800" i="1" dirty="0"/>
              <a:t> </a:t>
            </a:r>
            <a:r>
              <a:rPr lang="ru-RU" sz="1800" i="1" dirty="0"/>
              <a:t>із стандартними опціями, ми отримуємо стовпці, які розділені комами, і рядки, розділені символами нового рядка.</a:t>
            </a:r>
          </a:p>
          <a:p>
            <a:pPr marL="0" indent="0">
              <a:buNone/>
            </a:pPr>
            <a:r>
              <a:rPr lang="uk-UA" sz="1800" dirty="0"/>
              <a:t>Дані можуть мати формат списку словників, а не списку списків. Знову зчитаємо файл </a:t>
            </a:r>
            <a:r>
              <a:rPr lang="en-US" sz="1800" b="1" i="1" dirty="0"/>
              <a:t>programmers.csv</a:t>
            </a:r>
            <a:r>
              <a:rPr lang="en-US" sz="1800" dirty="0"/>
              <a:t>, </a:t>
            </a:r>
            <a:r>
              <a:rPr lang="uk-UA" sz="1800" dirty="0"/>
              <a:t>цього разу використовуючи нову функцію </a:t>
            </a:r>
            <a:r>
              <a:rPr lang="en-US" sz="1800" b="1" i="1" dirty="0" err="1"/>
              <a:t>DictReader</a:t>
            </a:r>
            <a:r>
              <a:rPr lang="en-US" sz="1800" b="1" i="1" dirty="0"/>
              <a:t>()</a:t>
            </a:r>
            <a:r>
              <a:rPr lang="en-US" sz="1800" dirty="0"/>
              <a:t> </a:t>
            </a:r>
            <a:r>
              <a:rPr lang="uk-UA" sz="1800" dirty="0"/>
              <a:t>і вказуючи імена стовпців: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Результатом буде список словників:</a:t>
            </a: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230" y="485797"/>
            <a:ext cx="7344511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'programmers.csv'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freading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creading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reader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freading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creading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  <a:t># тут використовується включення списку</a:t>
            </a:r>
            <a:b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546E7A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30" y="1958241"/>
            <a:ext cx="9163050" cy="695325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8230" y="3969567"/>
            <a:ext cx="6163354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'programmers.csv'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'rt'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freading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creading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DictReader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freading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fieldnames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creading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230" y="5452251"/>
            <a:ext cx="916305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106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Перепишемо </a:t>
            </a:r>
            <a:r>
              <a:rPr lang="en-US" sz="1800" dirty="0"/>
              <a:t>CSV-</a:t>
            </a:r>
            <a:r>
              <a:rPr lang="uk-UA" sz="1800" dirty="0"/>
              <a:t>файл за допомогою функції </a:t>
            </a:r>
            <a:r>
              <a:rPr lang="en-US" sz="1800" b="1" i="1" dirty="0" err="1"/>
              <a:t>DictWriter</a:t>
            </a:r>
            <a:r>
              <a:rPr lang="en-US" sz="1800" b="1" i="1" dirty="0"/>
              <a:t>()</a:t>
            </a:r>
            <a:r>
              <a:rPr lang="en-US" sz="1800" dirty="0"/>
              <a:t>. </a:t>
            </a:r>
            <a:r>
              <a:rPr lang="uk-UA" sz="1800" dirty="0"/>
              <a:t>Також зробимо виклик функції </a:t>
            </a:r>
            <a:r>
              <a:rPr lang="en-US" sz="1800" b="1" i="1" dirty="0" err="1"/>
              <a:t>writeheader</a:t>
            </a:r>
            <a:r>
              <a:rPr lang="en-US" sz="1800" b="1" i="1" dirty="0"/>
              <a:t>()</a:t>
            </a:r>
            <a:r>
              <a:rPr lang="en-US" sz="1800" dirty="0"/>
              <a:t>, </a:t>
            </a:r>
            <a:r>
              <a:rPr lang="uk-UA" sz="1800" dirty="0"/>
              <a:t>щоб записати початковий рядок, що містить імена стовпців, у </a:t>
            </a:r>
            <a:r>
              <a:rPr lang="en-US" sz="1800" dirty="0"/>
              <a:t>CSV-</a:t>
            </a:r>
            <a:r>
              <a:rPr lang="uk-UA" sz="1800" dirty="0"/>
              <a:t>файл: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Цей код створює файл programmers.csv з рядком заголовку: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90123" y="714977"/>
            <a:ext cx="5601470" cy="304698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{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'Python'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'Guido van Rossum'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{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'Scala'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'Martin Odersky'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{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'PHP'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'Rasmus Lerdorf'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{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'Ruby'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'Yukihiro Matsumoto'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{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'Dennis Ritchie'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'programmers.csv'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'wt'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newline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crecord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DictWriter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[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writeheader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crecord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writerows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23" y="4158040"/>
            <a:ext cx="5648325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25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Тепер зчитаємо файл </a:t>
            </a:r>
            <a:r>
              <a:rPr lang="en-US" sz="1800" dirty="0"/>
              <a:t>programmers.csv, </a:t>
            </a:r>
            <a:r>
              <a:rPr lang="uk-UA" sz="1800" dirty="0"/>
              <a:t>не враховуючи аргумент </a:t>
            </a:r>
            <a:r>
              <a:rPr lang="en-US" sz="1800" b="1" i="1" dirty="0"/>
              <a:t>fieldnames</a:t>
            </a:r>
            <a:r>
              <a:rPr lang="en-US" sz="1800" dirty="0"/>
              <a:t> </a:t>
            </a:r>
            <a:r>
              <a:rPr lang="uk-UA" sz="1800" dirty="0"/>
              <a:t>у виклику </a:t>
            </a:r>
            <a:r>
              <a:rPr lang="en-US" sz="1800" b="1" i="1" dirty="0" err="1"/>
              <a:t>DictReader</a:t>
            </a:r>
            <a:r>
              <a:rPr lang="en-US" sz="1800" b="1" i="1" dirty="0"/>
              <a:t>()</a:t>
            </a: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endParaRPr lang="uk-UA" sz="1800" b="1" i="1" dirty="0"/>
          </a:p>
          <a:p>
            <a:pPr marL="0" indent="0">
              <a:buNone/>
            </a:pPr>
            <a:r>
              <a:rPr lang="uk-UA" sz="1800" dirty="0"/>
              <a:t>використовуючи значення першого рядка файла (</a:t>
            </a:r>
            <a:r>
              <a:rPr lang="en-US" sz="1800" b="1" dirty="0"/>
              <a:t>language</a:t>
            </a:r>
            <a:r>
              <a:rPr lang="en-US" sz="1800" dirty="0"/>
              <a:t>, </a:t>
            </a:r>
            <a:r>
              <a:rPr lang="en-US" sz="1800" b="1" dirty="0"/>
              <a:t>developer</a:t>
            </a:r>
            <a:r>
              <a:rPr lang="en-US" sz="1800" dirty="0"/>
              <a:t>) </a:t>
            </a:r>
            <a:r>
              <a:rPr lang="uk-UA" sz="1800" dirty="0"/>
              <a:t>як імена стовпців і відповідні ключі словників: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ru-RU" sz="1800" dirty="0"/>
              <a:t>Відформатоване виведення створеного списку словників забезпечила функція </a:t>
            </a:r>
            <a:r>
              <a:rPr lang="ru-RU" sz="1800" b="1" i="1" dirty="0"/>
              <a:t>pprint() </a:t>
            </a:r>
            <a:r>
              <a:rPr lang="ru-RU" sz="1800" dirty="0"/>
              <a:t>з однойменного модуля.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6336" y="512081"/>
            <a:ext cx="8898590" cy="156966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pprint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'programmers.csv'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'rt'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freading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creading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csv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DictReader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freading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[{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'language'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],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'developer'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]}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row </a:t>
            </a:r>
            <a:r>
              <a:rPr kumimoji="0" lang="ru-RU" altLang="ru-RU" sz="16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creading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</a:t>
            </a:r>
            <a:b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pprint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programmers</a:t>
            </a:r>
            <a:r>
              <a:rPr kumimoji="0" lang="ru-RU" altLang="ru-RU" sz="16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6" y="2860895"/>
            <a:ext cx="802957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13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50" y="135802"/>
            <a:ext cx="7867460" cy="65366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/>
              <a:t>XML</a:t>
            </a:r>
          </a:p>
          <a:p>
            <a:pPr marL="0" indent="0">
              <a:buNone/>
            </a:pPr>
            <a:r>
              <a:rPr lang="uk-UA" sz="1800" dirty="0"/>
              <a:t>Для обміну структурами даних між програмами необхідний спосіб кодувати ієрархії, послідовності, множини та інші структури за допомогою тексту. </a:t>
            </a:r>
            <a:r>
              <a:rPr lang="en-US" sz="1800" dirty="0"/>
              <a:t>XML </a:t>
            </a:r>
            <a:r>
              <a:rPr lang="uk-UA" sz="1800" dirty="0"/>
              <a:t>є найвідомішим форматом розмітки, який можна використовувати у даному випадку. </a:t>
            </a:r>
            <a:r>
              <a:rPr lang="en-US" sz="1800" dirty="0"/>
              <a:t>XML </a:t>
            </a:r>
            <a:r>
              <a:rPr lang="uk-UA" sz="1800" dirty="0"/>
              <a:t>є ієрархічним форматом даних, і найбільш природним способом його представлення є деревоподібна структура.</a:t>
            </a:r>
          </a:p>
          <a:p>
            <a:pPr marL="0" indent="0">
              <a:buNone/>
            </a:pPr>
            <a:r>
              <a:rPr lang="uk-UA" sz="1800" dirty="0"/>
              <a:t>Для структурування даних цей формат використовує наступний синтаксис: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8365402" y="135802"/>
            <a:ext cx="3655168" cy="6355586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?xml version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"1.0"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?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 </a:t>
            </a:r>
            <a:r>
              <a:rPr kumimoji="0" lang="ru-RU" altLang="ru-RU" sz="11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class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"countries"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"Qatar"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2021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130475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"Saudi Arabia"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"Singapore"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2021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100345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"Malaysia"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"Norway"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6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2021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74356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"Sweden"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"E"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"Germany"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16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2021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52559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"Nederland"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"Danmark"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"Czech Republic"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"E"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"Switzerland"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"Ukraine"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111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2021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year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9283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gdppc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"Belarus"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&lt;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name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"Poland" 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direction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"W"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/&gt;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b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&lt;/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r>
              <a:rPr kumimoji="0" lang="ru-RU" altLang="ru-RU" sz="11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&gt;</a:t>
            </a:r>
            <a:endParaRPr kumimoji="0" lang="ru-RU" alt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6750" y="2486643"/>
            <a:ext cx="7463073" cy="39703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1400" b="1" dirty="0"/>
              <a:t>Характеристики формату XML</a:t>
            </a:r>
          </a:p>
          <a:p>
            <a:endParaRPr lang="uk-UA" sz="1400" dirty="0"/>
          </a:p>
          <a:p>
            <a:r>
              <a:rPr lang="uk-UA" sz="1400" dirty="0"/>
              <a:t>    Дані розміщуються у тегах. Теги починаються з символу </a:t>
            </a:r>
            <a:r>
              <a:rPr lang="uk-UA" sz="1400" b="1" dirty="0"/>
              <a:t>&lt;</a:t>
            </a:r>
            <a:r>
              <a:rPr lang="uk-UA" sz="1400" dirty="0"/>
              <a:t>. </a:t>
            </a:r>
          </a:p>
          <a:p>
            <a:r>
              <a:rPr lang="uk-UA" sz="1400" dirty="0"/>
              <a:t>У нашому прикладі використані теги </a:t>
            </a:r>
            <a:r>
              <a:rPr lang="uk-UA" sz="1400" b="1" i="1" dirty="0"/>
              <a:t>data, country, rank, year, gdppc і neighbor</a:t>
            </a:r>
            <a:r>
              <a:rPr lang="uk-UA" sz="1400" dirty="0"/>
              <a:t>.</a:t>
            </a:r>
          </a:p>
          <a:p>
            <a:endParaRPr lang="uk-UA" sz="1400" dirty="0"/>
          </a:p>
          <a:p>
            <a:r>
              <a:rPr lang="uk-UA" sz="1400" dirty="0"/>
              <a:t>    Пропуски ігноруються.</a:t>
            </a:r>
          </a:p>
          <a:p>
            <a:endParaRPr lang="uk-UA" sz="1400" dirty="0"/>
          </a:p>
          <a:p>
            <a:r>
              <a:rPr lang="uk-UA" sz="1400" dirty="0"/>
              <a:t>    Зазвичай, після відкриваючого тега, для прикладу </a:t>
            </a:r>
            <a:r>
              <a:rPr lang="uk-UA" sz="1400" b="1" i="1" dirty="0"/>
              <a:t>&lt;data&gt;</a:t>
            </a:r>
            <a:r>
              <a:rPr lang="uk-UA" sz="1400" i="1" dirty="0"/>
              <a:t>, </a:t>
            </a:r>
            <a:r>
              <a:rPr lang="uk-UA" sz="1400" dirty="0"/>
              <a:t>слідує вміст, а потім відповідний закриваючий тег </a:t>
            </a:r>
            <a:r>
              <a:rPr lang="uk-UA" sz="1400" b="1" i="1" dirty="0"/>
              <a:t>&lt;/data&gt;</a:t>
            </a:r>
            <a:r>
              <a:rPr lang="uk-UA" sz="1400" dirty="0"/>
              <a:t>.</a:t>
            </a:r>
          </a:p>
          <a:p>
            <a:endParaRPr lang="uk-UA" sz="1400" dirty="0"/>
          </a:p>
          <a:p>
            <a:r>
              <a:rPr lang="uk-UA" sz="1400" dirty="0"/>
              <a:t>    Теги можуть бути вкладені у інші теги на будь-якому рівні. У нашому прикладі теги </a:t>
            </a:r>
            <a:r>
              <a:rPr lang="uk-UA" sz="1400" b="1" i="1" dirty="0"/>
              <a:t>rank</a:t>
            </a:r>
            <a:r>
              <a:rPr lang="uk-UA" sz="1400" dirty="0"/>
              <a:t> є нащадками тегів </a:t>
            </a:r>
            <a:r>
              <a:rPr lang="uk-UA" sz="1400" b="1" i="1" dirty="0"/>
              <a:t>country</a:t>
            </a:r>
            <a:r>
              <a:rPr lang="uk-UA" sz="1400" dirty="0"/>
              <a:t>, які, у свою чергу, є нащадками тега </a:t>
            </a:r>
            <a:r>
              <a:rPr lang="uk-UA" sz="1400" b="1" i="1" dirty="0"/>
              <a:t>data</a:t>
            </a:r>
            <a:r>
              <a:rPr lang="uk-UA" sz="1400" dirty="0"/>
              <a:t>.</a:t>
            </a:r>
          </a:p>
          <a:p>
            <a:endParaRPr lang="uk-UA" sz="1400" dirty="0"/>
          </a:p>
          <a:p>
            <a:r>
              <a:rPr lang="uk-UA" sz="1400" dirty="0"/>
              <a:t>    Всередині відкриваючого тега можуть розміщуватися атрибути. У нашому прикладі </a:t>
            </a:r>
            <a:r>
              <a:rPr lang="uk-UA" sz="1400" b="1" i="1" dirty="0"/>
              <a:t>direction</a:t>
            </a:r>
            <a:r>
              <a:rPr lang="uk-UA" sz="1400" dirty="0"/>
              <a:t> є атрибутом тега </a:t>
            </a:r>
            <a:r>
              <a:rPr lang="uk-UA" sz="1400" b="1" i="1" dirty="0"/>
              <a:t>neighbor</a:t>
            </a:r>
            <a:r>
              <a:rPr lang="uk-UA" sz="1400" dirty="0"/>
              <a:t> і має значення географічного напрямку.</a:t>
            </a:r>
          </a:p>
          <a:p>
            <a:endParaRPr lang="uk-UA" sz="1400" dirty="0"/>
          </a:p>
          <a:p>
            <a:r>
              <a:rPr lang="uk-UA" sz="1400" dirty="0"/>
              <a:t>    Теги можуть містити значення. У цьому прикладі тег </a:t>
            </a:r>
            <a:r>
              <a:rPr lang="uk-UA" sz="1400" b="1" i="1" dirty="0"/>
              <a:t>gdppc</a:t>
            </a:r>
            <a:r>
              <a:rPr lang="uk-UA" sz="1400" dirty="0"/>
              <a:t> має значення </a:t>
            </a:r>
            <a:r>
              <a:rPr lang="uk-UA" sz="1400" b="1" i="1" dirty="0"/>
              <a:t>74356</a:t>
            </a:r>
            <a:r>
              <a:rPr lang="uk-UA" sz="1400" dirty="0"/>
              <a:t> для тега country, який має атрибут </a:t>
            </a:r>
            <a:r>
              <a:rPr lang="uk-UA" sz="1400" b="1" i="1" dirty="0"/>
              <a:t>name</a:t>
            </a:r>
            <a:r>
              <a:rPr lang="uk-UA" sz="1400" dirty="0"/>
              <a:t> із значенням </a:t>
            </a:r>
            <a:r>
              <a:rPr lang="uk-UA" sz="1400" b="1" i="1" dirty="0"/>
              <a:t>Norway</a:t>
            </a:r>
            <a:r>
              <a:rPr lang="uk-UA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614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Найпростіший спосіб проаналізувати </a:t>
            </a:r>
            <a:r>
              <a:rPr lang="en-US" sz="1600" dirty="0"/>
              <a:t>XML </a:t>
            </a:r>
            <a:r>
              <a:rPr lang="uk-UA" sz="1600" dirty="0"/>
              <a:t>у </a:t>
            </a:r>
            <a:r>
              <a:rPr lang="en-US" sz="1600" dirty="0"/>
              <a:t>Python - </a:t>
            </a:r>
            <a:r>
              <a:rPr lang="uk-UA" sz="1600" dirty="0"/>
              <a:t>використати бібліотеку </a:t>
            </a:r>
            <a:r>
              <a:rPr lang="en-US" sz="1600" b="1" dirty="0" err="1"/>
              <a:t>ElementTree</a:t>
            </a:r>
            <a:r>
              <a:rPr lang="en-US" sz="1600" dirty="0"/>
              <a:t>.</a:t>
            </a:r>
          </a:p>
          <a:p>
            <a:pPr marL="0" indent="0">
              <a:buNone/>
            </a:pPr>
            <a:r>
              <a:rPr lang="uk-UA" sz="1600" dirty="0"/>
              <a:t>Спробуємо зробити такий аналіз на прикладі файла </a:t>
            </a:r>
            <a:r>
              <a:rPr lang="en-US" sz="1600" i="1" dirty="0"/>
              <a:t>country_data.xml</a:t>
            </a:r>
            <a:r>
              <a:rPr lang="en-US" sz="1600" dirty="0"/>
              <a:t> , </a:t>
            </a:r>
            <a:r>
              <a:rPr lang="uk-UA" sz="1600" dirty="0"/>
              <a:t>що містить дані щодо деяких країн за валовим внутрішнім продуктом на душу населення.</a:t>
            </a:r>
          </a:p>
          <a:p>
            <a:pPr marL="0" indent="0">
              <a:buNone/>
            </a:pPr>
            <a:r>
              <a:rPr lang="uk-UA" sz="1600" dirty="0"/>
              <a:t>Спочатку необхідно зчитати дані із файла </a:t>
            </a:r>
            <a:r>
              <a:rPr lang="en-US" sz="1600" i="1" dirty="0"/>
              <a:t>country_data.xml</a:t>
            </a:r>
            <a:r>
              <a:rPr lang="en-US" sz="1600" dirty="0"/>
              <a:t>:</a:t>
            </a: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ru-RU" sz="1600" dirty="0"/>
              <a:t>Дані формату XML можна отримати також безпосередньо з рядка: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Звертаючись до об’єкта </a:t>
            </a:r>
            <a:r>
              <a:rPr lang="en-US" sz="1600" b="1" i="1" dirty="0"/>
              <a:t>root</a:t>
            </a:r>
            <a:endParaRPr lang="uk-UA" sz="1600" b="1" i="1" dirty="0"/>
          </a:p>
          <a:p>
            <a:pPr marL="0" indent="0">
              <a:buNone/>
            </a:pPr>
            <a:endParaRPr lang="uk-UA" sz="1600" b="1" i="1" dirty="0"/>
          </a:p>
          <a:p>
            <a:pPr marL="0" indent="0">
              <a:buNone/>
            </a:pPr>
            <a:endParaRPr lang="uk-UA" sz="1600" b="1" i="1" dirty="0"/>
          </a:p>
          <a:p>
            <a:pPr marL="0" indent="0">
              <a:buNone/>
            </a:pPr>
            <a:r>
              <a:rPr lang="ru-RU" sz="1600" dirty="0"/>
              <a:t>ми можемо отримати значення кореневого тега і словника його атрибутів: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uk-UA" sz="1600" dirty="0"/>
              <a:t>Об’єкт </a:t>
            </a:r>
            <a:r>
              <a:rPr lang="en-US" sz="1600" dirty="0"/>
              <a:t>root </a:t>
            </a:r>
            <a:r>
              <a:rPr lang="uk-UA" sz="1600" dirty="0"/>
              <a:t>також має дочірні вузли (теги). Пройдемо у циклі по дочірнім тегам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ru-RU" sz="1600" b="1" i="1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8230" y="1354013"/>
            <a:ext cx="3052182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xml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etree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ElementTree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tree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parse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'country_data.xml'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tree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8230" y="2799805"/>
            <a:ext cx="3728265" cy="30777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fromstring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country_data_as_string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08230" y="3526331"/>
            <a:ext cx="1406154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02044" y="4576147"/>
            <a:ext cx="1672253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data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'class'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'countries'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02044" y="5624275"/>
            <a:ext cx="2432076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023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і отримаємо назви дочірніх (вкладених) тегів та їхні словники атрибутів: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Як бачимо, ми можемо отримати доступ до певних дочірніх тегів за індексом, використовуючи команду, на зразок </a:t>
            </a:r>
            <a:r>
              <a:rPr lang="en-US" sz="1600" b="1" i="1" dirty="0"/>
              <a:t>print(root[0][2].text) </a:t>
            </a:r>
            <a:r>
              <a:rPr lang="en-US" sz="1600" dirty="0"/>
              <a:t>(</a:t>
            </a:r>
            <a:r>
              <a:rPr lang="ru-RU" sz="1600" dirty="0"/>
              <a:t>функція </a:t>
            </a:r>
            <a:r>
              <a:rPr lang="en-US" sz="1600" b="1" dirty="0"/>
              <a:t>text() </a:t>
            </a:r>
            <a:r>
              <a:rPr lang="ru-RU" sz="1600" dirty="0"/>
              <a:t>повертає текстовий вміст елемента):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Використаємо функцію </a:t>
            </a:r>
            <a:r>
              <a:rPr lang="en-US" sz="1600" b="1" i="1" dirty="0" err="1"/>
              <a:t>iter</a:t>
            </a:r>
            <a:r>
              <a:rPr lang="en-US" sz="1600" b="1" i="1" dirty="0"/>
              <a:t>()</a:t>
            </a:r>
            <a:r>
              <a:rPr lang="en-US" sz="1600" dirty="0"/>
              <a:t>, </a:t>
            </a:r>
            <a:r>
              <a:rPr lang="ru-RU" sz="1600" dirty="0"/>
              <a:t>яка рекурсивно перебирає всі дочірні теги, теги дочірніх тегів і т. д.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для пошуку назв країн-сусідок тих країн, для яких наведені дані валового внутрішнього продукту на душу населення: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6749" y="494849"/>
            <a:ext cx="3014804" cy="116955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'Qatar'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'Singapore'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'Norway'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'Germany'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'Ukraine'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9" y="2416568"/>
            <a:ext cx="3333750" cy="485775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26749" y="3525003"/>
            <a:ext cx="2914580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iter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'neighbor'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neighbor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208230" y="4482055"/>
            <a:ext cx="3369833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'Saudi Arabia'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'Malaysia'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'Sweden'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'Nederland'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'Danmark'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'Czech Republic'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'Switzerland'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'Belarus'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'Poland'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'direction'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001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51" y="135802"/>
            <a:ext cx="11823824" cy="64822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Використаємо ще кілька функції для розбору дерева документа: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endParaRPr lang="ru-RU" sz="1600" dirty="0"/>
          </a:p>
          <a:p>
            <a:r>
              <a:rPr lang="en-US" sz="1600" b="1" i="1" dirty="0" err="1"/>
              <a:t>findall</a:t>
            </a:r>
            <a:r>
              <a:rPr lang="en-US" sz="1600" b="1" i="1" dirty="0"/>
              <a:t>() </a:t>
            </a:r>
            <a:r>
              <a:rPr lang="en-US" sz="1600" dirty="0"/>
              <a:t>- </a:t>
            </a:r>
            <a:r>
              <a:rPr lang="uk-UA" sz="1600" dirty="0"/>
              <a:t>знаходить тільки теги, які є прямими нащадками кореневого тега (у нашому випадку здійснюється пошук тегів </a:t>
            </a:r>
            <a:r>
              <a:rPr lang="en-US" sz="1600" b="1" i="1" dirty="0"/>
              <a:t>country</a:t>
            </a:r>
            <a:r>
              <a:rPr lang="en-US" sz="1600" dirty="0"/>
              <a:t> </a:t>
            </a:r>
            <a:r>
              <a:rPr lang="uk-UA" sz="1600" dirty="0"/>
              <a:t>які є прямими нащадками тега </a:t>
            </a:r>
            <a:r>
              <a:rPr lang="en-US" sz="1600" b="1" i="1" dirty="0"/>
              <a:t>data</a:t>
            </a:r>
            <a:r>
              <a:rPr lang="en-US" sz="1600" dirty="0"/>
              <a:t>)</a:t>
            </a:r>
          </a:p>
          <a:p>
            <a:r>
              <a:rPr lang="en-US" sz="1600" b="1" i="1" dirty="0"/>
              <a:t>find()</a:t>
            </a:r>
            <a:r>
              <a:rPr lang="en-US" sz="1600" dirty="0"/>
              <a:t> - </a:t>
            </a:r>
            <a:r>
              <a:rPr lang="uk-UA" sz="1600" dirty="0"/>
              <a:t>знаходить перший дочірній тег (у нашому випадку здійснюється пошук першого тега </a:t>
            </a:r>
            <a:r>
              <a:rPr lang="en-US" sz="1600" b="1" i="1" dirty="0"/>
              <a:t>rank</a:t>
            </a:r>
            <a:r>
              <a:rPr lang="en-US" sz="1600" dirty="0"/>
              <a:t> </a:t>
            </a:r>
            <a:r>
              <a:rPr lang="uk-UA" sz="1600" dirty="0"/>
              <a:t>всередині тега </a:t>
            </a:r>
            <a:r>
              <a:rPr lang="en-US" sz="1600" b="1" i="1" dirty="0"/>
              <a:t>country</a:t>
            </a:r>
            <a:r>
              <a:rPr lang="en-US" sz="1600" dirty="0"/>
              <a:t>)</a:t>
            </a:r>
          </a:p>
          <a:p>
            <a:r>
              <a:rPr lang="en-US" sz="1600" b="1" i="1" dirty="0"/>
              <a:t>get()</a:t>
            </a:r>
            <a:r>
              <a:rPr lang="en-US" sz="1600" dirty="0"/>
              <a:t> - </a:t>
            </a:r>
            <a:r>
              <a:rPr lang="uk-UA" sz="1600" dirty="0"/>
              <a:t>отримує доступ до атрибутів тега (у нашому випадку повертається значення атрибута </a:t>
            </a:r>
            <a:r>
              <a:rPr lang="en-US" sz="1600" b="1" i="1" dirty="0"/>
              <a:t>name</a:t>
            </a:r>
            <a:r>
              <a:rPr lang="en-US" sz="1600" dirty="0"/>
              <a:t> </a:t>
            </a:r>
            <a:r>
              <a:rPr lang="uk-UA" sz="1600" dirty="0"/>
              <a:t>усіх тегів </a:t>
            </a:r>
            <a:r>
              <a:rPr lang="en-US" sz="1600" b="1" i="1" dirty="0"/>
              <a:t>country</a:t>
            </a:r>
            <a:r>
              <a:rPr lang="en-US" sz="1600" dirty="0"/>
              <a:t>)</a:t>
            </a:r>
            <a:endParaRPr lang="uk-UA" sz="1600" dirty="0"/>
          </a:p>
          <a:p>
            <a:pPr marL="0" indent="0">
              <a:buNone/>
            </a:pPr>
            <a:r>
              <a:rPr lang="ru-RU" sz="1600" dirty="0"/>
              <a:t>Результатами виконання наведеного коду будуть рядки з назвами країн і їхніми рангами: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У підсумку, об’єднаємо усі наведені відомості в один код:</a:t>
            </a:r>
            <a:endParaRPr lang="uk-UA" sz="1600" dirty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26337" y="475824"/>
            <a:ext cx="2916183" cy="954107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findall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'country'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find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'rank'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text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    name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country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'name'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name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rank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7" y="3043379"/>
            <a:ext cx="3600450" cy="1314450"/>
          </a:xfrm>
          <a:prstGeom prst="rect">
            <a:avLst/>
          </a:prstGeom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5459240" y="4496553"/>
            <a:ext cx="5160387" cy="2031325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xml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etree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ElementTree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tree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ET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parse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'country_data.xml'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tree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getroot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'tag:'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root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tag:'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'attributes:'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for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grandchild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in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child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\t\t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tag:'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grandchild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'attributes:'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grandchild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138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Для кожного елемента у виведеній структурі </a:t>
            </a:r>
            <a:r>
              <a:rPr lang="ru-RU" sz="1600" b="1" i="1" dirty="0"/>
              <a:t>tag</a:t>
            </a:r>
            <a:r>
              <a:rPr lang="ru-RU" sz="1600" dirty="0"/>
              <a:t> - це рядок тега, а </a:t>
            </a:r>
            <a:r>
              <a:rPr lang="ru-RU" sz="1600" b="1" i="1" dirty="0"/>
              <a:t>attrib</a:t>
            </a:r>
            <a:r>
              <a:rPr lang="ru-RU" sz="1600" dirty="0"/>
              <a:t> - це словник його атрибутів:</a:t>
            </a:r>
            <a:endParaRPr lang="uk-UA" sz="16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9527" y="587947"/>
            <a:ext cx="4830168" cy="5632311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data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'Qatar'}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rank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year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gdppc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'Saudi Arabia', 'direction': 'S'}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'Singapore'}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rank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year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gdppc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'Malaysia', 'direction': 'N'}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'Norway'}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rank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year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gdppc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'Sweden', 'direction': 'E'}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'Germany'}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rank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year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gdppc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'Nederland', 'direction': 'W'}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'Danmark', 'direction': 'N'}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'Czech Republic', 'direction': 'E'}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'Switzerland', 'direction': 'S'}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country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'Ukraine'}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rank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year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gdppc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'Belarus', 'direction': 'N'}</a:t>
            </a:r>
            <a:b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</a:b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     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tag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neighbor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attributes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 </a:t>
            </a: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FFCB6B"/>
                </a:solidFill>
                <a:effectLst/>
                <a:latin typeface="JetBrains Mono"/>
              </a:rPr>
              <a:t>{'name': 'Poland', 'direction': 'W'}</a:t>
            </a:r>
            <a:endParaRPr kumimoji="0" lang="ru-RU" altLang="ru-RU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07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50" y="135802"/>
            <a:ext cx="8872396" cy="65094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/>
              <a:t>JSON</a:t>
            </a:r>
          </a:p>
          <a:p>
            <a:pPr marL="0" indent="0">
              <a:buNone/>
            </a:pPr>
            <a:r>
              <a:rPr lang="en-US" sz="1600" b="1" dirty="0"/>
              <a:t>JSON (JavaScript Object Notation) </a:t>
            </a:r>
            <a:r>
              <a:rPr lang="uk-UA" sz="1600" dirty="0"/>
              <a:t>популярний формат обміну даними. Він є частиною мови </a:t>
            </a:r>
            <a:r>
              <a:rPr lang="en-US" sz="1600" dirty="0"/>
              <a:t>JavaScript </a:t>
            </a:r>
            <a:r>
              <a:rPr lang="uk-UA" sz="1600" dirty="0"/>
              <a:t>і, водночас, гарним вибором при визначенні формату даних для обміну між програмами. Дані у цьому форматі можна передавати програмам, написаним на багатьох інших мовах програмування.  Для роботи з форматом </a:t>
            </a:r>
            <a:r>
              <a:rPr lang="en-US" sz="1600" dirty="0"/>
              <a:t>JSON </a:t>
            </a:r>
            <a:r>
              <a:rPr lang="uk-UA" sz="1600" dirty="0"/>
              <a:t>у </a:t>
            </a:r>
            <a:r>
              <a:rPr lang="en-US" sz="1600" dirty="0"/>
              <a:t>Python </a:t>
            </a:r>
            <a:r>
              <a:rPr lang="uk-UA" sz="1600" dirty="0"/>
              <a:t>існує модуль </a:t>
            </a:r>
            <a:r>
              <a:rPr lang="en-US" sz="1600" b="1" dirty="0" err="1"/>
              <a:t>json</a:t>
            </a:r>
            <a:r>
              <a:rPr lang="en-US" sz="1600" dirty="0"/>
              <a:t>. </a:t>
            </a: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uk-UA" sz="1600" dirty="0"/>
              <a:t>Використаємо функцію </a:t>
            </a:r>
            <a:r>
              <a:rPr lang="en-US" sz="1600" b="1" i="1" dirty="0"/>
              <a:t>load()</a:t>
            </a:r>
            <a:r>
              <a:rPr lang="en-US" sz="1600" dirty="0"/>
              <a:t>, </a:t>
            </a:r>
            <a:r>
              <a:rPr lang="uk-UA" sz="1600" dirty="0"/>
              <a:t>яка отримує як параметр об’єкт файла </a:t>
            </a:r>
            <a:r>
              <a:rPr lang="en-US" sz="1600" b="1" i="1" dirty="0" err="1"/>
              <a:t>file_json</a:t>
            </a:r>
            <a:r>
              <a:rPr lang="en-US" sz="1600" dirty="0"/>
              <a:t> </a:t>
            </a:r>
            <a:r>
              <a:rPr lang="uk-UA" sz="1600" dirty="0"/>
              <a:t>і підтримує функцію читання </a:t>
            </a:r>
            <a:r>
              <a:rPr lang="en-US" sz="1600" b="1" i="1" dirty="0"/>
              <a:t>read()</a:t>
            </a:r>
            <a:r>
              <a:rPr lang="en-US" sz="1600" dirty="0"/>
              <a:t>, </a:t>
            </a:r>
            <a:r>
              <a:rPr lang="uk-UA" sz="1600" dirty="0"/>
              <a:t>для зчитування даних з файла </a:t>
            </a:r>
            <a:r>
              <a:rPr lang="en-US" sz="1600" b="1" i="1" dirty="0" err="1"/>
              <a:t>mars_weather.json</a:t>
            </a:r>
            <a:r>
              <a:rPr lang="en-US" sz="1600" dirty="0"/>
              <a:t> </a:t>
            </a:r>
            <a:r>
              <a:rPr lang="uk-UA" sz="1600" dirty="0"/>
              <a:t>у форматі </a:t>
            </a:r>
            <a:r>
              <a:rPr lang="en-US" sz="1600" b="1" dirty="0"/>
              <a:t>JSON</a:t>
            </a: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dirty="0"/>
              <a:t>і перетворення у словник:</a:t>
            </a:r>
            <a:endParaRPr lang="uk-UA" sz="1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288855" y="45491"/>
            <a:ext cx="2736647" cy="6717223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"211"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"AT"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"av"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-68.537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88777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"mn"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-100.965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"mx"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-24.343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"First_UTC"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"2019-07-01T00:23:47Z"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"HWS"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"av"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4.316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40197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"mn"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0.138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"mx"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15.415999999999999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"Last_UTC"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"2019-07-02T01:03:22Z"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"PRE"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"av"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762.93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887772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"mn"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738.133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"mx"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782.7239999999999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"Season"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"winter"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"WD"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"0"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"compass_degrees"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"compass_point"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"N"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"compass_right"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0.0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"compass_up"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1.0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4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"10"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:{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"compass_degrees"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225.0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"compass_point"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"SW"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"compass_right"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-0.707106781187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"compass_up"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-0.707106781187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"ct"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3528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F78C6C"/>
                </a:solidFill>
                <a:effectLst/>
                <a:latin typeface="JetBrains Mono"/>
              </a:rPr>
              <a:t>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  }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}</a:t>
            </a:r>
            <a:b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}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26750" y="2370760"/>
            <a:ext cx="3860096" cy="1600438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import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json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'mars_weather.json'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'r'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file_json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json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load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file_json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'211'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][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'Season'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])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isinstance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50" y="4502119"/>
            <a:ext cx="898207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56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Якщо формат JSON необхідно перетворити у рядок, використовують функцію </a:t>
            </a:r>
            <a:r>
              <a:rPr lang="ru-RU" sz="1600" b="1" i="1" dirty="0"/>
              <a:t>dumps()</a:t>
            </a:r>
            <a:r>
              <a:rPr lang="ru-RU" sz="1600" dirty="0"/>
              <a:t>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Об’єкт JSON був перетворений в єдиний рядок: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uk-UA" sz="1600" dirty="0"/>
              <a:t>Якщо необхідно записати дані у файл у форматі </a:t>
            </a:r>
            <a:r>
              <a:rPr lang="en-US" sz="1600" dirty="0"/>
              <a:t>JSON </a:t>
            </a:r>
            <a:r>
              <a:rPr lang="uk-UA" sz="1600" dirty="0"/>
              <a:t>використовують функцію </a:t>
            </a:r>
            <a:r>
              <a:rPr lang="en-US" sz="1600" b="1" i="1" dirty="0"/>
              <a:t>dump()</a:t>
            </a:r>
            <a:r>
              <a:rPr lang="en-US" sz="1600" dirty="0"/>
              <a:t>, </a:t>
            </a:r>
            <a:r>
              <a:rPr lang="uk-UA" sz="1600" dirty="0"/>
              <a:t>яка працює протилежно по відношенню до </a:t>
            </a:r>
            <a:r>
              <a:rPr lang="en-US" sz="1600" b="1" i="1" dirty="0"/>
              <a:t>load()</a:t>
            </a:r>
            <a:r>
              <a:rPr lang="en-US" sz="1600" dirty="0"/>
              <a:t>. </a:t>
            </a:r>
            <a:r>
              <a:rPr lang="uk-UA" sz="1600" dirty="0"/>
              <a:t>Функція </a:t>
            </a:r>
            <a:r>
              <a:rPr lang="en-US" sz="1600" b="1" i="1" dirty="0"/>
              <a:t>dump()</a:t>
            </a:r>
            <a:r>
              <a:rPr lang="en-US" sz="1600" dirty="0"/>
              <a:t> </a:t>
            </a:r>
            <a:r>
              <a:rPr lang="uk-UA" sz="1600" dirty="0"/>
              <a:t>отримує як параметр об’єкт файла </a:t>
            </a:r>
            <a:r>
              <a:rPr lang="en-US" sz="1600" b="1" i="1" dirty="0" err="1"/>
              <a:t>file_json</a:t>
            </a:r>
            <a:r>
              <a:rPr lang="en-US" sz="1600" dirty="0"/>
              <a:t> </a:t>
            </a:r>
            <a:r>
              <a:rPr lang="uk-UA" sz="1600" dirty="0"/>
              <a:t>і містить функцію запису </a:t>
            </a:r>
            <a:r>
              <a:rPr lang="en-US" sz="1600" b="1" i="1" dirty="0"/>
              <a:t>write()</a:t>
            </a:r>
            <a:r>
              <a:rPr lang="en-US" sz="1600" dirty="0"/>
              <a:t> (</a:t>
            </a:r>
            <a:r>
              <a:rPr lang="uk-UA" sz="1600" dirty="0"/>
              <a:t>використаємо значення </a:t>
            </a:r>
            <a:r>
              <a:rPr lang="en-US" sz="1600" i="1" dirty="0"/>
              <a:t>weather</a:t>
            </a:r>
            <a:r>
              <a:rPr lang="en-US" sz="1600" dirty="0"/>
              <a:t>, </a:t>
            </a:r>
            <a:r>
              <a:rPr lang="uk-UA" sz="1600" dirty="0"/>
              <a:t>отримане з попереднього прикладу):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Повернемося до файлу </a:t>
            </a:r>
            <a:r>
              <a:rPr lang="en-US" sz="1600" dirty="0" err="1"/>
              <a:t>mars_weather.json</a:t>
            </a:r>
            <a:r>
              <a:rPr lang="en-US" sz="1600" dirty="0"/>
              <a:t>. </a:t>
            </a:r>
            <a:r>
              <a:rPr lang="ru-RU" sz="1600" dirty="0"/>
              <a:t>Ззовні він нагадує формат </a:t>
            </a:r>
            <a:r>
              <a:rPr lang="en-US" sz="1600" dirty="0"/>
              <a:t>JSON, </a:t>
            </a:r>
            <a:r>
              <a:rPr lang="ru-RU" sz="1600" dirty="0"/>
              <a:t>але, насправді, це всього лише подання об’єкта </a:t>
            </a:r>
            <a:r>
              <a:rPr lang="en-US" sz="1600" dirty="0"/>
              <a:t>JSON </a:t>
            </a:r>
            <a:r>
              <a:rPr lang="ru-RU" sz="1600" dirty="0"/>
              <a:t>у вигляді послідовності байтів.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26749" y="502068"/>
            <a:ext cx="2993127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weather_str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json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dumps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weather_str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isinstance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weather_str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 dirty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str</a:t>
            </a: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9" y="1854215"/>
            <a:ext cx="9067800" cy="1990725"/>
          </a:xfrm>
          <a:prstGeom prst="rect">
            <a:avLst/>
          </a:prstGeom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90123" y="4735452"/>
            <a:ext cx="4288353" cy="523220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with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open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'mars_weather_out.json'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E88D"/>
                </a:solidFill>
                <a:effectLst/>
                <a:latin typeface="JetBrains Mono"/>
              </a:rPr>
              <a:t>'w'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C792EA"/>
                </a:solidFill>
                <a:effectLst/>
                <a:latin typeface="JetBrains Mono"/>
              </a:rPr>
              <a:t>as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file_json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: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   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dump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file_json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66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749" y="135802"/>
            <a:ext cx="11968681" cy="65366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Щоб перетворити цю послідовність у реальний об’єкт </a:t>
            </a:r>
            <a:r>
              <a:rPr lang="en-US" sz="1600" dirty="0"/>
              <a:t>JSON </a:t>
            </a:r>
            <a:r>
              <a:rPr lang="ru-RU" sz="1600" dirty="0"/>
              <a:t>і перетворити у словник </a:t>
            </a:r>
            <a:r>
              <a:rPr lang="en-US" sz="1600" dirty="0"/>
              <a:t>Python, </a:t>
            </a:r>
            <a:r>
              <a:rPr lang="ru-RU" sz="1600" dirty="0"/>
              <a:t>необхідно скористатися функцією </a:t>
            </a:r>
            <a:r>
              <a:rPr lang="en-US" sz="1600" b="1" i="1" dirty="0"/>
              <a:t>loads()</a:t>
            </a:r>
            <a:r>
              <a:rPr lang="en-US" sz="1600" dirty="0"/>
              <a:t>, </a:t>
            </a:r>
            <a:r>
              <a:rPr lang="ru-RU" sz="1600" dirty="0"/>
              <a:t>яка протилежно працює по відношенню до функції </a:t>
            </a:r>
            <a:r>
              <a:rPr lang="en-US" sz="1600" b="1" dirty="0"/>
              <a:t>dumps()</a:t>
            </a:r>
            <a:r>
              <a:rPr lang="en-US" sz="1600" dirty="0"/>
              <a:t> (</a:t>
            </a:r>
            <a:r>
              <a:rPr lang="ru-RU" sz="1600" dirty="0"/>
              <a:t>використаємо значення </a:t>
            </a:r>
            <a:r>
              <a:rPr lang="en-US" sz="1600" dirty="0" err="1"/>
              <a:t>weather_str</a:t>
            </a:r>
            <a:r>
              <a:rPr lang="en-US" sz="1600" dirty="0"/>
              <a:t>, </a:t>
            </a:r>
            <a:r>
              <a:rPr lang="ru-RU" sz="1600" dirty="0"/>
              <a:t>отримане раніше):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/>
              <a:t>Зверніть увагу на те, що виклик </a:t>
            </a:r>
            <a:r>
              <a:rPr lang="en-US" sz="1600" b="1" dirty="0"/>
              <a:t>loads()</a:t>
            </a:r>
            <a:r>
              <a:rPr lang="en-US" sz="1600" dirty="0"/>
              <a:t> </a:t>
            </a:r>
            <a:r>
              <a:rPr lang="ru-RU" sz="1600" dirty="0"/>
              <a:t>отримує рядкове подання об’єкту </a:t>
            </a:r>
            <a:r>
              <a:rPr lang="en-US" sz="1600" dirty="0"/>
              <a:t>JSON </a:t>
            </a:r>
            <a:r>
              <a:rPr lang="ru-RU" sz="1600" dirty="0"/>
              <a:t>і перетворює його у словник </a:t>
            </a:r>
            <a:r>
              <a:rPr lang="en-US" sz="1600" dirty="0"/>
              <a:t>Python:</a:t>
            </a:r>
            <a:endParaRPr lang="ru-RU" sz="1600" dirty="0"/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0123" y="674082"/>
            <a:ext cx="3262432" cy="738664"/>
          </a:xfrm>
          <a:prstGeom prst="rect">
            <a:avLst/>
          </a:prstGeom>
          <a:solidFill>
            <a:srgbClr val="26323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weather_dict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= 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json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.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loads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weather_str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</a:t>
            </a:r>
            <a:b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</a:b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print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isinstance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(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C3CEE3"/>
                </a:solidFill>
                <a:effectLst/>
                <a:latin typeface="JetBrains Mono"/>
              </a:rPr>
              <a:t>weather_dict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, </a:t>
            </a:r>
            <a:r>
              <a:rPr kumimoji="0" lang="ru-RU" altLang="ru-RU" sz="1400" b="0" i="1" u="none" strike="noStrike" cap="none" normalizeH="0" baseline="0">
                <a:ln>
                  <a:noFill/>
                </a:ln>
                <a:solidFill>
                  <a:srgbClr val="82AAFF"/>
                </a:solidFill>
                <a:effectLst/>
                <a:latin typeface="JetBrains Mono"/>
              </a:rPr>
              <a:t>dict</a:t>
            </a:r>
            <a:r>
              <a:rPr kumimoji="0" lang="ru-RU" altLang="ru-RU" sz="1400" b="0" i="0" u="none" strike="noStrike" cap="none" normalizeH="0" baseline="0">
                <a:ln>
                  <a:noFill/>
                </a:ln>
                <a:solidFill>
                  <a:srgbClr val="89DDFF"/>
                </a:solidFill>
                <a:effectLst/>
                <a:latin typeface="JetBrains Mono"/>
              </a:rPr>
              <a:t>))</a:t>
            </a:r>
            <a:endParaRPr kumimoji="0" lang="ru-RU" altLang="ru-RU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49" y="2070899"/>
            <a:ext cx="9086850" cy="19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110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0423" y="2362955"/>
            <a:ext cx="11295708" cy="851026"/>
          </a:xfrm>
        </p:spPr>
        <p:txBody>
          <a:bodyPr>
            <a:normAutofit/>
          </a:bodyPr>
          <a:lstStyle/>
          <a:p>
            <a:r>
              <a:rPr lang="ru-RU" sz="54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88899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6594</Words>
  <Application>Microsoft Office PowerPoint</Application>
  <PresentationFormat>Широкий екран</PresentationFormat>
  <Paragraphs>469</Paragraphs>
  <Slides>36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JetBrains Mono</vt:lpstr>
      <vt:lpstr>Office Theme</vt:lpstr>
      <vt:lpstr> ЛЕКЦІЯ 12:  Робота з файлами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Робота з файлами  в Python</dc:title>
  <dc:creator>Пользователь Windows</dc:creator>
  <cp:lastModifiedBy>frostoff4ever@gmail.com</cp:lastModifiedBy>
  <cp:revision>57</cp:revision>
  <dcterms:created xsi:type="dcterms:W3CDTF">2020-12-19T15:10:55Z</dcterms:created>
  <dcterms:modified xsi:type="dcterms:W3CDTF">2026-09-16T07:33:37Z</dcterms:modified>
</cp:coreProperties>
</file>