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Помір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9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6261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Попередні лекції — пасивний захист. Сьогодні активний: системи, які можуть не спрацювати, і це доводиться враховувати.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За робочою програмою на цьому занятті виконується МКР-2. У скороченому варіанті: розділи 1–4 стисло за таблицями, 6 і 9 повністю, 5, 7, 8 оглядово.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Прямий зв'язок із формулою RSET з лекції 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Вибір за очікуваним домінуючим фактором на початковій стадії: уявити, що саме горітиме і як.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Хибні спрацювання — проблема безпеки, а не зручності.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Студенти зазвичай обмежуються діленням площі на площу контролю — найчастіша помилка на ПР16.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Це безпосередньо перелік перевірок для практичної роботи 16.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Наприклад, вмикати димовидалення саме в тій зоні, де сталася пожежа.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Конкретний тип визначається нормами за призначенням, поверховістю і кількістю людей.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Система оповіщення — інструмент, яким цей виграш досягається.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Тому поетапна евакуація застосовується тільки там, де вона обґрунтована розрахунком.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З погляду ASET/RSET спринклери здатні утримати потужність пожежі на рівні, за якого критичні значення взагалі не досягаються.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Уявлення походить із кінофільмів. Принципово для розрахунку витрати води.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Концентрація, достатня для гасіння, небезпечна для дихання. Якщо газ витікає швидше, ніж утримується концентрація, система не спрацює.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Прийнято ймовірність відмови АУП 0,05, сигналізації 0,03. Логіка дерев подій з лекції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Прямий зв'язок із висновком лекції 5 про визначальність критерію видимості.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Наочний приклад того, що в інженерії безпеки більше не завжди означає краще.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Це не помилки розрахунку, а порушення умов роботи.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Типова проблема експлуатації, яка має проєктне коріння.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Кожна система окремо може бути справною, але без алгоритму результат буде незадовільним.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Типовий приклад того, як дві справні системи дають непрацездатний результат.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Застосовується там, де приписи незастосовні: атріуми, термінали, пам'ятки архітектури, нестандартні технології.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Performance-based design вимагає більшої, а не меншої відповідальності.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FDS розроблений NIST і є відкритим програмним забезпеченням.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2,5 МВт — та сама розрахункова пожежа для офісу, що й на лекції 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Результат достовірний настільки, наскільки обґрунтовані вихідні дані.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Повернення до тези першої лекції: тепер за кожним її словом стоїть конкретний інструментарій.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Замкнути курс тим, із чого він починався.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Це найважливіше, що має залишитися після курсу.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Нагадати про МКР-2, якщо вона проводиться на цьому занятті.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2" y="1992473"/>
            <a:ext cx="11522075" cy="31905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uk-UA" dirty="0"/>
              <a:t>Зразок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775904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dirty="0"/>
              <a:t>Зразок заголовка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10"/>
          </p:nvPr>
        </p:nvSpPr>
        <p:spPr>
          <a:xfrm>
            <a:off x="334963" y="1593850"/>
            <a:ext cx="11522075" cy="4176713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563952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 з вмі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4" name="Місце для вмісту 3"/>
          <p:cNvSpPr>
            <a:spLocks noGrp="1"/>
          </p:cNvSpPr>
          <p:nvPr>
            <p:ph sz="quarter" idx="10"/>
          </p:nvPr>
        </p:nvSpPr>
        <p:spPr>
          <a:xfrm>
            <a:off x="334963" y="188913"/>
            <a:ext cx="11522075" cy="5578475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3192927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Іна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221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7899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3" r:id="rId3"/>
    <p:sldLayoutId id="214748366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9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469" userDrawn="1">
          <p15:clr>
            <a:srgbClr val="F26B43"/>
          </p15:clr>
        </p15:guide>
        <p15:guide id="5" orient="horz" pos="2260" userDrawn="1">
          <p15:clr>
            <a:srgbClr val="F26B43"/>
          </p15:clr>
        </p15:guide>
        <p15:guide id="6" orient="horz" pos="37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 algn="ctr"/>
            <a:r>
              <a:rPr sz="3200" b="1">
                <a:solidFill>
                  <a:srgbClr val="FFFFFF"/>
                </a:solidFill>
                <a:latin typeface="Montserrat ExtraBold"/>
              </a:rPr>
              <a:t>Системи надійності і безпеки будівель
та протипожежний інжиніринг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Montserrat ExtraBold"/>
              </a:rPr>
              <a:t>
Лекція 8</a:t>
            </a:r>
          </a:p>
          <a:p>
            <a:pPr algn="ctr"/>
            <a:r>
              <a:rPr sz="2100">
                <a:solidFill>
                  <a:srgbClr val="FFFFFF"/>
                </a:solidFill>
                <a:latin typeface="Montserrat"/>
              </a:rPr>
              <a:t>Інженерні системи протипожежного захисту.
Протипожежний інжиніринг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План лекції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2000">
                <a:solidFill>
                  <a:srgbClr val="224D83"/>
                </a:solidFill>
                <a:latin typeface="Montserrat"/>
              </a:rPr>
              <a:t>Системи пожежної сигналізації</a:t>
            </a: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2000">
                <a:solidFill>
                  <a:srgbClr val="224D83"/>
                </a:solidFill>
                <a:latin typeface="Montserrat"/>
              </a:rPr>
              <a:t>Системи оповіщення та управління евакуацією</a:t>
            </a: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2000">
                <a:solidFill>
                  <a:srgbClr val="224D83"/>
                </a:solidFill>
                <a:latin typeface="Montserrat"/>
              </a:rPr>
              <a:t>Автоматичні установки пожежогасіння</a:t>
            </a: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2000">
                <a:solidFill>
                  <a:srgbClr val="224D83"/>
                </a:solidFill>
                <a:latin typeface="Montserrat"/>
              </a:rPr>
              <a:t>Протидимний захист</a:t>
            </a: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2000">
                <a:solidFill>
                  <a:srgbClr val="224D83"/>
                </a:solidFill>
                <a:latin typeface="Montserrat"/>
              </a:rPr>
              <a:t>Водопостачання і забезпечення дій підрозділів</a:t>
            </a: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2000">
                <a:solidFill>
                  <a:srgbClr val="224D83"/>
                </a:solidFill>
                <a:latin typeface="Montserrat"/>
              </a:rPr>
              <a:t>Узгоджений сценарій роботи систем</a:t>
            </a: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2000">
                <a:solidFill>
                  <a:srgbClr val="224D83"/>
                </a:solidFill>
                <a:latin typeface="Montserrat"/>
              </a:rPr>
              <a:t>Performance-based design. Комп'ютерне моделювання</a:t>
            </a: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2000">
                <a:solidFill>
                  <a:srgbClr val="224D83"/>
                </a:solidFill>
                <a:latin typeface="Montserrat"/>
              </a:rPr>
              <a:t>Підсумок курсу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Раннє виявлення зсуває весь процес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78308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3000" b="1">
                <a:solidFill>
                  <a:srgbClr val="224D83"/>
                </a:solidFill>
                <a:latin typeface="Montserrat ExtraBold"/>
              </a:rPr>
              <a:t>Час виявлення входить у RSET безпосередньо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3383280"/>
            <a:ext cx="109728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1900">
                <a:solidFill>
                  <a:srgbClr val="4A5A6E"/>
                </a:solidFill>
                <a:latin typeface="Montserrat"/>
              </a:rPr>
              <a:t>Раннє виявлення підвищує ймовірність ліквідації пожежі на початковій стадії</a:t>
            </a: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1900">
                <a:solidFill>
                  <a:srgbClr val="4A5A6E"/>
                </a:solidFill>
                <a:latin typeface="Montserrat"/>
              </a:rPr>
              <a:t>Система: сповіщувачі, приймально-контрольний прилад, шлейфи, живлення, кола управління іншими системами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Типи сповіщувачів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1783080"/>
          <a:ext cx="10972800" cy="29199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40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307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280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Тип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Принцип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Застосування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Димовий точковий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Розсіювання світла на частинках диму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Житлові й громадські; хибні від пари, пилу, тютюну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Димовий лінійний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Ослаблення променя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Великі об'єми, атріуми, високі стелі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Аспіраційний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Відбір проб повітря та аналіз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Серверні, музеї, охолоджувані склади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Тепловий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Температура або швидкість її зростання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Кухні, котельні, гаражі; спрацьовує пізно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Полум'я (УФ, ІЧ)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Випромінювання полум'я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Ангари, резервуарні парки, ЛЗР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Ручний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Приведення в дію людиною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Обов'язковий; на шляхах евакуації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Помилка у виборі типу є системною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2194560"/>
          <a:ext cx="10972800" cy="13898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83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700" b="1">
                          <a:solidFill>
                            <a:srgbClr val="FFFFFF"/>
                          </a:solidFill>
                          <a:latin typeface="Montserrat"/>
                        </a:rPr>
                        <a:t>Помилка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 b="1">
                          <a:solidFill>
                            <a:srgbClr val="FFFFFF"/>
                          </a:solidFill>
                          <a:latin typeface="Montserrat"/>
                        </a:rPr>
                        <a:t>Наслідок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800">
                          <a:solidFill>
                            <a:srgbClr val="224D83"/>
                          </a:solidFill>
                          <a:latin typeface="Montserrat"/>
                        </a:rPr>
                        <a:t>Тепловий сповіщувач там, де буде тління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>
                          <a:solidFill>
                            <a:srgbClr val="224D83"/>
                          </a:solidFill>
                          <a:latin typeface="Montserrat"/>
                        </a:rPr>
                        <a:t>Спрацює, коли шляхи евакуації вже заблоковані димом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800">
                          <a:solidFill>
                            <a:srgbClr val="224D83"/>
                          </a:solidFill>
                          <a:latin typeface="Montserrat"/>
                        </a:rPr>
                        <a:t>Димовий сповіщувач у кухні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>
                          <a:solidFill>
                            <a:srgbClr val="224D83"/>
                          </a:solidFill>
                          <a:latin typeface="Montserrat"/>
                        </a:rPr>
                        <a:t>Постійні хибні спрацювання → систему вимкнуть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914400" y="4370159"/>
            <a:ext cx="10332720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Вимкнена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система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lang="uk-UA" sz="2200" b="1" dirty="0">
                <a:solidFill>
                  <a:srgbClr val="224D83"/>
                </a:solidFill>
                <a:latin typeface="Montserrat ExtraBold"/>
              </a:rPr>
              <a:t>–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найгірший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результат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:
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об'єкт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формально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обладнаний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системою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,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якої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фактично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немає</a:t>
            </a:r>
            <a:endParaRPr sz="2200" b="1" dirty="0">
              <a:solidFill>
                <a:srgbClr val="224D83"/>
              </a:solidFill>
              <a:latin typeface="Montserrat Extra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Кількість визначається двома умовами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1800">
                <a:solidFill>
                  <a:srgbClr val="224D83"/>
                </a:solidFill>
                <a:latin typeface="Montserrat"/>
              </a:rPr>
              <a:t>Приклад: офіси 900 м², висота 3,0 м. Умовно: площа контролю 85 м², крок 9,0 м, від стіни 4,5 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286000"/>
            <a:ext cx="106984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2400" b="1">
                <a:solidFill>
                  <a:srgbClr val="224D83"/>
                </a:solidFill>
                <a:latin typeface="Montserrat"/>
              </a:rPr>
              <a:t>За площею контролю:   N = 900 / 85 = 10,6  →  11 шт.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sz="2400" b="1">
                <a:solidFill>
                  <a:srgbClr val="224D83"/>
                </a:solidFill>
                <a:latin typeface="Montserrat"/>
              </a:rPr>
              <a:t>За сіткою (приміщення 30 × 30 м):   4 × 4 = 16 шт.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38328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400" b="1">
                <a:solidFill>
                  <a:srgbClr val="224D83"/>
                </a:solidFill>
                <a:latin typeface="Montserrat ExtraBold"/>
              </a:rPr>
              <a:t>Визначальною є умова максимальних відстаней,
а не площі контролю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Що ще впливає на розстановку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2823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>
              <a:spcAft>
                <a:spcPts val="1500"/>
              </a:spcAft>
              <a:buFont typeface="Arial"/>
              <a:buChar char="•"/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Балки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на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стелі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поділяють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підстельний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простір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на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секції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dirty="0"/>
              <a:t>–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кожна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потребує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власного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сповіщувача</a:t>
            </a:r>
            <a:endParaRPr sz="2000" dirty="0">
              <a:solidFill>
                <a:srgbClr val="224D83"/>
              </a:solidFill>
              <a:latin typeface="Montserrat"/>
            </a:endParaRPr>
          </a:p>
          <a:p>
            <a:pPr marL="190500" indent="-190500">
              <a:spcAft>
                <a:spcPts val="1500"/>
              </a:spcAft>
              <a:buFont typeface="Arial"/>
              <a:buChar char="•"/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Припливні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решітки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вентиляції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відносять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дим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dirty="0"/>
              <a:t>–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потрібна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збільшена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відстань</a:t>
            </a:r>
            <a:endParaRPr sz="2000" dirty="0">
              <a:solidFill>
                <a:srgbClr val="224D83"/>
              </a:solidFill>
              <a:latin typeface="Montserrat"/>
            </a:endParaRPr>
          </a:p>
          <a:p>
            <a:pPr marL="190500" indent="-190500">
              <a:spcAft>
                <a:spcPts val="1500"/>
              </a:spcAft>
              <a:buFont typeface="Arial"/>
              <a:buChar char="•"/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Висока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стеля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розбавляє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дим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і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затримує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спрацювання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dirty="0"/>
              <a:t>–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перехід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на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лінійні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та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аспіраційні</a:t>
            </a:r>
            <a:endParaRPr sz="20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500"/>
              </a:spcAft>
              <a:buFont typeface="Arial"/>
              <a:buChar char="•"/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Підвісні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стелі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й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фальшпідлоги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з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горючим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навантаженням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потребують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окремого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захисту</a:t>
            </a:r>
            <a:endParaRPr sz="2000" dirty="0">
              <a:solidFill>
                <a:srgbClr val="224D83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Адресні та безадресні системи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4285285"/>
              </p:ext>
            </p:extLst>
          </p:nvPr>
        </p:nvGraphicFramePr>
        <p:xfrm>
          <a:off x="594360" y="2103120"/>
          <a:ext cx="10972800" cy="196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Безадресна (порогова)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Адресна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7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Визначає</a:t>
                      </a:r>
                      <a:r>
                        <a:rPr sz="17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700" dirty="0" err="1">
                          <a:solidFill>
                            <a:srgbClr val="224D83"/>
                          </a:solidFill>
                          <a:latin typeface="Montserrat"/>
                        </a:rPr>
                        <a:t>спрацьований</a:t>
                      </a:r>
                      <a:r>
                        <a:rPr sz="17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700" dirty="0" err="1">
                          <a:solidFill>
                            <a:srgbClr val="224D83"/>
                          </a:solidFill>
                          <a:latin typeface="Montserrat"/>
                        </a:rPr>
                        <a:t>шлейф</a:t>
                      </a:r>
                      <a:r>
                        <a:rPr sz="17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lang="uk-U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</a:t>
                      </a:r>
                      <a:r>
                        <a:rPr sz="17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7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групу</a:t>
                      </a:r>
                      <a:r>
                        <a:rPr sz="17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7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приміщень</a:t>
                      </a:r>
                      <a:endParaRPr sz="1700" dirty="0">
                        <a:solidFill>
                          <a:srgbClr val="224D83"/>
                        </a:solidFill>
                        <a:latin typeface="Montserrat"/>
                      </a:endParaRP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Визначає конкретний сповіщувач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Персонал обходить усі приміщення шлейфу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Час перевірки скорочується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Час обходу додається до часу виявлення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Дозволяє</a:t>
                      </a:r>
                      <a:r>
                        <a:rPr sz="17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700" dirty="0" err="1">
                          <a:solidFill>
                            <a:srgbClr val="224D83"/>
                          </a:solidFill>
                          <a:latin typeface="Montserrat"/>
                        </a:rPr>
                        <a:t>точно</a:t>
                      </a:r>
                      <a:r>
                        <a:rPr sz="17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7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керувати</a:t>
                      </a:r>
                      <a:r>
                        <a:rPr sz="17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700" dirty="0" err="1">
                          <a:solidFill>
                            <a:srgbClr val="224D83"/>
                          </a:solidFill>
                          <a:latin typeface="Montserrat"/>
                        </a:rPr>
                        <a:t>іншими</a:t>
                      </a:r>
                      <a:r>
                        <a:rPr sz="17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700" dirty="0" err="1">
                          <a:solidFill>
                            <a:srgbClr val="224D83"/>
                          </a:solidFill>
                          <a:latin typeface="Montserrat"/>
                        </a:rPr>
                        <a:t>системами</a:t>
                      </a:r>
                      <a:r>
                        <a:rPr sz="1700" dirty="0">
                          <a:solidFill>
                            <a:srgbClr val="224D83"/>
                          </a:solidFill>
                          <a:latin typeface="Montserrat"/>
                        </a:rPr>
                        <a:t> в </a:t>
                      </a:r>
                      <a:r>
                        <a:rPr sz="17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потрібній</a:t>
                      </a:r>
                      <a:r>
                        <a:rPr sz="17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7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зоні</a:t>
                      </a:r>
                      <a:endParaRPr sz="1700" dirty="0">
                        <a:solidFill>
                          <a:srgbClr val="224D83"/>
                        </a:solidFill>
                        <a:latin typeface="Montserrat"/>
                      </a:endParaRP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94360" y="39319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spcAft>
                <a:spcPts val="1000"/>
              </a:spcAft>
              <a:buNone/>
            </a:pPr>
            <a:r>
              <a:rPr sz="1900">
                <a:solidFill>
                  <a:srgbClr val="4A5A6E"/>
                </a:solidFill>
                <a:latin typeface="Montserrat"/>
              </a:rPr>
              <a:t>Для великих будівель адресна система фактично обов'язкова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Два завдання системи оповіщення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78308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3200" b="1">
                <a:solidFill>
                  <a:srgbClr val="224D83"/>
                </a:solidFill>
                <a:latin typeface="Montserrat ExtraBold"/>
              </a:rPr>
              <a:t>Повідомити про небезпеку
і скерувати рух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3291840"/>
            <a:ext cx="10972800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>
              <a:spcAft>
                <a:spcPts val="1200"/>
              </a:spcAft>
              <a:buFont typeface="Arial"/>
              <a:buChar char="•"/>
            </a:pPr>
            <a:r>
              <a:rPr sz="1900" dirty="0" err="1">
                <a:solidFill>
                  <a:srgbClr val="4A5A6E"/>
                </a:solidFill>
                <a:latin typeface="Montserrat"/>
              </a:rPr>
              <a:t>Друге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завдання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не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менш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важливе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lang="uk-UA" dirty="0"/>
              <a:t>–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це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відображено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в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самій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назві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: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система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оповіщення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та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управління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евакуацією</a:t>
            </a:r>
            <a:endParaRPr sz="1900" dirty="0">
              <a:solidFill>
                <a:srgbClr val="4A5A6E"/>
              </a:solidFill>
              <a:latin typeface="Montserrat"/>
            </a:endParaRPr>
          </a:p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1900" dirty="0" err="1">
                <a:solidFill>
                  <a:srgbClr val="4A5A6E"/>
                </a:solidFill>
                <a:latin typeface="Montserrat"/>
              </a:rPr>
              <a:t>Нижчі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типи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: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звуковий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сигнал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і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світлові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покажчики</a:t>
            </a:r>
            <a:endParaRPr sz="1900" dirty="0">
              <a:solidFill>
                <a:srgbClr val="4A5A6E"/>
              </a:solidFill>
              <a:latin typeface="Montserrat"/>
            </a:endParaRPr>
          </a:p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1900" dirty="0" err="1">
                <a:solidFill>
                  <a:srgbClr val="4A5A6E"/>
                </a:solidFill>
                <a:latin typeface="Montserrat"/>
              </a:rPr>
              <a:t>Вищі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типи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: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мовне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оповіщення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,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зонування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,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зворотний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зв'язок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,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дистанційне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управління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дверима</a:t>
            </a:r>
            <a:endParaRPr sz="1900" dirty="0">
              <a:solidFill>
                <a:srgbClr val="4A5A6E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Чому мовне оповіщення ефективніше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1733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600"/>
              </a:spcAft>
              <a:buFont typeface="Arial"/>
              <a:buChar char="•"/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Сирена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повідомляє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про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подію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,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але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не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усуває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невизначеності</a:t>
            </a:r>
            <a:endParaRPr sz="20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600"/>
              </a:spcAft>
              <a:buFont typeface="Arial"/>
              <a:buChar char="•"/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Людина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не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знає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,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що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сталося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,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наскільки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серйозно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і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куди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йти</a:t>
            </a:r>
            <a:endParaRPr sz="2000" dirty="0">
              <a:solidFill>
                <a:srgbClr val="224D83"/>
              </a:solidFill>
              <a:latin typeface="Montserrat"/>
            </a:endParaRPr>
          </a:p>
          <a:p>
            <a:pPr marL="190500" indent="-190500">
              <a:spcAft>
                <a:spcPts val="1600"/>
              </a:spcAft>
              <a:buFont typeface="Arial"/>
              <a:buChar char="•"/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Саме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ця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невизначеність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породжує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фазу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тлумачення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dirty="0"/>
              <a:t>–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основну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частину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перед-евакуаційного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часу</a:t>
            </a:r>
            <a:endParaRPr sz="2000" dirty="0">
              <a:solidFill>
                <a:srgbClr val="224D83"/>
              </a:solidFill>
              <a:latin typeface="Montserra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4476987"/>
            <a:ext cx="10332720" cy="7386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100" b="1" dirty="0">
                <a:solidFill>
                  <a:srgbClr val="224D83"/>
                </a:solidFill>
                <a:latin typeface="Montserrat ExtraBold"/>
              </a:rPr>
              <a:t>З </a:t>
            </a:r>
            <a:r>
              <a:rPr sz="2100" b="1" dirty="0" err="1">
                <a:solidFill>
                  <a:srgbClr val="224D83"/>
                </a:solidFill>
                <a:latin typeface="Montserrat ExtraBold"/>
              </a:rPr>
              <a:t>лекції</a:t>
            </a:r>
            <a:r>
              <a:rPr sz="2100" b="1" dirty="0">
                <a:solidFill>
                  <a:srgbClr val="224D83"/>
                </a:solidFill>
                <a:latin typeface="Montserrat ExtraBold"/>
              </a:rPr>
              <a:t> 7: </a:t>
            </a:r>
            <a:r>
              <a:rPr sz="2100" b="1" dirty="0" err="1">
                <a:solidFill>
                  <a:srgbClr val="224D83"/>
                </a:solidFill>
                <a:latin typeface="Montserrat ExtraBold"/>
              </a:rPr>
              <a:t>скорочення</a:t>
            </a:r>
            <a:r>
              <a:rPr sz="21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100" b="1" dirty="0" err="1">
                <a:solidFill>
                  <a:srgbClr val="224D83"/>
                </a:solidFill>
                <a:latin typeface="Montserrat ExtraBold"/>
              </a:rPr>
              <a:t>t_pre</a:t>
            </a:r>
            <a:r>
              <a:rPr sz="21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100" b="1" dirty="0" err="1">
                <a:solidFill>
                  <a:srgbClr val="224D83"/>
                </a:solidFill>
                <a:latin typeface="Montserrat ExtraBold"/>
              </a:rPr>
              <a:t>зі</a:t>
            </a:r>
            <a:r>
              <a:rPr sz="2100" b="1" dirty="0">
                <a:solidFill>
                  <a:srgbClr val="224D83"/>
                </a:solidFill>
                <a:latin typeface="Montserrat ExtraBold"/>
              </a:rPr>
              <a:t> 120 </a:t>
            </a:r>
            <a:r>
              <a:rPr sz="2100" b="1" dirty="0" err="1">
                <a:solidFill>
                  <a:srgbClr val="224D83"/>
                </a:solidFill>
                <a:latin typeface="Montserrat ExtraBold"/>
              </a:rPr>
              <a:t>до</a:t>
            </a:r>
            <a:r>
              <a:rPr sz="2100" b="1" dirty="0">
                <a:solidFill>
                  <a:srgbClr val="224D83"/>
                </a:solidFill>
                <a:latin typeface="Montserrat ExtraBold"/>
              </a:rPr>
              <a:t> 30 с </a:t>
            </a:r>
            <a:r>
              <a:rPr sz="2100" b="1" dirty="0" err="1">
                <a:solidFill>
                  <a:srgbClr val="224D83"/>
                </a:solidFill>
                <a:latin typeface="Montserrat ExtraBold"/>
              </a:rPr>
              <a:t>дало</a:t>
            </a:r>
            <a:r>
              <a:rPr sz="21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100" b="1" dirty="0" err="1">
                <a:solidFill>
                  <a:srgbClr val="224D83"/>
                </a:solidFill>
                <a:latin typeface="Montserrat ExtraBold"/>
              </a:rPr>
              <a:t>виграш</a:t>
            </a:r>
            <a:r>
              <a:rPr sz="2100" b="1" dirty="0">
                <a:solidFill>
                  <a:srgbClr val="224D83"/>
                </a:solidFill>
                <a:latin typeface="Montserrat ExtraBold"/>
              </a:rPr>
              <a:t> 90 с </a:t>
            </a:r>
            <a:r>
              <a:rPr lang="uk-UA" sz="2100" b="1" dirty="0">
                <a:solidFill>
                  <a:srgbClr val="224D83"/>
                </a:solidFill>
                <a:latin typeface="Montserrat ExtraBold"/>
              </a:rPr>
              <a:t>–</a:t>
            </a:r>
            <a:r>
              <a:rPr sz="2100" b="1" dirty="0">
                <a:solidFill>
                  <a:srgbClr val="224D83"/>
                </a:solidFill>
                <a:latin typeface="Montserrat ExtraBold"/>
              </a:rPr>
              <a:t>
</a:t>
            </a:r>
            <a:r>
              <a:rPr sz="2100" b="1" dirty="0" err="1">
                <a:solidFill>
                  <a:srgbClr val="224D83"/>
                </a:solidFill>
                <a:latin typeface="Montserrat ExtraBold"/>
              </a:rPr>
              <a:t>вчетверо</a:t>
            </a:r>
            <a:r>
              <a:rPr sz="21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100" b="1" dirty="0" err="1">
                <a:solidFill>
                  <a:srgbClr val="224D83"/>
                </a:solidFill>
                <a:latin typeface="Montserrat ExtraBold"/>
              </a:rPr>
              <a:t>більший</a:t>
            </a:r>
            <a:r>
              <a:rPr sz="2100" b="1" dirty="0">
                <a:solidFill>
                  <a:srgbClr val="224D83"/>
                </a:solidFill>
                <a:latin typeface="Montserrat ExtraBold"/>
              </a:rPr>
              <a:t>, </a:t>
            </a:r>
            <a:r>
              <a:rPr sz="2100" b="1" dirty="0" err="1">
                <a:solidFill>
                  <a:srgbClr val="224D83"/>
                </a:solidFill>
                <a:latin typeface="Montserrat ExtraBold"/>
              </a:rPr>
              <a:t>ніж</a:t>
            </a:r>
            <a:r>
              <a:rPr sz="21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100" b="1" dirty="0" err="1">
                <a:solidFill>
                  <a:srgbClr val="224D83"/>
                </a:solidFill>
                <a:latin typeface="Montserrat ExtraBold"/>
              </a:rPr>
              <a:t>розширення</a:t>
            </a:r>
            <a:r>
              <a:rPr sz="21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100" b="1" dirty="0" err="1">
                <a:solidFill>
                  <a:srgbClr val="224D83"/>
                </a:solidFill>
                <a:latin typeface="Montserrat ExtraBold"/>
              </a:rPr>
              <a:t>сходового</a:t>
            </a:r>
            <a:r>
              <a:rPr sz="21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100" b="1" dirty="0" err="1">
                <a:solidFill>
                  <a:srgbClr val="224D83"/>
                </a:solidFill>
                <a:latin typeface="Montserrat ExtraBold"/>
              </a:rPr>
              <a:t>маршу</a:t>
            </a:r>
            <a:endParaRPr sz="2100" b="1" dirty="0">
              <a:solidFill>
                <a:srgbClr val="224D83"/>
              </a:solidFill>
              <a:latin typeface="Montserrat ExtraBo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Поетапна евакуація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800"/>
              </a:spcAft>
              <a:buFont typeface="Arial"/>
              <a:buChar char="•"/>
            </a:pPr>
            <a:r>
              <a:rPr sz="2100" dirty="0" err="1">
                <a:solidFill>
                  <a:srgbClr val="224D83"/>
                </a:solidFill>
                <a:latin typeface="Montserrat"/>
              </a:rPr>
              <a:t>Спочатку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евакуюють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поверх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пожежі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та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суміжні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,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потім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решту</a:t>
            </a:r>
            <a:endParaRPr sz="21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800"/>
              </a:spcAft>
              <a:buFont typeface="Arial"/>
              <a:buChar char="•"/>
            </a:pPr>
            <a:r>
              <a:rPr sz="2100" dirty="0" err="1">
                <a:solidFill>
                  <a:srgbClr val="224D83"/>
                </a:solidFill>
                <a:latin typeface="Montserrat"/>
              </a:rPr>
              <a:t>Запобігає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одночасному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перевантаженню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сходових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кліток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sz="2100" dirty="0">
                <a:solidFill>
                  <a:srgbClr val="224D83"/>
                </a:solidFill>
                <a:latin typeface="Montserrat"/>
              </a:rPr>
              <a:t>–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вузького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місця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з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лекції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7</a:t>
            </a:r>
          </a:p>
          <a:p>
            <a:pPr marL="190500" indent="-190500" algn="l">
              <a:spcAft>
                <a:spcPts val="1800"/>
              </a:spcAft>
              <a:buFont typeface="Arial"/>
              <a:buChar char="•"/>
            </a:pPr>
            <a:r>
              <a:rPr sz="2100" dirty="0" err="1">
                <a:solidFill>
                  <a:srgbClr val="224D83"/>
                </a:solidFill>
                <a:latin typeface="Montserrat"/>
              </a:rPr>
              <a:t>Потребує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надійної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системи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і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продуманого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сценарію</a:t>
            </a:r>
            <a:endParaRPr sz="2100" dirty="0">
              <a:solidFill>
                <a:srgbClr val="224D83"/>
              </a:solidFill>
              <a:latin typeface="Montserra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4537650"/>
            <a:ext cx="10332720" cy="80021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Помилка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в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черговості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дає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зустрічні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потоки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lang="uk-UA" sz="2300" b="1" dirty="0">
                <a:solidFill>
                  <a:srgbClr val="224D83"/>
                </a:solidFill>
                <a:latin typeface="Montserrat ExtraBold"/>
              </a:rPr>
              <a:t>–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
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це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гірше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за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будь-яке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перевантаження</a:t>
            </a:r>
            <a:endParaRPr sz="2300" b="1" dirty="0">
              <a:solidFill>
                <a:srgbClr val="224D83"/>
              </a:solidFill>
              <a:latin typeface="Montserrat Extra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Автоматичні установки пожежогасіння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1783080"/>
          <a:ext cx="10972800" cy="3035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40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89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69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Тип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Особливості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Сфера застосування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Спринклерна водяна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Зрошувачі з тепловим замком, спрацьовують індивідуально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Громадські, торговельні, складські будівлі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Дренчерна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Відкриті зрошувачі, подача по всій секції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Завіси, захист прорізів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Тонкорозпилена вода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Мала витрата за високої ефективності охолодження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Об'єкти, чутливі до заливання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Пінна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Ізоляція поверхні рідини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Резервуарні парки, ЛЗР і ГР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Газова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Розбавлення або інгібування без пошкодження обладнання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Серверні, архіви, музеї, електроустановки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Порошкова, аерозольна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Інгібування ланцюгових реакцій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Локальний захист обладнання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Поширене хибне уявлення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73736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700" b="1">
                <a:solidFill>
                  <a:srgbClr val="224D83"/>
                </a:solidFill>
                <a:latin typeface="Montserrat ExtraBold"/>
              </a:rPr>
              <a:t>При пожежі спрацьовують НЕ всі спринклери,
а один-два над вогнищем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3383280"/>
            <a:ext cx="10972800" cy="2154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>
              <a:spcAft>
                <a:spcPts val="1200"/>
              </a:spcAft>
              <a:buFont typeface="Arial"/>
              <a:buChar char="•"/>
            </a:pPr>
            <a:r>
              <a:rPr sz="1900" dirty="0" err="1">
                <a:solidFill>
                  <a:srgbClr val="4A5A6E"/>
                </a:solidFill>
                <a:latin typeface="Montserrat"/>
              </a:rPr>
              <a:t>Кожен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зрошувач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має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індивідуальний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тепловий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замок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lang="uk-UA" dirty="0"/>
              <a:t>–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скляну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колбу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або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легкоплавкий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елемент</a:t>
            </a:r>
            <a:endParaRPr sz="1900" dirty="0">
              <a:solidFill>
                <a:srgbClr val="4A5A6E"/>
              </a:solidFill>
              <a:latin typeface="Montserrat"/>
            </a:endParaRPr>
          </a:p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1900" dirty="0" err="1">
                <a:solidFill>
                  <a:srgbClr val="4A5A6E"/>
                </a:solidFill>
                <a:latin typeface="Montserrat"/>
              </a:rPr>
              <a:t>Відкривається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лише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тоді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,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коли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температура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безпосередньо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під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ним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досягає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спрацювання</a:t>
            </a:r>
            <a:endParaRPr sz="1900" dirty="0">
              <a:solidFill>
                <a:srgbClr val="4A5A6E"/>
              </a:solidFill>
              <a:latin typeface="Montserrat"/>
            </a:endParaRPr>
          </a:p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1900" dirty="0" err="1">
                <a:solidFill>
                  <a:srgbClr val="4A5A6E"/>
                </a:solidFill>
                <a:latin typeface="Montserrat"/>
              </a:rPr>
              <a:t>Якби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спрацьовували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всі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,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потрібна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продуктивність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насосної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станції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була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б у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сотні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разів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більшою</a:t>
            </a:r>
            <a:endParaRPr sz="1900" dirty="0">
              <a:solidFill>
                <a:srgbClr val="4A5A6E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Коли вода неприйнятна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737360"/>
            <a:ext cx="109728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600"/>
              </a:spcAft>
              <a:buFont typeface="Arial"/>
              <a:buChar char="•"/>
            </a:pPr>
            <a:r>
              <a:rPr sz="2100">
                <a:solidFill>
                  <a:srgbClr val="224D83"/>
                </a:solidFill>
                <a:latin typeface="Montserrat"/>
              </a:rPr>
              <a:t>Електроустановки під напругою</a:t>
            </a:r>
          </a:p>
          <a:p>
            <a:pPr marL="190500" indent="-190500" algn="l">
              <a:spcAft>
                <a:spcPts val="1600"/>
              </a:spcAft>
              <a:buFont typeface="Arial"/>
              <a:buChar char="•"/>
            </a:pPr>
            <a:r>
              <a:rPr sz="2100">
                <a:solidFill>
                  <a:srgbClr val="224D83"/>
                </a:solidFill>
                <a:latin typeface="Montserrat"/>
              </a:rPr>
              <a:t>Речовини, що реагують з водою</a:t>
            </a:r>
          </a:p>
          <a:p>
            <a:pPr marL="190500" indent="-190500" algn="l">
              <a:spcAft>
                <a:spcPts val="1600"/>
              </a:spcAft>
              <a:buFont typeface="Arial"/>
              <a:buChar char="•"/>
            </a:pPr>
            <a:r>
              <a:rPr sz="2100">
                <a:solidFill>
                  <a:srgbClr val="224D83"/>
                </a:solidFill>
                <a:latin typeface="Montserrat"/>
              </a:rPr>
              <a:t>Архіви та музейні фонди: збиток від заливання може перевищити збиток від пожежі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749039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200" b="1">
                <a:solidFill>
                  <a:srgbClr val="224D83"/>
                </a:solidFill>
                <a:latin typeface="Montserrat ExtraBold"/>
              </a:rPr>
              <a:t>Газове гасіння: потребує герметичності приміщення
і обов'язкової затримки пуску до завершення евакуації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АУП — бар'єр, а не гарантія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737360"/>
            <a:ext cx="106984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2400" b="1">
                <a:solidFill>
                  <a:srgbClr val="224D83"/>
                </a:solidFill>
                <a:latin typeface="Montserrat"/>
              </a:rPr>
              <a:t>P(спрацюють обидві) = (1 − 0,05) · (1 − 0,03) = 0,92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sz="2400" b="1">
                <a:solidFill>
                  <a:srgbClr val="224D83"/>
                </a:solidFill>
                <a:latin typeface="Montserrat"/>
              </a:rPr>
              <a:t>P(не спрацює жодна) = 0,05 · 0,03 = 1,5 · 10⁻³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2834640"/>
            <a:ext cx="10972800" cy="1051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000"/>
              </a:spcAft>
              <a:buFont typeface="Arial"/>
              <a:buChar char="•"/>
            </a:pPr>
            <a:r>
              <a:rPr sz="1800" dirty="0" err="1">
                <a:solidFill>
                  <a:srgbClr val="224D83"/>
                </a:solidFill>
                <a:latin typeface="Montserrat"/>
              </a:rPr>
              <a:t>Приблизно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у 8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випадках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зі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100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щось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із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цих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систем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не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спрацює</a:t>
            </a:r>
            <a:endParaRPr sz="1800" dirty="0">
              <a:solidFill>
                <a:srgbClr val="224D83"/>
              </a:solidFill>
              <a:latin typeface="Montserrat"/>
            </a:endParaRPr>
          </a:p>
          <a:p>
            <a:pPr marL="190500" indent="-190500">
              <a:spcAft>
                <a:spcPts val="1000"/>
              </a:spcAft>
              <a:buFont typeface="Arial"/>
              <a:buChar char="•"/>
            </a:pPr>
            <a:r>
              <a:rPr sz="1800" dirty="0" err="1">
                <a:solidFill>
                  <a:srgbClr val="224D83"/>
                </a:solidFill>
                <a:latin typeface="Montserrat"/>
              </a:rPr>
              <a:t>Але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ймовірність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повної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відмови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захисту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на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три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порядки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менша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dirty="0"/>
              <a:t>–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ось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чому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резервування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незалежними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системами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таке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ефективне</a:t>
            </a:r>
            <a:endParaRPr sz="1800" dirty="0">
              <a:solidFill>
                <a:srgbClr val="224D83"/>
              </a:solidFill>
              <a:latin typeface="Montserra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402336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300" b="1">
                <a:solidFill>
                  <a:srgbClr val="224D83"/>
                </a:solidFill>
                <a:latin typeface="Montserrat ExtraBold"/>
              </a:rPr>
              <a:t>Тому активні системи не замінюють пасивний захист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Протидимний захист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2011680"/>
          <a:ext cx="10972800" cy="2273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12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61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Складова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Призначення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Витяжна протидимна вентиляція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Видаляє дим; утримує нижню межу димового шару вище рівня голови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Припливна (підпір повітря)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Надлишковий тиск у сходових клітках, тамбур-шлюзах, зонах безпеки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Димові зони і завіси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Обмежують розтікання димового шару під стелею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Вогнезатримувальні клапани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Перекривають повітроводи при перетині перешкод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94360" y="4434840"/>
            <a:ext cx="10972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800" dirty="0" err="1">
                <a:solidFill>
                  <a:srgbClr val="4A5A6E"/>
                </a:solidFill>
                <a:latin typeface="Montserrat"/>
              </a:rPr>
              <a:t>Дим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lang="uk-UA" dirty="0"/>
              <a:t>–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головний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чинник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,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що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обмежує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час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евакуації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,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тому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ця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система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має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найбільше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значення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для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безпеки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людей</a:t>
            </a:r>
            <a:endParaRPr sz="1800" dirty="0">
              <a:solidFill>
                <a:srgbClr val="4A5A6E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Підпір повітря: баланс двох умов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00200"/>
            <a:ext cx="10972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sz="1800" dirty="0" err="1">
                <a:solidFill>
                  <a:srgbClr val="224D83"/>
                </a:solidFill>
                <a:latin typeface="Montserrat"/>
              </a:rPr>
              <a:t>Двері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0,9 × 2,1 м,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ручка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за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0,06 м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від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краю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,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дотягувач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≈ 40 Н.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Норма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dirty="0"/>
              <a:t>–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не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більше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100 Н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94360" y="2240280"/>
          <a:ext cx="10972800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29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334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ΔP, Па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Від тиску, Н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Разом, Н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Висновок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20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20,2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60,2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Прийнятно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30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30,4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70,4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Прийнятно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50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50,6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90,6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На межі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70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70,9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110,9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Перевищено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14400" y="393192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300" b="1">
                <a:solidFill>
                  <a:srgbClr val="224D83"/>
                </a:solidFill>
                <a:latin typeface="Montserrat ExtraBold"/>
              </a:rPr>
              <a:t>Надлишковий тиск робить двері такими, що не відчиняються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Типові причини непрацездатності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23493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Відсутність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компенсуючого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припливу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при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витяжці</a:t>
            </a:r>
            <a:endParaRPr sz="20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Незачинені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двері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,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які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скидають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підпір</a:t>
            </a:r>
            <a:endParaRPr sz="20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Невимкнена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загальнообмінна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вентиляція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,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що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розносить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дим</a:t>
            </a:r>
            <a:endParaRPr sz="2000" dirty="0">
              <a:solidFill>
                <a:srgbClr val="224D83"/>
              </a:solidFill>
              <a:latin typeface="Montserrat"/>
            </a:endParaRPr>
          </a:p>
          <a:p>
            <a:pPr marL="190500" indent="-190500">
              <a:spcAft>
                <a:spcPts val="1400"/>
              </a:spcAft>
              <a:buFont typeface="Arial"/>
              <a:buChar char="•"/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Несправні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приводи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клапанів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dirty="0"/>
              <a:t>–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не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виявляються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без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регулярних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перевірок</a:t>
            </a:r>
            <a:endParaRPr sz="20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Захаращення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припливних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і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витяжних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отворів</a:t>
            </a:r>
            <a:endParaRPr sz="2000" dirty="0">
              <a:solidFill>
                <a:srgbClr val="224D83"/>
              </a:solidFill>
              <a:latin typeface="Montserra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402336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300" b="1">
                <a:solidFill>
                  <a:srgbClr val="224D83"/>
                </a:solidFill>
                <a:latin typeface="Montserrat ExtraBold"/>
              </a:rPr>
              <a:t>Протидимний захист більше за інші системи
залежить від правильної експлуатації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Забезпечення дій підрозділів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25135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>
              <a:spcAft>
                <a:spcPts val="1300"/>
              </a:spcAft>
              <a:buFont typeface="Arial"/>
              <a:buChar char="•"/>
            </a:pPr>
            <a:r>
              <a:rPr sz="1900" dirty="0" err="1">
                <a:solidFill>
                  <a:srgbClr val="224D83"/>
                </a:solidFill>
                <a:latin typeface="Montserrat"/>
              </a:rPr>
              <a:t>Зовнішнє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водопостачання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: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гідранти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,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за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відсутності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мережі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dirty="0"/>
              <a:t>–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водойми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з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під'їздами</a:t>
            </a:r>
            <a:endParaRPr sz="19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1900" dirty="0" err="1">
                <a:solidFill>
                  <a:srgbClr val="224D83"/>
                </a:solidFill>
                <a:latin typeface="Montserrat"/>
              </a:rPr>
              <a:t>Внутрішній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протипожежний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водопровід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: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пожежні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крани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з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нормованою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кількістю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струменів</a:t>
            </a:r>
            <a:endParaRPr sz="1900" dirty="0">
              <a:solidFill>
                <a:srgbClr val="224D83"/>
              </a:solidFill>
              <a:latin typeface="Montserrat"/>
            </a:endParaRPr>
          </a:p>
          <a:p>
            <a:pPr marL="190500" indent="-190500">
              <a:spcAft>
                <a:spcPts val="1300"/>
              </a:spcAft>
              <a:buFont typeface="Arial"/>
              <a:buChar char="•"/>
            </a:pPr>
            <a:r>
              <a:rPr sz="1900" dirty="0" err="1">
                <a:solidFill>
                  <a:srgbClr val="224D83"/>
                </a:solidFill>
                <a:latin typeface="Montserrat"/>
              </a:rPr>
              <a:t>Сухотруби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у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висотних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будівлях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dirty="0"/>
              <a:t>–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патрубки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для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підключення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насосів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техніки</a:t>
            </a:r>
            <a:endParaRPr sz="19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1900" dirty="0" err="1">
                <a:solidFill>
                  <a:srgbClr val="224D83"/>
                </a:solidFill>
                <a:latin typeface="Montserrat"/>
              </a:rPr>
              <a:t>Під'їзди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і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майданчики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для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автодрабин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з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нормованою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несучою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здатністю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покриття</a:t>
            </a:r>
            <a:endParaRPr sz="19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1900" dirty="0" err="1">
                <a:solidFill>
                  <a:srgbClr val="224D83"/>
                </a:solidFill>
                <a:latin typeface="Montserrat"/>
              </a:rPr>
              <a:t>Пожежні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ліфти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,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доступ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на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покрівлю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,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приміщення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пожежного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поста</a:t>
            </a:r>
            <a:endParaRPr sz="1900" dirty="0">
              <a:solidFill>
                <a:srgbClr val="224D83"/>
              </a:solidFill>
              <a:latin typeface="Montserra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420624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100" b="1">
                <a:solidFill>
                  <a:srgbClr val="224D83"/>
                </a:solidFill>
                <a:latin typeface="Montserrat ExtraBold"/>
              </a:rPr>
              <a:t>Якщо майданчик для автодрабини не позначений
і не захищений конструктивно — він буде заставлений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Узгоджений сценарій роботи систем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1783080"/>
          <a:ext cx="10972800" cy="3218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29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198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Подія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Дія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Спрацювання сповіщувача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Сигнал на прилад, визначення зони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Підтвердження пожежі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Запуск оповіщення за сценарієм зонування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Одночасно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Вмикається протидимний захист у відповідній зоні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Одночасно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Вимикається вентиляція, закриваються вогнезатримувальні клапани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Одночасно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Ліфти опускаються на посадковий поверх і блокуються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Одночасно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Розблоковуються двері контролю доступу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За потреби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Запуск АУП із затримкою, достатньою для евакуації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Сценарій — окрема проєктна задача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400" b="1">
                <a:solidFill>
                  <a:srgbClr val="224D83"/>
                </a:solidFill>
                <a:latin typeface="Montserrat ExtraBold"/>
              </a:rPr>
              <a:t>Система контролю доступу розблоковує двері,
а димовидалення в цей час створює підпір,
через який ці двері неможливо відчинити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39319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1900">
                <a:solidFill>
                  <a:srgbClr val="4A5A6E"/>
                </a:solidFill>
                <a:latin typeface="Montserrat"/>
              </a:rPr>
              <a:t>Саме тут найчастіше виявляються суперечності. Розроблення сценарію не можна залишати на монтажну організацію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Performance-based design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91640"/>
            <a:ext cx="109728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Норми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встановлюють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не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самоцінні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приписи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, а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засоби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досягнення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цілей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.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Якщо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ціль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досягається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інакше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і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це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доведено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розрахунком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dirty="0"/>
              <a:t>–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відступ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обґрунтований</a:t>
            </a:r>
            <a:endParaRPr sz="2000" dirty="0">
              <a:solidFill>
                <a:srgbClr val="224D83"/>
              </a:solidFill>
              <a:latin typeface="Montserra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4360" y="2743200"/>
            <a:ext cx="1097280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900"/>
              </a:spcAft>
              <a:buFont typeface="Arial"/>
              <a:buChar char="•"/>
            </a:pPr>
            <a:r>
              <a:rPr sz="1800">
                <a:solidFill>
                  <a:srgbClr val="224D83"/>
                </a:solidFill>
                <a:latin typeface="Montserrat"/>
              </a:rPr>
              <a:t>Формулювання цілей безпеки</a:t>
            </a:r>
          </a:p>
          <a:p>
            <a:pPr marL="190500" indent="-190500" algn="l">
              <a:spcAft>
                <a:spcPts val="900"/>
              </a:spcAft>
              <a:buFont typeface="Arial"/>
              <a:buChar char="•"/>
            </a:pPr>
            <a:r>
              <a:rPr sz="1800">
                <a:solidFill>
                  <a:srgbClr val="224D83"/>
                </a:solidFill>
                <a:latin typeface="Montserrat"/>
              </a:rPr>
              <a:t>Встановлення кількісних критеріїв</a:t>
            </a:r>
          </a:p>
          <a:p>
            <a:pPr marL="190500" indent="-190500" algn="l">
              <a:spcAft>
                <a:spcPts val="900"/>
              </a:spcAft>
              <a:buFont typeface="Arial"/>
              <a:buChar char="•"/>
            </a:pPr>
            <a:r>
              <a:rPr sz="1800">
                <a:solidFill>
                  <a:srgbClr val="224D83"/>
                </a:solidFill>
                <a:latin typeface="Montserrat"/>
              </a:rPr>
              <a:t>Розроблення сценаріїв, включно з відмовою систем захисту</a:t>
            </a:r>
          </a:p>
          <a:p>
            <a:pPr marL="190500" indent="-190500" algn="l">
              <a:spcAft>
                <a:spcPts val="900"/>
              </a:spcAft>
              <a:buFont typeface="Arial"/>
              <a:buChar char="•"/>
            </a:pPr>
            <a:r>
              <a:rPr sz="1800">
                <a:solidFill>
                  <a:srgbClr val="224D83"/>
                </a:solidFill>
                <a:latin typeface="Montserrat"/>
              </a:rPr>
              <a:t>Розрахунок за обґрунтованими моделями</a:t>
            </a:r>
          </a:p>
          <a:p>
            <a:pPr marL="190500" indent="-190500" algn="l">
              <a:spcAft>
                <a:spcPts val="900"/>
              </a:spcAft>
              <a:buFont typeface="Arial"/>
              <a:buChar char="•"/>
            </a:pPr>
            <a:r>
              <a:rPr sz="1800">
                <a:solidFill>
                  <a:srgbClr val="224D83"/>
                </a:solidFill>
                <a:latin typeface="Montserrat"/>
              </a:rPr>
              <a:t>Порівняння з критеріями та аналіз чутливості</a:t>
            </a:r>
          </a:p>
          <a:p>
            <a:pPr marL="190500" indent="-190500" algn="l">
              <a:spcAft>
                <a:spcPts val="900"/>
              </a:spcAft>
              <a:buFont typeface="Arial"/>
              <a:buChar char="•"/>
            </a:pPr>
            <a:r>
              <a:rPr sz="1800">
                <a:solidFill>
                  <a:srgbClr val="224D83"/>
                </a:solidFill>
                <a:latin typeface="Montserrat"/>
              </a:rPr>
              <a:t>Оформлення і погодження обґрунтування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Де слабке місце підходу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73736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3000" b="1">
                <a:solidFill>
                  <a:srgbClr val="224D83"/>
                </a:solidFill>
                <a:latin typeface="Montserrat ExtraBold"/>
              </a:rPr>
              <a:t>Чутливість результату до вибору сценаріїв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3291840"/>
            <a:ext cx="10972800" cy="1733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>
              <a:spcAft>
                <a:spcPts val="1400"/>
              </a:spcAft>
              <a:buFont typeface="Arial"/>
              <a:buChar char="•"/>
            </a:pPr>
            <a:r>
              <a:rPr sz="1900" dirty="0" err="1">
                <a:solidFill>
                  <a:srgbClr val="4A5A6E"/>
                </a:solidFill>
                <a:latin typeface="Montserrat"/>
              </a:rPr>
              <a:t>Оптимістичні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сценарії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lang="uk-UA" dirty="0"/>
              <a:t>–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пожежа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в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найзручнішому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місці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,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усі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системи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працюють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,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люди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реагують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миттєво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lang="uk-UA" dirty="0"/>
              <a:t>–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дають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формально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коректний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розрахунок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і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хибний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висновок</a:t>
            </a:r>
            <a:endParaRPr sz="1900" dirty="0">
              <a:solidFill>
                <a:srgbClr val="4A5A6E"/>
              </a:solidFill>
              <a:latin typeface="Montserrat"/>
            </a:endParaRP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1900" dirty="0" err="1">
                <a:solidFill>
                  <a:srgbClr val="4A5A6E"/>
                </a:solidFill>
                <a:latin typeface="Montserrat"/>
              </a:rPr>
              <a:t>Компенсується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аналізом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чутливості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та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обов'язковим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розглядом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сценаріїв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із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відмовою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систем</a:t>
            </a:r>
            <a:endParaRPr sz="1900" dirty="0">
              <a:solidFill>
                <a:srgbClr val="4A5A6E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Моделі розвитку пожежі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2103120"/>
          <a:ext cx="10972800" cy="2066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40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89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69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Тип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Суть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Застосування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Інтегральна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Приміщення як єдиний об'єм з осередненими параметрами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Швидкі оцінки, малі приміщення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Зонна (двозонна)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Гарячий верхній і холодний нижній шари з обміном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Основний інструмент; швидкий розрахунок ASET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Польова (CFD)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Рівняння гідродинаміки і тепломасопереносу на сітці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Складна геометрія, атріуми, тунелі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94360" y="4297680"/>
            <a:ext cx="10972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800" dirty="0">
                <a:solidFill>
                  <a:srgbClr val="4A5A6E"/>
                </a:solidFill>
                <a:latin typeface="Montserrat"/>
              </a:rPr>
              <a:t>FDS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із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оболонкою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PyroSim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lang="uk-UA" dirty="0"/>
              <a:t>–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найпоширеніший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інструмент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польового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моделювання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;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для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евакуації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lang="uk-UA" dirty="0"/>
              <a:t>–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агентні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моделі</a:t>
            </a:r>
            <a:endParaRPr sz="1800" dirty="0">
              <a:solidFill>
                <a:srgbClr val="4A5A6E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Розмір комірки розрахункової сітки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828800"/>
            <a:ext cx="106984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2500" b="1">
                <a:solidFill>
                  <a:srgbClr val="224D83"/>
                </a:solidFill>
                <a:latin typeface="Montserrat"/>
              </a:rPr>
              <a:t>D* = [ Q̇ / (ρ∞ · cp · T∞ · √g) ]^0,4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sz="2500" b="1">
                <a:solidFill>
                  <a:srgbClr val="224D83"/>
                </a:solidFill>
                <a:latin typeface="Montserrat"/>
              </a:rPr>
              <a:t>Рекомендовано: від D*/16 до D*/4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3108960"/>
            <a:ext cx="106984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2300" b="1">
                <a:solidFill>
                  <a:srgbClr val="224D83"/>
                </a:solidFill>
                <a:latin typeface="Montserrat"/>
              </a:rPr>
              <a:t>Для Q̇ = 2,5 МВт:   D* = 1,38 м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sz="2300" b="1">
                <a:solidFill>
                  <a:srgbClr val="224D83"/>
                </a:solidFill>
                <a:latin typeface="Montserrat"/>
              </a:rPr>
              <a:t>D*/16 = 0,09 м;   D*/10 = 0,14 м;   D*/4 = 0,35 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4297680"/>
            <a:ext cx="10972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sz="1800" dirty="0" err="1">
                <a:solidFill>
                  <a:srgbClr val="4A5A6E"/>
                </a:solidFill>
                <a:latin typeface="Montserrat"/>
              </a:rPr>
              <a:t>Зменшення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комірки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вдвічі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збільшує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їх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кількість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у 8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разів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, а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час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розрахунку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приблизно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в 16 </a:t>
            </a:r>
            <a:r>
              <a:rPr lang="uk-UA" dirty="0"/>
              <a:t>–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вибір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сітки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є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компромісом</a:t>
            </a:r>
            <a:endParaRPr sz="1800" dirty="0">
              <a:solidFill>
                <a:srgbClr val="4A5A6E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Модель не є доказом сама по собі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16209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>
              <a:spcAft>
                <a:spcPts val="1400"/>
              </a:spcAft>
              <a:buFont typeface="Arial"/>
              <a:buChar char="•"/>
            </a:pPr>
            <a:r>
              <a:rPr sz="1900" dirty="0" err="1">
                <a:solidFill>
                  <a:srgbClr val="224D83"/>
                </a:solidFill>
                <a:latin typeface="Montserrat"/>
              </a:rPr>
              <a:t>Крива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тепловиділення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dirty="0"/>
              <a:t>–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найвпливовіший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параметр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,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який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задає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користувач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, а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не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розраховує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програма</a:t>
            </a:r>
            <a:endParaRPr sz="19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1900" dirty="0" err="1">
                <a:solidFill>
                  <a:srgbClr val="224D83"/>
                </a:solidFill>
                <a:latin typeface="Montserrat"/>
              </a:rPr>
              <a:t>Граничні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умови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: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відкриті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чи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закриті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вікна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радикально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змінюють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результат</a:t>
            </a:r>
            <a:endParaRPr sz="19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1900" dirty="0" err="1">
                <a:solidFill>
                  <a:srgbClr val="224D83"/>
                </a:solidFill>
                <a:latin typeface="Montserrat"/>
              </a:rPr>
              <a:t>Моделі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горіння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і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сажі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визначають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обчислену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видимість</a:t>
            </a:r>
            <a:endParaRPr sz="1900" dirty="0">
              <a:solidFill>
                <a:srgbClr val="224D83"/>
              </a:solidFill>
              <a:latin typeface="Montserra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393192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100" b="1">
                <a:solidFill>
                  <a:srgbClr val="224D83"/>
                </a:solidFill>
                <a:latin typeface="Montserrat ExtraBold"/>
              </a:rPr>
              <a:t>Потрібні: перевірка збіжності за сіткою, порівняння з аналітикою,
аналіз чутливості. Красива картинка не замінює жодного з них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Спільна схема обох модулів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1783080"/>
          <a:ext cx="10972800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29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59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599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Етап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Модуль 1: надійність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Модуль 2: пожежна безпека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Опис невизначеності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Розподіли навантажень і опорів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Сценарії пожежі, швидкість росту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Кількісний критерій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Індекс надійності β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ASET &gt; RSET; межі вогнестійкості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Цільовий рівень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За класом наслідків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За класом функціональної небезпеки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Практична форма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Метод часткових коефіцієнтів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Приписові вимоги норм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Обґрунтування нетипового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Ймовірнісний розрахунок рівня II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Performance-based design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Резервування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Живучість, альтернативні шляхи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>
                          <a:solidFill>
                            <a:srgbClr val="224D83"/>
                          </a:solidFill>
                          <a:latin typeface="Montserrat"/>
                        </a:rPr>
                        <a:t>Незалежні бар'єри захисту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Головна теза курсу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500" b="1">
                <a:solidFill>
                  <a:srgbClr val="224D83"/>
                </a:solidFill>
                <a:latin typeface="Montserrat ExtraBold"/>
              </a:rPr>
              <a:t>Норми дають перевірений типовий розв'язок.
Розрахунок дає обґрунтування нетипового.
Інженерне судження визначає, коли достатньо першого.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39319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1900">
                <a:solidFill>
                  <a:srgbClr val="4A5A6E"/>
                </a:solidFill>
                <a:latin typeface="Montserrat"/>
              </a:rPr>
              <a:t>На першій лекції це прозвучало як декларація. Тепер за кожним словом стоїть конкретний інструментарій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Що має залишитися після курсу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348999"/>
            <a:ext cx="10332720" cy="115416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Розрахункова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надійність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lang="uk-UA" sz="2300" b="1" dirty="0">
                <a:solidFill>
                  <a:srgbClr val="224D83"/>
                </a:solidFill>
                <a:latin typeface="Montserrat ExtraBold"/>
              </a:rPr>
              <a:t>–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верхня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межа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фактичної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.
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Проєктна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живучість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lang="uk-UA" sz="2300" b="1" dirty="0">
                <a:solidFill>
                  <a:srgbClr val="224D83"/>
                </a:solidFill>
                <a:latin typeface="Montserrat ExtraBold"/>
              </a:rPr>
              <a:t>–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верхня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межа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фактичної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.
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Система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захисту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працює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лише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тоді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,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коли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її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300" b="1" dirty="0" err="1">
                <a:solidFill>
                  <a:srgbClr val="224D83"/>
                </a:solidFill>
                <a:latin typeface="Montserrat ExtraBold"/>
              </a:rPr>
              <a:t>перевіряють</a:t>
            </a:r>
            <a:r>
              <a:rPr sz="2300" b="1" dirty="0">
                <a:solidFill>
                  <a:srgbClr val="224D83"/>
                </a:solidFill>
                <a:latin typeface="Montserrat ExtraBold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393192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2200">
                <a:solidFill>
                  <a:srgbClr val="224D83"/>
                </a:solidFill>
                <a:latin typeface="Montserrat"/>
              </a:rPr>
              <a:t>Жоден розрахунок не компенсує відсутності контролю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Завдання на самостійну роботу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1900">
                <a:solidFill>
                  <a:srgbClr val="224D83"/>
                </a:solidFill>
                <a:latin typeface="Montserrat"/>
              </a:rPr>
              <a:t>Опрацювати ДБН В.2.5-56: склад систем, умови обов'язковості, вимоги до розстановки</a:t>
            </a: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1900">
                <a:solidFill>
                  <a:srgbClr val="224D83"/>
                </a:solidFill>
                <a:latin typeface="Montserrat"/>
              </a:rPr>
              <a:t>Ознайомитися з вимогами до типів систем оповіщення</a:t>
            </a: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1900">
                <a:solidFill>
                  <a:srgbClr val="224D83"/>
                </a:solidFill>
                <a:latin typeface="Montserrat"/>
              </a:rPr>
              <a:t>Підготуватися до ПР16: типи систем, вибір сповіщувачів, попередній розрахунок кількості</a:t>
            </a: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1900">
                <a:solidFill>
                  <a:srgbClr val="224D83"/>
                </a:solidFill>
                <a:latin typeface="Montserrat"/>
              </a:rPr>
              <a:t>Оформити підсумкову пояснювальну записку за наскрізним завданням</a:t>
            </a: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1900">
                <a:solidFill>
                  <a:srgbClr val="224D83"/>
                </a:solidFill>
                <a:latin typeface="Montserrat"/>
              </a:rPr>
              <a:t>Підготувати презентацію до захисту на 8–10 слайдів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Житомирська політехніка">
      <a:dk1>
        <a:srgbClr val="224D83"/>
      </a:dk1>
      <a:lt1>
        <a:sysClr val="window" lastClr="FFFFFF"/>
      </a:lt1>
      <a:dk2>
        <a:srgbClr val="FFFFFF"/>
      </a:dk2>
      <a:lt2>
        <a:srgbClr val="224D8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Житомирська політехніка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2051</Words>
  <Application>Microsoft Office PowerPoint</Application>
  <PresentationFormat>Широкий екран</PresentationFormat>
  <Paragraphs>289</Paragraphs>
  <Slides>31</Slides>
  <Notes>30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31</vt:i4>
      </vt:variant>
    </vt:vector>
  </HeadingPairs>
  <TitlesOfParts>
    <vt:vector size="35" baseType="lpstr">
      <vt:lpstr>Arial</vt:lpstr>
      <vt:lpstr>Montserrat</vt:lpstr>
      <vt:lpstr>Montserrat ExtraBold</vt:lpstr>
      <vt:lpstr>Тема Office</vt:lpstr>
      <vt:lpstr>Системи надійності і безпеки будівель
та протипожежний інжиніринг 
Лекція 8 Інженерні системи протипожежного захисту.
Протипожежний інжиніринг</vt:lpstr>
      <vt:lpstr>План лекції</vt:lpstr>
      <vt:lpstr>Раннє виявлення зсуває весь процес</vt:lpstr>
      <vt:lpstr>Типи сповіщувачів</vt:lpstr>
      <vt:lpstr>Помилка у виборі типу є системною</vt:lpstr>
      <vt:lpstr>Кількість визначається двома умовами</vt:lpstr>
      <vt:lpstr>Що ще впливає на розстановку</vt:lpstr>
      <vt:lpstr>Адресні та безадресні системи</vt:lpstr>
      <vt:lpstr>Два завдання системи оповіщення</vt:lpstr>
      <vt:lpstr>Чому мовне оповіщення ефективніше</vt:lpstr>
      <vt:lpstr>Поетапна евакуація</vt:lpstr>
      <vt:lpstr>Автоматичні установки пожежогасіння</vt:lpstr>
      <vt:lpstr>Поширене хибне уявлення</vt:lpstr>
      <vt:lpstr>Коли вода неприйнятна</vt:lpstr>
      <vt:lpstr>АУП — бар'єр, а не гарантія</vt:lpstr>
      <vt:lpstr>Протидимний захист</vt:lpstr>
      <vt:lpstr>Підпір повітря: баланс двох умов</vt:lpstr>
      <vt:lpstr>Типові причини непрацездатності</vt:lpstr>
      <vt:lpstr>Забезпечення дій підрозділів</vt:lpstr>
      <vt:lpstr>Узгоджений сценарій роботи систем</vt:lpstr>
      <vt:lpstr>Сценарій — окрема проєктна задача</vt:lpstr>
      <vt:lpstr>Performance-based design</vt:lpstr>
      <vt:lpstr>Де слабке місце підходу</vt:lpstr>
      <vt:lpstr>Моделі розвитку пожежі</vt:lpstr>
      <vt:lpstr>Розмір комірки розрахункової сітки</vt:lpstr>
      <vt:lpstr>Модель не є доказом сама по собі</vt:lpstr>
      <vt:lpstr>Спільна схема обох модулів</vt:lpstr>
      <vt:lpstr>Головна теза курсу</vt:lpstr>
      <vt:lpstr>Що має залишитися після курсу</vt:lpstr>
      <vt:lpstr>Завдання на самостійну роботу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Новосьолов Іван Володимирович</dc:creator>
  <cp:lastModifiedBy>Vadim M</cp:lastModifiedBy>
  <cp:revision>9</cp:revision>
  <dcterms:created xsi:type="dcterms:W3CDTF">2023-01-12T09:20:21Z</dcterms:created>
  <dcterms:modified xsi:type="dcterms:W3CDTF">2026-10-02T12:25:27Z</dcterms:modified>
</cp:coreProperties>
</file>