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87C10-113A-46B0-92F2-98A31B96DFC3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CFD38-6968-4A74-81A0-01DEE7068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479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CFD38-6968-4A74-81A0-01DEE70688B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37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CD33-EAA4-4892-B0A6-928A90F5D35F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D968-B0F7-40BD-83A5-FB826669C6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CD33-EAA4-4892-B0A6-928A90F5D35F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D968-B0F7-40BD-83A5-FB826669C6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CD33-EAA4-4892-B0A6-928A90F5D35F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D968-B0F7-40BD-83A5-FB826669C6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CD33-EAA4-4892-B0A6-928A90F5D35F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D968-B0F7-40BD-83A5-FB826669C6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CD33-EAA4-4892-B0A6-928A90F5D35F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D968-B0F7-40BD-83A5-FB826669C6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CD33-EAA4-4892-B0A6-928A90F5D35F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D968-B0F7-40BD-83A5-FB826669C6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CD33-EAA4-4892-B0A6-928A90F5D35F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D968-B0F7-40BD-83A5-FB826669C6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CD33-EAA4-4892-B0A6-928A90F5D35F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D968-B0F7-40BD-83A5-FB826669C6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CD33-EAA4-4892-B0A6-928A90F5D35F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D968-B0F7-40BD-83A5-FB826669C6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CD33-EAA4-4892-B0A6-928A90F5D35F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D968-B0F7-40BD-83A5-FB826669C60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CD33-EAA4-4892-B0A6-928A90F5D35F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D968-B0F7-40BD-83A5-FB826669C60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6C1D968-B0F7-40BD-83A5-FB826669C60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B74CD33-EAA4-4892-B0A6-928A90F5D35F}" type="datetimeFigureOut">
              <a:rPr lang="ru-RU" smtClean="0"/>
              <a:t>24.09.2025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Контроль </a:t>
            </a:r>
            <a:r>
              <a:rPr lang="uk-UA" dirty="0" err="1" smtClean="0"/>
              <a:t>здоров</a:t>
            </a:r>
            <a:r>
              <a:rPr lang="uk-UA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ʼ</a:t>
            </a:r>
            <a:r>
              <a:rPr lang="uk-UA" dirty="0" err="1" smtClean="0"/>
              <a:t>я</a:t>
            </a:r>
            <a:r>
              <a:rPr lang="uk-UA" dirty="0" smtClean="0"/>
              <a:t> </a:t>
            </a:r>
            <a:r>
              <a:rPr lang="uk-UA" dirty="0" smtClean="0"/>
              <a:t>сої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30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636" y="2929216"/>
            <a:ext cx="3500810" cy="226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38797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Септоріоз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сім'ядолях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округлі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поверхневі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червоно-коричневі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діаметром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6-10 мм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пікнідами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листках.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червонувато-бурі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незграбні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дрібні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1-5 мм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діаметрі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жилками. Тканина,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хлоротичною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опадає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септоріозу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бобах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дрібніші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листках.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стеблах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видовжені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буро-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коричневі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вегетаційного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гриб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пікноспорами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багаторазово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заражаючи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Інкубаційний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становить 7-10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328498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93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2970"/>
            <a:ext cx="7200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серйозному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стоять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видалити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вмістом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фунгіцидами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відставити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екземплярів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Мідний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купорос,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Абіга-Пік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Оксіхом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один сезон: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Фундазол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Акробат МЦ, Скор,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Ридоміл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МЦ,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Превікур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сівозміни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Зяблева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оранка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см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залишків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Ретельне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сівби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Протруювання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Вінцит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050,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-2,0 л/т)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Обприскування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перших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Імпакт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- 0,6-0,8 л/га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17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71287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Інтегрований захист сої від шкідників та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/>
              <a:t>Розміщуючи</a:t>
            </a:r>
            <a:r>
              <a:rPr lang="ru-RU" dirty="0" smtClean="0"/>
              <a:t> сою у </a:t>
            </a:r>
            <a:r>
              <a:rPr lang="ru-RU" dirty="0" err="1" smtClean="0"/>
              <a:t>сівозміні</a:t>
            </a:r>
            <a:r>
              <a:rPr lang="ru-RU" dirty="0" smtClean="0"/>
              <a:t>,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враховувати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слабку</a:t>
            </a:r>
            <a:r>
              <a:rPr lang="ru-RU" dirty="0" smtClean="0"/>
              <a:t> </a:t>
            </a:r>
            <a:r>
              <a:rPr lang="ru-RU" dirty="0" err="1" smtClean="0"/>
              <a:t>конкурентоспроможність</a:t>
            </a:r>
            <a:r>
              <a:rPr lang="ru-RU" dirty="0" smtClean="0"/>
              <a:t> до </a:t>
            </a:r>
            <a:r>
              <a:rPr lang="ru-RU" dirty="0" err="1" smtClean="0"/>
              <a:t>бур'янів</a:t>
            </a:r>
            <a:r>
              <a:rPr lang="ru-RU" dirty="0" smtClean="0"/>
              <a:t>. </a:t>
            </a:r>
            <a:r>
              <a:rPr lang="ru-RU" dirty="0" err="1" smtClean="0"/>
              <a:t>Кращими</a:t>
            </a:r>
            <a:r>
              <a:rPr lang="ru-RU" dirty="0" smtClean="0"/>
              <a:t> </a:t>
            </a:r>
            <a:r>
              <a:rPr lang="ru-RU" dirty="0" err="1" smtClean="0"/>
              <a:t>попередниками</a:t>
            </a:r>
            <a:r>
              <a:rPr lang="ru-RU" dirty="0" smtClean="0"/>
              <a:t> </a:t>
            </a:r>
            <a:r>
              <a:rPr lang="ru-RU" dirty="0" err="1" smtClean="0"/>
              <a:t>сої</a:t>
            </a:r>
            <a:r>
              <a:rPr lang="ru-RU" dirty="0" smtClean="0"/>
              <a:t> при </a:t>
            </a:r>
            <a:r>
              <a:rPr lang="ru-RU" dirty="0" err="1" smtClean="0"/>
              <a:t>поверненні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на </a:t>
            </a:r>
            <a:r>
              <a:rPr lang="ru-RU" dirty="0" err="1" smtClean="0"/>
              <a:t>попереднє</a:t>
            </a:r>
            <a:r>
              <a:rPr lang="ru-RU" dirty="0" smtClean="0"/>
              <a:t> поле через 3-4 роки є </a:t>
            </a:r>
            <a:r>
              <a:rPr lang="ru-RU" dirty="0" err="1" smtClean="0"/>
              <a:t>озимі</a:t>
            </a:r>
            <a:r>
              <a:rPr lang="ru-RU" dirty="0" smtClean="0"/>
              <a:t> (</a:t>
            </a:r>
            <a:r>
              <a:rPr lang="ru-RU" dirty="0" err="1" smtClean="0"/>
              <a:t>пшениця</a:t>
            </a:r>
            <a:r>
              <a:rPr lang="ru-RU" dirty="0" smtClean="0"/>
              <a:t>, </a:t>
            </a:r>
            <a:r>
              <a:rPr lang="ru-RU" dirty="0" err="1" smtClean="0"/>
              <a:t>ячмінь</a:t>
            </a:r>
            <a:r>
              <a:rPr lang="ru-RU" dirty="0" smtClean="0"/>
              <a:t>), </a:t>
            </a:r>
            <a:r>
              <a:rPr lang="ru-RU" dirty="0" err="1" smtClean="0"/>
              <a:t>ярі</a:t>
            </a:r>
            <a:r>
              <a:rPr lang="ru-RU" dirty="0" smtClean="0"/>
              <a:t> </a:t>
            </a:r>
            <a:r>
              <a:rPr lang="ru-RU" dirty="0" err="1" smtClean="0"/>
              <a:t>колосові</a:t>
            </a:r>
            <a:r>
              <a:rPr lang="ru-RU" dirty="0" smtClean="0"/>
              <a:t>, </a:t>
            </a:r>
            <a:r>
              <a:rPr lang="ru-RU" dirty="0" err="1" smtClean="0"/>
              <a:t>кукурудза</a:t>
            </a:r>
            <a:r>
              <a:rPr lang="ru-RU" dirty="0" smtClean="0"/>
              <a:t>, </a:t>
            </a:r>
            <a:r>
              <a:rPr lang="ru-RU" dirty="0" err="1" smtClean="0"/>
              <a:t>картопля</a:t>
            </a:r>
            <a:r>
              <a:rPr lang="ru-RU" dirty="0" smtClean="0"/>
              <a:t>, </a:t>
            </a:r>
            <a:r>
              <a:rPr lang="ru-RU" dirty="0" err="1" smtClean="0"/>
              <a:t>цукрові</a:t>
            </a:r>
            <a:r>
              <a:rPr lang="ru-RU" dirty="0" smtClean="0"/>
              <a:t> </a:t>
            </a:r>
            <a:r>
              <a:rPr lang="ru-RU" dirty="0" err="1" smtClean="0"/>
              <a:t>буряки</a:t>
            </a:r>
            <a:r>
              <a:rPr lang="ru-RU" dirty="0" smtClean="0"/>
              <a:t>.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сіяти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соняшнику</a:t>
            </a:r>
            <a:r>
              <a:rPr lang="ru-RU" dirty="0" smtClean="0"/>
              <a:t>, </a:t>
            </a:r>
            <a:r>
              <a:rPr lang="ru-RU" dirty="0" err="1" smtClean="0"/>
              <a:t>зернобобових</a:t>
            </a:r>
            <a:r>
              <a:rPr lang="ru-RU" dirty="0" smtClean="0"/>
              <a:t>, </a:t>
            </a:r>
            <a:r>
              <a:rPr lang="ru-RU" dirty="0" err="1" smtClean="0"/>
              <a:t>суданської</a:t>
            </a:r>
            <a:r>
              <a:rPr lang="ru-RU" dirty="0" smtClean="0"/>
              <a:t> й </a:t>
            </a:r>
            <a:r>
              <a:rPr lang="ru-RU" dirty="0" err="1" smtClean="0"/>
              <a:t>багаторічних</a:t>
            </a:r>
            <a:r>
              <a:rPr lang="ru-RU" dirty="0" smtClean="0"/>
              <a:t> </a:t>
            </a:r>
            <a:r>
              <a:rPr lang="ru-RU" dirty="0" err="1" smtClean="0"/>
              <a:t>бобових</a:t>
            </a:r>
            <a:r>
              <a:rPr lang="ru-RU" dirty="0" smtClean="0"/>
              <a:t> трав,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спільних</a:t>
            </a:r>
            <a:r>
              <a:rPr lang="ru-RU" dirty="0" smtClean="0"/>
              <a:t> </a:t>
            </a:r>
            <a:r>
              <a:rPr lang="ru-RU" dirty="0" err="1" smtClean="0"/>
              <a:t>шкідників</a:t>
            </a:r>
            <a:r>
              <a:rPr lang="ru-RU" dirty="0" smtClean="0"/>
              <a:t> та </a:t>
            </a:r>
            <a:r>
              <a:rPr lang="ru-RU" dirty="0" err="1" smtClean="0"/>
              <a:t>збудників</a:t>
            </a:r>
            <a:r>
              <a:rPr lang="ru-RU" dirty="0" smtClean="0"/>
              <a:t> хвороб. </a:t>
            </a:r>
            <a:r>
              <a:rPr lang="ru-RU" dirty="0" err="1" smtClean="0"/>
              <a:t>Уникати</a:t>
            </a:r>
            <a:r>
              <a:rPr lang="ru-RU" dirty="0" smtClean="0"/>
              <a:t> </a:t>
            </a:r>
            <a:r>
              <a:rPr lang="ru-RU" dirty="0" err="1" smtClean="0"/>
              <a:t>розміщення</a:t>
            </a:r>
            <a:r>
              <a:rPr lang="ru-RU" dirty="0" smtClean="0"/>
              <a:t> </a:t>
            </a:r>
            <a:r>
              <a:rPr lang="ru-RU" dirty="0" err="1" smtClean="0"/>
              <a:t>сої</a:t>
            </a:r>
            <a:r>
              <a:rPr lang="ru-RU" dirty="0" smtClean="0"/>
              <a:t> </a:t>
            </a:r>
            <a:r>
              <a:rPr lang="ru-RU" dirty="0" err="1" smtClean="0"/>
              <a:t>ближче</a:t>
            </a:r>
            <a:r>
              <a:rPr lang="ru-RU" dirty="0" smtClean="0"/>
              <a:t> 500 - 700 м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лісосмуг</a:t>
            </a:r>
            <a:r>
              <a:rPr lang="ru-RU" dirty="0" smtClean="0"/>
              <a:t> з </a:t>
            </a:r>
            <a:r>
              <a:rPr lang="ru-RU" dirty="0" err="1" smtClean="0"/>
              <a:t>білою</a:t>
            </a:r>
            <a:r>
              <a:rPr lang="ru-RU" dirty="0" smtClean="0"/>
              <a:t> </a:t>
            </a:r>
            <a:r>
              <a:rPr lang="ru-RU" dirty="0" err="1" smtClean="0"/>
              <a:t>акацією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пошкодженості</a:t>
            </a:r>
            <a:r>
              <a:rPr lang="ru-RU" dirty="0" smtClean="0"/>
              <a:t> </a:t>
            </a:r>
            <a:r>
              <a:rPr lang="ru-RU" dirty="0" err="1" smtClean="0"/>
              <a:t>бобів</a:t>
            </a:r>
            <a:r>
              <a:rPr lang="ru-RU" dirty="0" smtClean="0"/>
              <a:t> </a:t>
            </a:r>
            <a:r>
              <a:rPr lang="ru-RU" dirty="0" err="1" smtClean="0"/>
              <a:t>акацієвою</a:t>
            </a:r>
            <a:r>
              <a:rPr lang="ru-RU" dirty="0" smtClean="0"/>
              <a:t> </a:t>
            </a:r>
            <a:r>
              <a:rPr lang="ru-RU" dirty="0" err="1" smtClean="0"/>
              <a:t>вогнівкою</a:t>
            </a:r>
            <a:r>
              <a:rPr lang="ru-RU" dirty="0" smtClean="0"/>
              <a:t> у 6 - 7 </a:t>
            </a:r>
            <a:r>
              <a:rPr lang="ru-RU" dirty="0" err="1" smtClean="0"/>
              <a:t>разів</a:t>
            </a:r>
            <a:r>
              <a:rPr lang="ru-RU" dirty="0" smtClean="0"/>
              <a:t>. 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півдня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доцільно</a:t>
            </a:r>
            <a:r>
              <a:rPr lang="ru-RU" dirty="0" smtClean="0"/>
              <a:t> </a:t>
            </a:r>
            <a:r>
              <a:rPr lang="ru-RU" dirty="0" err="1" smtClean="0"/>
              <a:t>вирощувати</a:t>
            </a:r>
            <a:r>
              <a:rPr lang="ru-RU" dirty="0" smtClean="0"/>
              <a:t> </a:t>
            </a:r>
            <a:r>
              <a:rPr lang="ru-RU" dirty="0" err="1" smtClean="0"/>
              <a:t>стійкі</a:t>
            </a:r>
            <a:r>
              <a:rPr lang="ru-RU" dirty="0" smtClean="0"/>
              <a:t> до </a:t>
            </a:r>
            <a:r>
              <a:rPr lang="ru-RU" dirty="0" err="1" smtClean="0"/>
              <a:t>акацієвої</a:t>
            </a:r>
            <a:r>
              <a:rPr lang="ru-RU" dirty="0" smtClean="0"/>
              <a:t> </a:t>
            </a:r>
            <a:r>
              <a:rPr lang="ru-RU" dirty="0" err="1" smtClean="0"/>
              <a:t>вогнівки</a:t>
            </a:r>
            <a:r>
              <a:rPr lang="ru-RU" dirty="0" smtClean="0"/>
              <a:t> </a:t>
            </a:r>
            <a:r>
              <a:rPr lang="ru-RU" dirty="0" err="1" smtClean="0"/>
              <a:t>сорти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стерньових</a:t>
            </a:r>
            <a:r>
              <a:rPr lang="ru-RU" dirty="0" smtClean="0"/>
              <a:t> </a:t>
            </a:r>
            <a:r>
              <a:rPr lang="ru-RU" dirty="0" err="1" smtClean="0"/>
              <a:t>попередників</a:t>
            </a:r>
            <a:r>
              <a:rPr lang="ru-RU" dirty="0" smtClean="0"/>
              <a:t> поле 2-3 рази </a:t>
            </a:r>
            <a:r>
              <a:rPr lang="ru-RU" dirty="0" err="1" smtClean="0"/>
              <a:t>обробляють</a:t>
            </a:r>
            <a:r>
              <a:rPr lang="ru-RU" dirty="0" smtClean="0"/>
              <a:t> </a:t>
            </a:r>
            <a:r>
              <a:rPr lang="ru-RU" dirty="0" err="1" smtClean="0"/>
              <a:t>дисковим</a:t>
            </a:r>
            <a:r>
              <a:rPr lang="ru-RU" dirty="0" smtClean="0"/>
              <a:t> </a:t>
            </a:r>
            <a:r>
              <a:rPr lang="ru-RU" dirty="0" err="1" smtClean="0"/>
              <a:t>знаряддям</a:t>
            </a:r>
            <a:r>
              <a:rPr lang="ru-RU" dirty="0" smtClean="0"/>
              <a:t> з </a:t>
            </a:r>
            <a:r>
              <a:rPr lang="ru-RU" dirty="0" err="1" smtClean="0"/>
              <a:t>подальшою</a:t>
            </a:r>
            <a:r>
              <a:rPr lang="ru-RU" dirty="0" smtClean="0"/>
              <a:t> </a:t>
            </a:r>
            <a:r>
              <a:rPr lang="ru-RU" dirty="0" err="1" smtClean="0"/>
              <a:t>оранкою</a:t>
            </a:r>
            <a:r>
              <a:rPr lang="ru-RU" dirty="0" smtClean="0"/>
              <a:t> 113 плугами з </a:t>
            </a:r>
            <a:r>
              <a:rPr lang="ru-RU" dirty="0" err="1" smtClean="0"/>
              <a:t>передплужниками</a:t>
            </a:r>
            <a:r>
              <a:rPr lang="ru-RU" dirty="0" smtClean="0"/>
              <a:t> на </a:t>
            </a:r>
            <a:r>
              <a:rPr lang="ru-RU" dirty="0" err="1" smtClean="0"/>
              <a:t>глибину</a:t>
            </a:r>
            <a:r>
              <a:rPr lang="ru-RU" dirty="0" smtClean="0"/>
              <a:t> 22-25 см, а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цукрових</a:t>
            </a:r>
            <a:r>
              <a:rPr lang="ru-RU" dirty="0" smtClean="0"/>
              <a:t> </a:t>
            </a:r>
            <a:r>
              <a:rPr lang="ru-RU" dirty="0" err="1" smtClean="0"/>
              <a:t>буряків</a:t>
            </a:r>
            <a:r>
              <a:rPr lang="ru-RU" dirty="0" smtClean="0"/>
              <a:t> та </a:t>
            </a:r>
            <a:r>
              <a:rPr lang="ru-RU" dirty="0" err="1" smtClean="0"/>
              <a:t>кукурудзи</a:t>
            </a:r>
            <a:r>
              <a:rPr lang="ru-RU" dirty="0" smtClean="0"/>
              <a:t> - на </a:t>
            </a:r>
            <a:r>
              <a:rPr lang="ru-RU" dirty="0" err="1" smtClean="0"/>
              <a:t>глибину</a:t>
            </a:r>
            <a:r>
              <a:rPr lang="ru-RU" dirty="0" smtClean="0"/>
              <a:t> 27-30 см,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обмежує</a:t>
            </a:r>
            <a:r>
              <a:rPr lang="ru-RU" dirty="0" smtClean="0"/>
              <a:t> </a:t>
            </a:r>
            <a:r>
              <a:rPr lang="ru-RU" dirty="0" err="1" smtClean="0"/>
              <a:t>щільність</a:t>
            </a:r>
            <a:r>
              <a:rPr lang="ru-RU" dirty="0" smtClean="0"/>
              <a:t> </a:t>
            </a:r>
            <a:r>
              <a:rPr lang="ru-RU" dirty="0" err="1" smtClean="0"/>
              <a:t>шкідників</a:t>
            </a:r>
            <a:r>
              <a:rPr lang="ru-RU" dirty="0" smtClean="0"/>
              <a:t> і </a:t>
            </a:r>
            <a:r>
              <a:rPr lang="ru-RU" dirty="0" err="1" smtClean="0"/>
              <a:t>пригнічує</a:t>
            </a:r>
            <a:r>
              <a:rPr lang="ru-RU" dirty="0" smtClean="0"/>
              <a:t> </a:t>
            </a:r>
            <a:r>
              <a:rPr lang="ru-RU" dirty="0" err="1" smtClean="0"/>
              <a:t>збудників</a:t>
            </a:r>
            <a:r>
              <a:rPr lang="ru-RU" dirty="0" smtClean="0"/>
              <a:t> хвороб.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515" y="4509120"/>
            <a:ext cx="2716907" cy="210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62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67687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засмічені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багаторічними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коренепаростковими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бур'янами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обприскують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гербіцидом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2,4-Д (5 л/га), 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одно-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багаторічних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злакових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двосім'ядольних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бур'янів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глісол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36 %-й (4-8 л/га).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Мінеральні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добрива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вносять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восени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оранку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Сівба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відкаліброваного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непігментованого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вірусними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хворобами,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бур'янів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кореневих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гнилей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пероноспорозу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плісеневих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сірої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гнилей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протруюють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бенлатом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фундазолом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кг/т зерна, 3 - 4 кг/т. На легких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висівом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обробляють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молібдатом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амонію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натрію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вмістом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30 - 35 %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молібдену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(40 - 50 г препарату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гектарну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норму зерна),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грибкових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бактеріальних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 у 1,5 - 4 рази. У день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сівби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обробляють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ризоторфіном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(200 - 300 г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гектарну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норму зерна),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знижує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пероноспорозу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7 -15 %.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Навесні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висівом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однорічних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злакових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двосім'ядольних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вносять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передпосівною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культивацією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(3 - 6 л/га),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(1,6 - 2,6),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трофі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(1,5 - 2),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трофі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-супер (2 - 2,5),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пенітран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(3 - 6),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трефлан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(5 - 6),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харнес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(1,5 -3 л/га).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4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92696"/>
            <a:ext cx="69127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сівба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строки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загортання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3-4 см,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прискорює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114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проростання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знижує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сходів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бактеріальними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хворобами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ґрунтовими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шкідниками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Пізні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посіви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сильніше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уражуються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хворобами.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Широкорядні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посіви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пошкоджуються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дротяниками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суцільні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зрошення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відразу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сівби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сходів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уникнути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кірки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зрідженості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посівів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сходів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грибковими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бактеріальними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48572"/>
            <a:ext cx="5559524" cy="328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55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425" y="235318"/>
            <a:ext cx="62646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шкідників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хвороб та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бур'янів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післясходове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боронування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міжрядний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обробіток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зрошувальних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землях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оптимального режиму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зрошення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однорічних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двосім'ядольних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бур'янів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- 3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базагран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48 %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(1,5 - З л/га)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базагран-новий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(1,5 - 3 л/га), а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2 - 4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блазер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(1,5 - 2,5 л/га) у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бур'янів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5 - 8 см).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однорічних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злакових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бур'янів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фазі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4-5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обприскування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фюзіладом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(4 л/га)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фюзіладом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-супер (4 л/га).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вологозарядкових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поливах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досягненні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вологості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75 - 80 % ПВ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0 -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см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загибель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лялечок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акацієвої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вогнівки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становить 60 - 100 %.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акацієвої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вогнівки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другого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третього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початку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фозалон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(2,5-3 л/га), БІ-58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 л/га), шерпу (0,32 л/га).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Наземні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інтервалом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7 - 12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945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73448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павутинного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кліща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БІ-58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 л/га),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фозалон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(2-2,5 л/га), карате (0,4 л/га),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маврік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(0,5 115 л/га),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омайт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 кг/га),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сірку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молоту, порошок (20 - 30 кг/га). 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обприскувань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паросткової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мухи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сходів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БІ-58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 л/га).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тютюнового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трипса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першої-другої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трійчастих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БІ58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 л/га),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 л/га), шерпу (0,64 - 0,8 л/га).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листогризучих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шкідників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гусіні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совок,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п'ядунів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лучного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метелика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бульбочкових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довгоносиків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БІ-58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 л/га),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(2,5 л/га),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арріво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(0,32 л/га), шерпу (0,31 л/га).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клопів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БІ-58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 л/га);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(2 - 2,5 л/га).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73016"/>
            <a:ext cx="4269854" cy="265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25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Шкідники сої.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Хвороби сої.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здоров'я сої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26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3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пошкоджуються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вегетаційного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вразливі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генеративних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зерна.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роки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акацієва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вогнівка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клопи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(щитники,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сліпняки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павутинні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кліщі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03" y="1642896"/>
            <a:ext cx="17716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1642896"/>
            <a:ext cx="46085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Акацієва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вогнівка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Метелик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розмахом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– 30 мм;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жовтуватосірі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іржавожовтою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поперечною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смужкою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світлосірі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напівпрозорі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темною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смужкою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краю. Яйце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0,7 мм,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видовженоовальне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сітчастою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оболонкою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молочнобіле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плямами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завдовжки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– 22 мм,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блідозелена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голова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жовтобура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Лялечка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– 10 мм, коричнева,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блискуча</a:t>
            </a:r>
            <a:r>
              <a:rPr lang="ru-RU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4782217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зяблева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оранка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перешкоджає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вильоту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метеликів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посівів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гороху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відкладання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яєць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трихограми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обприскування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інсектицидами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СуперБізон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Залп).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обприскуванням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горохової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зернівки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15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32655"/>
            <a:ext cx="51845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Клопи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переносниками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вірусних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бактеріальних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підсилює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листогризучих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шкодять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совки: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люцернова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бавовникова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гамма,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метелик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жуки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бульбочкових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довгоносиків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шкідників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роки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знизитися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90 %.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555" y="1628800"/>
            <a:ext cx="28575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84512" y="239148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Лучний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метелик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932915"/>
            <a:ext cx="48092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Метелик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– 27 мм.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світлокоричневі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жовтуватобурим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смужок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плямою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Яйце 0,8 – 1 мм,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плоскоовальне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бруднуватобіле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перламутровим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прозоро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жовтозелена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забарвлення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світлосірозеленого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темного,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боках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блискучі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смуги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вкрите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щетинконосними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горбками.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– 35 мм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бур’янів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інсектицидів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імідакроприду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обприскування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/м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буряках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10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/м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кукурудзі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культурах.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обприскують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щільності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/м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буряках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20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/м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культурах.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2924944"/>
            <a:ext cx="4752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КЛОПИ СЛІПНЯКИ</a:t>
            </a:r>
          </a:p>
          <a:p>
            <a:r>
              <a:rPr lang="ru-RU" dirty="0" err="1"/>
              <a:t>Перелітають</a:t>
            </a:r>
            <a:r>
              <a:rPr lang="ru-RU" dirty="0"/>
              <a:t> на </a:t>
            </a:r>
            <a:r>
              <a:rPr lang="ru-RU" dirty="0" err="1"/>
              <a:t>посіви</a:t>
            </a:r>
            <a:r>
              <a:rPr lang="ru-RU" dirty="0"/>
              <a:t> </a:t>
            </a:r>
            <a:r>
              <a:rPr lang="ru-RU" dirty="0" err="1"/>
              <a:t>сої</a:t>
            </a:r>
            <a:r>
              <a:rPr lang="ru-RU" dirty="0"/>
              <a:t> з </a:t>
            </a:r>
            <a:r>
              <a:rPr lang="ru-RU" dirty="0" err="1"/>
              <a:t>багаторічних</a:t>
            </a:r>
            <a:r>
              <a:rPr lang="ru-RU" dirty="0"/>
              <a:t> </a:t>
            </a:r>
            <a:r>
              <a:rPr lang="ru-RU" dirty="0" err="1"/>
              <a:t>бобових</a:t>
            </a:r>
            <a:r>
              <a:rPr lang="ru-RU" dirty="0"/>
              <a:t> культур і </a:t>
            </a:r>
            <a:r>
              <a:rPr lang="ru-RU" dirty="0" err="1"/>
              <a:t>цукрових</a:t>
            </a:r>
            <a:r>
              <a:rPr lang="ru-RU" dirty="0"/>
              <a:t> </a:t>
            </a:r>
            <a:r>
              <a:rPr lang="ru-RU" dirty="0" err="1"/>
              <a:t>буряків</a:t>
            </a:r>
            <a:r>
              <a:rPr lang="ru-RU" dirty="0"/>
              <a:t>. </a:t>
            </a:r>
            <a:r>
              <a:rPr lang="ru-RU" dirty="0" err="1"/>
              <a:t>Найчисленнішими</a:t>
            </a:r>
            <a:r>
              <a:rPr lang="ru-RU" dirty="0"/>
              <a:t> видами є </a:t>
            </a:r>
            <a:r>
              <a:rPr lang="ru-RU" dirty="0" err="1"/>
              <a:t>сліпняк</a:t>
            </a:r>
            <a:r>
              <a:rPr lang="ru-RU" dirty="0"/>
              <a:t> </a:t>
            </a:r>
            <a:r>
              <a:rPr lang="ru-RU" dirty="0" err="1"/>
              <a:t>лучний</a:t>
            </a:r>
            <a:r>
              <a:rPr lang="ru-RU" dirty="0"/>
              <a:t> (</a:t>
            </a:r>
            <a:r>
              <a:rPr lang="en-US" i="1" dirty="0" err="1"/>
              <a:t>Lygus</a:t>
            </a:r>
            <a:r>
              <a:rPr lang="en-US" i="1" dirty="0"/>
              <a:t> </a:t>
            </a:r>
            <a:r>
              <a:rPr lang="en-US" i="1" dirty="0" err="1"/>
              <a:t>pratensis</a:t>
            </a:r>
            <a:r>
              <a:rPr lang="en-US" dirty="0"/>
              <a:t> L.) </a:t>
            </a:r>
            <a:r>
              <a:rPr lang="ru-RU" dirty="0"/>
              <a:t>і </a:t>
            </a:r>
            <a:r>
              <a:rPr lang="ru-RU" dirty="0" err="1"/>
              <a:t>сліпняк</a:t>
            </a:r>
            <a:r>
              <a:rPr lang="ru-RU" dirty="0"/>
              <a:t> </a:t>
            </a:r>
            <a:r>
              <a:rPr lang="ru-RU" dirty="0" err="1"/>
              <a:t>люцерновий</a:t>
            </a:r>
            <a:r>
              <a:rPr lang="ru-RU" dirty="0"/>
              <a:t> </a:t>
            </a:r>
            <a:r>
              <a:rPr lang="ru-RU" dirty="0" err="1"/>
              <a:t>звичайний</a:t>
            </a:r>
            <a:r>
              <a:rPr lang="ru-RU" dirty="0"/>
              <a:t> (</a:t>
            </a:r>
            <a:r>
              <a:rPr lang="en-US" i="1" dirty="0" err="1"/>
              <a:t>Adelphocoris</a:t>
            </a:r>
            <a:r>
              <a:rPr lang="en-US" dirty="0"/>
              <a:t> </a:t>
            </a:r>
            <a:r>
              <a:rPr lang="en-US" i="1" dirty="0" err="1"/>
              <a:t>lineolatus</a:t>
            </a:r>
            <a:r>
              <a:rPr lang="en-US" dirty="0"/>
              <a:t> </a:t>
            </a:r>
            <a:r>
              <a:rPr lang="en-US" dirty="0" err="1"/>
              <a:t>Goeze</a:t>
            </a:r>
            <a:r>
              <a:rPr lang="en-US" dirty="0"/>
              <a:t>).</a:t>
            </a:r>
          </a:p>
          <a:p>
            <a:r>
              <a:rPr lang="ru-RU" dirty="0" err="1"/>
              <a:t>Шкодочинна</a:t>
            </a:r>
            <a:r>
              <a:rPr lang="ru-RU" dirty="0"/>
              <a:t> </a:t>
            </a:r>
            <a:r>
              <a:rPr lang="ru-RU" dirty="0" err="1"/>
              <a:t>стадія</a:t>
            </a:r>
            <a:r>
              <a:rPr lang="ru-RU" dirty="0"/>
              <a:t> — </a:t>
            </a:r>
            <a:r>
              <a:rPr lang="ru-RU" dirty="0" err="1"/>
              <a:t>імаго</a:t>
            </a:r>
            <a:r>
              <a:rPr lang="ru-RU" dirty="0"/>
              <a:t>, личинка. </a:t>
            </a:r>
            <a:r>
              <a:rPr lang="ru-RU" dirty="0" err="1"/>
              <a:t>Шкодять</a:t>
            </a:r>
            <a:r>
              <a:rPr lang="ru-RU" dirty="0"/>
              <a:t> у </a:t>
            </a:r>
            <a:r>
              <a:rPr lang="ru-RU" dirty="0" err="1"/>
              <a:t>червні-серпні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сходів</a:t>
            </a:r>
            <a:r>
              <a:rPr lang="ru-RU" dirty="0"/>
              <a:t> до </a:t>
            </a:r>
            <a:r>
              <a:rPr lang="ru-RU" dirty="0" err="1"/>
              <a:t>достигання</a:t>
            </a:r>
            <a:r>
              <a:rPr lang="ru-RU" dirty="0"/>
              <a:t> </a:t>
            </a:r>
            <a:r>
              <a:rPr lang="ru-RU" dirty="0" err="1"/>
              <a:t>насіння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8999"/>
            <a:ext cx="38100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42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68407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шкодочинність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висмоктують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загрубілих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верхівок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стебел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гілок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пригнічуються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сильного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гинуть.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шкодочинності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40–50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імаго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личинок старшого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50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поодиноких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помахів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ентомологічного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сачка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бутонізації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світанку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 ЕПШ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обприскування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одним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інсектицидів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паросткової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мухи.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78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564" y="18864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08720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хвороб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аскохітоз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пероноспороз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борошниста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роса,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церкоспороз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пурпуровий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церкоспороз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септоріоз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гниль,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склероціальна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гниль,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філостиктоз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оливкова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плямистість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коренева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гниль, антракноз,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ризоктоніоз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альтернаріоз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бактеріальна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плямистість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бактеріальне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в'янення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бактеріальний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вілт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зморшкувата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мозаїка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жовта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мозаїка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агротехнічних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шкідників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хвороб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бур'янів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027" y="3140968"/>
            <a:ext cx="3484042" cy="227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6213" y="3240383"/>
            <a:ext cx="45304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Аскохітоз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соя)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/>
              <a:t>Проявляється</a:t>
            </a:r>
            <a:r>
              <a:rPr lang="ru-RU" dirty="0"/>
              <a:t> у </a:t>
            </a:r>
            <a:r>
              <a:rPr lang="ru-RU" dirty="0" err="1"/>
              <a:t>зниженні</a:t>
            </a:r>
            <a:r>
              <a:rPr lang="ru-RU" dirty="0"/>
              <a:t> </a:t>
            </a:r>
            <a:r>
              <a:rPr lang="ru-RU" dirty="0" err="1"/>
              <a:t>схожості</a:t>
            </a:r>
            <a:r>
              <a:rPr lang="ru-RU" dirty="0"/>
              <a:t> </a:t>
            </a:r>
            <a:r>
              <a:rPr lang="ru-RU" dirty="0" err="1"/>
              <a:t>насіння</a:t>
            </a:r>
            <a:r>
              <a:rPr lang="ru-RU" dirty="0"/>
              <a:t> на 25-40%. </a:t>
            </a:r>
            <a:r>
              <a:rPr lang="ru-RU" dirty="0" err="1"/>
              <a:t>Аскохітоз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причиною </a:t>
            </a:r>
            <a:r>
              <a:rPr lang="ru-RU" dirty="0" err="1"/>
              <a:t>випадів</a:t>
            </a:r>
            <a:r>
              <a:rPr lang="ru-RU" dirty="0"/>
              <a:t> </a:t>
            </a:r>
            <a:r>
              <a:rPr lang="ru-RU" dirty="0" err="1"/>
              <a:t>сходів</a:t>
            </a:r>
            <a:r>
              <a:rPr lang="ru-RU" dirty="0"/>
              <a:t> і </a:t>
            </a:r>
            <a:r>
              <a:rPr lang="ru-RU" dirty="0" err="1"/>
              <a:t>дорослих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зниження</a:t>
            </a:r>
            <a:r>
              <a:rPr lang="ru-RU" dirty="0"/>
              <a:t> урожаю зерна і </a:t>
            </a:r>
            <a:r>
              <a:rPr lang="ru-RU" dirty="0" err="1"/>
              <a:t>погіршення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. В </a:t>
            </a:r>
            <a:r>
              <a:rPr lang="ru-RU" dirty="0" err="1"/>
              <a:t>окремі</a:t>
            </a:r>
            <a:r>
              <a:rPr lang="ru-RU" dirty="0"/>
              <a:t> роки (за </a:t>
            </a:r>
            <a:r>
              <a:rPr lang="ru-RU" dirty="0" err="1"/>
              <a:t>вологої</a:t>
            </a:r>
            <a:r>
              <a:rPr lang="ru-RU" dirty="0"/>
              <a:t> погоди) </a:t>
            </a:r>
            <a:r>
              <a:rPr lang="ru-RU" dirty="0" err="1"/>
              <a:t>недобір</a:t>
            </a:r>
            <a:r>
              <a:rPr lang="ru-RU" dirty="0"/>
              <a:t> урожаю зерна </a:t>
            </a:r>
            <a:r>
              <a:rPr lang="ru-RU" dirty="0" err="1"/>
              <a:t>сої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аскохітозу</a:t>
            </a:r>
            <a:r>
              <a:rPr lang="ru-RU" dirty="0"/>
              <a:t> становить 15-20%.</a:t>
            </a:r>
          </a:p>
        </p:txBody>
      </p:sp>
    </p:spTree>
    <p:extLst>
      <p:ext uri="{BB962C8B-B14F-4D97-AF65-F5344CB8AC3E}">
        <p14:creationId xmlns:p14="http://schemas.microsoft.com/office/powerpoint/2010/main" val="280357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78488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Інфікування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аскохітозом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навесні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проростання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спорами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конідіями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плодових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гриба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пікніках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розносяться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дощем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проростання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конідій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температура +18…+20°С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крапельної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сильно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аскохітоз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цвітіння-плодоутворення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сівозміні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агротехніки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густоти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стояння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фунгіцидів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(Альфа-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Богатир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50" y="3861048"/>
            <a:ext cx="3583946" cy="268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44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0648"/>
            <a:ext cx="2686361" cy="2274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50405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Борошниста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сої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стеблах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бобах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білуватого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павутинистого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борошнистого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нальоту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ущільнюється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сіріє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з'являються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склероції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плодові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гриба.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борошнистою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росою листки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асиміляційну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крихкими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сильному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гриб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урожаю — 15%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зяблева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оранка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заорювання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сівозміни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Обприскування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Імпакт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К).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1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56</TotalTime>
  <Words>1683</Words>
  <Application>Microsoft Office PowerPoint</Application>
  <PresentationFormat>Экран (4:3)</PresentationFormat>
  <Paragraphs>82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Times New Roman</vt:lpstr>
      <vt:lpstr>Соседство</vt:lpstr>
      <vt:lpstr>Контроль здоровʼя сої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BOSS</dc:creator>
  <cp:lastModifiedBy>Admin</cp:lastModifiedBy>
  <cp:revision>6</cp:revision>
  <dcterms:created xsi:type="dcterms:W3CDTF">2023-06-20T12:48:16Z</dcterms:created>
  <dcterms:modified xsi:type="dcterms:W3CDTF">2025-09-24T00:19:29Z</dcterms:modified>
</cp:coreProperties>
</file>