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9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72" r:id="rId9"/>
    <p:sldId id="271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3" r:id="rId19"/>
    <p:sldId id="282" r:id="rId20"/>
    <p:sldId id="281" r:id="rId21"/>
    <p:sldId id="286" r:id="rId22"/>
    <p:sldId id="285" r:id="rId23"/>
    <p:sldId id="284" r:id="rId24"/>
    <p:sldId id="289" r:id="rId25"/>
    <p:sldId id="288" r:id="rId26"/>
    <p:sldId id="287" r:id="rId27"/>
    <p:sldId id="294" r:id="rId28"/>
    <p:sldId id="261" r:id="rId29"/>
    <p:sldId id="262" r:id="rId30"/>
    <p:sldId id="263" r:id="rId31"/>
    <p:sldId id="264" r:id="rId32"/>
    <p:sldId id="26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006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35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5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78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188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32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131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496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73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33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775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380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744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053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953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456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528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9DDD377-BE57-401B-B335-50EB893FD9D9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25E9995-D9E6-4394-9822-3DF185CF0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18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5491" y="2175164"/>
            <a:ext cx="6068291" cy="221672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latin typeface="Arial Black" panose="020B0A04020102020204" pitchFamily="34" charset="0"/>
              </a:rPr>
              <a:t>     Лекція на тему: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27564" y="2563090"/>
            <a:ext cx="7467600" cy="2694709"/>
          </a:xfrm>
        </p:spPr>
        <p:txBody>
          <a:bodyPr>
            <a:normAutofit/>
          </a:bodyPr>
          <a:lstStyle/>
          <a:p>
            <a:r>
              <a:rPr lang="uk-UA" sz="4800" dirty="0" smtClean="0"/>
              <a:t>Бізнес-планування.  Державна реєстрація суб</a:t>
            </a:r>
            <a:r>
              <a:rPr lang="en-US" sz="4800" dirty="0" smtClean="0"/>
              <a:t>’</a:t>
            </a:r>
            <a:r>
              <a:rPr lang="uk-UA" sz="4800" dirty="0" err="1" smtClean="0"/>
              <a:t>єктів</a:t>
            </a:r>
            <a:r>
              <a:rPr lang="uk-UA" sz="4800" dirty="0" smtClean="0"/>
              <a:t> господарювання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14516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63767"/>
            <a:ext cx="9601196" cy="1303867"/>
          </a:xfrm>
        </p:spPr>
        <p:txBody>
          <a:bodyPr>
            <a:normAutofit/>
          </a:bodyPr>
          <a:lstStyle/>
          <a:p>
            <a:r>
              <a:rPr lang="ru-RU" sz="3200" b="1" dirty="0" err="1" smtClean="0"/>
              <a:t>Бізнес</a:t>
            </a:r>
            <a:r>
              <a:rPr lang="ru-RU" sz="3200" b="1" dirty="0" smtClean="0"/>
              <a:t>-план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892" y="2578797"/>
            <a:ext cx="3709969" cy="31428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5055" y="1761277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– це план </a:t>
            </a:r>
            <a:r>
              <a:rPr lang="ru-RU" dirty="0" err="1">
                <a:latin typeface="TimesNewRoman"/>
              </a:rPr>
              <a:t>розвитку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бізнесу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необхідний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>
                <a:latin typeface="TimesNewRoman"/>
              </a:rPr>
              <a:t>освоєння</a:t>
            </a:r>
            <a:r>
              <a:rPr lang="ru-RU" dirty="0">
                <a:latin typeface="TimesNewRoman"/>
              </a:rPr>
              <a:t> нових</a:t>
            </a:r>
          </a:p>
          <a:p>
            <a:r>
              <a:rPr lang="ru-RU" dirty="0">
                <a:latin typeface="TimesNewRoman"/>
              </a:rPr>
              <a:t>сфер діяльності, </a:t>
            </a:r>
            <a:r>
              <a:rPr lang="ru-RU" dirty="0" err="1">
                <a:latin typeface="TimesNewRoman"/>
              </a:rPr>
              <a:t>створення</a:t>
            </a:r>
            <a:r>
              <a:rPr lang="ru-RU" dirty="0">
                <a:latin typeface="TimesNewRoman"/>
              </a:rPr>
              <a:t> нових </a:t>
            </a:r>
            <a:r>
              <a:rPr lang="ru-RU" dirty="0" err="1">
                <a:latin typeface="TimesNewRoman"/>
              </a:rPr>
              <a:t>видів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бізнесу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b="1" dirty="0" err="1">
                <a:latin typeface="TimesNewRoman,Bold"/>
              </a:rPr>
              <a:t>Бізнес</a:t>
            </a:r>
            <a:r>
              <a:rPr lang="ru-RU" b="1" dirty="0">
                <a:latin typeface="TimesNewRoman,Bold"/>
              </a:rPr>
              <a:t>-план </a:t>
            </a:r>
            <a:r>
              <a:rPr lang="ru-RU" dirty="0">
                <a:latin typeface="TimesNewRoman"/>
              </a:rPr>
              <a:t>– це документ, </a:t>
            </a:r>
            <a:r>
              <a:rPr lang="ru-RU" dirty="0" err="1">
                <a:latin typeface="TimesNewRoman"/>
              </a:rPr>
              <a:t>який</a:t>
            </a:r>
            <a:r>
              <a:rPr lang="ru-RU" dirty="0">
                <a:latin typeface="TimesNewRoman"/>
              </a:rPr>
              <a:t> детально </a:t>
            </a:r>
            <a:r>
              <a:rPr lang="ru-RU" dirty="0" err="1">
                <a:latin typeface="TimesNewRoman"/>
              </a:rPr>
              <a:t>описує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всі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аспекти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запланованої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діяльності, </a:t>
            </a:r>
            <a:r>
              <a:rPr lang="ru-RU" dirty="0" err="1">
                <a:latin typeface="TimesNewRoman"/>
              </a:rPr>
              <a:t>докладно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аналізує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проблеми</a:t>
            </a:r>
            <a:r>
              <a:rPr lang="ru-RU" dirty="0">
                <a:latin typeface="TimesNewRoman"/>
              </a:rPr>
              <a:t>, які </a:t>
            </a:r>
            <a:r>
              <a:rPr lang="ru-RU" dirty="0" err="1">
                <a:latin typeface="TimesNewRoman"/>
              </a:rPr>
              <a:t>можуть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виникнути</a:t>
            </a:r>
            <a:r>
              <a:rPr lang="ru-RU" dirty="0" smtClean="0">
                <a:latin typeface="TimesNewRoman"/>
              </a:rPr>
              <a:t> в </a:t>
            </a:r>
            <a:r>
              <a:rPr lang="ru-RU" dirty="0">
                <a:latin typeface="TimesNewRoman"/>
              </a:rPr>
              <a:t>ході </a:t>
            </a:r>
            <a:r>
              <a:rPr lang="ru-RU" dirty="0" err="1">
                <a:latin typeface="TimesNewRoman"/>
              </a:rPr>
              <a:t>реалізації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запланованої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ідеї</a:t>
            </a:r>
            <a:r>
              <a:rPr lang="ru-RU" dirty="0">
                <a:latin typeface="TimesNewRoman"/>
              </a:rPr>
              <a:t>, та </a:t>
            </a:r>
            <a:r>
              <a:rPr lang="ru-RU" dirty="0" err="1">
                <a:latin typeface="TimesNewRoman"/>
              </a:rPr>
              <a:t>можливі</a:t>
            </a:r>
            <a:r>
              <a:rPr lang="ru-RU" dirty="0">
                <a:latin typeface="TimesNewRoman"/>
              </a:rPr>
              <a:t> шляхи їх </a:t>
            </a:r>
            <a:r>
              <a:rPr lang="ru-RU" dirty="0" err="1">
                <a:latin typeface="TimesNewRoman"/>
              </a:rPr>
              <a:t>вирішення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Правильно </a:t>
            </a:r>
            <a:r>
              <a:rPr lang="ru-RU" dirty="0" err="1">
                <a:latin typeface="TimesNewRoman"/>
              </a:rPr>
              <a:t>складений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аргументовано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відповісти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питання</a:t>
            </a:r>
            <a:r>
              <a:rPr lang="ru-RU" dirty="0" smtClean="0">
                <a:latin typeface="TimesNewRoman"/>
              </a:rPr>
              <a:t>: </a:t>
            </a:r>
            <a:r>
              <a:rPr lang="ru-RU" dirty="0" err="1" smtClean="0">
                <a:latin typeface="TimesNewRoman"/>
              </a:rPr>
              <a:t>чи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варто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вкладати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кошти</a:t>
            </a:r>
            <a:r>
              <a:rPr lang="ru-RU" dirty="0">
                <a:latin typeface="TimesNewRoman"/>
              </a:rPr>
              <a:t> в </a:t>
            </a:r>
            <a:r>
              <a:rPr lang="ru-RU" dirty="0" err="1">
                <a:latin typeface="TimesNewRoman"/>
              </a:rPr>
              <a:t>задуману</a:t>
            </a:r>
            <a:r>
              <a:rPr lang="ru-RU" dirty="0">
                <a:latin typeface="TimesNewRoman"/>
              </a:rPr>
              <a:t> справу й </a:t>
            </a:r>
            <a:r>
              <a:rPr lang="ru-RU" dirty="0" err="1">
                <a:latin typeface="TimesNewRoman"/>
              </a:rPr>
              <a:t>чи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дасть</a:t>
            </a:r>
            <a:r>
              <a:rPr lang="ru-RU" dirty="0">
                <a:latin typeface="TimesNewRoman"/>
              </a:rPr>
              <a:t> вона </a:t>
            </a:r>
            <a:r>
              <a:rPr lang="ru-RU" dirty="0" err="1">
                <a:latin typeface="TimesNewRoman"/>
              </a:rPr>
              <a:t>прибуток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який</a:t>
            </a:r>
            <a:endParaRPr lang="ru-RU" dirty="0">
              <a:latin typeface="TimesNewRoman"/>
            </a:endParaRPr>
          </a:p>
          <a:p>
            <a:r>
              <a:rPr lang="ru-RU" dirty="0" err="1">
                <a:latin typeface="TimesNewRoman"/>
              </a:rPr>
              <a:t>виправдає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затрачені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зусилля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кошти</a:t>
            </a:r>
            <a:r>
              <a:rPr lang="ru-RU" dirty="0">
                <a:latin typeface="TimesNewRoman"/>
              </a:rPr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95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</a:t>
            </a:r>
            <a:r>
              <a:rPr lang="ru-RU" dirty="0" err="1">
                <a:latin typeface="TimesNewRoman"/>
              </a:rPr>
              <a:t>може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розроблятись</a:t>
            </a:r>
            <a:r>
              <a:rPr lang="ru-RU" dirty="0">
                <a:latin typeface="TimesNewRoman"/>
              </a:rPr>
              <a:t> в таких </a:t>
            </a:r>
            <a:r>
              <a:rPr lang="ru-RU" dirty="0" err="1">
                <a:latin typeface="TimesNewRoman"/>
              </a:rPr>
              <a:t>випадках</a:t>
            </a:r>
            <a:r>
              <a:rPr lang="ru-RU" dirty="0">
                <a:latin typeface="TimesNewRoman"/>
              </a:rPr>
              <a:t>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36" y="2423078"/>
            <a:ext cx="3998144" cy="279298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1253" y="2285999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SymbolMT"/>
              </a:rPr>
              <a:t>- </a:t>
            </a:r>
            <a:r>
              <a:rPr lang="ru-RU" dirty="0">
                <a:latin typeface="TimesNewRoman"/>
              </a:rPr>
              <a:t>для </a:t>
            </a:r>
            <a:r>
              <a:rPr lang="ru-RU" dirty="0" err="1">
                <a:latin typeface="TimesNewRoman"/>
              </a:rPr>
              <a:t>власних</a:t>
            </a:r>
            <a:r>
              <a:rPr lang="ru-RU" dirty="0">
                <a:latin typeface="TimesNewRoman"/>
              </a:rPr>
              <a:t> потреб – </a:t>
            </a:r>
            <a:r>
              <a:rPr lang="ru-RU" dirty="0" err="1">
                <a:latin typeface="TimesNewRoman"/>
              </a:rPr>
              <a:t>планування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власної</a:t>
            </a:r>
            <a:r>
              <a:rPr lang="ru-RU" dirty="0">
                <a:latin typeface="TimesNewRoman"/>
              </a:rPr>
              <a:t> діяльності, </a:t>
            </a:r>
            <a:r>
              <a:rPr lang="ru-RU" dirty="0" err="1" smtClean="0">
                <a:latin typeface="TimesNewRoman"/>
              </a:rPr>
              <a:t>оцінки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життєздатності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запланованого</a:t>
            </a:r>
            <a:r>
              <a:rPr lang="ru-RU" dirty="0">
                <a:latin typeface="TimesNewRoman"/>
              </a:rPr>
              <a:t> проекту та </a:t>
            </a:r>
            <a:r>
              <a:rPr lang="ru-RU" dirty="0" err="1">
                <a:latin typeface="TimesNewRoman"/>
              </a:rPr>
              <a:t>обрахування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необхідних</a:t>
            </a:r>
            <a:r>
              <a:rPr lang="ru-RU" dirty="0">
                <a:latin typeface="TimesNewRoman"/>
              </a:rPr>
              <a:t> затрат</a:t>
            </a:r>
            <a:r>
              <a:rPr lang="ru-RU" dirty="0" smtClean="0">
                <a:latin typeface="TimesNewRoman"/>
              </a:rPr>
              <a:t>, </a:t>
            </a:r>
            <a:r>
              <a:rPr lang="ru-RU" dirty="0" err="1" smtClean="0">
                <a:latin typeface="TimesNewRoman"/>
              </a:rPr>
              <a:t>очікуваних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доходів і </a:t>
            </a:r>
            <a:r>
              <a:rPr lang="ru-RU" dirty="0" err="1">
                <a:latin typeface="TimesNewRoman"/>
              </a:rPr>
              <a:t>періоду</a:t>
            </a:r>
            <a:r>
              <a:rPr lang="ru-RU" dirty="0">
                <a:latin typeface="TimesNewRoman"/>
              </a:rPr>
              <a:t>, коли </a:t>
            </a:r>
            <a:r>
              <a:rPr lang="ru-RU" dirty="0" err="1">
                <a:latin typeface="TimesNewRoman"/>
              </a:rPr>
              <a:t>ці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затрати</a:t>
            </a:r>
            <a:r>
              <a:rPr lang="ru-RU" dirty="0">
                <a:latin typeface="TimesNewRoman"/>
              </a:rPr>
              <a:t> себе </a:t>
            </a:r>
            <a:r>
              <a:rPr lang="ru-RU" dirty="0" err="1">
                <a:latin typeface="TimesNewRoman"/>
              </a:rPr>
              <a:t>окуплять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 smtClean="0">
                <a:latin typeface="SymbolMT"/>
              </a:rPr>
              <a:t>- </a:t>
            </a:r>
            <a:r>
              <a:rPr lang="ru-RU" dirty="0">
                <a:latin typeface="TimesNewRoman"/>
              </a:rPr>
              <a:t>для </a:t>
            </a:r>
            <a:r>
              <a:rPr lang="ru-RU" dirty="0" err="1">
                <a:latin typeface="TimesNewRoman"/>
              </a:rPr>
              <a:t>залучення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зовнішніх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інвесторів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отримання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інвестиції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дотації</a:t>
            </a:r>
            <a:r>
              <a:rPr lang="ru-RU" dirty="0">
                <a:latin typeface="TimesNewRoman"/>
              </a:rPr>
              <a:t>, кредиту, і т. </a:t>
            </a:r>
            <a:r>
              <a:rPr lang="ru-RU" dirty="0" err="1">
                <a:latin typeface="TimesNewRoman"/>
              </a:rPr>
              <a:t>ін</a:t>
            </a:r>
            <a:r>
              <a:rPr lang="ru-RU" dirty="0">
                <a:latin typeface="TimesNewRoman"/>
              </a:rPr>
              <a:t>.) – </a:t>
            </a:r>
            <a:r>
              <a:rPr lang="ru-RU" dirty="0" err="1">
                <a:latin typeface="TimesNewRoman"/>
              </a:rPr>
              <a:t>переконання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інвестора</a:t>
            </a:r>
            <a:r>
              <a:rPr lang="ru-RU" dirty="0">
                <a:latin typeface="TimesNewRoman"/>
              </a:rPr>
              <a:t> в тому, що ваш проект є для </a:t>
            </a:r>
            <a:r>
              <a:rPr lang="ru-RU" dirty="0" err="1">
                <a:latin typeface="TimesNewRoman"/>
              </a:rPr>
              <a:t>нього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гарним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вкладенням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коштів</a:t>
            </a:r>
            <a:r>
              <a:rPr lang="ru-RU" dirty="0">
                <a:latin typeface="TimesNewRoman"/>
              </a:rPr>
              <a:t>, що </a:t>
            </a:r>
            <a:r>
              <a:rPr lang="ru-RU" dirty="0" err="1">
                <a:latin typeface="TimesNewRoman"/>
              </a:rPr>
              <a:t>він</a:t>
            </a:r>
            <a:r>
              <a:rPr lang="ru-RU" dirty="0">
                <a:latin typeface="TimesNewRoman"/>
              </a:rPr>
              <a:t> є </a:t>
            </a:r>
            <a:r>
              <a:rPr lang="ru-RU" dirty="0" err="1">
                <a:latin typeface="TimesNewRoman"/>
              </a:rPr>
              <a:t>реальним</a:t>
            </a:r>
            <a:r>
              <a:rPr lang="ru-RU" dirty="0">
                <a:latin typeface="TimesNewRoman"/>
              </a:rPr>
              <a:t> для виконання і </a:t>
            </a:r>
            <a:r>
              <a:rPr lang="ru-RU" dirty="0" err="1" smtClean="0">
                <a:latin typeface="TimesNewRoman"/>
              </a:rPr>
              <a:t>досить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швидко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принесе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заплановані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прибутки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>
                <a:latin typeface="TimesNewRoman"/>
              </a:rPr>
              <a:t>- для </a:t>
            </a:r>
            <a:r>
              <a:rPr lang="ru-RU" dirty="0" err="1">
                <a:latin typeface="TimesNewRoman"/>
              </a:rPr>
              <a:t>переконання</a:t>
            </a:r>
            <a:r>
              <a:rPr lang="ru-RU" dirty="0">
                <a:latin typeface="TimesNewRoman"/>
              </a:rPr>
              <a:t> потенційних </a:t>
            </a:r>
            <a:r>
              <a:rPr lang="ru-RU" dirty="0" err="1">
                <a:latin typeface="TimesNewRoman"/>
              </a:rPr>
              <a:t>партнерів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узяти</a:t>
            </a:r>
            <a:r>
              <a:rPr lang="ru-RU" dirty="0">
                <a:latin typeface="TimesNewRoman"/>
              </a:rPr>
              <a:t> участь в </a:t>
            </a:r>
            <a:r>
              <a:rPr lang="ru-RU" dirty="0" err="1" smtClean="0">
                <a:latin typeface="TimesNewRoman"/>
              </a:rPr>
              <a:t>його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реалізації</a:t>
            </a:r>
            <a:r>
              <a:rPr lang="ru-RU" dirty="0">
                <a:latin typeface="TimesNew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89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3201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atin typeface="TimesNewRoman"/>
              </a:rPr>
              <a:t>Важливість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розробки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 </a:t>
            </a:r>
            <a:r>
              <a:rPr lang="ru-RU" dirty="0" err="1">
                <a:latin typeface="TimesNewRoman"/>
              </a:rPr>
              <a:t>полягає</a:t>
            </a:r>
            <a:r>
              <a:rPr lang="ru-RU" dirty="0">
                <a:latin typeface="TimesNewRoman"/>
              </a:rPr>
              <a:t> у тому, що </a:t>
            </a:r>
            <a:r>
              <a:rPr lang="ru-RU" dirty="0" err="1">
                <a:latin typeface="TimesNewRoman"/>
              </a:rPr>
              <a:t>він</a:t>
            </a:r>
            <a:r>
              <a:rPr lang="ru-RU" dirty="0">
                <a:latin typeface="TimesNewRoman"/>
              </a:rPr>
              <a:t>:</a:t>
            </a:r>
            <a:br>
              <a:rPr lang="ru-RU" dirty="0">
                <a:latin typeface="TimesNewRoman"/>
              </a:rPr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5994" y="1937183"/>
            <a:ext cx="112548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NewRoman"/>
              </a:rPr>
              <a:t>• </a:t>
            </a:r>
            <a:r>
              <a:rPr lang="ru-RU" sz="2000" dirty="0" err="1">
                <a:latin typeface="TimesNewRoman"/>
              </a:rPr>
              <a:t>створює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можливість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зрозуміти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бізнес</a:t>
            </a:r>
            <a:r>
              <a:rPr lang="ru-RU" sz="2000" dirty="0">
                <a:latin typeface="TimesNewRoman"/>
              </a:rPr>
              <a:t> і </a:t>
            </a:r>
            <a:r>
              <a:rPr lang="ru-RU" sz="2000" dirty="0" err="1">
                <a:latin typeface="TimesNewRoman"/>
              </a:rPr>
              <a:t>конкретизувати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його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перспективи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>
                <a:latin typeface="TimesNewRoman"/>
              </a:rPr>
              <a:t>у </a:t>
            </a:r>
            <a:r>
              <a:rPr lang="ru-RU" sz="2000" dirty="0" err="1">
                <a:latin typeface="TimesNewRoman"/>
              </a:rPr>
              <a:t>вигляді</a:t>
            </a:r>
            <a:r>
              <a:rPr lang="ru-RU" sz="2000" dirty="0">
                <a:latin typeface="TimesNewRoman"/>
              </a:rPr>
              <a:t> системи </a:t>
            </a:r>
            <a:r>
              <a:rPr lang="ru-RU" sz="2000" dirty="0" err="1">
                <a:latin typeface="TimesNewRoman"/>
              </a:rPr>
              <a:t>кількісних</a:t>
            </a:r>
            <a:r>
              <a:rPr lang="ru-RU" sz="2000" dirty="0">
                <a:latin typeface="TimesNewRoman"/>
              </a:rPr>
              <a:t> і </a:t>
            </a:r>
            <a:r>
              <a:rPr lang="ru-RU" sz="2000" dirty="0" err="1">
                <a:latin typeface="TimesNewRoman"/>
              </a:rPr>
              <a:t>якісних</a:t>
            </a:r>
            <a:r>
              <a:rPr lang="ru-RU" sz="2000" dirty="0">
                <a:latin typeface="TimesNewRoman"/>
              </a:rPr>
              <a:t> показників </a:t>
            </a:r>
            <a:r>
              <a:rPr lang="ru-RU" sz="2000" dirty="0" err="1">
                <a:latin typeface="TimesNewRoman"/>
              </a:rPr>
              <a:t>розвитку</a:t>
            </a:r>
            <a:r>
              <a:rPr lang="ru-RU" sz="2000" dirty="0">
                <a:latin typeface="TimesNewRoman"/>
              </a:rPr>
              <a:t>;</a:t>
            </a:r>
          </a:p>
          <a:p>
            <a:r>
              <a:rPr lang="ru-RU" sz="2000" dirty="0">
                <a:latin typeface="TimesNewRoman"/>
              </a:rPr>
              <a:t>• є </a:t>
            </a:r>
            <a:r>
              <a:rPr lang="ru-RU" sz="2000" dirty="0" err="1">
                <a:latin typeface="TimesNewRoman"/>
              </a:rPr>
              <a:t>надійним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інструментом</a:t>
            </a:r>
            <a:r>
              <a:rPr lang="ru-RU" sz="2000" dirty="0">
                <a:latin typeface="TimesNewRoman"/>
              </a:rPr>
              <a:t> у </a:t>
            </a:r>
            <a:r>
              <a:rPr lang="ru-RU" sz="2000" dirty="0" err="1">
                <a:latin typeface="TimesNewRoman"/>
              </a:rPr>
              <a:t>змаганні</a:t>
            </a:r>
            <a:r>
              <a:rPr lang="ru-RU" sz="2000" dirty="0">
                <a:latin typeface="TimesNewRoman"/>
              </a:rPr>
              <a:t> з конкурентами і в </a:t>
            </a:r>
            <a:r>
              <a:rPr lang="ru-RU" sz="2000" dirty="0" err="1" smtClean="0">
                <a:latin typeface="TimesNewRoman"/>
              </a:rPr>
              <a:t>розширенні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своєї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власної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справи</a:t>
            </a:r>
            <a:r>
              <a:rPr lang="ru-RU" sz="2000" dirty="0">
                <a:latin typeface="TimesNewRoman"/>
              </a:rPr>
              <a:t>;</a:t>
            </a:r>
          </a:p>
          <a:p>
            <a:r>
              <a:rPr lang="ru-RU" sz="2000" dirty="0">
                <a:latin typeface="TimesNewRoman"/>
              </a:rPr>
              <a:t>• </a:t>
            </a:r>
            <a:r>
              <a:rPr lang="ru-RU" sz="2000" dirty="0" err="1">
                <a:latin typeface="TimesNewRoman"/>
              </a:rPr>
              <a:t>змушує</a:t>
            </a:r>
            <a:r>
              <a:rPr lang="ru-RU" sz="2000" dirty="0">
                <a:latin typeface="TimesNewRoman"/>
              </a:rPr>
              <a:t> власника/</a:t>
            </a:r>
            <a:r>
              <a:rPr lang="ru-RU" sz="2000" dirty="0" err="1">
                <a:latin typeface="TimesNewRoman"/>
              </a:rPr>
              <a:t>керівника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розглядати</a:t>
            </a:r>
            <a:r>
              <a:rPr lang="ru-RU" sz="2000" dirty="0">
                <a:latin typeface="TimesNewRoman"/>
              </a:rPr>
              <a:t> весь спектр </a:t>
            </a:r>
            <a:r>
              <a:rPr lang="ru-RU" sz="2000" dirty="0" err="1" smtClean="0">
                <a:latin typeface="TimesNewRoman"/>
              </a:rPr>
              <a:t>чинників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здійснення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бізнесу</a:t>
            </a:r>
            <a:r>
              <a:rPr lang="ru-RU" sz="2000" dirty="0">
                <a:latin typeface="TimesNewRoman"/>
              </a:rPr>
              <a:t> – ринки, </a:t>
            </a:r>
            <a:r>
              <a:rPr lang="ru-RU" sz="2000" dirty="0" err="1">
                <a:latin typeface="TimesNewRoman"/>
              </a:rPr>
              <a:t>клієнти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конкуренти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витрати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рентабельність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та </a:t>
            </a:r>
            <a:r>
              <a:rPr lang="ru-RU" sz="2000" dirty="0" err="1" smtClean="0">
                <a:latin typeface="TimesNewRoman"/>
              </a:rPr>
              <a:t>ін</a:t>
            </a:r>
            <a:r>
              <a:rPr lang="ru-RU" sz="2000" dirty="0">
                <a:latin typeface="TimesNewRoman"/>
              </a:rPr>
              <a:t>.;</a:t>
            </a:r>
          </a:p>
          <a:p>
            <a:r>
              <a:rPr lang="ru-RU" sz="2000" dirty="0">
                <a:latin typeface="TimesNewRoman"/>
              </a:rPr>
              <a:t>• </a:t>
            </a:r>
            <a:r>
              <a:rPr lang="ru-RU" sz="2000" dirty="0" err="1">
                <a:latin typeface="TimesNewRoman"/>
              </a:rPr>
              <a:t>допомагає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описати</a:t>
            </a:r>
            <a:r>
              <a:rPr lang="ru-RU" sz="2000" dirty="0">
                <a:latin typeface="TimesNewRoman"/>
              </a:rPr>
              <a:t> коло </a:t>
            </a:r>
            <a:r>
              <a:rPr lang="ru-RU" sz="2000" dirty="0" err="1">
                <a:latin typeface="TimesNewRoman"/>
              </a:rPr>
              <a:t>першочергових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питань</a:t>
            </a:r>
            <a:r>
              <a:rPr lang="ru-RU" sz="2000" dirty="0">
                <a:latin typeface="TimesNewRoman"/>
              </a:rPr>
              <a:t> і </a:t>
            </a:r>
            <a:r>
              <a:rPr lang="ru-RU" sz="2000" dirty="0" err="1" smtClean="0">
                <a:latin typeface="TimesNewRoman"/>
              </a:rPr>
              <a:t>першочергової</a:t>
            </a:r>
            <a:r>
              <a:rPr lang="ru-RU" sz="2000" dirty="0" smtClean="0">
                <a:latin typeface="TimesNewRoman"/>
              </a:rPr>
              <a:t> діяльності</a:t>
            </a:r>
            <a:r>
              <a:rPr lang="ru-RU" sz="2000" dirty="0">
                <a:latin typeface="TimesNewRoman"/>
              </a:rPr>
              <a:t>;</a:t>
            </a:r>
          </a:p>
          <a:p>
            <a:r>
              <a:rPr lang="ru-RU" sz="2000" dirty="0">
                <a:latin typeface="TimesNewRoman"/>
              </a:rPr>
              <a:t>• </a:t>
            </a:r>
            <a:r>
              <a:rPr lang="ru-RU" sz="2000" dirty="0" err="1">
                <a:latin typeface="TimesNewRoman"/>
              </a:rPr>
              <a:t>дозволяє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розрахувати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очікувані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фінансові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результати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діяльності (</a:t>
            </a:r>
            <a:r>
              <a:rPr lang="ru-RU" sz="2000" dirty="0" err="1">
                <a:latin typeface="TimesNewRoman"/>
              </a:rPr>
              <a:t>обсяг</a:t>
            </a:r>
            <a:r>
              <a:rPr lang="ru-RU" sz="2000" dirty="0">
                <a:latin typeface="TimesNewRoman"/>
              </a:rPr>
              <a:t> продажу, </a:t>
            </a:r>
            <a:r>
              <a:rPr lang="ru-RU" sz="2000" dirty="0" err="1">
                <a:latin typeface="TimesNewRoman"/>
              </a:rPr>
              <a:t>прибутку</a:t>
            </a:r>
            <a:r>
              <a:rPr lang="ru-RU" sz="2000" dirty="0">
                <a:latin typeface="TimesNewRoman"/>
              </a:rPr>
              <a:t>, доходів на </a:t>
            </a:r>
            <a:r>
              <a:rPr lang="ru-RU" sz="2000" dirty="0" err="1">
                <a:latin typeface="TimesNewRoman"/>
              </a:rPr>
              <a:t>капітал</a:t>
            </a:r>
            <a:r>
              <a:rPr lang="ru-RU" sz="2000" dirty="0">
                <a:latin typeface="TimesNewRoman"/>
              </a:rPr>
              <a:t> та </a:t>
            </a:r>
            <a:r>
              <a:rPr lang="ru-RU" sz="2000" dirty="0" err="1">
                <a:latin typeface="TimesNewRoman"/>
              </a:rPr>
              <a:t>ін</a:t>
            </a:r>
            <a:r>
              <a:rPr lang="ru-RU" sz="2000" dirty="0">
                <a:latin typeface="TimesNewRoman"/>
              </a:rPr>
              <a:t>.), </a:t>
            </a:r>
            <a:r>
              <a:rPr lang="ru-RU" sz="2000" dirty="0" err="1">
                <a:latin typeface="TimesNewRoman"/>
              </a:rPr>
              <a:t>тобто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оцінити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життєздатність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>
                <a:latin typeface="TimesNewRoman"/>
              </a:rPr>
              <a:t>підприємства в умовах </a:t>
            </a:r>
            <a:r>
              <a:rPr lang="ru-RU" sz="2000" dirty="0" err="1">
                <a:latin typeface="TimesNewRoman"/>
              </a:rPr>
              <a:t>конкуренції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майбутню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стійкість</a:t>
            </a:r>
            <a:r>
              <a:rPr lang="ru-RU" sz="2000" dirty="0" smtClean="0">
                <a:latin typeface="TimesNewRoman"/>
              </a:rPr>
              <a:t> підприємства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зменшити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ступінь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ризику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підприємницької</a:t>
            </a:r>
            <a:r>
              <a:rPr lang="ru-RU" sz="2000" dirty="0">
                <a:latin typeface="TimesNewRoman"/>
              </a:rPr>
              <a:t> діяльності;</a:t>
            </a:r>
          </a:p>
          <a:p>
            <a:r>
              <a:rPr lang="ru-RU" sz="2000" dirty="0">
                <a:latin typeface="TimesNewRoman"/>
              </a:rPr>
              <a:t>• є </a:t>
            </a:r>
            <a:r>
              <a:rPr lang="ru-RU" sz="2000" dirty="0" err="1">
                <a:latin typeface="TimesNewRoman"/>
              </a:rPr>
              <a:t>інструментом</a:t>
            </a:r>
            <a:r>
              <a:rPr lang="ru-RU" sz="2000" dirty="0">
                <a:latin typeface="TimesNewRoman"/>
              </a:rPr>
              <a:t> для </a:t>
            </a:r>
            <a:r>
              <a:rPr lang="ru-RU" sz="2000" dirty="0" err="1">
                <a:latin typeface="TimesNewRoman"/>
              </a:rPr>
              <a:t>одержання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фінансової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підтримки</a:t>
            </a:r>
            <a:r>
              <a:rPr lang="ru-RU" sz="2000" dirty="0">
                <a:latin typeface="TimesNewRoman"/>
              </a:rPr>
              <a:t> від </a:t>
            </a:r>
            <a:r>
              <a:rPr lang="ru-RU" sz="2000" dirty="0" err="1" smtClean="0">
                <a:latin typeface="TimesNewRoman"/>
              </a:rPr>
              <a:t>зовнішніх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інвесторів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>
                <a:latin typeface="TimesNewRoman"/>
              </a:rPr>
              <a:t>(</a:t>
            </a:r>
            <a:r>
              <a:rPr lang="ru-RU" sz="2000" dirty="0" err="1">
                <a:latin typeface="TimesNewRoman"/>
              </a:rPr>
              <a:t>привертає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увагу</a:t>
            </a:r>
            <a:r>
              <a:rPr lang="ru-RU" sz="2000" dirty="0">
                <a:latin typeface="TimesNewRoman"/>
              </a:rPr>
              <a:t> й </a:t>
            </a:r>
            <a:r>
              <a:rPr lang="ru-RU" sz="2000" dirty="0" err="1">
                <a:latin typeface="TimesNewRoman"/>
              </a:rPr>
              <a:t>інтерес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забезпечує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підтримку</a:t>
            </a:r>
            <a:r>
              <a:rPr lang="ru-RU" sz="2000" dirty="0">
                <a:latin typeface="TimesNewRoman"/>
              </a:rPr>
              <a:t> з </a:t>
            </a:r>
            <a:r>
              <a:rPr lang="ru-RU" sz="2000" dirty="0" smtClean="0">
                <a:latin typeface="TimesNewRoman"/>
              </a:rPr>
              <a:t>боку потенційних </a:t>
            </a:r>
            <a:r>
              <a:rPr lang="ru-RU" sz="2000" dirty="0" err="1">
                <a:latin typeface="TimesNewRoman"/>
              </a:rPr>
              <a:t>інвесторів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фірми</a:t>
            </a:r>
            <a:r>
              <a:rPr lang="ru-RU" sz="2000" dirty="0">
                <a:latin typeface="TimesNewRoman"/>
              </a:rPr>
              <a:t>);</a:t>
            </a:r>
          </a:p>
          <a:p>
            <a:r>
              <a:rPr lang="ru-RU" sz="2000" dirty="0">
                <a:latin typeface="TimesNewRoman"/>
              </a:rPr>
              <a:t>• </a:t>
            </a:r>
            <a:r>
              <a:rPr lang="ru-RU" sz="2000" dirty="0" err="1">
                <a:latin typeface="TimesNewRoman"/>
              </a:rPr>
              <a:t>визначає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показники</a:t>
            </a:r>
            <a:r>
              <a:rPr lang="ru-RU" sz="2000" dirty="0">
                <a:latin typeface="TimesNewRoman"/>
              </a:rPr>
              <a:t>, за </a:t>
            </a:r>
            <a:r>
              <a:rPr lang="ru-RU" sz="2000" dirty="0" err="1">
                <a:latin typeface="TimesNewRoman"/>
              </a:rPr>
              <a:t>якими</a:t>
            </a:r>
            <a:r>
              <a:rPr lang="ru-RU" sz="2000" dirty="0">
                <a:latin typeface="TimesNewRoman"/>
              </a:rPr>
              <a:t> можна буде регулярно </a:t>
            </a:r>
            <a:r>
              <a:rPr lang="ru-RU" sz="2000" dirty="0" err="1" smtClean="0">
                <a:latin typeface="TimesNewRoman"/>
              </a:rPr>
              <a:t>контролювати</a:t>
            </a:r>
            <a:r>
              <a:rPr lang="ru-RU" sz="2000" dirty="0" smtClean="0">
                <a:latin typeface="TimesNewRoman"/>
              </a:rPr>
              <a:t> стан </a:t>
            </a:r>
            <a:r>
              <a:rPr lang="ru-RU" sz="2000" dirty="0">
                <a:latin typeface="TimesNewRoman"/>
              </a:rPr>
              <a:t>справ.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695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3201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Будь-</a:t>
            </a:r>
            <a:r>
              <a:rPr lang="ru-RU" dirty="0" err="1"/>
              <a:t>який</a:t>
            </a:r>
            <a:r>
              <a:rPr lang="ru-RU" dirty="0"/>
              <a:t> план повинен </a:t>
            </a:r>
            <a:r>
              <a:rPr lang="ru-RU" dirty="0" err="1"/>
              <a:t>відповідати</a:t>
            </a:r>
            <a:r>
              <a:rPr lang="ru-RU" dirty="0"/>
              <a:t> таких </a:t>
            </a:r>
            <a:r>
              <a:rPr lang="ru-RU" dirty="0" err="1" smtClean="0"/>
              <a:t>критеріям</a:t>
            </a:r>
            <a:r>
              <a:rPr lang="ru-RU" dirty="0" smtClean="0">
                <a:latin typeface="TimesNewRoman"/>
              </a:rPr>
              <a:t>:</a:t>
            </a:r>
            <a:r>
              <a:rPr lang="ru-RU" dirty="0">
                <a:latin typeface="TimesNewRoman"/>
              </a:rPr>
              <a:t/>
            </a:r>
            <a:br>
              <a:rPr lang="ru-RU" dirty="0">
                <a:latin typeface="TimesNewRoman"/>
              </a:rPr>
            </a:b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8489" y="2060519"/>
            <a:ext cx="1154600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NewRoman"/>
              </a:rPr>
              <a:t>1. </a:t>
            </a:r>
            <a:r>
              <a:rPr lang="ru-RU" b="1" dirty="0">
                <a:latin typeface="TimesNewRoman"/>
              </a:rPr>
              <a:t>Простота</a:t>
            </a:r>
            <a:r>
              <a:rPr lang="ru-RU" dirty="0">
                <a:latin typeface="TimesNewRoman"/>
              </a:rPr>
              <a:t> – </a:t>
            </a:r>
            <a:r>
              <a:rPr lang="ru-RU" dirty="0" err="1">
                <a:latin typeface="TimesNewRoman"/>
              </a:rPr>
              <a:t>доступність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>
                <a:latin typeface="TimesNewRoman"/>
              </a:rPr>
              <a:t>сприйняття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Викладання</a:t>
            </a:r>
            <a:r>
              <a:rPr lang="ru-RU" dirty="0">
                <a:latin typeface="TimesNewRoman"/>
              </a:rPr>
              <a:t> простою</a:t>
            </a:r>
            <a:r>
              <a:rPr lang="ru-RU" dirty="0" smtClean="0">
                <a:latin typeface="TimesNewRoman"/>
              </a:rPr>
              <a:t>, ясною </a:t>
            </a:r>
            <a:r>
              <a:rPr lang="ru-RU" dirty="0">
                <a:latin typeface="TimesNewRoman"/>
              </a:rPr>
              <a:t>та </a:t>
            </a:r>
            <a:r>
              <a:rPr lang="ru-RU" dirty="0" err="1">
                <a:latin typeface="TimesNewRoman"/>
              </a:rPr>
              <a:t>зрозумілою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мовою</a:t>
            </a:r>
            <a:r>
              <a:rPr lang="ru-RU" dirty="0">
                <a:latin typeface="TimesNewRoman"/>
              </a:rPr>
              <a:t> з </a:t>
            </a:r>
            <a:r>
              <a:rPr lang="ru-RU" dirty="0" err="1">
                <a:latin typeface="TimesNewRoman"/>
              </a:rPr>
              <a:t>чіткими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формулюваннями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 smtClean="0">
                <a:latin typeface="TimesNewRoman"/>
              </a:rPr>
              <a:t>Лаконічність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викладання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тексту та </a:t>
            </a:r>
            <a:r>
              <a:rPr lang="ru-RU" dirty="0" err="1">
                <a:latin typeface="TimesNewRoman"/>
              </a:rPr>
              <a:t>подання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 у </a:t>
            </a:r>
            <a:r>
              <a:rPr lang="ru-RU" dirty="0" err="1">
                <a:latin typeface="TimesNewRoman"/>
              </a:rPr>
              <a:t>зручній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>
                <a:latin typeface="TimesNewRoman"/>
              </a:rPr>
              <a:t>ознайомлення</a:t>
            </a:r>
            <a:endParaRPr lang="ru-RU" dirty="0">
              <a:latin typeface="TimesNewRoman"/>
            </a:endParaRPr>
          </a:p>
          <a:p>
            <a:r>
              <a:rPr lang="ru-RU" dirty="0" err="1">
                <a:latin typeface="TimesNewRoman"/>
              </a:rPr>
              <a:t>формі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2. </a:t>
            </a:r>
            <a:r>
              <a:rPr lang="ru-RU" b="1" dirty="0" err="1">
                <a:latin typeface="TimesNewRoman"/>
              </a:rPr>
              <a:t>Корисність</a:t>
            </a:r>
            <a:r>
              <a:rPr lang="ru-RU" dirty="0">
                <a:latin typeface="TimesNewRoman"/>
              </a:rPr>
              <a:t> –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повинен бути </a:t>
            </a:r>
            <a:r>
              <a:rPr lang="ru-RU" dirty="0" err="1">
                <a:latin typeface="TimesNewRoman"/>
              </a:rPr>
              <a:t>інструментом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 smtClean="0">
                <a:latin typeface="TimesNewRoman"/>
              </a:rPr>
              <a:t>прийняття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рішень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з </a:t>
            </a:r>
            <a:r>
              <a:rPr lang="ru-RU" dirty="0" err="1">
                <a:latin typeface="TimesNewRoman"/>
              </a:rPr>
              <a:t>практичних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питань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здійснення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бізнесу</a:t>
            </a:r>
            <a:r>
              <a:rPr lang="ru-RU" dirty="0">
                <a:latin typeface="TimesNewRoman"/>
              </a:rPr>
              <a:t>:</a:t>
            </a:r>
          </a:p>
          <a:p>
            <a:r>
              <a:rPr lang="ru-RU" dirty="0" smtClean="0">
                <a:latin typeface="SymbolMT"/>
              </a:rPr>
              <a:t>-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для </a:t>
            </a:r>
            <a:r>
              <a:rPr lang="ru-RU" dirty="0" err="1">
                <a:latin typeface="TimesNewRoman"/>
              </a:rPr>
              <a:t>власних</a:t>
            </a:r>
            <a:r>
              <a:rPr lang="ru-RU" dirty="0">
                <a:latin typeface="TimesNewRoman"/>
              </a:rPr>
              <a:t> потреб </a:t>
            </a:r>
            <a:r>
              <a:rPr lang="ru-RU" dirty="0" err="1">
                <a:latin typeface="TimesNewRoman"/>
              </a:rPr>
              <a:t>складається</a:t>
            </a:r>
            <a:r>
              <a:rPr lang="ru-RU" dirty="0">
                <a:latin typeface="TimesNewRoman"/>
              </a:rPr>
              <a:t> у </a:t>
            </a:r>
            <a:r>
              <a:rPr lang="ru-RU" dirty="0" err="1">
                <a:latin typeface="TimesNewRoman"/>
              </a:rPr>
              <a:t>виді</a:t>
            </a:r>
            <a:r>
              <a:rPr lang="ru-RU" dirty="0">
                <a:latin typeface="TimesNewRoman"/>
              </a:rPr>
              <a:t> плану </a:t>
            </a:r>
            <a:r>
              <a:rPr lang="ru-RU" dirty="0" err="1">
                <a:latin typeface="TimesNewRoman"/>
              </a:rPr>
              <a:t>дій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з </a:t>
            </a:r>
            <a:r>
              <a:rPr lang="ru-RU" dirty="0" err="1" smtClean="0">
                <a:latin typeface="TimesNewRoman"/>
              </a:rPr>
              <a:t>описом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усіх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кроків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 smtClean="0">
                <a:latin typeface="SymbolMT"/>
              </a:rPr>
              <a:t>-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для банку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переконувати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його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працівників</a:t>
            </a:r>
            <a:r>
              <a:rPr lang="ru-RU" dirty="0">
                <a:latin typeface="TimesNewRoman"/>
              </a:rPr>
              <a:t>, що </a:t>
            </a:r>
            <a:r>
              <a:rPr lang="ru-RU" dirty="0" err="1" smtClean="0">
                <a:latin typeface="TimesNewRoman"/>
              </a:rPr>
              <a:t>ви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зможете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повернути</a:t>
            </a:r>
            <a:r>
              <a:rPr lang="ru-RU" dirty="0">
                <a:latin typeface="TimesNewRoman"/>
              </a:rPr>
              <a:t> кредит </a:t>
            </a:r>
            <a:r>
              <a:rPr lang="ru-RU" dirty="0" err="1">
                <a:latin typeface="TimesNewRoman"/>
              </a:rPr>
              <a:t>протягом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терміну</a:t>
            </a:r>
            <a:r>
              <a:rPr lang="ru-RU" dirty="0">
                <a:latin typeface="TimesNewRoman"/>
              </a:rPr>
              <a:t>, на </a:t>
            </a:r>
            <a:r>
              <a:rPr lang="ru-RU" dirty="0" err="1">
                <a:latin typeface="TimesNewRoman"/>
              </a:rPr>
              <a:t>який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його</a:t>
            </a:r>
            <a:r>
              <a:rPr lang="ru-RU" dirty="0">
                <a:latin typeface="TimesNewRoman"/>
              </a:rPr>
              <a:t> берете;</a:t>
            </a:r>
          </a:p>
          <a:p>
            <a:r>
              <a:rPr lang="ru-RU" dirty="0" smtClean="0">
                <a:latin typeface="SymbolMT"/>
              </a:rPr>
              <a:t>-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для </a:t>
            </a:r>
            <a:r>
              <a:rPr lang="ru-RU" dirty="0" err="1">
                <a:latin typeface="TimesNewRoman"/>
              </a:rPr>
              <a:t>потенційного</a:t>
            </a:r>
            <a:r>
              <a:rPr lang="ru-RU" dirty="0">
                <a:latin typeface="TimesNewRoman"/>
              </a:rPr>
              <a:t> партнера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переконувати</a:t>
            </a:r>
            <a:r>
              <a:rPr lang="ru-RU" dirty="0">
                <a:latin typeface="TimesNewRoman"/>
              </a:rPr>
              <a:t>, </a:t>
            </a:r>
            <a:r>
              <a:rPr lang="ru-RU" dirty="0" smtClean="0">
                <a:latin typeface="TimesNewRoman"/>
              </a:rPr>
              <a:t>що </a:t>
            </a:r>
            <a:r>
              <a:rPr lang="ru-RU" dirty="0" err="1" smtClean="0">
                <a:latin typeface="TimesNewRoman"/>
              </a:rPr>
              <a:t>створений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 буде </a:t>
            </a:r>
            <a:r>
              <a:rPr lang="ru-RU" dirty="0" err="1">
                <a:latin typeface="TimesNewRoman"/>
              </a:rPr>
              <a:t>приносити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стабільний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дохід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протягом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довгих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років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Партнер повинен </a:t>
            </a:r>
            <a:r>
              <a:rPr lang="ru-RU" dirty="0" err="1">
                <a:latin typeface="TimesNewRoman"/>
              </a:rPr>
              <a:t>зрозуміти</a:t>
            </a:r>
            <a:r>
              <a:rPr lang="ru-RU" dirty="0">
                <a:latin typeface="TimesNewRoman"/>
              </a:rPr>
              <a:t> з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-плану, що </a:t>
            </a:r>
            <a:r>
              <a:rPr lang="ru-RU" dirty="0" err="1">
                <a:latin typeface="TimesNewRoman"/>
              </a:rPr>
              <a:t>очікується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значний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ріст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обсягів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ринку, а </a:t>
            </a:r>
            <a:r>
              <a:rPr lang="ru-RU" dirty="0" err="1">
                <a:latin typeface="TimesNewRoman"/>
              </a:rPr>
              <a:t>виробництво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здатне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певну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кількість</a:t>
            </a:r>
            <a:r>
              <a:rPr lang="ru-RU" dirty="0">
                <a:latin typeface="TimesNewRoman"/>
              </a:rPr>
              <a:t> продукції;</a:t>
            </a:r>
          </a:p>
          <a:p>
            <a:r>
              <a:rPr lang="ru-RU" dirty="0" smtClean="0">
                <a:latin typeface="SymbolMT"/>
              </a:rPr>
              <a:t>-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для </a:t>
            </a:r>
            <a:r>
              <a:rPr lang="ru-RU" dirty="0" err="1">
                <a:latin typeface="TimesNewRoman"/>
              </a:rPr>
              <a:t>інвесторів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показувати</a:t>
            </a:r>
            <a:r>
              <a:rPr lang="ru-RU" dirty="0">
                <a:latin typeface="TimesNewRoman"/>
              </a:rPr>
              <a:t>, що ваша </a:t>
            </a:r>
            <a:r>
              <a:rPr lang="ru-RU" dirty="0" err="1">
                <a:latin typeface="TimesNewRoman"/>
              </a:rPr>
              <a:t>бізнес-ідея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є </a:t>
            </a:r>
            <a:r>
              <a:rPr lang="ru-RU" dirty="0" err="1" smtClean="0">
                <a:latin typeface="TimesNewRoman"/>
              </a:rPr>
              <a:t>життєздатна</a:t>
            </a:r>
            <a:r>
              <a:rPr lang="ru-RU" dirty="0">
                <a:latin typeface="TimesNewRoman"/>
              </a:rPr>
              <a:t>, що </a:t>
            </a:r>
            <a:r>
              <a:rPr lang="ru-RU" dirty="0" err="1">
                <a:latin typeface="TimesNewRoman"/>
              </a:rPr>
              <a:t>ви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здатні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організувати</a:t>
            </a:r>
            <a:r>
              <a:rPr lang="ru-RU" dirty="0">
                <a:latin typeface="TimesNewRoman"/>
              </a:rPr>
              <a:t> правильно діяльність, </a:t>
            </a:r>
            <a:r>
              <a:rPr lang="ru-RU" dirty="0" err="1" smtClean="0">
                <a:latin typeface="TimesNewRoman"/>
              </a:rPr>
              <a:t>забезпечити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необхідний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ріст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реалізації</a:t>
            </a:r>
            <a:r>
              <a:rPr lang="ru-RU" dirty="0">
                <a:latin typeface="TimesNewRoman"/>
              </a:rPr>
              <a:t> продукції, </a:t>
            </a:r>
            <a:r>
              <a:rPr lang="ru-RU" dirty="0" err="1">
                <a:latin typeface="TimesNewRoman"/>
              </a:rPr>
              <a:t>маєте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компетенції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зв’язки</a:t>
            </a:r>
            <a:r>
              <a:rPr lang="ru-RU" dirty="0">
                <a:latin typeface="TimesNewRoman"/>
              </a:rPr>
              <a:t>, </a:t>
            </a:r>
            <a:r>
              <a:rPr lang="ru-RU" dirty="0" smtClean="0">
                <a:latin typeface="TimesNewRoman"/>
              </a:rPr>
              <a:t>і </a:t>
            </a:r>
            <a:r>
              <a:rPr lang="ru-RU" dirty="0" err="1" smtClean="0">
                <a:latin typeface="TimesNewRoman"/>
              </a:rPr>
              <a:t>його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інвестиції</a:t>
            </a:r>
            <a:r>
              <a:rPr lang="ru-RU" dirty="0">
                <a:latin typeface="TimesNewRoman"/>
              </a:rPr>
              <a:t> не </a:t>
            </a:r>
            <a:r>
              <a:rPr lang="ru-RU" dirty="0" err="1">
                <a:latin typeface="TimesNewRoman"/>
              </a:rPr>
              <a:t>лише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швидко</a:t>
            </a:r>
            <a:r>
              <a:rPr lang="ru-RU" dirty="0">
                <a:latin typeface="TimesNewRoman"/>
              </a:rPr>
              <a:t> повернуться, а й </a:t>
            </a:r>
            <a:r>
              <a:rPr lang="ru-RU" dirty="0" err="1">
                <a:latin typeface="TimesNewRoman"/>
              </a:rPr>
              <a:t>дадуть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очікувані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дивіденди</a:t>
            </a:r>
            <a:r>
              <a:rPr lang="ru-RU" dirty="0">
                <a:latin typeface="TimesNew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581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3201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Будь-</a:t>
            </a:r>
            <a:r>
              <a:rPr lang="ru-RU" dirty="0" err="1"/>
              <a:t>який</a:t>
            </a:r>
            <a:r>
              <a:rPr lang="ru-RU" dirty="0"/>
              <a:t> план повинен </a:t>
            </a:r>
            <a:r>
              <a:rPr lang="ru-RU" dirty="0" err="1"/>
              <a:t>відповідати</a:t>
            </a:r>
            <a:r>
              <a:rPr lang="ru-RU" dirty="0"/>
              <a:t> таких </a:t>
            </a:r>
            <a:r>
              <a:rPr lang="ru-RU" dirty="0" err="1" smtClean="0"/>
              <a:t>критеріям</a:t>
            </a:r>
            <a:r>
              <a:rPr lang="ru-RU" dirty="0" smtClean="0">
                <a:latin typeface="TimesNewRoman"/>
              </a:rPr>
              <a:t>:</a:t>
            </a:r>
            <a:r>
              <a:rPr lang="ru-RU" dirty="0">
                <a:latin typeface="TimesNewRoman"/>
              </a:rPr>
              <a:t/>
            </a:r>
            <a:br>
              <a:rPr lang="ru-RU" dirty="0">
                <a:latin typeface="TimesNewRoman"/>
              </a:rPr>
            </a:b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835" y="2463420"/>
            <a:ext cx="102585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NewRoman"/>
              </a:rPr>
              <a:t>3. </a:t>
            </a:r>
            <a:r>
              <a:rPr lang="ru-RU" sz="2000" b="1" dirty="0" err="1">
                <a:latin typeface="TimesNewRoman"/>
              </a:rPr>
              <a:t>Гнучкість</a:t>
            </a:r>
            <a:r>
              <a:rPr lang="ru-RU" sz="2000" dirty="0">
                <a:latin typeface="TimesNewRoman"/>
              </a:rPr>
              <a:t> – </a:t>
            </a:r>
            <a:r>
              <a:rPr lang="ru-RU" sz="2000" dirty="0" err="1">
                <a:latin typeface="TimesNewRoman"/>
              </a:rPr>
              <a:t>можливість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внесення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корективів</a:t>
            </a:r>
            <a:r>
              <a:rPr lang="ru-RU" sz="2000" dirty="0">
                <a:latin typeface="TimesNewRoman"/>
              </a:rPr>
              <a:t> з </a:t>
            </a:r>
            <a:r>
              <a:rPr lang="ru-RU" sz="2000" dirty="0" err="1">
                <a:latin typeface="TimesNewRoman"/>
              </a:rPr>
              <a:t>урахуванням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ходу </a:t>
            </a:r>
            <a:r>
              <a:rPr lang="ru-RU" sz="2000" dirty="0" err="1" smtClean="0">
                <a:latin typeface="TimesNewRoman"/>
              </a:rPr>
              <a:t>реалізації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>
                <a:latin typeface="TimesNewRoman"/>
              </a:rPr>
              <a:t>проекту.</a:t>
            </a:r>
          </a:p>
          <a:p>
            <a:r>
              <a:rPr lang="ru-RU" sz="2000" dirty="0" smtClean="0">
                <a:latin typeface="TimesNewRoman"/>
              </a:rPr>
              <a:t>4. </a:t>
            </a:r>
            <a:r>
              <a:rPr lang="ru-RU" sz="2000" b="1" dirty="0" err="1">
                <a:latin typeface="TimesNewRoman"/>
              </a:rPr>
              <a:t>Інструмент</a:t>
            </a:r>
            <a:r>
              <a:rPr lang="ru-RU" sz="2000" b="1" dirty="0">
                <a:latin typeface="TimesNewRoman"/>
              </a:rPr>
              <a:t> контролю </a:t>
            </a:r>
            <a:r>
              <a:rPr lang="ru-RU" sz="2000" dirty="0">
                <a:latin typeface="TimesNewRoman"/>
              </a:rPr>
              <a:t>– </a:t>
            </a:r>
            <a:r>
              <a:rPr lang="ru-RU" sz="2000" dirty="0" err="1">
                <a:latin typeface="TimesNewRoman"/>
              </a:rPr>
              <a:t>дозволяє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відстежувати</a:t>
            </a:r>
            <a:r>
              <a:rPr lang="ru-RU" sz="2000" dirty="0">
                <a:latin typeface="TimesNewRoman"/>
              </a:rPr>
              <a:t> за </a:t>
            </a:r>
            <a:r>
              <a:rPr lang="ru-RU" sz="2000" dirty="0" smtClean="0">
                <a:latin typeface="TimesNewRoman"/>
              </a:rPr>
              <a:t>системою показників </a:t>
            </a:r>
            <a:r>
              <a:rPr lang="ru-RU" sz="2000" dirty="0" err="1">
                <a:latin typeface="TimesNewRoman"/>
              </a:rPr>
              <a:t>відповідність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фактичних</a:t>
            </a:r>
            <a:r>
              <a:rPr lang="ru-RU" sz="2000" dirty="0">
                <a:latin typeface="TimesNewRoman"/>
              </a:rPr>
              <a:t> результатів </a:t>
            </a:r>
            <a:r>
              <a:rPr lang="ru-RU" sz="2000" dirty="0" err="1">
                <a:latin typeface="TimesNewRoman"/>
              </a:rPr>
              <a:t>плановим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завданням</a:t>
            </a:r>
            <a:r>
              <a:rPr lang="ru-RU" sz="2000" dirty="0">
                <a:latin typeface="TimesNewRoman"/>
              </a:rPr>
              <a:t>.</a:t>
            </a:r>
          </a:p>
          <a:p>
            <a:r>
              <a:rPr lang="ru-RU" sz="2000" dirty="0" smtClean="0">
                <a:latin typeface="TimesNewRoman"/>
              </a:rPr>
              <a:t>5. </a:t>
            </a:r>
            <a:r>
              <a:rPr lang="ru-RU" sz="2000" b="1" dirty="0" err="1">
                <a:latin typeface="TimesNewRoman"/>
              </a:rPr>
              <a:t>Точність</a:t>
            </a:r>
            <a:r>
              <a:rPr lang="ru-RU" sz="2000" dirty="0">
                <a:latin typeface="TimesNewRoman"/>
              </a:rPr>
              <a:t> – </a:t>
            </a:r>
            <a:r>
              <a:rPr lang="ru-RU" sz="2000" dirty="0" err="1">
                <a:latin typeface="TimesNewRoman"/>
              </a:rPr>
              <a:t>інформація</a:t>
            </a:r>
            <a:r>
              <a:rPr lang="ru-RU" sz="2000" dirty="0">
                <a:latin typeface="TimesNewRoman"/>
              </a:rPr>
              <a:t>, що </a:t>
            </a:r>
            <a:r>
              <a:rPr lang="ru-RU" sz="2000" dirty="0" err="1">
                <a:latin typeface="TimesNewRoman"/>
              </a:rPr>
              <a:t>міститься</a:t>
            </a:r>
            <a:r>
              <a:rPr lang="ru-RU" sz="2000" dirty="0">
                <a:latin typeface="TimesNewRoman"/>
              </a:rPr>
              <a:t> в </a:t>
            </a:r>
            <a:r>
              <a:rPr lang="ru-RU" sz="2000" dirty="0" err="1">
                <a:latin typeface="TimesNewRoman"/>
              </a:rPr>
              <a:t>ньому</a:t>
            </a:r>
            <a:r>
              <a:rPr lang="ru-RU" sz="2000" dirty="0">
                <a:latin typeface="TimesNewRoman"/>
              </a:rPr>
              <a:t> повинна </a:t>
            </a:r>
            <a:r>
              <a:rPr lang="ru-RU" sz="2000" dirty="0" err="1" smtClean="0">
                <a:latin typeface="TimesNewRoman"/>
              </a:rPr>
              <a:t>ґрунтуватися</a:t>
            </a:r>
            <a:r>
              <a:rPr lang="ru-RU" sz="2000" dirty="0" smtClean="0">
                <a:latin typeface="TimesNewRoman"/>
              </a:rPr>
              <a:t> на </a:t>
            </a:r>
            <a:r>
              <a:rPr lang="ru-RU" sz="2000" dirty="0" err="1">
                <a:latin typeface="TimesNewRoman"/>
              </a:rPr>
              <a:t>реальній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ситуації</a:t>
            </a:r>
            <a:r>
              <a:rPr lang="ru-RU" sz="2000" dirty="0">
                <a:latin typeface="TimesNewRoman"/>
              </a:rPr>
              <a:t> на ринку, а </a:t>
            </a:r>
            <a:r>
              <a:rPr lang="ru-RU" sz="2000" dirty="0" err="1">
                <a:latin typeface="TimesNewRoman"/>
              </a:rPr>
              <a:t>розрахунки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обґрунтовані</a:t>
            </a:r>
            <a:r>
              <a:rPr lang="ru-RU" sz="2000" dirty="0">
                <a:latin typeface="TimesNewRoman"/>
              </a:rPr>
              <a:t>. Для </a:t>
            </a:r>
            <a:r>
              <a:rPr lang="ru-RU" sz="2000" dirty="0" err="1" smtClean="0">
                <a:latin typeface="TimesNewRoman"/>
              </a:rPr>
              <a:t>підготовки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бізнес</a:t>
            </a:r>
            <a:r>
              <a:rPr lang="ru-RU" sz="2000" dirty="0" smtClean="0">
                <a:latin typeface="TimesNewRoman"/>
              </a:rPr>
              <a:t>-плану </a:t>
            </a:r>
            <a:r>
              <a:rPr lang="ru-RU" sz="2000" dirty="0" err="1">
                <a:latin typeface="TimesNewRoman"/>
              </a:rPr>
              <a:t>необхідно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зібрати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чимало</a:t>
            </a:r>
            <a:r>
              <a:rPr lang="ru-RU" sz="2000" dirty="0">
                <a:latin typeface="TimesNewRoman"/>
              </a:rPr>
              <a:t> інформації, яку </a:t>
            </a:r>
            <a:r>
              <a:rPr lang="ru-RU" sz="2000" dirty="0" err="1">
                <a:latin typeface="TimesNewRoman"/>
              </a:rPr>
              <a:t>попередньо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варто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проаналізувати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>
                <a:latin typeface="TimesNewRoman"/>
              </a:rPr>
              <a:t>(</a:t>
            </a:r>
            <a:r>
              <a:rPr lang="ru-RU" sz="2000" dirty="0" err="1">
                <a:latin typeface="TimesNewRoman"/>
              </a:rPr>
              <a:t>зробити</a:t>
            </a:r>
            <a:r>
              <a:rPr lang="ru-RU" sz="2000" dirty="0">
                <a:latin typeface="TimesNewRoman"/>
              </a:rPr>
              <a:t> «прикидку» </a:t>
            </a:r>
            <a:r>
              <a:rPr lang="ru-RU" sz="2000" dirty="0" err="1">
                <a:latin typeface="TimesNewRoman"/>
              </a:rPr>
              <a:t>фінансових</a:t>
            </a:r>
            <a:r>
              <a:rPr lang="ru-RU" sz="2000" dirty="0">
                <a:latin typeface="TimesNewRoman"/>
              </a:rPr>
              <a:t> результатів) і </a:t>
            </a:r>
            <a:r>
              <a:rPr lang="ru-RU" sz="2000" dirty="0" err="1">
                <a:latin typeface="TimesNewRoman"/>
              </a:rPr>
              <a:t>тільки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після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цього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розпочинати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написання</a:t>
            </a:r>
            <a:r>
              <a:rPr lang="ru-RU" sz="2000" dirty="0">
                <a:latin typeface="TimesNewRoman"/>
              </a:rPr>
              <a:t> проекту.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0274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/>
              <a:t>Послідовність</a:t>
            </a:r>
            <a:r>
              <a:rPr lang="ru-RU" b="1" dirty="0"/>
              <a:t> </a:t>
            </a:r>
            <a:r>
              <a:rPr lang="ru-RU" b="1" dirty="0" err="1"/>
              <a:t>розробки</a:t>
            </a:r>
            <a:r>
              <a:rPr lang="ru-RU" b="1" dirty="0"/>
              <a:t> </a:t>
            </a:r>
            <a:r>
              <a:rPr lang="ru-RU" b="1" dirty="0" err="1"/>
              <a:t>бізнес</a:t>
            </a:r>
            <a:r>
              <a:rPr lang="ru-RU" b="1" dirty="0"/>
              <a:t>-плану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37" y="2592661"/>
            <a:ext cx="3148873" cy="2245447"/>
          </a:xfrm>
        </p:spPr>
      </p:pic>
      <p:sp>
        <p:nvSpPr>
          <p:cNvPr id="3" name="Прямоугольник 2"/>
          <p:cNvSpPr/>
          <p:nvPr/>
        </p:nvSpPr>
        <p:spPr>
          <a:xfrm>
            <a:off x="4432349" y="2592661"/>
            <a:ext cx="4992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NewRoman"/>
              </a:rPr>
              <a:t>1. Визначення </a:t>
            </a:r>
            <a:r>
              <a:rPr lang="ru-RU" b="1" dirty="0">
                <a:latin typeface="TimesNewRoman,Bold"/>
              </a:rPr>
              <a:t>мету </a:t>
            </a:r>
            <a:r>
              <a:rPr lang="ru-RU" dirty="0" err="1">
                <a:latin typeface="TimesNewRoman"/>
              </a:rPr>
              <a:t>написання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32349" y="3083989"/>
            <a:ext cx="5266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NewRoman"/>
              </a:rPr>
              <a:t>2. </a:t>
            </a:r>
            <a:r>
              <a:rPr lang="ru-RU" dirty="0" err="1">
                <a:latin typeface="TimesNewRoman"/>
              </a:rPr>
              <a:t>Чітке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визначення</a:t>
            </a:r>
            <a:r>
              <a:rPr lang="ru-RU" dirty="0">
                <a:latin typeface="TimesNewRoman"/>
              </a:rPr>
              <a:t> </a:t>
            </a:r>
            <a:r>
              <a:rPr lang="ru-RU" b="1" dirty="0">
                <a:latin typeface="TimesNewRoman,Bold"/>
              </a:rPr>
              <a:t>кола </a:t>
            </a:r>
            <a:r>
              <a:rPr lang="ru-RU" b="1" dirty="0" err="1">
                <a:latin typeface="TimesNewRoman,Bold"/>
              </a:rPr>
              <a:t>читачів</a:t>
            </a:r>
            <a:r>
              <a:rPr lang="ru-RU" b="1" dirty="0">
                <a:latin typeface="TimesNewRoman,Bold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32349" y="3547616"/>
            <a:ext cx="6922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NewRoman"/>
              </a:rPr>
              <a:t>3. </a:t>
            </a:r>
            <a:r>
              <a:rPr lang="ru-RU" dirty="0" err="1">
                <a:latin typeface="TimesNewRoman"/>
              </a:rPr>
              <a:t>Збір</a:t>
            </a:r>
            <a:r>
              <a:rPr lang="ru-RU" dirty="0">
                <a:latin typeface="TimesNewRoman"/>
              </a:rPr>
              <a:t> </a:t>
            </a:r>
            <a:r>
              <a:rPr lang="ru-RU" b="1" dirty="0">
                <a:latin typeface="TimesNewRoman,Bold"/>
              </a:rPr>
              <a:t>інформації, </a:t>
            </a:r>
            <a:r>
              <a:rPr lang="ru-RU" dirty="0" err="1">
                <a:latin typeface="TimesNewRoman"/>
              </a:rPr>
              <a:t>необхідної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>
                <a:latin typeface="TimesNewRoman"/>
              </a:rPr>
              <a:t>написання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32348" y="3956150"/>
            <a:ext cx="6758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NewRoman"/>
              </a:rPr>
              <a:t>4. </a:t>
            </a:r>
            <a:r>
              <a:rPr lang="ru-RU" dirty="0" err="1">
                <a:latin typeface="TimesNewRoman"/>
              </a:rPr>
              <a:t>Вибір</a:t>
            </a:r>
            <a:r>
              <a:rPr lang="ru-RU" dirty="0">
                <a:latin typeface="TimesNewRoman"/>
              </a:rPr>
              <a:t> </a:t>
            </a:r>
            <a:r>
              <a:rPr lang="ru-RU" b="1" dirty="0" err="1">
                <a:latin typeface="TimesNewRoman,Bold"/>
              </a:rPr>
              <a:t>структури</a:t>
            </a:r>
            <a:r>
              <a:rPr lang="ru-RU" b="1" dirty="0">
                <a:latin typeface="TimesNewRoman,Bold"/>
              </a:rPr>
              <a:t> </a:t>
            </a:r>
            <a:r>
              <a:rPr lang="ru-RU" b="1" dirty="0" err="1">
                <a:latin typeface="TimesNewRoman,Bold"/>
              </a:rPr>
              <a:t>бізнес</a:t>
            </a:r>
            <a:r>
              <a:rPr lang="ru-RU" b="1" dirty="0">
                <a:latin typeface="TimesNewRoman,Bold"/>
              </a:rPr>
              <a:t>-плану </a:t>
            </a:r>
            <a:r>
              <a:rPr lang="ru-RU" dirty="0">
                <a:latin typeface="TimesNewRoman"/>
              </a:rPr>
              <a:t>і </a:t>
            </a:r>
            <a:r>
              <a:rPr lang="ru-RU" dirty="0" err="1">
                <a:latin typeface="TimesNewRoman"/>
              </a:rPr>
              <a:t>безпосереднє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написання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тексту </a:t>
            </a:r>
            <a:r>
              <a:rPr lang="ru-RU" dirty="0" err="1" smtClean="0">
                <a:latin typeface="TimesNewRoman"/>
              </a:rPr>
              <a:t>пояснювальної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записки.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747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7798" t="18094" r="41232" b="22773"/>
          <a:stretch/>
        </p:blipFill>
        <p:spPr>
          <a:xfrm>
            <a:off x="1924334" y="368489"/>
            <a:ext cx="7287905" cy="591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6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475" y="3990109"/>
            <a:ext cx="3928088" cy="218566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78006" y="529947"/>
            <a:ext cx="8975678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i="1" u="sng" dirty="0" err="1">
                <a:latin typeface="TimesNewRoman,Italic"/>
              </a:rPr>
              <a:t>Типова</a:t>
            </a:r>
            <a:r>
              <a:rPr lang="ru-RU" sz="2500" b="1" i="1" u="sng" dirty="0">
                <a:latin typeface="TimesNewRoman,Italic"/>
              </a:rPr>
              <a:t> структура </a:t>
            </a:r>
            <a:r>
              <a:rPr lang="ru-RU" sz="2500" b="1" i="1" u="sng" dirty="0" err="1" smtClean="0">
                <a:latin typeface="TimesNewRoman,Italic"/>
              </a:rPr>
              <a:t>бізнес</a:t>
            </a:r>
            <a:r>
              <a:rPr lang="ru-RU" sz="2500" b="1" i="1" u="sng" dirty="0" smtClean="0">
                <a:latin typeface="TimesNewRoman,Italic"/>
              </a:rPr>
              <a:t>-плану </a:t>
            </a:r>
          </a:p>
          <a:p>
            <a:endParaRPr lang="ru-RU" i="1" dirty="0">
              <a:latin typeface="TimesNewRoman,Italic"/>
            </a:endParaRPr>
          </a:p>
          <a:p>
            <a:r>
              <a:rPr lang="ru-RU" dirty="0">
                <a:latin typeface="TimesNewRoman"/>
              </a:rPr>
              <a:t>РЕЗЮМЕ</a:t>
            </a:r>
          </a:p>
          <a:p>
            <a:r>
              <a:rPr lang="ru-RU" dirty="0">
                <a:latin typeface="TimesNewRoman"/>
              </a:rPr>
              <a:t>1. </a:t>
            </a:r>
            <a:r>
              <a:rPr lang="ru-RU" dirty="0" err="1">
                <a:latin typeface="TimesNewRoman"/>
              </a:rPr>
              <a:t>Інформація</a:t>
            </a:r>
            <a:r>
              <a:rPr lang="ru-RU" dirty="0">
                <a:latin typeface="TimesNewRoman"/>
              </a:rPr>
              <a:t> про підприємство (</a:t>
            </a:r>
            <a:r>
              <a:rPr lang="ru-RU" dirty="0" err="1">
                <a:latin typeface="TimesNewRoman"/>
              </a:rPr>
              <a:t>підприємця-фізичну</a:t>
            </a:r>
            <a:r>
              <a:rPr lang="ru-RU" dirty="0">
                <a:latin typeface="TimesNewRoman"/>
              </a:rPr>
              <a:t> особу).</a:t>
            </a:r>
          </a:p>
          <a:p>
            <a:r>
              <a:rPr lang="ru-RU" dirty="0">
                <a:latin typeface="TimesNewRoman"/>
              </a:rPr>
              <a:t>2. Характеристика продукції, </a:t>
            </a:r>
            <a:r>
              <a:rPr lang="ru-RU" dirty="0" err="1">
                <a:latin typeface="TimesNewRoman"/>
              </a:rPr>
              <a:t>робіт</a:t>
            </a:r>
            <a:r>
              <a:rPr lang="ru-RU" dirty="0">
                <a:latin typeface="TimesNewRoman"/>
              </a:rPr>
              <a:t>, послуг, які </a:t>
            </a:r>
            <a:r>
              <a:rPr lang="ru-RU" dirty="0" err="1">
                <a:latin typeface="TimesNewRoman"/>
              </a:rPr>
              <a:t>ініційовані</a:t>
            </a:r>
            <a:r>
              <a:rPr lang="ru-RU" dirty="0">
                <a:latin typeface="TimesNewRoman"/>
              </a:rPr>
              <a:t> проектом.</a:t>
            </a:r>
          </a:p>
          <a:p>
            <a:r>
              <a:rPr lang="ru-RU" dirty="0">
                <a:latin typeface="TimesNewRoman"/>
              </a:rPr>
              <a:t>3. </a:t>
            </a:r>
            <a:r>
              <a:rPr lang="ru-RU" dirty="0" err="1">
                <a:latin typeface="TimesNewRoman"/>
              </a:rPr>
              <a:t>Маркетингове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обґрунтування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4. </a:t>
            </a:r>
            <a:r>
              <a:rPr lang="ru-RU" dirty="0" err="1">
                <a:latin typeface="TimesNewRoman"/>
              </a:rPr>
              <a:t>Виробничий</a:t>
            </a:r>
            <a:r>
              <a:rPr lang="ru-RU" dirty="0">
                <a:latin typeface="TimesNewRoman"/>
              </a:rPr>
              <a:t> план.</a:t>
            </a:r>
          </a:p>
          <a:p>
            <a:r>
              <a:rPr lang="ru-RU" dirty="0">
                <a:latin typeface="TimesNewRoman"/>
              </a:rPr>
              <a:t>5. </a:t>
            </a:r>
            <a:r>
              <a:rPr lang="ru-RU" dirty="0" err="1">
                <a:latin typeface="TimesNewRoman"/>
              </a:rPr>
              <a:t>Організаційний</a:t>
            </a:r>
            <a:r>
              <a:rPr lang="ru-RU" dirty="0">
                <a:latin typeface="TimesNewRoman"/>
              </a:rPr>
              <a:t> план.</a:t>
            </a:r>
          </a:p>
          <a:p>
            <a:r>
              <a:rPr lang="ru-RU" dirty="0">
                <a:latin typeface="TimesNewRoman"/>
              </a:rPr>
              <a:t>6. </a:t>
            </a:r>
            <a:r>
              <a:rPr lang="ru-RU" dirty="0" err="1">
                <a:latin typeface="TimesNewRoman"/>
              </a:rPr>
              <a:t>Фінансовий</a:t>
            </a:r>
            <a:r>
              <a:rPr lang="ru-RU" dirty="0">
                <a:latin typeface="TimesNewRoman"/>
              </a:rPr>
              <a:t> план та </a:t>
            </a:r>
            <a:r>
              <a:rPr lang="ru-RU" dirty="0" err="1">
                <a:latin typeface="TimesNewRoman"/>
              </a:rPr>
              <a:t>ефективність</a:t>
            </a:r>
            <a:r>
              <a:rPr lang="ru-RU" dirty="0">
                <a:latin typeface="TimesNewRoman"/>
              </a:rPr>
              <a:t> проекту.</a:t>
            </a:r>
          </a:p>
          <a:p>
            <a:r>
              <a:rPr lang="ru-RU" dirty="0">
                <a:latin typeface="TimesNewRoman"/>
              </a:rPr>
              <a:t>7. </a:t>
            </a:r>
            <a:r>
              <a:rPr lang="ru-RU" dirty="0" err="1">
                <a:latin typeface="TimesNewRoman"/>
              </a:rPr>
              <a:t>Юридичний</a:t>
            </a:r>
            <a:r>
              <a:rPr lang="ru-RU" dirty="0">
                <a:latin typeface="TimesNewRoman"/>
              </a:rPr>
              <a:t> план.</a:t>
            </a:r>
          </a:p>
          <a:p>
            <a:r>
              <a:rPr lang="ru-RU" dirty="0">
                <a:latin typeface="TimesNewRoman"/>
              </a:rPr>
              <a:t>8. Оцінка </a:t>
            </a:r>
            <a:r>
              <a:rPr lang="ru-RU" dirty="0" err="1">
                <a:latin typeface="TimesNewRoman"/>
              </a:rPr>
              <a:t>ризиків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9. </a:t>
            </a:r>
            <a:r>
              <a:rPr lang="ru-RU" dirty="0" err="1">
                <a:latin typeface="TimesNewRoman"/>
              </a:rPr>
              <a:t>Охорона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навколишнього</a:t>
            </a:r>
            <a:r>
              <a:rPr lang="ru-RU" dirty="0">
                <a:latin typeface="TimesNewRoman"/>
              </a:rPr>
              <a:t> природного </a:t>
            </a:r>
            <a:r>
              <a:rPr lang="ru-RU" dirty="0" err="1">
                <a:latin typeface="TimesNewRoman"/>
              </a:rPr>
              <a:t>середовища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 err="1">
                <a:latin typeface="TimesNewRoman"/>
              </a:rPr>
              <a:t>Додатки</a:t>
            </a:r>
            <a:endParaRPr lang="ru-RU" dirty="0">
              <a:latin typeface="TimesNewRoman"/>
            </a:endParaRPr>
          </a:p>
        </p:txBody>
      </p:sp>
    </p:spTree>
    <p:extLst>
      <p:ext uri="{BB962C8B-B14F-4D97-AF65-F5344CB8AC3E}">
        <p14:creationId xmlns:p14="http://schemas.microsoft.com/office/powerpoint/2010/main" val="239708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176915"/>
            <a:ext cx="9601196" cy="61465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309" y="919200"/>
            <a:ext cx="10714628" cy="512675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/>
              <a:t>Резюме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положення </a:t>
            </a:r>
            <a:r>
              <a:rPr lang="ru-RU" dirty="0" err="1"/>
              <a:t>бізнес</a:t>
            </a:r>
            <a:r>
              <a:rPr lang="ru-RU" dirty="0"/>
              <a:t>-плану,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стислий</a:t>
            </a:r>
            <a:r>
              <a:rPr lang="ru-RU" dirty="0"/>
              <a:t> </a:t>
            </a:r>
            <a:r>
              <a:rPr lang="ru-RU" dirty="0" err="1" smtClean="0"/>
              <a:t>опис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робиться</a:t>
            </a:r>
            <a:r>
              <a:rPr lang="ru-RU" dirty="0"/>
              <a:t> </a:t>
            </a:r>
            <a:r>
              <a:rPr lang="ru-RU" dirty="0" err="1"/>
              <a:t>висновок</a:t>
            </a:r>
            <a:r>
              <a:rPr lang="ru-RU" dirty="0"/>
              <a:t> про проект у </a:t>
            </a:r>
            <a:r>
              <a:rPr lang="ru-RU" dirty="0" err="1"/>
              <a:t>цілому</a:t>
            </a:r>
            <a:r>
              <a:rPr lang="ru-RU" dirty="0"/>
              <a:t>. </a:t>
            </a:r>
            <a:r>
              <a:rPr lang="ru-RU" dirty="0" err="1" smtClean="0"/>
              <a:t>Воно</a:t>
            </a:r>
            <a:r>
              <a:rPr lang="ru-RU" dirty="0"/>
              <a:t> </a:t>
            </a:r>
            <a:r>
              <a:rPr lang="ru-RU" dirty="0" smtClean="0"/>
              <a:t>повинно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мінімум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термінів</a:t>
            </a:r>
            <a:r>
              <a:rPr lang="ru-RU" dirty="0"/>
              <a:t>. Рекомендовано в </a:t>
            </a:r>
            <a:r>
              <a:rPr lang="ru-RU" dirty="0" err="1" smtClean="0"/>
              <a:t>нього</a:t>
            </a:r>
            <a:r>
              <a:rPr lang="ru-RU" dirty="0" smtClean="0"/>
              <a:t> </a:t>
            </a:r>
            <a:r>
              <a:rPr lang="ru-RU" dirty="0" err="1" smtClean="0"/>
              <a:t>включати</a:t>
            </a:r>
            <a:r>
              <a:rPr lang="ru-RU" dirty="0" smtClean="0"/>
              <a:t> </a:t>
            </a:r>
            <a:r>
              <a:rPr lang="ru-RU" dirty="0" err="1"/>
              <a:t>таку</a:t>
            </a:r>
            <a:r>
              <a:rPr lang="ru-RU" dirty="0"/>
              <a:t> інформацію: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ru-RU" i="1" dirty="0" err="1" smtClean="0"/>
              <a:t>Назва</a:t>
            </a:r>
            <a:r>
              <a:rPr lang="ru-RU" i="1" dirty="0" smtClean="0"/>
              <a:t> </a:t>
            </a:r>
            <a:r>
              <a:rPr lang="ru-RU" i="1" dirty="0"/>
              <a:t>проекту </a:t>
            </a:r>
            <a:r>
              <a:rPr lang="ru-RU" dirty="0"/>
              <a:t>(правильно написана </a:t>
            </a:r>
            <a:r>
              <a:rPr lang="ru-RU" dirty="0" err="1"/>
              <a:t>назва</a:t>
            </a:r>
            <a:r>
              <a:rPr lang="ru-RU" dirty="0"/>
              <a:t> проекту </a:t>
            </a:r>
            <a:r>
              <a:rPr lang="ru-RU" dirty="0" err="1"/>
              <a:t>має</a:t>
            </a:r>
            <a:r>
              <a:rPr lang="ru-RU" dirty="0"/>
              <a:t> нести </a:t>
            </a:r>
            <a:r>
              <a:rPr lang="ru-RU" dirty="0" err="1" smtClean="0"/>
              <a:t>вже</a:t>
            </a:r>
            <a:r>
              <a:rPr lang="ru-RU" dirty="0" smtClean="0"/>
              <a:t> </a:t>
            </a:r>
            <a:r>
              <a:rPr lang="ru-RU" dirty="0" err="1" smtClean="0"/>
              <a:t>достатню</a:t>
            </a:r>
            <a:r>
              <a:rPr lang="ru-RU" dirty="0" smtClean="0"/>
              <a:t> </a:t>
            </a:r>
            <a:r>
              <a:rPr lang="ru-RU" dirty="0"/>
              <a:t>інформацію про те, що </a:t>
            </a:r>
            <a:r>
              <a:rPr lang="ru-RU" dirty="0" err="1"/>
              <a:t>планується</a:t>
            </a:r>
            <a:r>
              <a:rPr lang="ru-RU" dirty="0" smtClean="0"/>
              <a:t>).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i="1" dirty="0"/>
              <a:t> </a:t>
            </a:r>
            <a:r>
              <a:rPr lang="ru-RU" i="1" dirty="0" err="1" smtClean="0"/>
              <a:t>Ціль</a:t>
            </a:r>
            <a:r>
              <a:rPr lang="ru-RU" i="1" dirty="0" smtClean="0"/>
              <a:t> </a:t>
            </a:r>
            <a:r>
              <a:rPr lang="ru-RU" i="1" dirty="0" err="1"/>
              <a:t>розробки</a:t>
            </a:r>
            <a:r>
              <a:rPr lang="ru-RU" i="1" dirty="0"/>
              <a:t> </a:t>
            </a:r>
            <a:r>
              <a:rPr lang="ru-RU" dirty="0" err="1"/>
              <a:t>даного</a:t>
            </a:r>
            <a:r>
              <a:rPr lang="ru-RU" dirty="0"/>
              <a:t> </a:t>
            </a:r>
            <a:r>
              <a:rPr lang="ru-RU" dirty="0" err="1"/>
              <a:t>бізнес</a:t>
            </a:r>
            <a:r>
              <a:rPr lang="ru-RU" dirty="0"/>
              <a:t>-плану (для </a:t>
            </a:r>
            <a:r>
              <a:rPr lang="ru-RU" dirty="0" err="1"/>
              <a:t>чого</a:t>
            </a:r>
            <a:r>
              <a:rPr lang="ru-RU" dirty="0"/>
              <a:t> та для </a:t>
            </a:r>
            <a:r>
              <a:rPr lang="ru-RU" dirty="0" smtClean="0"/>
              <a:t>кого </a:t>
            </a:r>
            <a:r>
              <a:rPr lang="ru-RU" dirty="0" err="1" smtClean="0"/>
              <a:t>розробляєте</a:t>
            </a:r>
            <a:r>
              <a:rPr lang="ru-RU" dirty="0" smtClean="0"/>
              <a:t> </a:t>
            </a:r>
            <a:r>
              <a:rPr lang="ru-RU" dirty="0" err="1" smtClean="0"/>
              <a:t>бізнес</a:t>
            </a:r>
            <a:r>
              <a:rPr lang="ru-RU" dirty="0" smtClean="0"/>
              <a:t>-план)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i="1" dirty="0"/>
              <a:t> </a:t>
            </a:r>
            <a:r>
              <a:rPr lang="ru-RU" i="1" dirty="0" err="1" smtClean="0"/>
              <a:t>Ціль</a:t>
            </a:r>
            <a:r>
              <a:rPr lang="ru-RU" i="1" dirty="0" smtClean="0"/>
              <a:t> </a:t>
            </a:r>
            <a:r>
              <a:rPr lang="ru-RU" i="1" dirty="0"/>
              <a:t>проекту </a:t>
            </a:r>
            <a:r>
              <a:rPr lang="ru-RU" dirty="0"/>
              <a:t>(мета </a:t>
            </a:r>
            <a:r>
              <a:rPr lang="ru-RU" dirty="0" err="1"/>
              <a:t>бізнес</a:t>
            </a:r>
            <a:r>
              <a:rPr lang="ru-RU" dirty="0"/>
              <a:t>-діяльності, яка </a:t>
            </a:r>
            <a:r>
              <a:rPr lang="ru-RU" dirty="0" err="1"/>
              <a:t>планується</a:t>
            </a:r>
            <a:r>
              <a:rPr lang="ru-RU" dirty="0"/>
              <a:t>). </a:t>
            </a:r>
            <a:r>
              <a:rPr lang="ru-RU" dirty="0" err="1" smtClean="0"/>
              <a:t>Цілі</a:t>
            </a:r>
            <a:r>
              <a:rPr lang="ru-RU" dirty="0" smtClean="0"/>
              <a:t> проекту </a:t>
            </a:r>
            <a:r>
              <a:rPr lang="ru-RU" dirty="0"/>
              <a:t>– це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бізнесу</a:t>
            </a:r>
            <a:r>
              <a:rPr lang="ru-RU" dirty="0"/>
              <a:t>, які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загальною</a:t>
            </a:r>
            <a:r>
              <a:rPr lang="ru-RU" dirty="0"/>
              <a:t> </a:t>
            </a:r>
            <a:r>
              <a:rPr lang="ru-RU" dirty="0" err="1"/>
              <a:t>стратегією</a:t>
            </a:r>
            <a:r>
              <a:rPr lang="ru-RU" dirty="0" smtClean="0"/>
              <a:t>: </a:t>
            </a:r>
            <a:r>
              <a:rPr lang="ru-RU" dirty="0" err="1" smtClean="0"/>
              <a:t>розширення</a:t>
            </a:r>
            <a:r>
              <a:rPr lang="ru-RU" dirty="0" smtClean="0"/>
              <a:t> </a:t>
            </a:r>
            <a:r>
              <a:rPr lang="ru-RU" dirty="0"/>
              <a:t>ринку,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нововведень</a:t>
            </a:r>
            <a:r>
              <a:rPr lang="ru-RU" dirty="0"/>
              <a:t>,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smtClean="0"/>
              <a:t>максимального </a:t>
            </a:r>
            <a:r>
              <a:rPr lang="ru-RU" dirty="0" err="1" smtClean="0"/>
              <a:t>прибутку</a:t>
            </a:r>
            <a:r>
              <a:rPr lang="ru-RU" dirty="0"/>
              <a:t>, </a:t>
            </a:r>
            <a:r>
              <a:rPr lang="ru-RU" dirty="0" err="1"/>
              <a:t>створення</a:t>
            </a:r>
            <a:r>
              <a:rPr lang="ru-RU" dirty="0"/>
              <a:t> нового </a:t>
            </a:r>
            <a:r>
              <a:rPr lang="ru-RU" dirty="0" err="1"/>
              <a:t>бізнесу</a:t>
            </a:r>
            <a:r>
              <a:rPr lang="ru-RU" dirty="0"/>
              <a:t>, </a:t>
            </a:r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існуючого</a:t>
            </a:r>
            <a:r>
              <a:rPr lang="ru-RU" dirty="0"/>
              <a:t> </a:t>
            </a:r>
            <a:r>
              <a:rPr lang="ru-RU" dirty="0" err="1"/>
              <a:t>бізнесу</a:t>
            </a:r>
            <a:r>
              <a:rPr lang="ru-RU" dirty="0"/>
              <a:t>, </a:t>
            </a:r>
            <a:r>
              <a:rPr lang="ru-RU" dirty="0" err="1" smtClean="0"/>
              <a:t>купівля</a:t>
            </a:r>
            <a:r>
              <a:rPr lang="ru-RU" dirty="0"/>
              <a:t> </a:t>
            </a:r>
            <a:r>
              <a:rPr lang="ru-RU" dirty="0" err="1" smtClean="0"/>
              <a:t>бізнесу</a:t>
            </a:r>
            <a:r>
              <a:rPr lang="ru-RU" dirty="0"/>
              <a:t>, </a:t>
            </a:r>
            <a:r>
              <a:rPr lang="ru-RU" dirty="0" err="1"/>
              <a:t>інше</a:t>
            </a:r>
            <a:r>
              <a:rPr lang="ru-RU" dirty="0"/>
              <a:t>.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описані</a:t>
            </a:r>
            <a:r>
              <a:rPr lang="ru-RU" dirty="0"/>
              <a:t> таким чином,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зрозуміло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 smtClean="0"/>
              <a:t>переконливо</a:t>
            </a:r>
            <a:r>
              <a:rPr lang="ru-RU" dirty="0" smtClean="0"/>
              <a:t> </a:t>
            </a:r>
            <a:r>
              <a:rPr lang="ru-RU" dirty="0"/>
              <a:t>для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450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176915"/>
            <a:ext cx="9601196" cy="61465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309" y="919200"/>
            <a:ext cx="10714628" cy="567266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200" i="1" dirty="0" smtClean="0"/>
              <a:t> Короткий </a:t>
            </a:r>
            <a:r>
              <a:rPr lang="ru-RU" sz="2200" i="1" dirty="0" err="1"/>
              <a:t>опис</a:t>
            </a:r>
            <a:r>
              <a:rPr lang="ru-RU" sz="2200" i="1" dirty="0"/>
              <a:t> проекту </a:t>
            </a:r>
            <a:r>
              <a:rPr lang="ru-RU" sz="2200" b="1" dirty="0"/>
              <a:t>(</a:t>
            </a:r>
            <a:r>
              <a:rPr lang="ru-RU" sz="2200" dirty="0"/>
              <a:t>що </a:t>
            </a:r>
            <a:r>
              <a:rPr lang="ru-RU" sz="2200" dirty="0" err="1"/>
              <a:t>саме</a:t>
            </a:r>
            <a:r>
              <a:rPr lang="ru-RU" sz="2200" dirty="0"/>
              <a:t> та </a:t>
            </a:r>
            <a:r>
              <a:rPr lang="ru-RU" sz="2200" dirty="0" err="1"/>
              <a:t>яким</a:t>
            </a:r>
            <a:r>
              <a:rPr lang="ru-RU" sz="2200" dirty="0"/>
              <a:t> чином </a:t>
            </a:r>
            <a:r>
              <a:rPr lang="ru-RU" sz="2200" dirty="0" smtClean="0"/>
              <a:t>буде </a:t>
            </a:r>
            <a:r>
              <a:rPr lang="ru-RU" sz="2200" dirty="0" err="1" smtClean="0"/>
              <a:t>відбуватися</a:t>
            </a:r>
            <a:r>
              <a:rPr lang="ru-RU" sz="2200" b="1" dirty="0"/>
              <a:t>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200" dirty="0" smtClean="0"/>
              <a:t> </a:t>
            </a:r>
            <a:r>
              <a:rPr lang="ru-RU" sz="2200" i="1" dirty="0"/>
              <a:t>Короткий </a:t>
            </a:r>
            <a:r>
              <a:rPr lang="ru-RU" sz="2200" i="1" dirty="0" err="1"/>
              <a:t>опис</a:t>
            </a:r>
            <a:r>
              <a:rPr lang="ru-RU" sz="2200" i="1" dirty="0"/>
              <a:t> продукції або послуг </a:t>
            </a:r>
            <a:r>
              <a:rPr lang="ru-RU" sz="2200" b="1" dirty="0"/>
              <a:t>(</a:t>
            </a:r>
            <a:r>
              <a:rPr lang="ru-RU" sz="2200" dirty="0"/>
              <a:t>яка </a:t>
            </a:r>
            <a:r>
              <a:rPr lang="ru-RU" sz="2200" dirty="0" err="1"/>
              <a:t>саме</a:t>
            </a:r>
            <a:r>
              <a:rPr lang="ru-RU" sz="2200" dirty="0"/>
              <a:t> </a:t>
            </a:r>
            <a:r>
              <a:rPr lang="ru-RU" sz="2200" dirty="0" err="1"/>
              <a:t>продукція</a:t>
            </a:r>
            <a:r>
              <a:rPr lang="ru-RU" sz="2200" dirty="0"/>
              <a:t>, в </a:t>
            </a:r>
            <a:r>
              <a:rPr lang="ru-RU" sz="2200" dirty="0" err="1" smtClean="0"/>
              <a:t>чому</a:t>
            </a:r>
            <a:r>
              <a:rPr lang="ru-RU" sz="2200" dirty="0" smtClean="0"/>
              <a:t> </a:t>
            </a:r>
            <a:r>
              <a:rPr lang="ru-RU" sz="2200" dirty="0" err="1" smtClean="0"/>
              <a:t>її</a:t>
            </a:r>
            <a:r>
              <a:rPr lang="ru-RU" sz="2200" dirty="0" smtClean="0"/>
              <a:t> </a:t>
            </a:r>
            <a:r>
              <a:rPr lang="ru-RU" sz="2200" dirty="0" err="1"/>
              <a:t>корисність</a:t>
            </a:r>
            <a:r>
              <a:rPr lang="ru-RU" sz="2200" dirty="0"/>
              <a:t> для </a:t>
            </a:r>
            <a:r>
              <a:rPr lang="ru-RU" sz="2200" dirty="0" err="1"/>
              <a:t>покупців</a:t>
            </a:r>
            <a:r>
              <a:rPr lang="ru-RU" sz="2200" dirty="0"/>
              <a:t>, у </a:t>
            </a:r>
            <a:r>
              <a:rPr lang="ru-RU" sz="2200" dirty="0" err="1"/>
              <a:t>чому</a:t>
            </a:r>
            <a:r>
              <a:rPr lang="ru-RU" sz="2200" dirty="0"/>
              <a:t> </a:t>
            </a:r>
            <a:r>
              <a:rPr lang="ru-RU" sz="2200" dirty="0" err="1"/>
              <a:t>вимірюється</a:t>
            </a:r>
            <a:r>
              <a:rPr lang="ru-RU" sz="2200" dirty="0"/>
              <a:t> </a:t>
            </a:r>
            <a:r>
              <a:rPr lang="ru-RU" sz="2200" dirty="0" err="1"/>
              <a:t>одиниця</a:t>
            </a:r>
            <a:r>
              <a:rPr lang="ru-RU" sz="2200" dirty="0"/>
              <a:t> продукції, яка </a:t>
            </a:r>
            <a:r>
              <a:rPr lang="ru-RU" sz="2200" dirty="0" err="1" smtClean="0"/>
              <a:t>ціна</a:t>
            </a:r>
            <a:r>
              <a:rPr lang="ru-RU" sz="2200" dirty="0" smtClean="0"/>
              <a:t> за </a:t>
            </a:r>
            <a:r>
              <a:rPr lang="ru-RU" sz="2200" dirty="0" err="1"/>
              <a:t>одиницю</a:t>
            </a:r>
            <a:r>
              <a:rPr lang="ru-RU" sz="2200" dirty="0"/>
              <a:t> </a:t>
            </a:r>
            <a:r>
              <a:rPr lang="ru-RU" sz="2200" dirty="0" err="1"/>
              <a:t>вимірювання</a:t>
            </a:r>
            <a:r>
              <a:rPr lang="ru-RU" sz="2200" dirty="0"/>
              <a:t> продукту, </a:t>
            </a:r>
            <a:r>
              <a:rPr lang="ru-RU" sz="2200" dirty="0" err="1"/>
              <a:t>який</a:t>
            </a:r>
            <a:r>
              <a:rPr lang="ru-RU" sz="2200" dirty="0"/>
              <a:t> </a:t>
            </a:r>
            <a:r>
              <a:rPr lang="ru-RU" sz="2200" dirty="0" err="1"/>
              <a:t>заплановано</a:t>
            </a:r>
            <a:r>
              <a:rPr lang="ru-RU" sz="2200" dirty="0"/>
              <a:t> </a:t>
            </a:r>
            <a:r>
              <a:rPr lang="ru-RU" sz="2200" dirty="0" err="1"/>
              <a:t>обсяг</a:t>
            </a:r>
            <a:r>
              <a:rPr lang="ru-RU" sz="2200" dirty="0"/>
              <a:t> збуту в </a:t>
            </a:r>
            <a:r>
              <a:rPr lang="ru-RU" sz="2200" dirty="0" smtClean="0"/>
              <a:t>квартал (</a:t>
            </a:r>
            <a:r>
              <a:rPr lang="ru-RU" sz="2200" dirty="0"/>
              <a:t>або </a:t>
            </a:r>
            <a:r>
              <a:rPr lang="ru-RU" sz="2200" dirty="0" err="1"/>
              <a:t>місяць</a:t>
            </a:r>
            <a:r>
              <a:rPr lang="ru-RU" sz="2200" dirty="0"/>
              <a:t>, у </a:t>
            </a:r>
            <a:r>
              <a:rPr lang="ru-RU" sz="2200" dirty="0" err="1"/>
              <a:t>залежності</a:t>
            </a:r>
            <a:r>
              <a:rPr lang="ru-RU" sz="2200" dirty="0"/>
              <a:t> від </a:t>
            </a:r>
            <a:r>
              <a:rPr lang="ru-RU" sz="2200" dirty="0" err="1"/>
              <a:t>терміну</a:t>
            </a:r>
            <a:r>
              <a:rPr lang="ru-RU" sz="2200" dirty="0"/>
              <a:t> </a:t>
            </a:r>
            <a:r>
              <a:rPr lang="ru-RU" sz="2200" dirty="0" err="1"/>
              <a:t>планування</a:t>
            </a:r>
            <a:r>
              <a:rPr lang="ru-RU" sz="2200" dirty="0"/>
              <a:t>, </a:t>
            </a:r>
            <a:r>
              <a:rPr lang="ru-RU" sz="2200" dirty="0" err="1"/>
              <a:t>який</a:t>
            </a:r>
            <a:r>
              <a:rPr lang="ru-RU" sz="2200" dirty="0"/>
              <a:t> </a:t>
            </a:r>
            <a:r>
              <a:rPr lang="ru-RU" sz="2200" dirty="0" err="1"/>
              <a:t>ви</a:t>
            </a:r>
            <a:r>
              <a:rPr lang="ru-RU" sz="2200" dirty="0"/>
              <a:t> </a:t>
            </a:r>
            <a:r>
              <a:rPr lang="ru-RU" sz="2200" dirty="0" err="1"/>
              <a:t>обрали</a:t>
            </a:r>
            <a:r>
              <a:rPr lang="ru-RU" sz="2200" dirty="0"/>
              <a:t>), у </a:t>
            </a:r>
            <a:r>
              <a:rPr lang="ru-RU" sz="2200" dirty="0" err="1" smtClean="0"/>
              <a:t>випадку</a:t>
            </a:r>
            <a:r>
              <a:rPr lang="ru-RU" sz="2200" dirty="0" smtClean="0"/>
              <a:t> </a:t>
            </a:r>
            <a:r>
              <a:rPr lang="ru-RU" sz="2200" dirty="0" err="1" smtClean="0"/>
              <a:t>виробництва</a:t>
            </a:r>
            <a:r>
              <a:rPr lang="ru-RU" sz="2200" dirty="0" smtClean="0"/>
              <a:t> </a:t>
            </a:r>
            <a:r>
              <a:rPr lang="ru-RU" sz="2200" dirty="0"/>
              <a:t>– </a:t>
            </a:r>
            <a:r>
              <a:rPr lang="ru-RU" sz="2200" dirty="0" err="1"/>
              <a:t>який</a:t>
            </a:r>
            <a:r>
              <a:rPr lang="ru-RU" sz="2200" dirty="0"/>
              <a:t> </a:t>
            </a:r>
            <a:r>
              <a:rPr lang="ru-RU" sz="2200" dirty="0" err="1"/>
              <a:t>максимальний</a:t>
            </a:r>
            <a:r>
              <a:rPr lang="ru-RU" sz="2200" dirty="0"/>
              <a:t> </a:t>
            </a:r>
            <a:r>
              <a:rPr lang="ru-RU" sz="2200" dirty="0" err="1"/>
              <a:t>обсяг</a:t>
            </a:r>
            <a:r>
              <a:rPr lang="ru-RU" sz="2200" dirty="0"/>
              <a:t> </a:t>
            </a:r>
            <a:r>
              <a:rPr lang="ru-RU" sz="2200" dirty="0" err="1"/>
              <a:t>виробництва</a:t>
            </a:r>
            <a:r>
              <a:rPr lang="ru-RU" sz="2200" dirty="0"/>
              <a:t> </a:t>
            </a:r>
            <a:r>
              <a:rPr lang="ru-RU" sz="2200" dirty="0" err="1"/>
              <a:t>можливий</a:t>
            </a:r>
            <a:r>
              <a:rPr lang="ru-RU" sz="2200" dirty="0"/>
              <a:t> в </a:t>
            </a:r>
            <a:r>
              <a:rPr lang="ru-RU" sz="2200" dirty="0" smtClean="0"/>
              <a:t>квартал (</a:t>
            </a:r>
            <a:r>
              <a:rPr lang="ru-RU" sz="2200" dirty="0" err="1"/>
              <a:t>місяць</a:t>
            </a:r>
            <a:r>
              <a:rPr lang="ru-RU" sz="2200" dirty="0" smtClean="0"/>
              <a:t>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200" i="1" dirty="0"/>
              <a:t> </a:t>
            </a:r>
            <a:r>
              <a:rPr lang="ru-RU" sz="2200" i="1" dirty="0" smtClean="0"/>
              <a:t>Короткий </a:t>
            </a:r>
            <a:r>
              <a:rPr lang="ru-RU" sz="2200" i="1" dirty="0" err="1"/>
              <a:t>опис</a:t>
            </a:r>
            <a:r>
              <a:rPr lang="ru-RU" sz="2200" i="1" dirty="0"/>
              <a:t> </a:t>
            </a:r>
            <a:r>
              <a:rPr lang="ru-RU" sz="2200" i="1" dirty="0" err="1"/>
              <a:t>цільових</a:t>
            </a:r>
            <a:r>
              <a:rPr lang="ru-RU" sz="2200" i="1" dirty="0"/>
              <a:t> </a:t>
            </a:r>
            <a:r>
              <a:rPr lang="ru-RU" sz="2200" i="1" dirty="0" err="1" smtClean="0"/>
              <a:t>ринків</a:t>
            </a:r>
            <a:endParaRPr lang="ru-RU" sz="2200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2200" i="1" dirty="0"/>
              <a:t> </a:t>
            </a:r>
            <a:r>
              <a:rPr lang="ru-RU" sz="2200" i="1" dirty="0" smtClean="0"/>
              <a:t>Короткий </a:t>
            </a:r>
            <a:r>
              <a:rPr lang="ru-RU" sz="2200" i="1" dirty="0" err="1"/>
              <a:t>опис</a:t>
            </a:r>
            <a:r>
              <a:rPr lang="ru-RU" sz="2200" i="1" dirty="0"/>
              <a:t> </a:t>
            </a:r>
            <a:r>
              <a:rPr lang="ru-RU" sz="2200" i="1" dirty="0" err="1"/>
              <a:t>сировини</a:t>
            </a:r>
            <a:r>
              <a:rPr lang="ru-RU" sz="2200" i="1" dirty="0"/>
              <a:t> (</a:t>
            </a:r>
            <a:r>
              <a:rPr lang="ru-RU" sz="2200" i="1" dirty="0" err="1" smtClean="0"/>
              <a:t>матеріалів</a:t>
            </a:r>
            <a:r>
              <a:rPr lang="ru-RU" sz="2200" i="1" dirty="0" smtClean="0"/>
              <a:t>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200" i="1" dirty="0" smtClean="0"/>
              <a:t> Короткий </a:t>
            </a:r>
            <a:r>
              <a:rPr lang="ru-RU" sz="2200" i="1" dirty="0" err="1"/>
              <a:t>опис</a:t>
            </a:r>
            <a:r>
              <a:rPr lang="ru-RU" sz="2200" i="1" dirty="0"/>
              <a:t> </a:t>
            </a:r>
            <a:r>
              <a:rPr lang="ru-RU" sz="2200" i="1" dirty="0" err="1"/>
              <a:t>необхідного</a:t>
            </a:r>
            <a:r>
              <a:rPr lang="ru-RU" sz="2200" i="1" dirty="0"/>
              <a:t> </a:t>
            </a:r>
            <a:r>
              <a:rPr lang="ru-RU" sz="2200" i="1" dirty="0" err="1" smtClean="0"/>
              <a:t>обладнання</a:t>
            </a:r>
            <a:r>
              <a:rPr lang="ru-RU" sz="2200" i="1" dirty="0"/>
              <a:t> </a:t>
            </a:r>
            <a:endParaRPr lang="ru-RU" sz="2200" i="1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200" i="1" dirty="0" smtClean="0"/>
              <a:t> </a:t>
            </a:r>
            <a:r>
              <a:rPr lang="ru-RU" sz="2200" i="1" dirty="0" err="1" smtClean="0"/>
              <a:t>Місце</a:t>
            </a:r>
            <a:r>
              <a:rPr lang="ru-RU" sz="2200" i="1" dirty="0" smtClean="0"/>
              <a:t> </a:t>
            </a:r>
            <a:r>
              <a:rPr lang="ru-RU" sz="2200" i="1" dirty="0" err="1"/>
              <a:t>розташування</a:t>
            </a:r>
            <a:r>
              <a:rPr lang="ru-RU" sz="2200" i="1" dirty="0"/>
              <a:t> </a:t>
            </a:r>
            <a:r>
              <a:rPr lang="ru-RU" sz="2200" i="1" dirty="0" smtClean="0"/>
              <a:t>діяльності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200" i="1" dirty="0"/>
              <a:t> </a:t>
            </a:r>
            <a:r>
              <a:rPr lang="ru-RU" sz="2200" i="1" dirty="0" err="1" smtClean="0"/>
              <a:t>Необхідний</a:t>
            </a:r>
            <a:r>
              <a:rPr lang="ru-RU" sz="2200" i="1" dirty="0" smtClean="0"/>
              <a:t> персонал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200" i="1" dirty="0"/>
              <a:t> </a:t>
            </a:r>
            <a:r>
              <a:rPr lang="ru-RU" sz="2200" i="1" dirty="0" err="1" smtClean="0"/>
              <a:t>Термін</a:t>
            </a:r>
            <a:r>
              <a:rPr lang="ru-RU" sz="2200" i="1" dirty="0" smtClean="0"/>
              <a:t> </a:t>
            </a:r>
            <a:r>
              <a:rPr lang="ru-RU" sz="2200" i="1" dirty="0" err="1"/>
              <a:t>планування</a:t>
            </a:r>
            <a:r>
              <a:rPr lang="ru-RU" sz="2200" i="1" dirty="0"/>
              <a:t>, </a:t>
            </a:r>
            <a:r>
              <a:rPr lang="ru-RU" sz="2200" i="1" dirty="0" err="1"/>
              <a:t>термін</a:t>
            </a:r>
            <a:r>
              <a:rPr lang="ru-RU" sz="2200" i="1" dirty="0"/>
              <a:t> </a:t>
            </a:r>
            <a:r>
              <a:rPr lang="ru-RU" sz="2200" i="1" dirty="0" err="1"/>
              <a:t>підготовчого</a:t>
            </a:r>
            <a:r>
              <a:rPr lang="ru-RU" sz="2200" i="1" dirty="0"/>
              <a:t> </a:t>
            </a:r>
            <a:r>
              <a:rPr lang="ru-RU" sz="2200" i="1" dirty="0" err="1"/>
              <a:t>періоду</a:t>
            </a:r>
            <a:r>
              <a:rPr lang="ru-RU" sz="2200" i="1" dirty="0"/>
              <a:t>, </a:t>
            </a:r>
            <a:r>
              <a:rPr lang="ru-RU" sz="2200" i="1" dirty="0" err="1"/>
              <a:t>термін</a:t>
            </a:r>
            <a:r>
              <a:rPr lang="ru-RU" sz="2200" i="1" dirty="0"/>
              <a:t> </a:t>
            </a:r>
            <a:r>
              <a:rPr lang="ru-RU" sz="2200" i="1" dirty="0" smtClean="0"/>
              <a:t>початку </a:t>
            </a:r>
            <a:r>
              <a:rPr lang="ru-RU" sz="2200" i="1" dirty="0" err="1" smtClean="0"/>
              <a:t>реалізації</a:t>
            </a:r>
            <a:r>
              <a:rPr lang="ru-RU" sz="2200" i="1" dirty="0" smtClean="0"/>
              <a:t> </a:t>
            </a:r>
            <a:r>
              <a:rPr lang="ru-RU" sz="2200" i="1" dirty="0"/>
              <a:t>проекту, </a:t>
            </a:r>
            <a:r>
              <a:rPr lang="ru-RU" sz="2200" i="1" dirty="0" err="1"/>
              <a:t>термін</a:t>
            </a:r>
            <a:r>
              <a:rPr lang="ru-RU" sz="2200" i="1" dirty="0"/>
              <a:t> </a:t>
            </a:r>
            <a:r>
              <a:rPr lang="ru-RU" sz="2200" i="1" dirty="0" err="1"/>
              <a:t>окупності</a:t>
            </a:r>
            <a:r>
              <a:rPr lang="ru-RU" sz="2200" i="1" dirty="0"/>
              <a:t> проекту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591430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176915"/>
            <a:ext cx="9601196" cy="61465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309" y="919200"/>
            <a:ext cx="10714628" cy="5672669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2000" i="1" dirty="0" smtClean="0"/>
              <a:t> </a:t>
            </a:r>
            <a:r>
              <a:rPr lang="ru-RU" sz="2000" i="1" dirty="0" err="1" smtClean="0"/>
              <a:t>Необхідні</a:t>
            </a:r>
            <a:r>
              <a:rPr lang="ru-RU" sz="2000" i="1" dirty="0" smtClean="0"/>
              <a:t> </a:t>
            </a:r>
            <a:r>
              <a:rPr lang="ru-RU" sz="2000" i="1" dirty="0" err="1"/>
              <a:t>інвестиції</a:t>
            </a:r>
            <a:r>
              <a:rPr lang="ru-RU" sz="2000" i="1" dirty="0"/>
              <a:t> </a:t>
            </a:r>
            <a:r>
              <a:rPr lang="ru-RU" sz="2000" b="1" dirty="0"/>
              <a:t>(</a:t>
            </a:r>
            <a:r>
              <a:rPr lang="ru-RU" sz="2000" b="1" dirty="0" err="1"/>
              <a:t>з</a:t>
            </a:r>
            <a:r>
              <a:rPr lang="ru-RU" sz="2000" dirty="0" err="1"/>
              <a:t>агальна</a:t>
            </a:r>
            <a:r>
              <a:rPr lang="ru-RU" sz="2000" dirty="0"/>
              <a:t> </a:t>
            </a:r>
            <a:r>
              <a:rPr lang="ru-RU" sz="2000" dirty="0" err="1"/>
              <a:t>вартість</a:t>
            </a:r>
            <a:r>
              <a:rPr lang="ru-RU" sz="2000" dirty="0"/>
              <a:t> проекту, </a:t>
            </a:r>
            <a:r>
              <a:rPr lang="ru-RU" sz="2000" dirty="0" err="1" smtClean="0"/>
              <a:t>скільки</a:t>
            </a:r>
            <a:r>
              <a:rPr lang="ru-RU" sz="2000" dirty="0" smtClean="0"/>
              <a:t> </a:t>
            </a:r>
            <a:r>
              <a:rPr lang="ru-RU" sz="2000" dirty="0" err="1" smtClean="0"/>
              <a:t>планується</a:t>
            </a:r>
            <a:r>
              <a:rPr lang="ru-RU" sz="2000" dirty="0" smtClean="0"/>
              <a:t> </a:t>
            </a:r>
            <a:r>
              <a:rPr lang="ru-RU" sz="2000" dirty="0" err="1"/>
              <a:t>вкласти</a:t>
            </a:r>
            <a:r>
              <a:rPr lang="ru-RU" sz="2000" dirty="0"/>
              <a:t> </a:t>
            </a:r>
            <a:r>
              <a:rPr lang="ru-RU" sz="2000" dirty="0" err="1"/>
              <a:t>власних</a:t>
            </a:r>
            <a:r>
              <a:rPr lang="ru-RU" sz="2000" dirty="0"/>
              <a:t> </a:t>
            </a:r>
            <a:r>
              <a:rPr lang="ru-RU" sz="2000" dirty="0" err="1"/>
              <a:t>коштів</a:t>
            </a:r>
            <a:r>
              <a:rPr lang="ru-RU" sz="2000" dirty="0"/>
              <a:t>, </a:t>
            </a:r>
            <a:r>
              <a:rPr lang="ru-RU" sz="2000" dirty="0" err="1"/>
              <a:t>скільки</a:t>
            </a:r>
            <a:r>
              <a:rPr lang="ru-RU" sz="2000" dirty="0"/>
              <a:t> треба </a:t>
            </a:r>
            <a:r>
              <a:rPr lang="ru-RU" sz="2000" dirty="0" err="1"/>
              <a:t>залучених</a:t>
            </a:r>
            <a:r>
              <a:rPr lang="ru-RU" sz="2000" dirty="0"/>
              <a:t> </a:t>
            </a:r>
            <a:r>
              <a:rPr lang="ru-RU" sz="2000" dirty="0" err="1"/>
              <a:t>коштів</a:t>
            </a:r>
            <a:r>
              <a:rPr lang="ru-RU" sz="2000" dirty="0"/>
              <a:t>, у </a:t>
            </a:r>
            <a:r>
              <a:rPr lang="ru-RU" sz="2000" dirty="0" err="1" smtClean="0"/>
              <a:t>якій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формі</a:t>
            </a:r>
            <a:r>
              <a:rPr lang="ru-RU" sz="2000" dirty="0" smtClean="0"/>
              <a:t> </a:t>
            </a:r>
            <a:r>
              <a:rPr lang="ru-RU" sz="2000" dirty="0" err="1"/>
              <a:t>планується</a:t>
            </a:r>
            <a:r>
              <a:rPr lang="ru-RU" sz="2000" dirty="0"/>
              <a:t> їх </a:t>
            </a:r>
            <a:r>
              <a:rPr lang="ru-RU" sz="2000" dirty="0" err="1"/>
              <a:t>залучити</a:t>
            </a:r>
            <a:r>
              <a:rPr lang="ru-RU" sz="2000" dirty="0"/>
              <a:t>, які </a:t>
            </a:r>
            <a:r>
              <a:rPr lang="ru-RU" sz="2000" dirty="0" err="1"/>
              <a:t>необхідні</a:t>
            </a:r>
            <a:r>
              <a:rPr lang="ru-RU" sz="2000" dirty="0"/>
              <a:t> </a:t>
            </a:r>
            <a:r>
              <a:rPr lang="ru-RU" sz="2000" dirty="0" err="1"/>
              <a:t>капітальні</a:t>
            </a:r>
            <a:r>
              <a:rPr lang="ru-RU" sz="2000" dirty="0"/>
              <a:t> </a:t>
            </a:r>
            <a:r>
              <a:rPr lang="ru-RU" sz="2000" dirty="0" err="1"/>
              <a:t>вкладення</a:t>
            </a:r>
            <a:r>
              <a:rPr lang="ru-RU" sz="2000" dirty="0"/>
              <a:t> і </a:t>
            </a:r>
            <a:r>
              <a:rPr lang="ru-RU" sz="2000" dirty="0" err="1" smtClean="0"/>
              <a:t>оборотні</a:t>
            </a:r>
            <a:r>
              <a:rPr lang="ru-RU" sz="2000" dirty="0" smtClean="0"/>
              <a:t> </a:t>
            </a:r>
            <a:r>
              <a:rPr lang="ru-RU" sz="2000" dirty="0" err="1" smtClean="0"/>
              <a:t>кошти</a:t>
            </a:r>
            <a:r>
              <a:rPr lang="ru-RU" sz="2000" dirty="0" smtClean="0"/>
              <a:t>).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000" i="1" dirty="0" err="1" smtClean="0"/>
              <a:t>Заплановані</a:t>
            </a:r>
            <a:r>
              <a:rPr lang="ru-RU" sz="2000" i="1" dirty="0" smtClean="0"/>
              <a:t> </a:t>
            </a:r>
            <a:r>
              <a:rPr lang="ru-RU" sz="2000" i="1" dirty="0" err="1"/>
              <a:t>показники</a:t>
            </a:r>
            <a:r>
              <a:rPr lang="ru-RU" sz="2000" i="1" dirty="0"/>
              <a:t> </a:t>
            </a:r>
            <a:r>
              <a:rPr lang="ru-RU" sz="2000" i="1" dirty="0" err="1"/>
              <a:t>оперативної</a:t>
            </a:r>
            <a:r>
              <a:rPr lang="ru-RU" sz="2000" i="1" dirty="0"/>
              <a:t> </a:t>
            </a:r>
            <a:r>
              <a:rPr lang="ru-RU" sz="2000" i="1" dirty="0" smtClean="0"/>
              <a:t>діяльності</a:t>
            </a:r>
            <a:r>
              <a:rPr lang="ru-RU" sz="2000" dirty="0" smtClean="0"/>
              <a:t>(</a:t>
            </a:r>
            <a:r>
              <a:rPr lang="ru-RU" sz="2000" dirty="0" err="1" smtClean="0"/>
              <a:t>скільки</a:t>
            </a:r>
            <a:r>
              <a:rPr lang="ru-RU" sz="2000" dirty="0" smtClean="0"/>
              <a:t> </a:t>
            </a:r>
            <a:r>
              <a:rPr lang="ru-RU" sz="2000" dirty="0" err="1" smtClean="0"/>
              <a:t>планується</a:t>
            </a:r>
            <a:r>
              <a:rPr lang="ru-RU" sz="2000" dirty="0" smtClean="0"/>
              <a:t> </a:t>
            </a:r>
            <a:r>
              <a:rPr lang="ru-RU" sz="2000" dirty="0" err="1"/>
              <a:t>надходжень</a:t>
            </a:r>
            <a:r>
              <a:rPr lang="ru-RU" sz="2000" dirty="0"/>
              <a:t> від </a:t>
            </a:r>
            <a:r>
              <a:rPr lang="ru-RU" sz="2000" dirty="0" err="1"/>
              <a:t>реалізації</a:t>
            </a:r>
            <a:r>
              <a:rPr lang="ru-RU" sz="2000" dirty="0"/>
              <a:t> (</a:t>
            </a:r>
            <a:r>
              <a:rPr lang="ru-RU" sz="2000" dirty="0" err="1"/>
              <a:t>виручки</a:t>
            </a:r>
            <a:r>
              <a:rPr lang="ru-RU" sz="2000" dirty="0"/>
              <a:t>) </a:t>
            </a:r>
            <a:r>
              <a:rPr lang="ru-RU" sz="2000" dirty="0" err="1"/>
              <a:t>протягом</a:t>
            </a:r>
            <a:r>
              <a:rPr lang="ru-RU" sz="2000" dirty="0"/>
              <a:t> </a:t>
            </a:r>
            <a:r>
              <a:rPr lang="ru-RU" sz="2000" dirty="0" err="1" smtClean="0"/>
              <a:t>терміну</a:t>
            </a:r>
            <a:r>
              <a:rPr lang="ru-RU" sz="2000" dirty="0" smtClean="0"/>
              <a:t> </a:t>
            </a:r>
            <a:r>
              <a:rPr lang="ru-RU" sz="2000" dirty="0" err="1" smtClean="0"/>
              <a:t>планування</a:t>
            </a:r>
            <a:r>
              <a:rPr lang="ru-RU" sz="2000" dirty="0"/>
              <a:t>, </a:t>
            </a:r>
            <a:r>
              <a:rPr lang="ru-RU" sz="2000" dirty="0" err="1"/>
              <a:t>скільки</a:t>
            </a:r>
            <a:r>
              <a:rPr lang="ru-RU" sz="2000" dirty="0"/>
              <a:t> </a:t>
            </a:r>
            <a:r>
              <a:rPr lang="ru-RU" sz="2000" dirty="0" err="1"/>
              <a:t>планується</a:t>
            </a:r>
            <a:r>
              <a:rPr lang="ru-RU" sz="2000" dirty="0"/>
              <a:t> витрат </a:t>
            </a:r>
            <a:r>
              <a:rPr lang="ru-RU" sz="2000" dirty="0" err="1"/>
              <a:t>протягом</a:t>
            </a:r>
            <a:r>
              <a:rPr lang="ru-RU" sz="2000" dirty="0"/>
              <a:t>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планування</a:t>
            </a:r>
            <a:r>
              <a:rPr lang="ru-RU" sz="2000" dirty="0"/>
              <a:t>, </a:t>
            </a:r>
            <a:r>
              <a:rPr lang="ru-RU" sz="2000" dirty="0" smtClean="0"/>
              <a:t>які </a:t>
            </a:r>
            <a:r>
              <a:rPr lang="ru-RU" sz="2000" dirty="0" err="1" smtClean="0"/>
              <a:t>плануються</a:t>
            </a:r>
            <a:r>
              <a:rPr lang="ru-RU" sz="2000" dirty="0" smtClean="0"/>
              <a:t> </a:t>
            </a:r>
            <a:r>
              <a:rPr lang="ru-RU" sz="2000" dirty="0" err="1"/>
              <a:t>прибутки</a:t>
            </a:r>
            <a:r>
              <a:rPr lang="ru-RU" sz="2000" dirty="0"/>
              <a:t> на </a:t>
            </a:r>
            <a:r>
              <a:rPr lang="ru-RU" sz="2000" dirty="0" err="1"/>
              <a:t>кінець</a:t>
            </a:r>
            <a:r>
              <a:rPr lang="ru-RU" sz="2000" dirty="0"/>
              <a:t> </a:t>
            </a:r>
            <a:r>
              <a:rPr lang="ru-RU" sz="2000" dirty="0" err="1"/>
              <a:t>терміну</a:t>
            </a:r>
            <a:r>
              <a:rPr lang="ru-RU" sz="2000" dirty="0"/>
              <a:t> </a:t>
            </a:r>
            <a:r>
              <a:rPr lang="ru-RU" sz="2000" dirty="0" err="1"/>
              <a:t>планування</a:t>
            </a:r>
            <a:r>
              <a:rPr lang="ru-RU" sz="2000" dirty="0"/>
              <a:t>, </a:t>
            </a:r>
            <a:r>
              <a:rPr lang="ru-RU" sz="2000" dirty="0" err="1"/>
              <a:t>скільки</a:t>
            </a:r>
            <a:r>
              <a:rPr lang="ru-RU" sz="2000" dirty="0"/>
              <a:t> </a:t>
            </a:r>
            <a:r>
              <a:rPr lang="ru-RU" sz="2000" dirty="0" err="1" smtClean="0"/>
              <a:t>коштів</a:t>
            </a:r>
            <a:r>
              <a:rPr lang="ru-RU" sz="2000" dirty="0" smtClean="0"/>
              <a:t> </a:t>
            </a:r>
            <a:r>
              <a:rPr lang="ru-RU" sz="2000" dirty="0" err="1" smtClean="0"/>
              <a:t>залишається</a:t>
            </a:r>
            <a:r>
              <a:rPr lang="ru-RU" sz="2000" dirty="0" smtClean="0"/>
              <a:t> </a:t>
            </a:r>
            <a:r>
              <a:rPr lang="ru-RU" sz="2000" dirty="0" err="1"/>
              <a:t>після</a:t>
            </a:r>
            <a:r>
              <a:rPr lang="ru-RU" sz="2000" dirty="0"/>
              <a:t> </a:t>
            </a:r>
            <a:r>
              <a:rPr lang="ru-RU" sz="2000" dirty="0" err="1"/>
              <a:t>повернення</a:t>
            </a:r>
            <a:r>
              <a:rPr lang="ru-RU" sz="2000" dirty="0"/>
              <a:t> </a:t>
            </a:r>
            <a:r>
              <a:rPr lang="ru-RU" sz="2000" dirty="0" err="1"/>
              <a:t>залучених</a:t>
            </a:r>
            <a:r>
              <a:rPr lang="ru-RU" sz="2000" dirty="0"/>
              <a:t> </a:t>
            </a:r>
            <a:r>
              <a:rPr lang="ru-RU" sz="2000" dirty="0" err="1"/>
              <a:t>інвестицій</a:t>
            </a:r>
            <a:r>
              <a:rPr lang="ru-RU" sz="2000" dirty="0" smtClean="0"/>
              <a:t>).</a:t>
            </a:r>
          </a:p>
          <a:p>
            <a:pPr marL="0" indent="0" algn="just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/>
              <a:t>Резюме </a:t>
            </a:r>
            <a:r>
              <a:rPr lang="ru-RU" sz="2000" dirty="0" err="1"/>
              <a:t>має</a:t>
            </a:r>
            <a:r>
              <a:rPr lang="ru-RU" sz="2000" dirty="0"/>
              <a:t> бути </a:t>
            </a:r>
            <a:r>
              <a:rPr lang="ru-RU" sz="2000" dirty="0" err="1"/>
              <a:t>досить</a:t>
            </a:r>
            <a:r>
              <a:rPr lang="ru-RU" sz="2000" dirty="0"/>
              <a:t> </a:t>
            </a:r>
            <a:r>
              <a:rPr lang="ru-RU" sz="2000" dirty="0" err="1"/>
              <a:t>змістовне</a:t>
            </a:r>
            <a:r>
              <a:rPr lang="ru-RU" sz="2000" dirty="0"/>
              <a:t> і </a:t>
            </a:r>
            <a:r>
              <a:rPr lang="ru-RU" sz="2000" dirty="0" err="1"/>
              <a:t>зрозуміле</a:t>
            </a:r>
            <a:r>
              <a:rPr lang="ru-RU" sz="2000" dirty="0"/>
              <a:t> для </a:t>
            </a:r>
            <a:r>
              <a:rPr lang="ru-RU" sz="2000" dirty="0" err="1"/>
              <a:t>читання</a:t>
            </a:r>
            <a:r>
              <a:rPr lang="ru-RU" sz="2000" dirty="0"/>
              <a:t> </a:t>
            </a:r>
            <a:r>
              <a:rPr lang="ru-RU" sz="2000" dirty="0" err="1"/>
              <a:t>людині</a:t>
            </a:r>
            <a:r>
              <a:rPr lang="ru-RU" sz="2000" dirty="0"/>
              <a:t>, </a:t>
            </a:r>
            <a:r>
              <a:rPr lang="ru-RU" sz="2000" dirty="0" err="1" smtClean="0"/>
              <a:t>якій</a:t>
            </a:r>
            <a:r>
              <a:rPr lang="ru-RU" sz="2000" dirty="0" smtClean="0"/>
              <a:t> </a:t>
            </a:r>
            <a:r>
              <a:rPr lang="ru-RU" sz="2000" dirty="0" err="1" smtClean="0"/>
              <a:t>надається</a:t>
            </a:r>
            <a:r>
              <a:rPr lang="ru-RU" sz="2000" dirty="0" smtClean="0"/>
              <a:t> </a:t>
            </a:r>
            <a:r>
              <a:rPr lang="ru-RU" sz="2000" dirty="0" err="1"/>
              <a:t>бізнес</a:t>
            </a:r>
            <a:r>
              <a:rPr lang="ru-RU" sz="2000" dirty="0"/>
              <a:t>-план. Резюме – це </a:t>
            </a:r>
            <a:r>
              <a:rPr lang="ru-RU" sz="2000" dirty="0" err="1"/>
              <a:t>візитна</a:t>
            </a:r>
            <a:r>
              <a:rPr lang="ru-RU" sz="2000" dirty="0"/>
              <a:t> </a:t>
            </a:r>
            <a:r>
              <a:rPr lang="ru-RU" sz="2000" dirty="0" err="1"/>
              <a:t>картка</a:t>
            </a:r>
            <a:r>
              <a:rPr lang="ru-RU" sz="2000" dirty="0"/>
              <a:t> проекту. Якщо </a:t>
            </a:r>
            <a:r>
              <a:rPr lang="ru-RU" sz="2000" dirty="0" err="1" smtClean="0"/>
              <a:t>воно</a:t>
            </a:r>
            <a:r>
              <a:rPr lang="ru-RU" sz="2000" dirty="0" smtClean="0"/>
              <a:t> погано </a:t>
            </a:r>
            <a:r>
              <a:rPr lang="ru-RU" sz="2000" dirty="0" err="1"/>
              <a:t>складене</a:t>
            </a:r>
            <a:r>
              <a:rPr lang="ru-RU" sz="2000" dirty="0"/>
              <a:t> і не </a:t>
            </a:r>
            <a:r>
              <a:rPr lang="ru-RU" sz="2000" dirty="0" err="1"/>
              <a:t>зацікавило</a:t>
            </a:r>
            <a:r>
              <a:rPr lang="ru-RU" sz="2000" dirty="0"/>
              <a:t> </a:t>
            </a:r>
            <a:r>
              <a:rPr lang="ru-RU" sz="2000" dirty="0" err="1"/>
              <a:t>інвестора</a:t>
            </a:r>
            <a:r>
              <a:rPr lang="ru-RU" sz="2000" dirty="0"/>
              <a:t>, то </a:t>
            </a:r>
            <a:r>
              <a:rPr lang="ru-RU" sz="2000" dirty="0" err="1"/>
              <a:t>вірогідніше</a:t>
            </a:r>
            <a:r>
              <a:rPr lang="ru-RU" sz="2000" dirty="0"/>
              <a:t> за все, </a:t>
            </a:r>
            <a:r>
              <a:rPr lang="ru-RU" sz="2000" dirty="0" err="1"/>
              <a:t>він</a:t>
            </a:r>
            <a:r>
              <a:rPr lang="ru-RU" sz="2000" dirty="0"/>
              <a:t> </a:t>
            </a:r>
            <a:r>
              <a:rPr lang="ru-RU" sz="2000" dirty="0" err="1"/>
              <a:t>навіть</a:t>
            </a:r>
            <a:r>
              <a:rPr lang="ru-RU" sz="2000" dirty="0"/>
              <a:t> </a:t>
            </a:r>
            <a:r>
              <a:rPr lang="ru-RU" sz="2000" dirty="0" smtClean="0"/>
              <a:t>не буде </a:t>
            </a:r>
            <a:r>
              <a:rPr lang="ru-RU" sz="2000" dirty="0" err="1"/>
              <a:t>переглядати</a:t>
            </a:r>
            <a:r>
              <a:rPr lang="ru-RU" sz="2000" dirty="0"/>
              <a:t> </a:t>
            </a:r>
            <a:r>
              <a:rPr lang="ru-RU" sz="2000" dirty="0" err="1"/>
              <a:t>інші</a:t>
            </a:r>
            <a:r>
              <a:rPr lang="ru-RU" sz="2000" dirty="0"/>
              <a:t> </a:t>
            </a:r>
            <a:r>
              <a:rPr lang="ru-RU" sz="2000" dirty="0" err="1"/>
              <a:t>частини</a:t>
            </a:r>
            <a:r>
              <a:rPr lang="ru-RU" sz="2000" dirty="0"/>
              <a:t> </a:t>
            </a:r>
            <a:r>
              <a:rPr lang="ru-RU" sz="2000" dirty="0" err="1"/>
              <a:t>бізнес</a:t>
            </a:r>
            <a:r>
              <a:rPr lang="ru-RU" sz="2000" dirty="0"/>
              <a:t>-плану. </a:t>
            </a:r>
            <a:r>
              <a:rPr lang="ru-RU" sz="2000" dirty="0" err="1"/>
              <a:t>Фактично</a:t>
            </a:r>
            <a:r>
              <a:rPr lang="ru-RU" sz="2000" dirty="0"/>
              <a:t> резюме </a:t>
            </a:r>
            <a:r>
              <a:rPr lang="ru-RU" sz="2000" dirty="0" err="1" smtClean="0"/>
              <a:t>складається</a:t>
            </a:r>
            <a:r>
              <a:rPr lang="ru-RU" sz="2000" dirty="0" smtClean="0"/>
              <a:t> на </a:t>
            </a:r>
            <a:r>
              <a:rPr lang="ru-RU" sz="2000" dirty="0" err="1"/>
              <a:t>основі</a:t>
            </a:r>
            <a:r>
              <a:rPr lang="ru-RU" sz="2000" dirty="0"/>
              <a:t> </a:t>
            </a:r>
            <a:r>
              <a:rPr lang="ru-RU" sz="2000" dirty="0" err="1"/>
              <a:t>написаного</a:t>
            </a:r>
            <a:r>
              <a:rPr lang="ru-RU" sz="2000" dirty="0"/>
              <a:t> </a:t>
            </a:r>
            <a:r>
              <a:rPr lang="ru-RU" sz="2000" dirty="0" err="1"/>
              <a:t>бізнес</a:t>
            </a:r>
            <a:r>
              <a:rPr lang="ru-RU" sz="2000" dirty="0"/>
              <a:t>-плану, в </a:t>
            </a:r>
            <a:r>
              <a:rPr lang="ru-RU" sz="2000" dirty="0" err="1"/>
              <a:t>нього</a:t>
            </a:r>
            <a:r>
              <a:rPr lang="ru-RU" sz="2000" dirty="0"/>
              <a:t> </a:t>
            </a:r>
            <a:r>
              <a:rPr lang="ru-RU" sz="2000" dirty="0" err="1"/>
              <a:t>вписується</a:t>
            </a:r>
            <a:r>
              <a:rPr lang="ru-RU" sz="2000" dirty="0"/>
              <a:t> </a:t>
            </a:r>
            <a:r>
              <a:rPr lang="ru-RU" sz="2000" dirty="0" err="1"/>
              <a:t>необхідна</a:t>
            </a:r>
            <a:r>
              <a:rPr lang="ru-RU" sz="2000" dirty="0"/>
              <a:t> </a:t>
            </a:r>
            <a:r>
              <a:rPr lang="ru-RU" sz="2000" dirty="0" err="1" smtClean="0"/>
              <a:t>інформація</a:t>
            </a:r>
            <a:r>
              <a:rPr lang="ru-RU" sz="2000" dirty="0" smtClean="0"/>
              <a:t> з </a:t>
            </a:r>
            <a:r>
              <a:rPr lang="ru-RU" sz="2000" dirty="0" err="1"/>
              <a:t>різних</a:t>
            </a:r>
            <a:r>
              <a:rPr lang="ru-RU" sz="2000" dirty="0"/>
              <a:t> </a:t>
            </a:r>
            <a:r>
              <a:rPr lang="ru-RU" sz="2000" dirty="0" err="1"/>
              <a:t>розділів</a:t>
            </a:r>
            <a:r>
              <a:rPr lang="ru-RU" sz="2000" dirty="0"/>
              <a:t> </a:t>
            </a:r>
            <a:r>
              <a:rPr lang="ru-RU" sz="2000" dirty="0" err="1"/>
              <a:t>бізнес</a:t>
            </a:r>
            <a:r>
              <a:rPr lang="ru-RU" sz="2000" dirty="0"/>
              <a:t>-плану в </a:t>
            </a:r>
            <a:r>
              <a:rPr lang="ru-RU" sz="2000" dirty="0" err="1"/>
              <a:t>стислому</a:t>
            </a:r>
            <a:r>
              <a:rPr lang="ru-RU" sz="2000" dirty="0"/>
              <a:t> </a:t>
            </a:r>
            <a:r>
              <a:rPr lang="ru-RU" sz="2000" dirty="0" err="1"/>
              <a:t>вигляді</a:t>
            </a:r>
            <a:r>
              <a:rPr lang="ru-RU" sz="2000" dirty="0"/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89115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74293" y="1421095"/>
            <a:ext cx="7924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err="1">
                <a:latin typeface="TimesNewRoman"/>
              </a:rPr>
              <a:t>Усі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наступні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глави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бізнес</a:t>
            </a:r>
            <a:r>
              <a:rPr lang="ru-RU" sz="3000" dirty="0">
                <a:latin typeface="TimesNewRoman"/>
              </a:rPr>
              <a:t>-плану </a:t>
            </a:r>
            <a:r>
              <a:rPr lang="ru-RU" sz="3000" dirty="0" err="1">
                <a:latin typeface="TimesNewRoman"/>
              </a:rPr>
              <a:t>розшифровують</a:t>
            </a:r>
            <a:r>
              <a:rPr lang="ru-RU" sz="3000" dirty="0">
                <a:latin typeface="TimesNewRoman"/>
              </a:rPr>
              <a:t> інформацію з резюме і</a:t>
            </a:r>
          </a:p>
          <a:p>
            <a:pPr algn="ctr"/>
            <a:r>
              <a:rPr lang="ru-RU" sz="3000" dirty="0" err="1">
                <a:latin typeface="TimesNewRoman"/>
              </a:rPr>
              <a:t>доводять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правильність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розрахунків</a:t>
            </a:r>
            <a:r>
              <a:rPr lang="ru-RU" sz="3000" dirty="0">
                <a:latin typeface="TimesNewRoman"/>
              </a:rPr>
              <a:t>. </a:t>
            </a:r>
            <a:r>
              <a:rPr lang="ru-RU" sz="3000" dirty="0" err="1">
                <a:latin typeface="TimesNewRoman"/>
              </a:rPr>
              <a:t>Рекомендовані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основні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елементи</a:t>
            </a:r>
            <a:r>
              <a:rPr lang="ru-RU" sz="3000" dirty="0">
                <a:latin typeface="TimesNewRoman"/>
              </a:rPr>
              <a:t> в</a:t>
            </a:r>
          </a:p>
          <a:p>
            <a:pPr algn="ctr"/>
            <a:r>
              <a:rPr lang="ru-RU" sz="3000" dirty="0" err="1">
                <a:latin typeface="TimesNewRoman"/>
              </a:rPr>
              <a:t>розрізі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окремих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розділів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>
                <a:latin typeface="TimesNewRoman"/>
              </a:rPr>
              <a:t>бізнес</a:t>
            </a:r>
            <a:r>
              <a:rPr lang="ru-RU" sz="3000" dirty="0">
                <a:latin typeface="TimesNewRoman"/>
              </a:rPr>
              <a:t>-плану </a:t>
            </a:r>
            <a:r>
              <a:rPr lang="ru-RU" sz="3000" dirty="0" err="1">
                <a:latin typeface="TimesNewRoman"/>
              </a:rPr>
              <a:t>приведені</a:t>
            </a:r>
            <a:r>
              <a:rPr lang="ru-RU" sz="3000" dirty="0">
                <a:latin typeface="TimesNewRoman"/>
              </a:rPr>
              <a:t> </a:t>
            </a:r>
            <a:r>
              <a:rPr lang="ru-RU" sz="3000" dirty="0" err="1" smtClean="0">
                <a:latin typeface="TimesNewRoman"/>
              </a:rPr>
              <a:t>далі</a:t>
            </a:r>
            <a:r>
              <a:rPr lang="ru-RU" sz="3000" dirty="0" smtClean="0">
                <a:latin typeface="TimesNewRoman"/>
              </a:rPr>
              <a:t>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686426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286099"/>
            <a:ext cx="9601196" cy="6146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1.</a:t>
            </a:r>
            <a:r>
              <a:rPr lang="pl-PL" dirty="0" smtClean="0"/>
              <a:t> </a:t>
            </a:r>
            <a:r>
              <a:rPr lang="ru-RU" dirty="0" smtClean="0"/>
              <a:t>ІНФОРМАЦІЯ </a:t>
            </a:r>
            <a:r>
              <a:rPr lang="ru-RU" dirty="0"/>
              <a:t>ПРО ПІДПРИЄМСТВО (</a:t>
            </a:r>
            <a:r>
              <a:rPr lang="ru-RU" dirty="0" err="1"/>
              <a:t>фізичну</a:t>
            </a:r>
            <a:r>
              <a:rPr lang="ru-RU" dirty="0"/>
              <a:t> особу-</a:t>
            </a:r>
            <a:r>
              <a:rPr lang="ru-RU" dirty="0" err="1"/>
              <a:t>підприємця</a:t>
            </a:r>
            <a:r>
              <a:rPr lang="ru-RU" dirty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661" y="1560645"/>
            <a:ext cx="10714628" cy="56726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/>
              <a:t>Цей</a:t>
            </a:r>
            <a:r>
              <a:rPr lang="ru-RU" sz="2000" dirty="0"/>
              <a:t> </a:t>
            </a:r>
            <a:r>
              <a:rPr lang="ru-RU" sz="2000" dirty="0" err="1"/>
              <a:t>розділ</a:t>
            </a:r>
            <a:r>
              <a:rPr lang="ru-RU" sz="2000" dirty="0"/>
              <a:t> </a:t>
            </a:r>
            <a:r>
              <a:rPr lang="ru-RU" sz="2000" dirty="0" err="1"/>
              <a:t>описує</a:t>
            </a:r>
            <a:r>
              <a:rPr lang="ru-RU" sz="2000" dirty="0"/>
              <a:t> </a:t>
            </a:r>
            <a:r>
              <a:rPr lang="ru-RU" sz="2000" dirty="0" err="1"/>
              <a:t>теперішній</a:t>
            </a:r>
            <a:r>
              <a:rPr lang="ru-RU" sz="2000" dirty="0"/>
              <a:t> стан підприємства, яке </a:t>
            </a:r>
            <a:r>
              <a:rPr lang="ru-RU" sz="2000" dirty="0" err="1" smtClean="0"/>
              <a:t>розробило</a:t>
            </a:r>
            <a:r>
              <a:rPr lang="ru-RU" sz="2000" dirty="0" smtClean="0"/>
              <a:t> проект</a:t>
            </a:r>
            <a:r>
              <a:rPr lang="ru-RU" sz="2000" dirty="0"/>
              <a:t>. Тут </a:t>
            </a:r>
            <a:r>
              <a:rPr lang="ru-RU" sz="2000" dirty="0" err="1"/>
              <a:t>описуються</a:t>
            </a:r>
            <a:r>
              <a:rPr lang="ru-RU" sz="2000" dirty="0"/>
              <a:t>:</a:t>
            </a:r>
          </a:p>
          <a:p>
            <a:pPr>
              <a:buFontTx/>
              <a:buChar char="-"/>
            </a:pPr>
            <a:r>
              <a:rPr lang="ru-RU" sz="2000" dirty="0" err="1" smtClean="0"/>
              <a:t>цілі</a:t>
            </a:r>
            <a:r>
              <a:rPr lang="ru-RU" sz="2000" dirty="0" smtClean="0"/>
              <a:t> </a:t>
            </a:r>
            <a:r>
              <a:rPr lang="ru-RU" sz="2000" dirty="0"/>
              <a:t>проекту (для </a:t>
            </a:r>
            <a:r>
              <a:rPr lang="ru-RU" sz="2000" dirty="0" err="1"/>
              <a:t>чого</a:t>
            </a:r>
            <a:r>
              <a:rPr lang="ru-RU" sz="2000" dirty="0"/>
              <a:t> </a:t>
            </a:r>
            <a:r>
              <a:rPr lang="ru-RU" sz="2000" dirty="0" err="1"/>
              <a:t>розроблений</a:t>
            </a:r>
            <a:r>
              <a:rPr lang="ru-RU" sz="2000" dirty="0"/>
              <a:t> проект і що </a:t>
            </a:r>
            <a:r>
              <a:rPr lang="ru-RU" sz="2000" dirty="0" err="1"/>
              <a:t>дасть</a:t>
            </a:r>
            <a:r>
              <a:rPr lang="ru-RU" sz="2000" dirty="0"/>
              <a:t> </a:t>
            </a:r>
            <a:r>
              <a:rPr lang="ru-RU" sz="2000" dirty="0" err="1" smtClean="0"/>
              <a:t>його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реалізація</a:t>
            </a:r>
            <a:r>
              <a:rPr lang="ru-RU" sz="2000" dirty="0"/>
              <a:t>). </a:t>
            </a:r>
            <a:r>
              <a:rPr lang="ru-RU" sz="2000" dirty="0" err="1"/>
              <a:t>Цілі</a:t>
            </a:r>
            <a:r>
              <a:rPr lang="ru-RU" sz="2000" dirty="0"/>
              <a:t> </a:t>
            </a:r>
            <a:r>
              <a:rPr lang="ru-RU" sz="2000" dirty="0" err="1"/>
              <a:t>мають</a:t>
            </a:r>
            <a:r>
              <a:rPr lang="ru-RU" sz="2000" dirty="0"/>
              <a:t> бути </a:t>
            </a:r>
            <a:r>
              <a:rPr lang="ru-RU" sz="2000" dirty="0" err="1"/>
              <a:t>конкретні</a:t>
            </a:r>
            <a:r>
              <a:rPr lang="ru-RU" sz="2000" dirty="0"/>
              <a:t> та </a:t>
            </a:r>
            <a:r>
              <a:rPr lang="ru-RU" sz="2000" dirty="0" err="1"/>
              <a:t>вимірювальні</a:t>
            </a:r>
            <a:r>
              <a:rPr lang="ru-RU" sz="2000" dirty="0" smtClean="0"/>
              <a:t>;</a:t>
            </a:r>
          </a:p>
          <a:p>
            <a:pPr>
              <a:buFontTx/>
              <a:buChar char="-"/>
            </a:pPr>
            <a:r>
              <a:rPr lang="ru-RU" sz="2000" dirty="0" smtClean="0"/>
              <a:t> </a:t>
            </a:r>
            <a:r>
              <a:rPr lang="ru-RU" sz="2000" dirty="0"/>
              <a:t>короткий </a:t>
            </a:r>
            <a:r>
              <a:rPr lang="ru-RU" sz="2000" dirty="0" err="1"/>
              <a:t>опис</a:t>
            </a:r>
            <a:r>
              <a:rPr lang="ru-RU" sz="2000" dirty="0"/>
              <a:t> </a:t>
            </a:r>
            <a:r>
              <a:rPr lang="ru-RU" sz="2000" dirty="0" err="1"/>
              <a:t>існуючого</a:t>
            </a:r>
            <a:r>
              <a:rPr lang="ru-RU" sz="2000" dirty="0"/>
              <a:t> підприємства: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 smtClean="0"/>
              <a:t>реквізити</a:t>
            </a:r>
            <a:r>
              <a:rPr lang="ru-RU" sz="2000" dirty="0" smtClean="0"/>
              <a:t>, </a:t>
            </a:r>
            <a:r>
              <a:rPr lang="ru-RU" sz="2000" dirty="0" err="1" smtClean="0"/>
              <a:t>керівники</a:t>
            </a:r>
            <a:r>
              <a:rPr lang="ru-RU" sz="2000" dirty="0" smtClean="0"/>
              <a:t> </a:t>
            </a:r>
            <a:r>
              <a:rPr lang="ru-RU" sz="2000" dirty="0"/>
              <a:t>та їх </a:t>
            </a:r>
            <a:r>
              <a:rPr lang="ru-RU" sz="2000" dirty="0" err="1"/>
              <a:t>компетенція</a:t>
            </a:r>
            <a:r>
              <a:rPr lang="ru-RU" sz="2000" dirty="0"/>
              <a:t>, </a:t>
            </a:r>
            <a:r>
              <a:rPr lang="ru-RU" sz="2000" dirty="0" err="1"/>
              <a:t>власники</a:t>
            </a:r>
            <a:r>
              <a:rPr lang="ru-RU" sz="2000" dirty="0"/>
              <a:t>, </a:t>
            </a:r>
            <a:r>
              <a:rPr lang="ru-RU" sz="2000" dirty="0" err="1"/>
              <a:t>організаційно-правова</a:t>
            </a:r>
            <a:r>
              <a:rPr lang="ru-RU" sz="2000" dirty="0"/>
              <a:t> форма, </a:t>
            </a:r>
            <a:r>
              <a:rPr lang="ru-RU" sz="2000" dirty="0" err="1" smtClean="0"/>
              <a:t>розмір</a:t>
            </a:r>
            <a:r>
              <a:rPr lang="ru-RU" sz="2000" dirty="0" smtClean="0"/>
              <a:t> статутного </a:t>
            </a:r>
            <a:r>
              <a:rPr lang="ru-RU" sz="2000" dirty="0"/>
              <a:t>фонду, система </a:t>
            </a:r>
            <a:r>
              <a:rPr lang="ru-RU" sz="2000" dirty="0" err="1"/>
              <a:t>оподаткування</a:t>
            </a:r>
            <a:r>
              <a:rPr lang="ru-RU" sz="2000" dirty="0"/>
              <a:t>, дата </a:t>
            </a:r>
            <a:r>
              <a:rPr lang="ru-RU" sz="2000" dirty="0" err="1"/>
              <a:t>створення</a:t>
            </a:r>
            <a:r>
              <a:rPr lang="ru-RU" sz="2000" dirty="0"/>
              <a:t>, </a:t>
            </a:r>
            <a:r>
              <a:rPr lang="ru-RU" sz="2000" dirty="0" err="1"/>
              <a:t>основні</a:t>
            </a:r>
            <a:r>
              <a:rPr lang="ru-RU" sz="2000" dirty="0"/>
              <a:t> </a:t>
            </a:r>
            <a:r>
              <a:rPr lang="ru-RU" sz="2000" dirty="0" err="1" smtClean="0"/>
              <a:t>етапи</a:t>
            </a:r>
            <a:r>
              <a:rPr lang="ru-RU" sz="2000" dirty="0" smtClean="0"/>
              <a:t> </a:t>
            </a:r>
            <a:r>
              <a:rPr lang="ru-RU" sz="2000" dirty="0" err="1" smtClean="0"/>
              <a:t>розвитку</a:t>
            </a:r>
            <a:r>
              <a:rPr lang="ru-RU" sz="2000" dirty="0" smtClean="0"/>
              <a:t> </a:t>
            </a:r>
            <a:r>
              <a:rPr lang="ru-RU" sz="2000" dirty="0"/>
              <a:t>підприємства, </a:t>
            </a:r>
            <a:r>
              <a:rPr lang="ru-RU" sz="2000" dirty="0" err="1"/>
              <a:t>основні</a:t>
            </a:r>
            <a:r>
              <a:rPr lang="ru-RU" sz="2000" dirty="0"/>
              <a:t> </a:t>
            </a:r>
            <a:r>
              <a:rPr lang="ru-RU" sz="2000" dirty="0" err="1"/>
              <a:t>види</a:t>
            </a:r>
            <a:r>
              <a:rPr lang="ru-RU" sz="2000" dirty="0"/>
              <a:t> діяльності, </a:t>
            </a:r>
            <a:r>
              <a:rPr lang="ru-RU" sz="2000" dirty="0" err="1"/>
              <a:t>основні</a:t>
            </a:r>
            <a:r>
              <a:rPr lang="ru-RU" sz="2000" dirty="0"/>
              <a:t> </a:t>
            </a:r>
            <a:r>
              <a:rPr lang="ru-RU" sz="2000" dirty="0" err="1"/>
              <a:t>балансові</a:t>
            </a:r>
            <a:r>
              <a:rPr lang="ru-RU" sz="2000" dirty="0"/>
              <a:t> </a:t>
            </a:r>
            <a:r>
              <a:rPr lang="ru-RU" sz="2000" dirty="0" smtClean="0"/>
              <a:t>та </a:t>
            </a:r>
            <a:r>
              <a:rPr lang="ru-RU" sz="2000" dirty="0" err="1" smtClean="0"/>
              <a:t>фінансові</a:t>
            </a:r>
            <a:r>
              <a:rPr lang="ru-RU" sz="2000" dirty="0" smtClean="0"/>
              <a:t> </a:t>
            </a:r>
            <a:r>
              <a:rPr lang="ru-RU" sz="2000" dirty="0" err="1"/>
              <a:t>показники</a:t>
            </a:r>
            <a:r>
              <a:rPr lang="ru-RU" sz="2000" dirty="0"/>
              <a:t> за </a:t>
            </a:r>
            <a:r>
              <a:rPr lang="ru-RU" sz="2000" dirty="0" err="1"/>
              <a:t>останні</a:t>
            </a:r>
            <a:r>
              <a:rPr lang="ru-RU" sz="2000" dirty="0"/>
              <a:t> </a:t>
            </a:r>
            <a:r>
              <a:rPr lang="ru-RU" sz="2000" dirty="0" err="1"/>
              <a:t>декілька</a:t>
            </a:r>
            <a:r>
              <a:rPr lang="ru-RU" sz="2000" dirty="0"/>
              <a:t> </a:t>
            </a:r>
            <a:r>
              <a:rPr lang="ru-RU" sz="2000" dirty="0" err="1"/>
              <a:t>років</a:t>
            </a:r>
            <a:r>
              <a:rPr lang="ru-RU" sz="2000" dirty="0" smtClean="0"/>
              <a:t>;</a:t>
            </a:r>
          </a:p>
          <a:p>
            <a:pPr>
              <a:buFontTx/>
              <a:buChar char="-"/>
            </a:pPr>
            <a:r>
              <a:rPr lang="ru-RU" sz="2000" dirty="0" smtClean="0"/>
              <a:t>менеджмент</a:t>
            </a:r>
            <a:r>
              <a:rPr lang="ru-RU" sz="2000" dirty="0"/>
              <a:t>. </a:t>
            </a:r>
            <a:r>
              <a:rPr lang="ru-RU" sz="2000" dirty="0" err="1"/>
              <a:t>Надається</a:t>
            </a:r>
            <a:r>
              <a:rPr lang="ru-RU" sz="2000" dirty="0"/>
              <a:t>: характеристика </a:t>
            </a:r>
            <a:r>
              <a:rPr lang="ru-RU" sz="2000" dirty="0" err="1"/>
              <a:t>ключових</a:t>
            </a:r>
            <a:r>
              <a:rPr lang="ru-RU" sz="2000" dirty="0"/>
              <a:t> </a:t>
            </a:r>
            <a:r>
              <a:rPr lang="ru-RU" sz="2000" dirty="0" err="1" smtClean="0"/>
              <a:t>керівників</a:t>
            </a:r>
            <a:r>
              <a:rPr lang="ru-RU" sz="2000" dirty="0" smtClean="0"/>
              <a:t> підприємства</a:t>
            </a:r>
            <a:r>
              <a:rPr lang="ru-RU" sz="2000" dirty="0"/>
              <a:t>, їх посади, </a:t>
            </a:r>
            <a:r>
              <a:rPr lang="ru-RU" sz="2000" dirty="0" err="1"/>
              <a:t>кваліфікація</a:t>
            </a:r>
            <a:r>
              <a:rPr lang="ru-RU" sz="2000" dirty="0"/>
              <a:t>, </a:t>
            </a:r>
            <a:r>
              <a:rPr lang="ru-RU" sz="2000" dirty="0" err="1"/>
              <a:t>освіта</a:t>
            </a:r>
            <a:r>
              <a:rPr lang="ru-RU" sz="2000" dirty="0"/>
              <a:t>, </a:t>
            </a:r>
            <a:r>
              <a:rPr lang="ru-RU" sz="2000" dirty="0" err="1"/>
              <a:t>вік</a:t>
            </a:r>
            <a:r>
              <a:rPr lang="ru-RU" sz="2000" dirty="0"/>
              <a:t>; </a:t>
            </a:r>
            <a:r>
              <a:rPr lang="ru-RU" sz="2000" dirty="0" err="1"/>
              <a:t>існуюча</a:t>
            </a:r>
            <a:r>
              <a:rPr lang="ru-RU" sz="2000" dirty="0"/>
              <a:t> </a:t>
            </a:r>
            <a:r>
              <a:rPr lang="ru-RU" sz="2000" dirty="0" err="1" smtClean="0"/>
              <a:t>організаційно</a:t>
            </a:r>
            <a:r>
              <a:rPr lang="ru-RU" sz="2000" dirty="0" smtClean="0"/>
              <a:t>-структурна </a:t>
            </a:r>
            <a:r>
              <a:rPr lang="ru-RU" sz="2000" dirty="0"/>
              <a:t>схема підприємства; система </a:t>
            </a:r>
            <a:r>
              <a:rPr lang="ru-RU" sz="2000" dirty="0" err="1"/>
              <a:t>мотивації</a:t>
            </a:r>
            <a:r>
              <a:rPr lang="ru-RU" sz="2000" dirty="0"/>
              <a:t> </a:t>
            </a:r>
            <a:r>
              <a:rPr lang="ru-RU" sz="2000" dirty="0" err="1"/>
              <a:t>керівної</a:t>
            </a:r>
            <a:r>
              <a:rPr lang="ru-RU" sz="2000" dirty="0"/>
              <a:t> ланки.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801310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286099"/>
            <a:ext cx="9601196" cy="61465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2. </a:t>
            </a:r>
            <a:r>
              <a:rPr lang="ru-RU" dirty="0" smtClean="0"/>
              <a:t>ХАРАКТЕРИСТИКА </a:t>
            </a:r>
            <a:r>
              <a:rPr lang="ru-RU" dirty="0"/>
              <a:t>ПРОДУКЦІЇ, РОБІТ, </a:t>
            </a:r>
            <a:r>
              <a:rPr lang="ru-RU" dirty="0" smtClean="0"/>
              <a:t>ПОСЛУГ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3121" y="1136513"/>
            <a:ext cx="1124575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NewRoman"/>
              </a:rPr>
              <a:t>У </a:t>
            </a:r>
            <a:r>
              <a:rPr lang="ru-RU" sz="2000" dirty="0" err="1">
                <a:latin typeface="TimesNewRoman"/>
              </a:rPr>
              <a:t>цьому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розділі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необхідно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висвітлити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такі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основні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моменти</a:t>
            </a:r>
            <a:r>
              <a:rPr lang="ru-RU" sz="2000" dirty="0">
                <a:latin typeface="TimesNewRoman"/>
              </a:rPr>
              <a:t>.</a:t>
            </a:r>
          </a:p>
          <a:p>
            <a:pPr algn="just"/>
            <a:r>
              <a:rPr lang="ru-RU" sz="2000" dirty="0">
                <a:latin typeface="TimesNewRoman"/>
              </a:rPr>
              <a:t>• </a:t>
            </a:r>
            <a:r>
              <a:rPr lang="ru-RU" sz="2000" dirty="0" err="1">
                <a:latin typeface="TimesNewRoman"/>
              </a:rPr>
              <a:t>Специфічні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особливості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пропонованих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товарів</a:t>
            </a:r>
            <a:r>
              <a:rPr lang="ru-RU" sz="2000" dirty="0">
                <a:latin typeface="TimesNewRoman"/>
              </a:rPr>
              <a:t> і послуг.</a:t>
            </a:r>
          </a:p>
          <a:p>
            <a:pPr algn="just"/>
            <a:r>
              <a:rPr lang="ru-RU" sz="2000" dirty="0">
                <a:latin typeface="TimesNewRoman"/>
              </a:rPr>
              <a:t>• </a:t>
            </a:r>
            <a:r>
              <a:rPr lang="ru-RU" sz="2000" dirty="0" err="1">
                <a:latin typeface="TimesNewRoman"/>
              </a:rPr>
              <a:t>Яким</a:t>
            </a:r>
            <a:r>
              <a:rPr lang="ru-RU" sz="2000" dirty="0">
                <a:latin typeface="TimesNewRoman"/>
              </a:rPr>
              <a:t> чином </a:t>
            </a:r>
            <a:r>
              <a:rPr lang="ru-RU" sz="2000" dirty="0" err="1">
                <a:latin typeface="TimesNewRoman"/>
              </a:rPr>
              <a:t>пропоновані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товари</a:t>
            </a:r>
            <a:r>
              <a:rPr lang="ru-RU" sz="2000" dirty="0">
                <a:latin typeface="TimesNewRoman"/>
              </a:rPr>
              <a:t> і </a:t>
            </a:r>
            <a:r>
              <a:rPr lang="ru-RU" sz="2000" dirty="0" err="1">
                <a:latin typeface="TimesNewRoman"/>
              </a:rPr>
              <a:t>послуги</a:t>
            </a:r>
            <a:r>
              <a:rPr lang="ru-RU" sz="2000" dirty="0">
                <a:latin typeface="TimesNewRoman"/>
              </a:rPr>
              <a:t> будуть </a:t>
            </a:r>
            <a:r>
              <a:rPr lang="ru-RU" sz="2000" dirty="0" err="1" smtClean="0">
                <a:latin typeface="TimesNewRoman"/>
              </a:rPr>
              <a:t>задовольняти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потреби </a:t>
            </a:r>
            <a:r>
              <a:rPr lang="ru-RU" sz="2000" dirty="0" err="1">
                <a:latin typeface="TimesNewRoman"/>
              </a:rPr>
              <a:t>цільового</a:t>
            </a:r>
            <a:r>
              <a:rPr lang="ru-RU" sz="2000" dirty="0">
                <a:latin typeface="TimesNewRoman"/>
              </a:rPr>
              <a:t> ринку? Їх </a:t>
            </a:r>
            <a:r>
              <a:rPr lang="ru-RU" sz="2000" dirty="0" err="1">
                <a:latin typeface="TimesNewRoman"/>
              </a:rPr>
              <a:t>конкурентоспроможність</a:t>
            </a:r>
            <a:r>
              <a:rPr lang="ru-RU" sz="2000" dirty="0">
                <a:latin typeface="TimesNewRoman"/>
              </a:rPr>
              <a:t>?</a:t>
            </a:r>
          </a:p>
          <a:p>
            <a:pPr algn="just"/>
            <a:r>
              <a:rPr lang="ru-RU" sz="2000" dirty="0">
                <a:latin typeface="TimesNewRoman"/>
              </a:rPr>
              <a:t>• </a:t>
            </a:r>
            <a:r>
              <a:rPr lang="ru-RU" sz="2000" dirty="0" err="1">
                <a:latin typeface="TimesNewRoman"/>
              </a:rPr>
              <a:t>Чи</a:t>
            </a:r>
            <a:r>
              <a:rPr lang="ru-RU" sz="2000" dirty="0">
                <a:latin typeface="TimesNewRoman"/>
              </a:rPr>
              <a:t> є </a:t>
            </a:r>
            <a:r>
              <a:rPr lang="ru-RU" sz="2000" dirty="0" err="1">
                <a:latin typeface="TimesNewRoman"/>
              </a:rPr>
              <a:t>торгові</a:t>
            </a:r>
            <a:r>
              <a:rPr lang="ru-RU" sz="2000" dirty="0">
                <a:latin typeface="TimesNewRoman"/>
              </a:rPr>
              <a:t> марки, </a:t>
            </a:r>
            <a:r>
              <a:rPr lang="ru-RU" sz="2000" dirty="0" err="1">
                <a:latin typeface="TimesNewRoman"/>
              </a:rPr>
              <a:t>авторські</a:t>
            </a:r>
            <a:r>
              <a:rPr lang="ru-RU" sz="2000" dirty="0">
                <a:latin typeface="TimesNewRoman"/>
              </a:rPr>
              <a:t> права, </a:t>
            </a:r>
            <a:r>
              <a:rPr lang="ru-RU" sz="2000" dirty="0" err="1">
                <a:latin typeface="TimesNewRoman"/>
              </a:rPr>
              <a:t>ліцензії</a:t>
            </a:r>
            <a:r>
              <a:rPr lang="ru-RU" sz="2000" dirty="0">
                <a:latin typeface="TimesNewRoman"/>
              </a:rPr>
              <a:t> і </a:t>
            </a:r>
            <a:r>
              <a:rPr lang="ru-RU" sz="2000" dirty="0" err="1">
                <a:latin typeface="TimesNewRoman"/>
              </a:rPr>
              <a:t>гарантії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 smtClean="0">
                <a:latin typeface="TimesNewRoman"/>
              </a:rPr>
              <a:t>сертифікати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пов'язані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>
                <a:latin typeface="TimesNewRoman"/>
              </a:rPr>
              <a:t>з </a:t>
            </a:r>
            <a:r>
              <a:rPr lang="ru-RU" sz="2000" dirty="0" err="1">
                <a:latin typeface="TimesNewRoman"/>
              </a:rPr>
              <a:t>запропонованими</a:t>
            </a:r>
            <a:r>
              <a:rPr lang="ru-RU" sz="2000" dirty="0">
                <a:latin typeface="TimesNewRoman"/>
              </a:rPr>
              <a:t> товарами і </a:t>
            </a:r>
            <a:r>
              <a:rPr lang="ru-RU" sz="2000" dirty="0" err="1">
                <a:latin typeface="TimesNewRoman"/>
              </a:rPr>
              <a:t>послугами</a:t>
            </a:r>
            <a:r>
              <a:rPr lang="ru-RU" sz="2000" dirty="0">
                <a:latin typeface="TimesNewRoman"/>
              </a:rPr>
              <a:t>?</a:t>
            </a:r>
          </a:p>
          <a:p>
            <a:pPr algn="just"/>
            <a:r>
              <a:rPr lang="ru-RU" sz="2000" dirty="0">
                <a:latin typeface="TimesNewRoman"/>
              </a:rPr>
              <a:t>У </a:t>
            </a:r>
            <a:r>
              <a:rPr lang="ru-RU" sz="2000" dirty="0" err="1">
                <a:latin typeface="TimesNewRoman"/>
              </a:rPr>
              <a:t>цьому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розділі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описуються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продукція</a:t>
            </a:r>
            <a:r>
              <a:rPr lang="ru-RU" sz="2000" dirty="0">
                <a:latin typeface="TimesNewRoman"/>
              </a:rPr>
              <a:t>, товар, </a:t>
            </a:r>
            <a:r>
              <a:rPr lang="ru-RU" sz="2000" dirty="0" err="1">
                <a:latin typeface="TimesNewRoman"/>
              </a:rPr>
              <a:t>послуга</a:t>
            </a:r>
            <a:r>
              <a:rPr lang="ru-RU" sz="2000" dirty="0">
                <a:latin typeface="TimesNewRoman"/>
              </a:rPr>
              <a:t>, які </a:t>
            </a:r>
            <a:r>
              <a:rPr lang="ru-RU" sz="2000" dirty="0" err="1" smtClean="0">
                <a:latin typeface="TimesNewRoman"/>
              </a:rPr>
              <a:t>планується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виробляти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реалізовувати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надавати</a:t>
            </a:r>
            <a:r>
              <a:rPr lang="ru-RU" sz="2000" dirty="0">
                <a:latin typeface="TimesNewRoman"/>
              </a:rPr>
              <a:t>. Також </a:t>
            </a:r>
            <a:r>
              <a:rPr lang="ru-RU" sz="2000" dirty="0" err="1">
                <a:latin typeface="TimesNewRoman"/>
              </a:rPr>
              <a:t>описується</a:t>
            </a:r>
            <a:r>
              <a:rPr lang="ru-RU" sz="2000" dirty="0">
                <a:latin typeface="TimesNewRoman"/>
              </a:rPr>
              <a:t>: що це за продукт, </a:t>
            </a:r>
            <a:r>
              <a:rPr lang="ru-RU" sz="2000" dirty="0" smtClean="0">
                <a:latin typeface="TimesNewRoman"/>
              </a:rPr>
              <a:t>в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яких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одиницях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він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вимірюється</a:t>
            </a:r>
            <a:r>
              <a:rPr lang="ru-RU" sz="2000" dirty="0">
                <a:latin typeface="TimesNewRoman"/>
              </a:rPr>
              <a:t>, яке </a:t>
            </a:r>
            <a:r>
              <a:rPr lang="ru-RU" sz="2000" dirty="0" err="1">
                <a:latin typeface="TimesNewRoman"/>
              </a:rPr>
              <a:t>його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призначення</a:t>
            </a:r>
            <a:r>
              <a:rPr lang="ru-RU" sz="2000" dirty="0">
                <a:latin typeface="TimesNewRoman"/>
              </a:rPr>
              <a:t> і сфера </a:t>
            </a:r>
            <a:r>
              <a:rPr lang="ru-RU" sz="2000" dirty="0" err="1">
                <a:latin typeface="TimesNewRoman"/>
              </a:rPr>
              <a:t>застосування</a:t>
            </a:r>
            <a:r>
              <a:rPr lang="ru-RU" sz="2000" dirty="0" smtClean="0">
                <a:latin typeface="TimesNewRoman"/>
              </a:rPr>
              <a:t>,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які </a:t>
            </a:r>
            <a:r>
              <a:rPr lang="ru-RU" sz="2000" dirty="0" err="1">
                <a:latin typeface="TimesNewRoman"/>
              </a:rPr>
              <a:t>його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споживчі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властивості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тобто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чим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саме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він</a:t>
            </a:r>
            <a:r>
              <a:rPr lang="ru-RU" sz="2000" dirty="0">
                <a:latin typeface="TimesNewRoman"/>
              </a:rPr>
              <a:t> є </a:t>
            </a:r>
            <a:r>
              <a:rPr lang="ru-RU" sz="2000" dirty="0" err="1">
                <a:latin typeface="TimesNewRoman"/>
              </a:rPr>
              <a:t>корисний</a:t>
            </a:r>
            <a:r>
              <a:rPr lang="ru-RU" sz="2000" dirty="0">
                <a:latin typeface="TimesNewRoman"/>
              </a:rPr>
              <a:t> і </a:t>
            </a:r>
            <a:r>
              <a:rPr lang="ru-RU" sz="2000" dirty="0" err="1" smtClean="0">
                <a:latin typeface="TimesNewRoman"/>
              </a:rPr>
              <a:t>привабливий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для </a:t>
            </a:r>
            <a:r>
              <a:rPr lang="ru-RU" sz="2000" dirty="0" err="1">
                <a:latin typeface="TimesNewRoman"/>
              </a:rPr>
              <a:t>покупців</a:t>
            </a:r>
            <a:r>
              <a:rPr lang="ru-RU" sz="2000" dirty="0">
                <a:latin typeface="TimesNewRoman"/>
              </a:rPr>
              <a:t> і </a:t>
            </a:r>
            <a:r>
              <a:rPr lang="ru-RU" sz="2000" dirty="0" err="1">
                <a:latin typeface="TimesNewRoman"/>
              </a:rPr>
              <a:t>чому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споживачі</a:t>
            </a:r>
            <a:r>
              <a:rPr lang="ru-RU" sz="2000" dirty="0">
                <a:latin typeface="TimesNewRoman"/>
              </a:rPr>
              <a:t> будуть </a:t>
            </a:r>
            <a:r>
              <a:rPr lang="ru-RU" sz="2000" dirty="0" err="1">
                <a:latin typeface="TimesNewRoman"/>
              </a:rPr>
              <a:t>його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купувати</a:t>
            </a:r>
            <a:r>
              <a:rPr lang="ru-RU" sz="2000" dirty="0">
                <a:latin typeface="TimesNewRoman"/>
              </a:rPr>
              <a:t>. </a:t>
            </a:r>
            <a:r>
              <a:rPr lang="ru-RU" sz="2000" dirty="0" err="1">
                <a:latin typeface="TimesNewRoman"/>
              </a:rPr>
              <a:t>Варто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описати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такі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характеристики </a:t>
            </a:r>
            <a:r>
              <a:rPr lang="ru-RU" sz="2000" dirty="0">
                <a:latin typeface="TimesNewRoman"/>
              </a:rPr>
              <a:t>продукції: </a:t>
            </a:r>
            <a:r>
              <a:rPr lang="ru-RU" sz="2000" dirty="0" err="1">
                <a:latin typeface="TimesNewRoman"/>
              </a:rPr>
              <a:t>споживчі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властивості</a:t>
            </a:r>
            <a:r>
              <a:rPr lang="ru-RU" sz="2000" dirty="0">
                <a:latin typeface="TimesNewRoman"/>
              </a:rPr>
              <a:t> (смак, </a:t>
            </a:r>
            <a:r>
              <a:rPr lang="ru-RU" sz="2000" dirty="0" err="1">
                <a:latin typeface="TimesNewRoman"/>
              </a:rPr>
              <a:t>колір</a:t>
            </a:r>
            <a:r>
              <a:rPr lang="ru-RU" sz="2000" dirty="0">
                <a:latin typeface="TimesNewRoman"/>
              </a:rPr>
              <a:t>, вага, </a:t>
            </a:r>
            <a:r>
              <a:rPr lang="ru-RU" sz="2000" dirty="0" err="1">
                <a:latin typeface="TimesNewRoman"/>
              </a:rPr>
              <a:t>міцність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smtClean="0">
                <a:latin typeface="TimesNewRoman"/>
              </a:rPr>
              <a:t>і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та </a:t>
            </a:r>
            <a:r>
              <a:rPr lang="ru-RU" sz="2000" dirty="0" err="1">
                <a:latin typeface="TimesNewRoman"/>
              </a:rPr>
              <a:t>інші</a:t>
            </a:r>
            <a:r>
              <a:rPr lang="ru-RU" sz="2000" dirty="0">
                <a:latin typeface="TimesNewRoman"/>
              </a:rPr>
              <a:t>), </a:t>
            </a:r>
            <a:r>
              <a:rPr lang="ru-RU" sz="2000" dirty="0" err="1">
                <a:latin typeface="TimesNewRoman"/>
              </a:rPr>
              <a:t>якість</a:t>
            </a:r>
            <a:r>
              <a:rPr lang="ru-RU" sz="2000" dirty="0">
                <a:latin typeface="TimesNewRoman"/>
              </a:rPr>
              <a:t> (ДСТУ, </a:t>
            </a:r>
            <a:r>
              <a:rPr lang="en-US" sz="2000" dirty="0">
                <a:latin typeface="TimesNewRoman"/>
              </a:rPr>
              <a:t>ISO, </a:t>
            </a:r>
            <a:r>
              <a:rPr lang="ru-RU" sz="2000" dirty="0">
                <a:latin typeface="TimesNewRoman"/>
              </a:rPr>
              <a:t>і та </a:t>
            </a:r>
            <a:r>
              <a:rPr lang="ru-RU" sz="2000" dirty="0" err="1">
                <a:latin typeface="TimesNewRoman"/>
              </a:rPr>
              <a:t>інші</a:t>
            </a:r>
            <a:r>
              <a:rPr lang="ru-RU" sz="2000" dirty="0">
                <a:latin typeface="TimesNewRoman"/>
              </a:rPr>
              <a:t>), дизайн; упаковка; </a:t>
            </a:r>
            <a:r>
              <a:rPr lang="ru-RU" sz="2000" dirty="0" err="1">
                <a:latin typeface="TimesNewRoman"/>
              </a:rPr>
              <a:t>сервіс</a:t>
            </a:r>
            <a:r>
              <a:rPr lang="ru-RU" sz="2000" dirty="0">
                <a:latin typeface="TimesNewRoman"/>
              </a:rPr>
              <a:t>; </a:t>
            </a:r>
            <a:r>
              <a:rPr lang="ru-RU" sz="2000" dirty="0" err="1" smtClean="0">
                <a:latin typeface="TimesNewRoman"/>
              </a:rPr>
              <a:t>авторські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права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патенти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торгові</a:t>
            </a:r>
            <a:r>
              <a:rPr lang="ru-RU" sz="2000" dirty="0">
                <a:latin typeface="TimesNewRoman"/>
              </a:rPr>
              <a:t> знаки; </a:t>
            </a:r>
            <a:r>
              <a:rPr lang="ru-RU" sz="2000" dirty="0" err="1">
                <a:latin typeface="TimesNewRoman"/>
              </a:rPr>
              <a:t>конкурентні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переваги</a:t>
            </a:r>
            <a:r>
              <a:rPr lang="ru-RU" sz="2000" dirty="0">
                <a:latin typeface="TimesNewRoman"/>
              </a:rPr>
              <a:t> (</a:t>
            </a:r>
            <a:r>
              <a:rPr lang="ru-RU" sz="2000" dirty="0" err="1">
                <a:latin typeface="TimesNewRoman"/>
              </a:rPr>
              <a:t>краще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ніж</a:t>
            </a:r>
            <a:r>
              <a:rPr lang="ru-RU" sz="2000" dirty="0">
                <a:latin typeface="TimesNewRoman"/>
              </a:rPr>
              <a:t> ..., тому, </a:t>
            </a:r>
            <a:r>
              <a:rPr lang="ru-RU" sz="2000" dirty="0" smtClean="0">
                <a:latin typeface="TimesNewRoman"/>
              </a:rPr>
              <a:t>що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...); </a:t>
            </a:r>
            <a:r>
              <a:rPr lang="ru-RU" sz="2000" dirty="0" err="1">
                <a:latin typeface="TimesNewRoman"/>
              </a:rPr>
              <a:t>слабкі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сторони</a:t>
            </a:r>
            <a:r>
              <a:rPr lang="ru-RU" sz="2000" dirty="0">
                <a:latin typeface="TimesNewRoman"/>
              </a:rPr>
              <a:t> продукту (</a:t>
            </a:r>
            <a:r>
              <a:rPr lang="ru-RU" sz="2000" dirty="0" err="1">
                <a:latin typeface="TimesNewRoman"/>
              </a:rPr>
              <a:t>гірше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ніж</a:t>
            </a:r>
            <a:r>
              <a:rPr lang="ru-RU" sz="2000" dirty="0">
                <a:latin typeface="TimesNewRoman"/>
              </a:rPr>
              <a:t> ..., тому, що ...); </a:t>
            </a:r>
            <a:r>
              <a:rPr lang="ru-RU" sz="2000" dirty="0" err="1">
                <a:latin typeface="TimesNewRoman"/>
              </a:rPr>
              <a:t>продукція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 smtClean="0">
                <a:latin typeface="TimesNewRoman"/>
              </a:rPr>
              <a:t>якою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err="1" smtClean="0">
                <a:latin typeface="TimesNewRoman"/>
              </a:rPr>
              <a:t>споживачі</a:t>
            </a:r>
            <a:r>
              <a:rPr lang="ru-RU" sz="2000" dirty="0" smtClean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можуть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замінити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пропонований</a:t>
            </a:r>
            <a:r>
              <a:rPr lang="ru-RU" sz="2000" dirty="0">
                <a:latin typeface="TimesNewRoman"/>
              </a:rPr>
              <a:t> товар (</a:t>
            </a:r>
            <a:r>
              <a:rPr lang="ru-RU" sz="2000" dirty="0" err="1">
                <a:latin typeface="TimesNewRoman"/>
              </a:rPr>
              <a:t>товари-замінники</a:t>
            </a:r>
            <a:r>
              <a:rPr lang="ru-RU" sz="2000" dirty="0">
                <a:latin typeface="TimesNewRoman"/>
              </a:rPr>
              <a:t>); </a:t>
            </a:r>
            <a:r>
              <a:rPr lang="ru-RU" sz="2000" dirty="0" err="1" smtClean="0">
                <a:latin typeface="TimesNewRoman"/>
              </a:rPr>
              <a:t>інше</a:t>
            </a:r>
            <a:r>
              <a:rPr lang="pl-PL" sz="2000" dirty="0" smtClean="0">
                <a:latin typeface="TimesNewRoman"/>
              </a:rPr>
              <a:t> </a:t>
            </a:r>
            <a:r>
              <a:rPr lang="ru-RU" sz="2000" dirty="0" smtClean="0">
                <a:latin typeface="TimesNewRoman"/>
              </a:rPr>
              <a:t>(</a:t>
            </a:r>
            <a:r>
              <a:rPr lang="ru-RU" sz="2000" dirty="0" err="1">
                <a:latin typeface="TimesNewRoman"/>
              </a:rPr>
              <a:t>наприклад</a:t>
            </a:r>
            <a:r>
              <a:rPr lang="ru-RU" sz="2000" dirty="0">
                <a:latin typeface="TimesNewRoman"/>
              </a:rPr>
              <a:t>, </a:t>
            </a:r>
            <a:r>
              <a:rPr lang="ru-RU" sz="2000" dirty="0" err="1">
                <a:latin typeface="TimesNewRoman"/>
              </a:rPr>
              <a:t>термін</a:t>
            </a:r>
            <a:r>
              <a:rPr lang="ru-RU" sz="2000" dirty="0">
                <a:latin typeface="TimesNewRoman"/>
              </a:rPr>
              <a:t> </a:t>
            </a:r>
            <a:r>
              <a:rPr lang="ru-RU" sz="2000" dirty="0" err="1">
                <a:latin typeface="TimesNewRoman"/>
              </a:rPr>
              <a:t>зберігання</a:t>
            </a:r>
            <a:r>
              <a:rPr lang="ru-RU" sz="2000" dirty="0">
                <a:latin typeface="TimesNewRoman"/>
              </a:rPr>
              <a:t>, та </a:t>
            </a:r>
            <a:r>
              <a:rPr lang="ru-RU" sz="2000" dirty="0" err="1">
                <a:latin typeface="TimesNewRoman"/>
              </a:rPr>
              <a:t>інші</a:t>
            </a:r>
            <a:r>
              <a:rPr lang="ru-RU" sz="2000" dirty="0">
                <a:latin typeface="TimesNewRoman"/>
              </a:rPr>
              <a:t>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10307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286099"/>
            <a:ext cx="9601196" cy="614656"/>
          </a:xfrm>
        </p:spPr>
        <p:txBody>
          <a:bodyPr>
            <a:normAutofit fontScale="90000"/>
          </a:bodyPr>
          <a:lstStyle/>
          <a:p>
            <a:r>
              <a:rPr lang="ru-RU" dirty="0"/>
              <a:t>3. МАРКЕТИНГОВЕ ОБҐРУНТУВАННЯ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73289" y="1009640"/>
            <a:ext cx="104769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+mj-lt"/>
              </a:rPr>
              <a:t>У </a:t>
            </a:r>
            <a:r>
              <a:rPr lang="ru-RU" sz="2000" dirty="0" err="1">
                <a:latin typeface="+mj-lt"/>
              </a:rPr>
              <a:t>цьому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розділі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необхідно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обґрунтувати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вибір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цільових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сегментів</a:t>
            </a:r>
            <a:r>
              <a:rPr lang="pl-PL" sz="20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ринку </a:t>
            </a:r>
            <a:r>
              <a:rPr lang="ru-RU" sz="2000" dirty="0">
                <a:latin typeface="+mj-lt"/>
              </a:rPr>
              <a:t>і прогноз продажу. </a:t>
            </a:r>
            <a:r>
              <a:rPr lang="ru-RU" sz="2000" dirty="0" err="1">
                <a:latin typeface="+mj-lt"/>
              </a:rPr>
              <a:t>Описати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схеми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розповсюдження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товарів</a:t>
            </a:r>
            <a:r>
              <a:rPr lang="ru-RU" sz="2000" dirty="0" smtClean="0">
                <a:latin typeface="+mj-lt"/>
              </a:rPr>
              <a:t>.</a:t>
            </a:r>
            <a:r>
              <a:rPr lang="pl-PL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Охарактеризувати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принципи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ціноутворення</a:t>
            </a:r>
            <a:r>
              <a:rPr lang="ru-RU" sz="2000" dirty="0">
                <a:latin typeface="+mj-lt"/>
              </a:rPr>
              <a:t>; </a:t>
            </a:r>
            <a:r>
              <a:rPr lang="ru-RU" sz="2000" dirty="0" err="1">
                <a:latin typeface="+mj-lt"/>
              </a:rPr>
              <a:t>рекламну</a:t>
            </a:r>
            <a:r>
              <a:rPr lang="ru-RU" sz="2000" dirty="0">
                <a:latin typeface="+mj-lt"/>
              </a:rPr>
              <a:t> діяльність </a:t>
            </a:r>
            <a:r>
              <a:rPr lang="ru-RU" sz="2000" dirty="0" err="1">
                <a:latin typeface="+mj-lt"/>
              </a:rPr>
              <a:t>фірми</a:t>
            </a:r>
            <a:r>
              <a:rPr lang="ru-RU" sz="2000" dirty="0" smtClean="0">
                <a:latin typeface="+mj-lt"/>
              </a:rPr>
              <a:t>;</a:t>
            </a:r>
            <a:r>
              <a:rPr lang="pl-PL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методи стимулювання продажу; </a:t>
            </a:r>
            <a:r>
              <a:rPr lang="ru-RU" sz="2000" dirty="0" err="1">
                <a:latin typeface="+mj-lt"/>
              </a:rPr>
              <a:t>сервісні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послуги</a:t>
            </a: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компанії</a:t>
            </a:r>
            <a:r>
              <a:rPr lang="ru-RU" sz="2000" dirty="0">
                <a:latin typeface="+mj-lt"/>
              </a:rPr>
              <a:t> (</a:t>
            </a:r>
            <a:r>
              <a:rPr lang="ru-RU" sz="2000" dirty="0" err="1" smtClean="0">
                <a:latin typeface="+mj-lt"/>
              </a:rPr>
              <a:t>гарантійне</a:t>
            </a:r>
            <a:r>
              <a:rPr lang="pl-PL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обслуговування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та </a:t>
            </a:r>
            <a:r>
              <a:rPr lang="ru-RU" sz="2000" dirty="0" err="1">
                <a:latin typeface="+mj-lt"/>
              </a:rPr>
              <a:t>ін</a:t>
            </a:r>
            <a:r>
              <a:rPr lang="ru-RU" sz="2000" dirty="0">
                <a:latin typeface="+mj-lt"/>
              </a:rPr>
              <a:t>.</a:t>
            </a:r>
            <a:endParaRPr lang="ru-RU" sz="2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3288" y="2387373"/>
            <a:ext cx="1062705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NewRoman"/>
              </a:rPr>
              <a:t>3.1. АНАЛІЗ РИНКУ</a:t>
            </a:r>
          </a:p>
          <a:p>
            <a:r>
              <a:rPr lang="ru-RU" dirty="0">
                <a:latin typeface="TimesNewRoman"/>
              </a:rPr>
              <a:t>Аналіз ринку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надавати</a:t>
            </a:r>
            <a:r>
              <a:rPr lang="ru-RU" dirty="0">
                <a:latin typeface="TimesNewRoman"/>
              </a:rPr>
              <a:t>: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>
                <a:latin typeface="TimesNewRoman"/>
              </a:rPr>
              <a:t>інформацію про </a:t>
            </a:r>
            <a:r>
              <a:rPr lang="ru-RU" dirty="0" err="1">
                <a:latin typeface="TimesNewRoman"/>
              </a:rPr>
              <a:t>галузь</a:t>
            </a:r>
            <a:r>
              <a:rPr lang="ru-RU" dirty="0">
                <a:latin typeface="TimesNewRoman"/>
              </a:rPr>
              <a:t>, в </a:t>
            </a:r>
            <a:r>
              <a:rPr lang="ru-RU" dirty="0" err="1">
                <a:latin typeface="TimesNewRoman"/>
              </a:rPr>
              <a:t>якій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планується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діяти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її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особливості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залежність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від </a:t>
            </a:r>
            <a:r>
              <a:rPr lang="ru-RU" dirty="0" err="1">
                <a:latin typeface="TimesNewRoman"/>
              </a:rPr>
              <a:t>суміжних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галузей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тенденції</a:t>
            </a:r>
            <a:r>
              <a:rPr lang="ru-RU" dirty="0">
                <a:latin typeface="TimesNewRoman"/>
              </a:rPr>
              <a:t> на тому ринку, на </a:t>
            </a:r>
            <a:r>
              <a:rPr lang="ru-RU" dirty="0" err="1">
                <a:latin typeface="TimesNewRoman"/>
              </a:rPr>
              <a:t>який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планується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виходити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оцінку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ємкості</a:t>
            </a:r>
            <a:r>
              <a:rPr lang="ru-RU" dirty="0">
                <a:latin typeface="TimesNewRoman"/>
              </a:rPr>
              <a:t> ринку – </a:t>
            </a:r>
            <a:r>
              <a:rPr lang="ru-RU" dirty="0" err="1">
                <a:latin typeface="TimesNewRoman"/>
              </a:rPr>
              <a:t>обсяг</a:t>
            </a:r>
            <a:r>
              <a:rPr lang="ru-RU" dirty="0">
                <a:latin typeface="TimesNewRoman"/>
              </a:rPr>
              <a:t> ринку (</a:t>
            </a:r>
            <a:r>
              <a:rPr lang="ru-RU" dirty="0" err="1">
                <a:latin typeface="TimesNewRoman"/>
              </a:rPr>
              <a:t>річне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споживання</a:t>
            </a:r>
            <a:r>
              <a:rPr lang="ru-RU" dirty="0">
                <a:latin typeface="TimesNewRoman"/>
              </a:rPr>
              <a:t> продукту</a:t>
            </a:r>
            <a:r>
              <a:rPr lang="ru-RU" dirty="0" smtClean="0">
                <a:latin typeface="TimesNewRoman"/>
              </a:rPr>
              <a:t>)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в </a:t>
            </a:r>
            <a:r>
              <a:rPr lang="ru-RU" dirty="0" err="1">
                <a:latin typeface="TimesNewRoman"/>
              </a:rPr>
              <a:t>розрізі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обраних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регіонів</a:t>
            </a:r>
            <a:r>
              <a:rPr lang="ru-RU" dirty="0">
                <a:latin typeface="TimesNewRoman"/>
              </a:rPr>
              <a:t> та в </a:t>
            </a:r>
            <a:r>
              <a:rPr lang="ru-RU" dirty="0" err="1">
                <a:latin typeface="TimesNewRoman"/>
              </a:rPr>
              <a:t>розрізі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обраних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груп</a:t>
            </a:r>
            <a:r>
              <a:rPr lang="ru-RU" dirty="0">
                <a:latin typeface="TimesNewRoman"/>
              </a:rPr>
              <a:t> споживачів;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специфіку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роботи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обраному</a:t>
            </a:r>
            <a:r>
              <a:rPr lang="ru-RU" dirty="0">
                <a:latin typeface="TimesNewRoman"/>
              </a:rPr>
              <a:t> ринку;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сегменти</a:t>
            </a:r>
            <a:r>
              <a:rPr lang="ru-RU" dirty="0">
                <a:latin typeface="TimesNewRoman"/>
              </a:rPr>
              <a:t> ринку, на які </a:t>
            </a:r>
            <a:r>
              <a:rPr lang="ru-RU" dirty="0" err="1">
                <a:latin typeface="TimesNewRoman"/>
              </a:rPr>
              <a:t>націлений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пропонований</a:t>
            </a:r>
            <a:r>
              <a:rPr lang="ru-RU" dirty="0">
                <a:latin typeface="TimesNewRoman"/>
              </a:rPr>
              <a:t> продукт (</a:t>
            </a:r>
            <a:r>
              <a:rPr lang="ru-RU" dirty="0" err="1" smtClean="0">
                <a:latin typeface="TimesNewRoman"/>
              </a:rPr>
              <a:t>тобто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групи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основних споживачів), – </a:t>
            </a:r>
            <a:r>
              <a:rPr lang="ru-RU" dirty="0" err="1">
                <a:latin typeface="TimesNewRoman"/>
              </a:rPr>
              <a:t>портрети</a:t>
            </a:r>
            <a:r>
              <a:rPr lang="ru-RU" dirty="0">
                <a:latin typeface="TimesNewRoman"/>
              </a:rPr>
              <a:t> потенційних </a:t>
            </a:r>
            <a:r>
              <a:rPr lang="ru-RU" dirty="0" smtClean="0">
                <a:latin typeface="TimesNewRoman"/>
              </a:rPr>
              <a:t>споживачів</a:t>
            </a:r>
            <a:r>
              <a:rPr lang="pl-PL" dirty="0" smtClean="0">
                <a:latin typeface="TimesNewRoman"/>
              </a:rPr>
              <a:t>.</a:t>
            </a:r>
          </a:p>
          <a:p>
            <a:r>
              <a:rPr lang="ru-RU" dirty="0" err="1" smtClean="0">
                <a:latin typeface="TimesNewRoman"/>
              </a:rPr>
              <a:t>Загалом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розділ</a:t>
            </a:r>
            <a:r>
              <a:rPr lang="ru-RU" dirty="0">
                <a:latin typeface="TimesNewRoman"/>
              </a:rPr>
              <a:t> про аналіз ринку – це </a:t>
            </a:r>
            <a:r>
              <a:rPr lang="ru-RU" dirty="0" err="1">
                <a:latin typeface="TimesNewRoman"/>
              </a:rPr>
              <a:t>підсумки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ринкових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досліджень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які </a:t>
            </a:r>
            <a:r>
              <a:rPr lang="ru-RU" dirty="0" err="1">
                <a:latin typeface="TimesNewRoman"/>
              </a:rPr>
              <a:t>проводяться</a:t>
            </a:r>
            <a:r>
              <a:rPr lang="ru-RU" dirty="0">
                <a:latin typeface="TimesNewRoman"/>
              </a:rPr>
              <a:t> перед початком </a:t>
            </a:r>
            <a:r>
              <a:rPr lang="ru-RU" dirty="0" err="1">
                <a:latin typeface="TimesNewRoman"/>
              </a:rPr>
              <a:t>написання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 У </a:t>
            </a:r>
            <a:r>
              <a:rPr lang="ru-RU" dirty="0" err="1">
                <a:latin typeface="TimesNewRoman"/>
              </a:rPr>
              <a:t>ньому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йти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мова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про те, </a:t>
            </a:r>
            <a:r>
              <a:rPr lang="ru-RU" dirty="0" err="1">
                <a:latin typeface="TimesNewRoman"/>
              </a:rPr>
              <a:t>хто</a:t>
            </a:r>
            <a:r>
              <a:rPr lang="ru-RU" dirty="0">
                <a:latin typeface="TimesNewRoman"/>
              </a:rPr>
              <a:t> є основними </a:t>
            </a:r>
            <a:r>
              <a:rPr lang="ru-RU" dirty="0" err="1">
                <a:latin typeface="TimesNewRoman"/>
              </a:rPr>
              <a:t>потенційними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споживачами</a:t>
            </a:r>
            <a:r>
              <a:rPr lang="ru-RU" dirty="0">
                <a:latin typeface="TimesNewRoman"/>
              </a:rPr>
              <a:t>, де </a:t>
            </a:r>
            <a:r>
              <a:rPr lang="ru-RU" dirty="0" smtClean="0">
                <a:latin typeface="TimesNewRoman"/>
              </a:rPr>
              <a:t>вони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знаходяться</a:t>
            </a:r>
            <a:r>
              <a:rPr lang="ru-RU" dirty="0">
                <a:latin typeface="TimesNewRoman"/>
              </a:rPr>
              <a:t>, як і </a:t>
            </a:r>
            <a:r>
              <a:rPr lang="ru-RU" dirty="0" err="1">
                <a:latin typeface="TimesNewRoman"/>
              </a:rPr>
              <a:t>чому</a:t>
            </a:r>
            <a:r>
              <a:rPr lang="ru-RU" dirty="0">
                <a:latin typeface="TimesNewRoman"/>
              </a:rPr>
              <a:t> вони будуть </a:t>
            </a:r>
            <a:r>
              <a:rPr lang="ru-RU" dirty="0" err="1">
                <a:latin typeface="TimesNewRoman"/>
              </a:rPr>
              <a:t>купувати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продукцію</a:t>
            </a:r>
            <a:r>
              <a:rPr lang="ru-RU" dirty="0">
                <a:latin typeface="TimesNewRoman"/>
              </a:rPr>
              <a:t> або товар.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8465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14400" y="448567"/>
            <a:ext cx="1060431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NewRoman"/>
              </a:rPr>
              <a:t>3.2. АНАЛІЗ КОНКУРЕНТІВ</a:t>
            </a:r>
          </a:p>
          <a:p>
            <a:pPr algn="just"/>
            <a:r>
              <a:rPr lang="ru-RU" dirty="0">
                <a:latin typeface="TimesNewRoman"/>
              </a:rPr>
              <a:t>У </a:t>
            </a:r>
            <a:r>
              <a:rPr lang="ru-RU" dirty="0" err="1">
                <a:latin typeface="TimesNewRoman"/>
              </a:rPr>
              <a:t>цьому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розділі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варто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описати</a:t>
            </a:r>
            <a:r>
              <a:rPr lang="ru-RU" dirty="0">
                <a:latin typeface="TimesNewRoman"/>
              </a:rPr>
              <a:t> основних конкурентів, які </a:t>
            </a:r>
            <a:r>
              <a:rPr lang="ru-RU" dirty="0" err="1" smtClean="0">
                <a:latin typeface="TimesNewRoman"/>
              </a:rPr>
              <a:t>виробляють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або </a:t>
            </a:r>
            <a:r>
              <a:rPr lang="ru-RU" dirty="0" err="1">
                <a:latin typeface="TimesNewRoman"/>
              </a:rPr>
              <a:t>продають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подібну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продукцію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обраних</a:t>
            </a:r>
            <a:r>
              <a:rPr lang="ru-RU" dirty="0">
                <a:latin typeface="TimesNewRoman"/>
              </a:rPr>
              <a:t> ринках, </a:t>
            </a:r>
            <a:r>
              <a:rPr lang="ru-RU" dirty="0" err="1">
                <a:latin typeface="TimesNewRoman"/>
              </a:rPr>
              <a:t>щоб</a:t>
            </a:r>
            <a:r>
              <a:rPr lang="ru-RU" dirty="0">
                <a:latin typeface="TimesNewRoman"/>
              </a:rPr>
              <a:t> можна </a:t>
            </a:r>
            <a:r>
              <a:rPr lang="ru-RU" dirty="0" err="1">
                <a:latin typeface="TimesNewRoman"/>
              </a:rPr>
              <a:t>було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уявити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наскільки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зараз </a:t>
            </a:r>
            <a:r>
              <a:rPr lang="ru-RU" dirty="0" err="1">
                <a:latin typeface="TimesNewRoman"/>
              </a:rPr>
              <a:t>ринок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насичений</a:t>
            </a:r>
            <a:r>
              <a:rPr lang="ru-RU" dirty="0">
                <a:latin typeface="TimesNewRoman"/>
              </a:rPr>
              <a:t> конкурентною </a:t>
            </a:r>
            <a:r>
              <a:rPr lang="ru-RU" dirty="0" err="1">
                <a:latin typeface="TimesNewRoman"/>
              </a:rPr>
              <a:t>продукцією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 smtClean="0">
                <a:latin typeface="TimesNewRoman"/>
              </a:rPr>
              <a:t>Вказується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наскільки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зростає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конкуренція</a:t>
            </a:r>
            <a:r>
              <a:rPr lang="ru-RU" dirty="0">
                <a:latin typeface="TimesNewRoman"/>
              </a:rPr>
              <a:t> і </a:t>
            </a:r>
            <a:r>
              <a:rPr lang="ru-RU" dirty="0" err="1">
                <a:latin typeface="TimesNewRoman"/>
              </a:rPr>
              <a:t>чи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можлива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поява</a:t>
            </a:r>
            <a:r>
              <a:rPr lang="ru-RU" dirty="0">
                <a:latin typeface="TimesNewRoman"/>
              </a:rPr>
              <a:t> нових конкурентів </a:t>
            </a:r>
            <a:r>
              <a:rPr lang="ru-RU" dirty="0" smtClean="0">
                <a:latin typeface="TimesNewRoman"/>
              </a:rPr>
              <a:t>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майбутньому</a:t>
            </a:r>
            <a:r>
              <a:rPr lang="ru-RU" dirty="0">
                <a:latin typeface="TimesNewRoman"/>
              </a:rPr>
              <a:t>. Тут </a:t>
            </a:r>
            <a:r>
              <a:rPr lang="ru-RU" dirty="0" err="1">
                <a:latin typeface="TimesNewRoman"/>
              </a:rPr>
              <a:t>варто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замислитись</a:t>
            </a:r>
            <a:r>
              <a:rPr lang="ru-RU" dirty="0">
                <a:latin typeface="TimesNewRoman"/>
              </a:rPr>
              <a:t> над </a:t>
            </a:r>
            <a:r>
              <a:rPr lang="ru-RU" dirty="0" err="1">
                <a:latin typeface="TimesNewRoman"/>
              </a:rPr>
              <a:t>цілями</a:t>
            </a:r>
            <a:r>
              <a:rPr lang="ru-RU" dirty="0">
                <a:latin typeface="TimesNewRoman"/>
              </a:rPr>
              <a:t> конкурентів і </a:t>
            </a:r>
            <a:r>
              <a:rPr lang="ru-RU" dirty="0" err="1">
                <a:latin typeface="TimesNewRoman"/>
              </a:rPr>
              <a:t>оцінити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ті</a:t>
            </a:r>
            <a:endParaRPr lang="ru-RU" dirty="0">
              <a:latin typeface="TimesNewRoman"/>
            </a:endParaRPr>
          </a:p>
          <a:p>
            <a:pPr algn="just"/>
            <a:r>
              <a:rPr lang="ru-RU" dirty="0">
                <a:latin typeface="TimesNewRoman"/>
              </a:rPr>
              <a:t>засоби, </a:t>
            </a:r>
            <a:r>
              <a:rPr lang="ru-RU" dirty="0" err="1">
                <a:latin typeface="TimesNewRoman"/>
              </a:rPr>
              <a:t>якими</a:t>
            </a:r>
            <a:r>
              <a:rPr lang="ru-RU" dirty="0">
                <a:latin typeface="TimesNewRoman"/>
              </a:rPr>
              <a:t> вони </a:t>
            </a:r>
            <a:r>
              <a:rPr lang="ru-RU" dirty="0" err="1">
                <a:latin typeface="TimesNewRoman"/>
              </a:rPr>
              <a:t>просувають</a:t>
            </a:r>
            <a:r>
              <a:rPr lang="ru-RU" dirty="0">
                <a:latin typeface="TimesNewRoman"/>
              </a:rPr>
              <a:t> свою </a:t>
            </a:r>
            <a:r>
              <a:rPr lang="ru-RU" dirty="0" err="1">
                <a:latin typeface="TimesNewRoman"/>
              </a:rPr>
              <a:t>продукцію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ринок</a:t>
            </a:r>
            <a:r>
              <a:rPr lang="ru-RU" dirty="0">
                <a:latin typeface="TimesNewRoman"/>
              </a:rPr>
              <a:t>, а також </a:t>
            </a:r>
            <a:r>
              <a:rPr lang="ru-RU" dirty="0" smtClean="0">
                <a:latin typeface="TimesNewRoman"/>
              </a:rPr>
              <a:t>їх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можливу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реакцію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появу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запланованої</a:t>
            </a:r>
            <a:r>
              <a:rPr lang="ru-RU" dirty="0">
                <a:latin typeface="TimesNewRoman"/>
              </a:rPr>
              <a:t> продукції на ринку. </a:t>
            </a:r>
            <a:r>
              <a:rPr lang="ru-RU" dirty="0" err="1" smtClean="0">
                <a:latin typeface="TimesNewRoman"/>
              </a:rPr>
              <a:t>Найкраще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представити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порівняльні</a:t>
            </a:r>
            <a:r>
              <a:rPr lang="ru-RU" dirty="0">
                <a:latin typeface="TimesNewRoman"/>
              </a:rPr>
              <a:t> характеристики конкурентів </a:t>
            </a:r>
            <a:r>
              <a:rPr lang="ru-RU" dirty="0" err="1" smtClean="0">
                <a:latin typeface="TimesNewRoman"/>
              </a:rPr>
              <a:t>щодо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конкурентоспроможності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самих </a:t>
            </a:r>
            <a:r>
              <a:rPr lang="ru-RU" dirty="0" err="1">
                <a:latin typeface="TimesNewRoman"/>
              </a:rPr>
              <a:t>підприємств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рівень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розвитку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фірм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досвід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доступ </a:t>
            </a:r>
            <a:r>
              <a:rPr lang="ru-RU" dirty="0">
                <a:latin typeface="TimesNewRoman"/>
              </a:rPr>
              <a:t>до </a:t>
            </a:r>
            <a:r>
              <a:rPr lang="ru-RU" dirty="0" err="1">
                <a:latin typeface="TimesNewRoman"/>
              </a:rPr>
              <a:t>ресурсів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зв’язки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фінансове</a:t>
            </a:r>
            <a:r>
              <a:rPr lang="ru-RU" dirty="0">
                <a:latin typeface="TimesNewRoman"/>
              </a:rPr>
              <a:t> положення, </a:t>
            </a:r>
            <a:r>
              <a:rPr lang="ru-RU" dirty="0" err="1">
                <a:latin typeface="TimesNewRoman"/>
              </a:rPr>
              <a:t>кваліфікація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працівників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доля </a:t>
            </a:r>
            <a:r>
              <a:rPr lang="ru-RU" dirty="0">
                <a:latin typeface="TimesNewRoman"/>
              </a:rPr>
              <a:t>ринку, </a:t>
            </a:r>
            <a:r>
              <a:rPr lang="ru-RU" dirty="0" err="1">
                <a:latin typeface="TimesNewRoman"/>
              </a:rPr>
              <a:t>ефективність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стратегії</a:t>
            </a:r>
            <a:r>
              <a:rPr lang="ru-RU" dirty="0">
                <a:latin typeface="TimesNewRoman"/>
              </a:rPr>
              <a:t> збуту, і т. п.) і </a:t>
            </a:r>
            <a:r>
              <a:rPr lang="ru-RU" dirty="0" err="1">
                <a:latin typeface="TimesNewRoman"/>
              </a:rPr>
              <a:t>окремо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щодо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конкурентоспроможності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характеристик продукції (</a:t>
            </a:r>
            <a:r>
              <a:rPr lang="ru-RU" dirty="0" err="1">
                <a:latin typeface="TimesNewRoman"/>
              </a:rPr>
              <a:t>споживацькі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якості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якість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ціна</a:t>
            </a:r>
            <a:r>
              <a:rPr lang="ru-RU" dirty="0">
                <a:latin typeface="TimesNewRoman"/>
              </a:rPr>
              <a:t>, упаковка, </a:t>
            </a:r>
            <a:r>
              <a:rPr lang="ru-RU" dirty="0" err="1">
                <a:latin typeface="TimesNewRoman"/>
              </a:rPr>
              <a:t>чи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задовольняє</a:t>
            </a:r>
            <a:r>
              <a:rPr lang="ru-RU" dirty="0">
                <a:latin typeface="TimesNewRoman"/>
              </a:rPr>
              <a:t> потреби </a:t>
            </a:r>
            <a:r>
              <a:rPr lang="ru-RU" dirty="0" err="1">
                <a:latin typeface="TimesNewRoman"/>
              </a:rPr>
              <a:t>клієнтів</a:t>
            </a:r>
            <a:r>
              <a:rPr lang="ru-RU" dirty="0">
                <a:latin typeface="TimesNewRoman"/>
              </a:rPr>
              <a:t>).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4399" y="3587888"/>
            <a:ext cx="107817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NewRoman"/>
              </a:rPr>
              <a:t>3.3. ПЛАН МАРКЕТИНГУ</a:t>
            </a:r>
          </a:p>
          <a:p>
            <a:pPr algn="just"/>
            <a:r>
              <a:rPr lang="ru-RU" dirty="0">
                <a:latin typeface="TimesNewRoman"/>
              </a:rPr>
              <a:t>План маркетингу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представляти </a:t>
            </a:r>
            <a:r>
              <a:rPr lang="ru-RU" dirty="0" err="1">
                <a:latin typeface="TimesNewRoman"/>
              </a:rPr>
              <a:t>стратегію</a:t>
            </a:r>
            <a:r>
              <a:rPr lang="ru-RU" dirty="0">
                <a:latin typeface="TimesNewRoman"/>
              </a:rPr>
              <a:t> та тактику маркетингу</a:t>
            </a:r>
            <a:r>
              <a:rPr lang="ru-RU" dirty="0" smtClean="0">
                <a:latin typeface="TimesNewRoman"/>
              </a:rPr>
              <a:t>.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Стратегія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маркетингу – це </a:t>
            </a:r>
            <a:r>
              <a:rPr lang="ru-RU" dirty="0" err="1">
                <a:latin typeface="TimesNewRoman"/>
              </a:rPr>
              <a:t>визначення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цілей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обраному</a:t>
            </a:r>
            <a:r>
              <a:rPr lang="ru-RU" dirty="0">
                <a:latin typeface="TimesNewRoman"/>
              </a:rPr>
              <a:t> ринку і </a:t>
            </a:r>
            <a:r>
              <a:rPr lang="ru-RU" dirty="0" err="1" smtClean="0">
                <a:latin typeface="TimesNewRoman"/>
              </a:rPr>
              <a:t>вибір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засобів </a:t>
            </a:r>
            <a:r>
              <a:rPr lang="ru-RU" dirty="0">
                <a:latin typeface="TimesNewRoman"/>
              </a:rPr>
              <a:t>для їх </a:t>
            </a:r>
            <a:r>
              <a:rPr lang="ru-RU" dirty="0" err="1">
                <a:latin typeface="TimesNewRoman"/>
              </a:rPr>
              <a:t>досягнення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протягом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терміну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планування</a:t>
            </a:r>
            <a:r>
              <a:rPr lang="ru-RU" dirty="0" smtClean="0">
                <a:latin typeface="TimesNewRoman"/>
              </a:rPr>
              <a:t>.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Варто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описати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обраний</a:t>
            </a:r>
            <a:r>
              <a:rPr lang="ru-RU" dirty="0">
                <a:latin typeface="TimesNewRoman"/>
              </a:rPr>
              <a:t> метод </a:t>
            </a:r>
            <a:r>
              <a:rPr lang="ru-RU" dirty="0" err="1">
                <a:latin typeface="TimesNewRoman"/>
              </a:rPr>
              <a:t>ціноутворення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стратегію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збуту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продуктів</a:t>
            </a:r>
            <a:r>
              <a:rPr lang="ru-RU" dirty="0">
                <a:latin typeface="TimesNewRoman"/>
              </a:rPr>
              <a:t>, а також </a:t>
            </a:r>
            <a:r>
              <a:rPr lang="ru-RU" dirty="0" err="1">
                <a:latin typeface="TimesNewRoman"/>
              </a:rPr>
              <a:t>обґрунтувати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чому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обрані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такі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стратегії</a:t>
            </a:r>
            <a:r>
              <a:rPr lang="ru-RU" dirty="0">
                <a:latin typeface="TimesNewRoman"/>
              </a:rPr>
              <a:t>. Також </a:t>
            </a:r>
            <a:r>
              <a:rPr lang="ru-RU" dirty="0" smtClean="0">
                <a:latin typeface="TimesNewRoman"/>
              </a:rPr>
              <a:t>план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маркетингу </a:t>
            </a:r>
            <a:r>
              <a:rPr lang="ru-RU" dirty="0" err="1">
                <a:latin typeface="TimesNewRoman"/>
              </a:rPr>
              <a:t>передбачає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детальний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опис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обраних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каналів</a:t>
            </a:r>
            <a:r>
              <a:rPr lang="ru-RU" dirty="0">
                <a:latin typeface="TimesNewRoman"/>
              </a:rPr>
              <a:t> збуту продукції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тобто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як </a:t>
            </a:r>
            <a:r>
              <a:rPr lang="ru-RU" dirty="0" err="1">
                <a:latin typeface="TimesNewRoman"/>
              </a:rPr>
              <a:t>саме</a:t>
            </a:r>
            <a:r>
              <a:rPr lang="ru-RU" dirty="0">
                <a:latin typeface="TimesNewRoman"/>
              </a:rPr>
              <a:t> будете </a:t>
            </a:r>
            <a:r>
              <a:rPr lang="ru-RU" dirty="0" err="1">
                <a:latin typeface="TimesNewRoman"/>
              </a:rPr>
              <a:t>здійснювати</a:t>
            </a:r>
            <a:r>
              <a:rPr lang="ru-RU" dirty="0">
                <a:latin typeface="TimesNewRoman"/>
              </a:rPr>
              <a:t> продаж, </a:t>
            </a:r>
            <a:r>
              <a:rPr lang="ru-RU" dirty="0" err="1">
                <a:latin typeface="TimesNewRoman"/>
              </a:rPr>
              <a:t>способи</a:t>
            </a:r>
            <a:r>
              <a:rPr lang="ru-RU" dirty="0">
                <a:latin typeface="TimesNewRoman"/>
              </a:rPr>
              <a:t> стимулювання </a:t>
            </a:r>
            <a:r>
              <a:rPr lang="ru-RU" dirty="0" smtClean="0">
                <a:latin typeface="TimesNewRoman"/>
              </a:rPr>
              <a:t>продажу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(</a:t>
            </a:r>
            <a:r>
              <a:rPr lang="ru-RU" dirty="0" err="1">
                <a:latin typeface="TimesNewRoman"/>
              </a:rPr>
              <a:t>знижки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сезонні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розпродажі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відстрочки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ін</a:t>
            </a:r>
            <a:r>
              <a:rPr lang="ru-RU" dirty="0">
                <a:latin typeface="TimesNewRoman"/>
              </a:rPr>
              <a:t>.).</a:t>
            </a:r>
          </a:p>
          <a:p>
            <a:pPr algn="just"/>
            <a:r>
              <a:rPr lang="ru-RU" dirty="0">
                <a:latin typeface="TimesNewRoman"/>
              </a:rPr>
              <a:t>Тактика маркетингу – це </a:t>
            </a:r>
            <a:r>
              <a:rPr lang="ru-RU" dirty="0" err="1">
                <a:latin typeface="TimesNewRoman"/>
              </a:rPr>
              <a:t>конкретний</a:t>
            </a:r>
            <a:r>
              <a:rPr lang="ru-RU" dirty="0">
                <a:latin typeface="TimesNewRoman"/>
              </a:rPr>
              <a:t> план </a:t>
            </a:r>
            <a:r>
              <a:rPr lang="ru-RU" dirty="0" err="1">
                <a:latin typeface="TimesNewRoman"/>
              </a:rPr>
              <a:t>дій</a:t>
            </a:r>
            <a:r>
              <a:rPr lang="ru-RU" dirty="0">
                <a:latin typeface="TimesNewRoman"/>
              </a:rPr>
              <a:t>, які </a:t>
            </a:r>
            <a:r>
              <a:rPr lang="ru-RU" dirty="0" smtClean="0">
                <a:latin typeface="TimesNewRoman"/>
              </a:rPr>
              <a:t>будуть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здійснюватися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відповідно</a:t>
            </a:r>
            <a:r>
              <a:rPr lang="ru-RU" dirty="0">
                <a:latin typeface="TimesNewRoman"/>
              </a:rPr>
              <a:t> до </a:t>
            </a:r>
            <a:r>
              <a:rPr lang="ru-RU" dirty="0" err="1">
                <a:latin typeface="TimesNewRoman"/>
              </a:rPr>
              <a:t>обраної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стратегії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цілей</a:t>
            </a:r>
            <a:r>
              <a:rPr lang="ru-RU" dirty="0">
                <a:latin typeface="TimesNewRoman"/>
              </a:rPr>
              <a:t> проекту.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396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5911" y="793299"/>
            <a:ext cx="115460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NewRoman"/>
              </a:rPr>
              <a:t>Його</a:t>
            </a:r>
            <a:r>
              <a:rPr lang="ru-RU" dirty="0">
                <a:latin typeface="TimesNewRoman"/>
              </a:rPr>
              <a:t> можна </a:t>
            </a:r>
            <a:r>
              <a:rPr lang="ru-RU" dirty="0" err="1">
                <a:latin typeface="TimesNewRoman"/>
              </a:rPr>
              <a:t>представити</a:t>
            </a:r>
            <a:r>
              <a:rPr lang="ru-RU" dirty="0">
                <a:latin typeface="TimesNewRoman"/>
              </a:rPr>
              <a:t> у </a:t>
            </a:r>
            <a:r>
              <a:rPr lang="ru-RU" dirty="0" err="1">
                <a:latin typeface="TimesNewRoman"/>
              </a:rPr>
              <a:t>вигляді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опису</a:t>
            </a:r>
            <a:r>
              <a:rPr lang="ru-RU" dirty="0">
                <a:latin typeface="TimesNewRoman"/>
              </a:rPr>
              <a:t> таких </a:t>
            </a:r>
            <a:r>
              <a:rPr lang="ru-RU" dirty="0" err="1">
                <a:latin typeface="TimesNewRoman"/>
              </a:rPr>
              <a:t>пунктів</a:t>
            </a:r>
            <a:r>
              <a:rPr lang="ru-RU" dirty="0">
                <a:latin typeface="TimesNewRoman"/>
              </a:rPr>
              <a:t>:</a:t>
            </a:r>
          </a:p>
          <a:p>
            <a:r>
              <a:rPr lang="ru-RU" dirty="0">
                <a:latin typeface="TimesNewRoman"/>
              </a:rPr>
              <a:t>1. Рекламна </a:t>
            </a:r>
            <a:r>
              <a:rPr lang="ru-RU" dirty="0" err="1">
                <a:latin typeface="TimesNewRoman"/>
              </a:rPr>
              <a:t>компанія</a:t>
            </a:r>
            <a:r>
              <a:rPr lang="ru-RU" dirty="0">
                <a:latin typeface="TimesNewRoman"/>
              </a:rPr>
              <a:t> – </a:t>
            </a:r>
            <a:r>
              <a:rPr lang="ru-RU" dirty="0" err="1">
                <a:latin typeface="TimesNewRoman"/>
              </a:rPr>
              <a:t>її</a:t>
            </a:r>
            <a:r>
              <a:rPr lang="ru-RU" dirty="0">
                <a:latin typeface="TimesNewRoman"/>
              </a:rPr>
              <a:t> суть, </a:t>
            </a:r>
            <a:r>
              <a:rPr lang="ru-RU" dirty="0" err="1">
                <a:latin typeface="TimesNewRoman"/>
              </a:rPr>
              <a:t>навіщо</a:t>
            </a:r>
            <a:r>
              <a:rPr lang="ru-RU" dirty="0">
                <a:latin typeface="TimesNewRoman"/>
              </a:rPr>
              <a:t> і коли вона </a:t>
            </a:r>
            <a:r>
              <a:rPr lang="ru-RU" dirty="0" err="1">
                <a:latin typeface="TimesNewRoman"/>
              </a:rPr>
              <a:t>почнеться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її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цілі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позитивні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та </a:t>
            </a:r>
            <a:r>
              <a:rPr lang="ru-RU" dirty="0" err="1">
                <a:latin typeface="TimesNewRoman"/>
              </a:rPr>
              <a:t>негативні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сторони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рекламний</a:t>
            </a:r>
            <a:r>
              <a:rPr lang="ru-RU" dirty="0">
                <a:latin typeface="TimesNewRoman"/>
              </a:rPr>
              <a:t> план (яка реклама, </a:t>
            </a:r>
            <a:r>
              <a:rPr lang="ru-RU" dirty="0" err="1">
                <a:latin typeface="TimesNewRoman"/>
              </a:rPr>
              <a:t>чому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саме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такий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вид </a:t>
            </a:r>
            <a:r>
              <a:rPr lang="ru-RU" dirty="0" err="1">
                <a:latin typeface="TimesNewRoman"/>
              </a:rPr>
              <a:t>реклами</a:t>
            </a:r>
            <a:r>
              <a:rPr lang="ru-RU" dirty="0">
                <a:latin typeface="TimesNewRoman"/>
              </a:rPr>
              <a:t>, де, коли, </a:t>
            </a:r>
            <a:r>
              <a:rPr lang="ru-RU" dirty="0" err="1">
                <a:latin typeface="TimesNewRoman"/>
              </a:rPr>
              <a:t>скільки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коштує</a:t>
            </a:r>
            <a:r>
              <a:rPr lang="ru-RU" dirty="0">
                <a:latin typeface="TimesNewRoman"/>
              </a:rPr>
              <a:t>), </a:t>
            </a:r>
            <a:r>
              <a:rPr lang="ru-RU" dirty="0" err="1">
                <a:latin typeface="TimesNewRoman"/>
              </a:rPr>
              <a:t>зв’язок</a:t>
            </a:r>
            <a:r>
              <a:rPr lang="ru-RU" dirty="0">
                <a:latin typeface="TimesNewRoman"/>
              </a:rPr>
              <a:t> рекламного плану </a:t>
            </a:r>
            <a:r>
              <a:rPr lang="ru-RU" dirty="0" smtClean="0">
                <a:latin typeface="TimesNewRoman"/>
              </a:rPr>
              <a:t>з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планом </a:t>
            </a:r>
            <a:r>
              <a:rPr lang="ru-RU" dirty="0">
                <a:latin typeface="TimesNewRoman"/>
              </a:rPr>
              <a:t>продажу і </a:t>
            </a:r>
            <a:r>
              <a:rPr lang="ru-RU" dirty="0" err="1">
                <a:latin typeface="TimesNewRoman"/>
              </a:rPr>
              <a:t>загальною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стратегією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2. </a:t>
            </a:r>
            <a:r>
              <a:rPr lang="ru-RU" dirty="0" err="1">
                <a:latin typeface="TimesNewRoman"/>
              </a:rPr>
              <a:t>Формування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дилерської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мережі</a:t>
            </a:r>
            <a:r>
              <a:rPr lang="ru-RU" dirty="0">
                <a:latin typeface="TimesNewRoman"/>
              </a:rPr>
              <a:t>, умови </a:t>
            </a:r>
            <a:r>
              <a:rPr lang="ru-RU" dirty="0" err="1">
                <a:latin typeface="TimesNewRoman"/>
              </a:rPr>
              <a:t>роботи</a:t>
            </a:r>
            <a:r>
              <a:rPr lang="ru-RU" dirty="0">
                <a:latin typeface="TimesNewRoman"/>
              </a:rPr>
              <a:t> з </a:t>
            </a:r>
            <a:r>
              <a:rPr lang="ru-RU" dirty="0" err="1">
                <a:latin typeface="TimesNewRoman"/>
              </a:rPr>
              <a:t>посередниками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умови </a:t>
            </a:r>
            <a:r>
              <a:rPr lang="ru-RU" dirty="0">
                <a:latin typeface="TimesNewRoman"/>
              </a:rPr>
              <a:t>їх оплати та </a:t>
            </a:r>
            <a:r>
              <a:rPr lang="ru-RU" dirty="0" err="1">
                <a:latin typeface="TimesNewRoman"/>
              </a:rPr>
              <a:t>мотивації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заохочувальні</a:t>
            </a:r>
            <a:r>
              <a:rPr lang="ru-RU" dirty="0">
                <a:latin typeface="TimesNewRoman"/>
              </a:rPr>
              <a:t> заходи.</a:t>
            </a:r>
          </a:p>
          <a:p>
            <a:r>
              <a:rPr lang="ru-RU" dirty="0">
                <a:latin typeface="TimesNewRoman"/>
              </a:rPr>
              <a:t>3. </a:t>
            </a:r>
            <a:r>
              <a:rPr lang="ru-RU" dirty="0" err="1">
                <a:latin typeface="TimesNewRoman"/>
              </a:rPr>
              <a:t>Поштові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розсилки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телефонні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продажі</a:t>
            </a:r>
            <a:r>
              <a:rPr lang="ru-RU" dirty="0">
                <a:latin typeface="TimesNewRoman"/>
              </a:rPr>
              <a:t>, їх </a:t>
            </a:r>
            <a:r>
              <a:rPr lang="ru-RU" dirty="0" err="1">
                <a:latin typeface="TimesNewRoman"/>
              </a:rPr>
              <a:t>цілі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стратегія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 smtClean="0">
                <a:latin typeface="TimesNewRoman"/>
              </a:rPr>
              <a:t>зв’язок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плану </a:t>
            </a:r>
            <a:r>
              <a:rPr lang="ru-RU" dirty="0">
                <a:latin typeface="TimesNewRoman"/>
              </a:rPr>
              <a:t>їх використання з планом продажу.</a:t>
            </a:r>
          </a:p>
          <a:p>
            <a:r>
              <a:rPr lang="ru-RU" dirty="0">
                <a:latin typeface="TimesNewRoman"/>
              </a:rPr>
              <a:t>4. Використання </a:t>
            </a:r>
            <a:r>
              <a:rPr lang="ru-RU" dirty="0" err="1">
                <a:latin typeface="TimesNewRoman"/>
              </a:rPr>
              <a:t>торгових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агентів</a:t>
            </a:r>
            <a:r>
              <a:rPr lang="ru-RU" dirty="0">
                <a:latin typeface="TimesNewRoman"/>
              </a:rPr>
              <a:t>, які </a:t>
            </a:r>
            <a:r>
              <a:rPr lang="ru-RU" dirty="0" err="1">
                <a:latin typeface="TimesNewRoman"/>
              </a:rPr>
              <a:t>приходять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безпосередньо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до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клієнтів</a:t>
            </a:r>
            <a:r>
              <a:rPr lang="ru-RU" dirty="0">
                <a:latin typeface="TimesNewRoman"/>
              </a:rPr>
              <a:t>. Умови </a:t>
            </a:r>
            <a:r>
              <a:rPr lang="ru-RU" dirty="0" err="1">
                <a:latin typeface="TimesNewRoman"/>
              </a:rPr>
              <a:t>роботи</a:t>
            </a:r>
            <a:r>
              <a:rPr lang="ru-RU" dirty="0">
                <a:latin typeface="TimesNewRoman"/>
              </a:rPr>
              <a:t> з ними, їх </a:t>
            </a:r>
            <a:r>
              <a:rPr lang="ru-RU" dirty="0" err="1">
                <a:latin typeface="TimesNewRoman"/>
              </a:rPr>
              <a:t>мотивація</a:t>
            </a:r>
            <a:r>
              <a:rPr lang="ru-RU" dirty="0">
                <a:latin typeface="TimesNewRoman"/>
              </a:rPr>
              <a:t> та умови оплати, </a:t>
            </a:r>
            <a:r>
              <a:rPr lang="ru-RU" dirty="0" err="1" smtClean="0">
                <a:latin typeface="TimesNewRoman"/>
              </a:rPr>
              <a:t>заохочувальні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заходи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5. </a:t>
            </a:r>
            <a:r>
              <a:rPr lang="ru-RU" dirty="0" err="1">
                <a:latin typeface="TimesNewRoman"/>
              </a:rPr>
              <a:t>Виставки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семінари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презентації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Цілі</a:t>
            </a:r>
            <a:r>
              <a:rPr lang="ru-RU" dirty="0">
                <a:latin typeface="TimesNewRoman"/>
              </a:rPr>
              <a:t>, теми, </a:t>
            </a:r>
            <a:r>
              <a:rPr lang="ru-RU" dirty="0" err="1">
                <a:latin typeface="TimesNewRoman"/>
              </a:rPr>
              <a:t>дати</a:t>
            </a:r>
            <a:r>
              <a:rPr lang="ru-RU" dirty="0">
                <a:latin typeface="TimesNewRoman"/>
              </a:rPr>
              <a:t>, </a:t>
            </a:r>
            <a:r>
              <a:rPr lang="ru-RU" dirty="0" smtClean="0">
                <a:latin typeface="TimesNewRoman"/>
              </a:rPr>
              <a:t>план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використання </a:t>
            </a:r>
            <a:r>
              <a:rPr lang="ru-RU" dirty="0">
                <a:latin typeface="TimesNewRoman"/>
              </a:rPr>
              <a:t>результатів </a:t>
            </a:r>
            <a:r>
              <a:rPr lang="ru-RU" dirty="0" err="1">
                <a:latin typeface="TimesNewRoman"/>
              </a:rPr>
              <a:t>заходів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зв’язок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із</a:t>
            </a:r>
            <a:r>
              <a:rPr lang="ru-RU" dirty="0">
                <a:latin typeface="TimesNewRoman"/>
              </a:rPr>
              <a:t> планом продажу.</a:t>
            </a:r>
          </a:p>
          <a:p>
            <a:r>
              <a:rPr lang="ru-RU" dirty="0">
                <a:latin typeface="TimesNewRoman"/>
              </a:rPr>
              <a:t>6. </a:t>
            </a:r>
            <a:r>
              <a:rPr lang="ru-RU" dirty="0" err="1">
                <a:latin typeface="TimesNewRoman"/>
              </a:rPr>
              <a:t>Зв’язки</a:t>
            </a:r>
            <a:r>
              <a:rPr lang="ru-RU" dirty="0">
                <a:latin typeface="TimesNewRoman"/>
              </a:rPr>
              <a:t> з </a:t>
            </a:r>
            <a:r>
              <a:rPr lang="ru-RU" dirty="0" err="1">
                <a:latin typeface="TimesNewRoman"/>
              </a:rPr>
              <a:t>громадськістю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Зв’язки</a:t>
            </a:r>
            <a:r>
              <a:rPr lang="ru-RU" dirty="0">
                <a:latin typeface="TimesNewRoman"/>
              </a:rPr>
              <a:t> з </a:t>
            </a:r>
            <a:r>
              <a:rPr lang="ru-RU" dirty="0" err="1">
                <a:latin typeface="TimesNewRoman"/>
              </a:rPr>
              <a:t>державними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 smtClean="0">
                <a:latin typeface="TimesNewRoman"/>
              </a:rPr>
              <a:t>громадськими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організаціями</a:t>
            </a:r>
            <a:r>
              <a:rPr lang="ru-RU" dirty="0">
                <a:latin typeface="TimesNewRoman"/>
              </a:rPr>
              <a:t>, засобами </a:t>
            </a:r>
            <a:r>
              <a:rPr lang="ru-RU" dirty="0" err="1">
                <a:latin typeface="TimesNewRoman"/>
              </a:rPr>
              <a:t>масової</a:t>
            </a:r>
            <a:r>
              <a:rPr lang="ru-RU" dirty="0">
                <a:latin typeface="TimesNewRoman"/>
              </a:rPr>
              <a:t> інформації. План, </a:t>
            </a:r>
            <a:r>
              <a:rPr lang="ru-RU" dirty="0" err="1">
                <a:latin typeface="TimesNewRoman"/>
              </a:rPr>
              <a:t>цілі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стратегія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7. </a:t>
            </a:r>
            <a:r>
              <a:rPr lang="ru-RU" dirty="0" err="1">
                <a:latin typeface="TimesNewRoman"/>
              </a:rPr>
              <a:t>Рекламні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матеріали</a:t>
            </a:r>
            <a:r>
              <a:rPr lang="ru-RU" dirty="0">
                <a:latin typeface="TimesNewRoman"/>
              </a:rPr>
              <a:t>. Каталоги, </a:t>
            </a:r>
            <a:r>
              <a:rPr lang="ru-RU" dirty="0" err="1">
                <a:latin typeface="TimesNewRoman"/>
              </a:rPr>
              <a:t>моделі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зразки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відео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 smtClean="0">
                <a:latin typeface="TimesNewRoman"/>
              </a:rPr>
              <a:t>аудіо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матеріали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плакати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вітрини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стенди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рекомендаційні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листи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тощо</a:t>
            </a:r>
            <a:r>
              <a:rPr lang="ru-RU" dirty="0">
                <a:latin typeface="TimesNewRoman"/>
              </a:rPr>
              <a:t>. </a:t>
            </a:r>
            <a:r>
              <a:rPr lang="ru-RU" dirty="0" smtClean="0">
                <a:latin typeface="TimesNewRoman"/>
              </a:rPr>
              <a:t>План-</a:t>
            </a:r>
            <a:r>
              <a:rPr lang="ru-RU" dirty="0" err="1" smtClean="0">
                <a:latin typeface="TimesNewRoman"/>
              </a:rPr>
              <a:t>графік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здійснення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реклами</a:t>
            </a:r>
            <a:r>
              <a:rPr lang="ru-RU" dirty="0" smtClean="0">
                <a:latin typeface="TimesNewRoman"/>
              </a:rPr>
              <a:t>.</a:t>
            </a:r>
            <a:endParaRPr lang="pl-PL" dirty="0" smtClean="0">
              <a:latin typeface="TimesNewRoman"/>
            </a:endParaRPr>
          </a:p>
          <a:p>
            <a:r>
              <a:rPr lang="ru-RU" dirty="0">
                <a:latin typeface="TimesNewRoman"/>
              </a:rPr>
              <a:t>8. </a:t>
            </a:r>
            <a:r>
              <a:rPr lang="ru-RU" dirty="0" err="1">
                <a:latin typeface="TimesNewRoman"/>
              </a:rPr>
              <a:t>Навчання</a:t>
            </a:r>
            <a:r>
              <a:rPr lang="ru-RU" dirty="0">
                <a:latin typeface="TimesNewRoman"/>
              </a:rPr>
              <a:t> споживачів </a:t>
            </a:r>
            <a:r>
              <a:rPr lang="ru-RU" dirty="0" err="1">
                <a:latin typeface="TimesNewRoman"/>
              </a:rPr>
              <a:t>використовувати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переваги</a:t>
            </a:r>
            <a:r>
              <a:rPr lang="ru-RU" dirty="0">
                <a:latin typeface="TimesNewRoman"/>
              </a:rPr>
              <a:t> товару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відрізняти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запропонований</a:t>
            </a:r>
            <a:r>
              <a:rPr lang="ru-RU" dirty="0">
                <a:latin typeface="TimesNewRoman"/>
              </a:rPr>
              <a:t> товар </a:t>
            </a:r>
            <a:r>
              <a:rPr lang="ru-RU" dirty="0" err="1">
                <a:latin typeface="TimesNewRoman"/>
              </a:rPr>
              <a:t>серед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інших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Цілі</a:t>
            </a:r>
            <a:r>
              <a:rPr lang="ru-RU" dirty="0">
                <a:latin typeface="TimesNewRoman"/>
              </a:rPr>
              <a:t>, методи, план.</a:t>
            </a:r>
          </a:p>
          <a:p>
            <a:r>
              <a:rPr lang="ru-RU" dirty="0">
                <a:latin typeface="TimesNewRoman"/>
              </a:rPr>
              <a:t>9. </a:t>
            </a:r>
            <a:r>
              <a:rPr lang="ru-RU" dirty="0" err="1">
                <a:latin typeface="TimesNewRoman"/>
              </a:rPr>
              <a:t>Організація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гарантійного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післягарантійного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обслуговування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методи</a:t>
            </a:r>
            <a:r>
              <a:rPr lang="ru-RU" dirty="0">
                <a:latin typeface="TimesNewRoman"/>
              </a:rPr>
              <a:t>, план, </a:t>
            </a:r>
            <a:r>
              <a:rPr lang="ru-RU" dirty="0" err="1">
                <a:latin typeface="TimesNewRoman"/>
              </a:rPr>
              <a:t>фінансування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10. </a:t>
            </a:r>
            <a:r>
              <a:rPr lang="ru-RU" dirty="0" err="1">
                <a:latin typeface="TimesNewRoman"/>
              </a:rPr>
              <a:t>Інше</a:t>
            </a:r>
            <a:r>
              <a:rPr lang="ru-RU" dirty="0">
                <a:latin typeface="TimesNew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094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6496" y="1080912"/>
            <a:ext cx="9739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TimesNewRoman"/>
              </a:rPr>
              <a:t>Варто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скласти</a:t>
            </a:r>
            <a:r>
              <a:rPr lang="ru-RU" dirty="0">
                <a:latin typeface="TimesNewRoman"/>
              </a:rPr>
              <a:t> план-</a:t>
            </a:r>
            <a:r>
              <a:rPr lang="ru-RU" dirty="0" err="1">
                <a:latin typeface="TimesNewRoman"/>
              </a:rPr>
              <a:t>графік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здійснення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заходів</a:t>
            </a:r>
            <a:r>
              <a:rPr lang="ru-RU" dirty="0">
                <a:latin typeface="TimesNewRoman"/>
              </a:rPr>
              <a:t> для забезпечення збуту</a:t>
            </a:r>
          </a:p>
          <a:p>
            <a:pPr algn="ctr"/>
            <a:r>
              <a:rPr lang="ru-RU" dirty="0">
                <a:latin typeface="TimesNewRoman"/>
              </a:rPr>
              <a:t>продукції за </a:t>
            </a:r>
            <a:r>
              <a:rPr lang="ru-RU" dirty="0" err="1">
                <a:latin typeface="TimesNewRoman"/>
              </a:rPr>
              <a:t>вищенаведеними</a:t>
            </a:r>
            <a:r>
              <a:rPr lang="ru-RU" dirty="0">
                <a:latin typeface="TimesNewRoman"/>
              </a:rPr>
              <a:t> пунктами, </a:t>
            </a:r>
            <a:r>
              <a:rPr lang="ru-RU" dirty="0" err="1">
                <a:latin typeface="TimesNewRoman"/>
              </a:rPr>
              <a:t>вказуючи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відповідно</a:t>
            </a:r>
            <a:r>
              <a:rPr lang="ru-RU" dirty="0">
                <a:latin typeface="TimesNewRoman"/>
              </a:rPr>
              <a:t> до пункту</a:t>
            </a:r>
          </a:p>
          <a:p>
            <a:pPr algn="ctr"/>
            <a:r>
              <a:rPr lang="ru-RU" dirty="0" err="1">
                <a:latin typeface="TimesNewRoman"/>
              </a:rPr>
              <a:t>заплановану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помісячно</a:t>
            </a:r>
            <a:r>
              <a:rPr lang="ru-RU" dirty="0">
                <a:latin typeface="TimesNewRoman"/>
              </a:rPr>
              <a:t> (або поквартально, в </a:t>
            </a:r>
            <a:r>
              <a:rPr lang="ru-RU" dirty="0" err="1">
                <a:latin typeface="TimesNewRoman"/>
              </a:rPr>
              <a:t>залежності</a:t>
            </a:r>
            <a:r>
              <a:rPr lang="ru-RU" dirty="0">
                <a:latin typeface="TimesNewRoman"/>
              </a:rPr>
              <a:t> від </a:t>
            </a:r>
            <a:r>
              <a:rPr lang="ru-RU" dirty="0" err="1">
                <a:latin typeface="TimesNewRoman"/>
              </a:rPr>
              <a:t>обраного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терміну</a:t>
            </a:r>
            <a:endParaRPr lang="ru-RU" dirty="0">
              <a:latin typeface="TimesNewRoman"/>
            </a:endParaRPr>
          </a:p>
          <a:p>
            <a:pPr algn="ctr"/>
            <a:r>
              <a:rPr lang="ru-RU" dirty="0" err="1">
                <a:latin typeface="TimesNewRoman"/>
              </a:rPr>
              <a:t>планування</a:t>
            </a:r>
            <a:r>
              <a:rPr lang="ru-RU" dirty="0">
                <a:latin typeface="TimesNewRoman"/>
              </a:rPr>
              <a:t>) суму витрат.</a:t>
            </a:r>
          </a:p>
          <a:p>
            <a:pPr algn="ctr"/>
            <a:endParaRPr lang="pl-PL" dirty="0" smtClean="0">
              <a:latin typeface="TimesNewRoman"/>
            </a:endParaRPr>
          </a:p>
          <a:p>
            <a:pPr algn="ctr"/>
            <a:r>
              <a:rPr lang="ru-RU" dirty="0" smtClean="0">
                <a:latin typeface="TimesNewRoman"/>
              </a:rPr>
              <a:t>Прогноз </a:t>
            </a:r>
            <a:r>
              <a:rPr lang="ru-RU" dirty="0" err="1">
                <a:latin typeface="TimesNewRoman"/>
              </a:rPr>
              <a:t>реалізації</a:t>
            </a:r>
            <a:r>
              <a:rPr lang="ru-RU" dirty="0">
                <a:latin typeface="TimesNewRoman"/>
              </a:rPr>
              <a:t> продукції (</a:t>
            </a:r>
            <a:r>
              <a:rPr lang="ru-RU" dirty="0" err="1">
                <a:latin typeface="TimesNewRoman"/>
              </a:rPr>
              <a:t>товарів</a:t>
            </a:r>
            <a:r>
              <a:rPr lang="ru-RU" dirty="0">
                <a:latin typeface="TimesNewRoman"/>
              </a:rPr>
              <a:t>, послуг)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містити</a:t>
            </a:r>
            <a:r>
              <a:rPr lang="ru-RU" dirty="0">
                <a:latin typeface="TimesNewRoman"/>
              </a:rPr>
              <a:t> план-</a:t>
            </a:r>
            <a:r>
              <a:rPr lang="ru-RU" dirty="0" err="1">
                <a:latin typeface="TimesNewRoman"/>
              </a:rPr>
              <a:t>графік</a:t>
            </a:r>
            <a:endParaRPr lang="ru-RU" dirty="0">
              <a:latin typeface="TimesNewRoman"/>
            </a:endParaRPr>
          </a:p>
          <a:p>
            <a:pPr algn="ctr"/>
            <a:r>
              <a:rPr lang="ru-RU" dirty="0" err="1">
                <a:latin typeface="TimesNewRoman"/>
              </a:rPr>
              <a:t>виробництва</a:t>
            </a:r>
            <a:r>
              <a:rPr lang="ru-RU" dirty="0">
                <a:latin typeface="TimesNewRoman"/>
              </a:rPr>
              <a:t> продукції (</a:t>
            </a:r>
            <a:r>
              <a:rPr lang="ru-RU" dirty="0" err="1">
                <a:latin typeface="TimesNewRoman"/>
              </a:rPr>
              <a:t>закупівлі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товарів</a:t>
            </a:r>
            <a:r>
              <a:rPr lang="ru-RU" dirty="0">
                <a:latin typeface="TimesNewRoman"/>
              </a:rPr>
              <a:t>) у </a:t>
            </a:r>
            <a:r>
              <a:rPr lang="ru-RU" dirty="0" err="1">
                <a:latin typeface="TimesNewRoman"/>
              </a:rPr>
              <a:t>натуральних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показниках</a:t>
            </a:r>
            <a:r>
              <a:rPr lang="ru-RU" dirty="0">
                <a:latin typeface="TimesNewRoman"/>
              </a:rPr>
              <a:t>, план-</a:t>
            </a:r>
          </a:p>
          <a:p>
            <a:pPr algn="ctr"/>
            <a:r>
              <a:rPr lang="ru-RU" dirty="0" err="1">
                <a:latin typeface="TimesNewRoman"/>
              </a:rPr>
              <a:t>графік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реалізації</a:t>
            </a:r>
            <a:r>
              <a:rPr lang="ru-RU" dirty="0">
                <a:latin typeface="TimesNewRoman"/>
              </a:rPr>
              <a:t> продукції в </a:t>
            </a:r>
            <a:r>
              <a:rPr lang="ru-RU" dirty="0" err="1">
                <a:latin typeface="TimesNewRoman"/>
              </a:rPr>
              <a:t>натуральних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показниках</a:t>
            </a:r>
            <a:r>
              <a:rPr lang="ru-RU" dirty="0">
                <a:latin typeface="TimesNewRoman"/>
              </a:rPr>
              <a:t>, план-</a:t>
            </a:r>
            <a:r>
              <a:rPr lang="ru-RU" dirty="0" err="1">
                <a:latin typeface="TimesNewRoman"/>
              </a:rPr>
              <a:t>графік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індексів</a:t>
            </a:r>
            <a:endParaRPr lang="ru-RU" dirty="0">
              <a:latin typeface="TimesNewRoman"/>
            </a:endParaRPr>
          </a:p>
          <a:p>
            <a:pPr algn="ctr"/>
            <a:r>
              <a:rPr lang="ru-RU" dirty="0" err="1">
                <a:latin typeface="TimesNewRoman"/>
              </a:rPr>
              <a:t>змін</a:t>
            </a:r>
            <a:r>
              <a:rPr lang="ru-RU" dirty="0">
                <a:latin typeface="TimesNewRoman"/>
              </a:rPr>
              <a:t> цін у порівнянні з </a:t>
            </a:r>
            <a:r>
              <a:rPr lang="ru-RU" dirty="0" err="1">
                <a:latin typeface="TimesNewRoman"/>
              </a:rPr>
              <a:t>вказаною</a:t>
            </a:r>
            <a:r>
              <a:rPr lang="ru-RU" dirty="0">
                <a:latin typeface="TimesNewRoman"/>
              </a:rPr>
              <a:t> в </a:t>
            </a:r>
            <a:r>
              <a:rPr lang="ru-RU" dirty="0" err="1">
                <a:latin typeface="TimesNewRoman"/>
              </a:rPr>
              <a:t>бізнес-плані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ціною</a:t>
            </a:r>
            <a:r>
              <a:rPr lang="ru-RU" dirty="0">
                <a:latin typeface="TimesNewRoman"/>
              </a:rPr>
              <a:t> в </a:t>
            </a:r>
            <a:r>
              <a:rPr lang="ru-RU" dirty="0" err="1">
                <a:latin typeface="TimesNewRoman"/>
              </a:rPr>
              <a:t>залежності</a:t>
            </a:r>
            <a:r>
              <a:rPr lang="ru-RU" dirty="0">
                <a:latin typeface="TimesNewRoman"/>
              </a:rPr>
              <a:t> від</a:t>
            </a:r>
          </a:p>
          <a:p>
            <a:pPr algn="ctr"/>
            <a:r>
              <a:rPr lang="ru-RU" dirty="0" err="1">
                <a:latin typeface="TimesNewRoman"/>
              </a:rPr>
              <a:t>сезонності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інфляції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стрибків</a:t>
            </a:r>
            <a:r>
              <a:rPr lang="ru-RU" dirty="0">
                <a:latin typeface="TimesNewRoman"/>
              </a:rPr>
              <a:t> цін та </a:t>
            </a:r>
            <a:r>
              <a:rPr lang="ru-RU" dirty="0" err="1">
                <a:latin typeface="TimesNewRoman"/>
              </a:rPr>
              <a:t>ін</a:t>
            </a:r>
            <a:r>
              <a:rPr lang="ru-RU" dirty="0">
                <a:latin typeface="TimesNewRoman"/>
              </a:rPr>
              <a:t>., а також план доходів від </a:t>
            </a:r>
            <a:r>
              <a:rPr lang="ru-RU" dirty="0" err="1">
                <a:latin typeface="TimesNewRoman"/>
              </a:rPr>
              <a:t>реалізації</a:t>
            </a:r>
            <a:endParaRPr lang="ru-RU" dirty="0">
              <a:latin typeface="TimesNewRoman"/>
            </a:endParaRPr>
          </a:p>
          <a:p>
            <a:pPr algn="ctr"/>
            <a:r>
              <a:rPr lang="ru-RU" dirty="0">
                <a:latin typeface="TimesNewRoman"/>
              </a:rPr>
              <a:t>продукції.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236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8824" y="466257"/>
            <a:ext cx="1081812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latin typeface="TimesNewRoman"/>
              </a:rPr>
              <a:t>4. ВИРОБНИЧИЙ ПЛАН</a:t>
            </a:r>
          </a:p>
          <a:p>
            <a:r>
              <a:rPr lang="ru-RU" dirty="0">
                <a:latin typeface="TimesNewRoman"/>
              </a:rPr>
              <a:t>У </a:t>
            </a:r>
            <a:r>
              <a:rPr lang="ru-RU" dirty="0" err="1">
                <a:latin typeface="TimesNewRoman"/>
              </a:rPr>
              <a:t>цьому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розділі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в </a:t>
            </a:r>
            <a:r>
              <a:rPr lang="ru-RU" dirty="0" err="1">
                <a:latin typeface="TimesNewRoman"/>
              </a:rPr>
              <a:t>загальних</a:t>
            </a:r>
            <a:r>
              <a:rPr lang="ru-RU" dirty="0">
                <a:latin typeface="TimesNewRoman"/>
              </a:rPr>
              <a:t> рисах </a:t>
            </a:r>
            <a:r>
              <a:rPr lang="ru-RU" dirty="0" err="1">
                <a:latin typeface="TimesNewRoman"/>
              </a:rPr>
              <a:t>висвітлити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процес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виробництва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основної</a:t>
            </a:r>
            <a:r>
              <a:rPr lang="ru-RU" dirty="0">
                <a:latin typeface="TimesNewRoman"/>
              </a:rPr>
              <a:t> продукції </a:t>
            </a:r>
            <a:r>
              <a:rPr lang="ru-RU" dirty="0" err="1">
                <a:latin typeface="TimesNewRoman"/>
              </a:rPr>
              <a:t>компанії</a:t>
            </a:r>
            <a:r>
              <a:rPr lang="ru-RU" dirty="0">
                <a:latin typeface="TimesNewRoman"/>
              </a:rPr>
              <a:t> або </a:t>
            </a:r>
            <a:r>
              <a:rPr lang="ru-RU" dirty="0" err="1">
                <a:latin typeface="TimesNewRoman"/>
              </a:rPr>
              <a:t>надання</a:t>
            </a:r>
            <a:r>
              <a:rPr lang="ru-RU" dirty="0">
                <a:latin typeface="TimesNewRoman"/>
              </a:rPr>
              <a:t> послуг. </a:t>
            </a:r>
            <a:r>
              <a:rPr lang="ru-RU" dirty="0" smtClean="0">
                <a:latin typeface="TimesNewRoman"/>
              </a:rPr>
              <a:t>Також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необхідно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відповідь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такі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питання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1. Де буде </a:t>
            </a:r>
            <a:r>
              <a:rPr lang="ru-RU" dirty="0" err="1">
                <a:latin typeface="TimesNewRoman"/>
              </a:rPr>
              <a:t>виготовлятися</a:t>
            </a:r>
            <a:r>
              <a:rPr lang="ru-RU" dirty="0">
                <a:latin typeface="TimesNewRoman"/>
              </a:rPr>
              <a:t> товар (на </a:t>
            </a:r>
            <a:r>
              <a:rPr lang="ru-RU" dirty="0" err="1">
                <a:latin typeface="TimesNewRoman"/>
              </a:rPr>
              <a:t>діючому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підприємстві</a:t>
            </a:r>
            <a:r>
              <a:rPr lang="ru-RU" dirty="0">
                <a:latin typeface="TimesNewRoman"/>
              </a:rPr>
              <a:t> або це </a:t>
            </a:r>
            <a:r>
              <a:rPr lang="ru-RU" dirty="0" smtClean="0">
                <a:latin typeface="TimesNewRoman"/>
              </a:rPr>
              <a:t>буде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нове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підприємство)?</a:t>
            </a:r>
          </a:p>
          <a:p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провести </a:t>
            </a:r>
            <a:r>
              <a:rPr lang="ru-RU" dirty="0" err="1">
                <a:latin typeface="TimesNewRoman"/>
              </a:rPr>
              <a:t>опис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інфраструктури</a:t>
            </a:r>
            <a:r>
              <a:rPr lang="ru-RU" dirty="0">
                <a:latin typeface="TimesNewRoman"/>
              </a:rPr>
              <a:t>: </a:t>
            </a:r>
            <a:r>
              <a:rPr lang="ru-RU" dirty="0" err="1">
                <a:latin typeface="TimesNewRoman"/>
              </a:rPr>
              <a:t>територія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опис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землі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та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споруд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обладнання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кількість</a:t>
            </a:r>
            <a:r>
              <a:rPr lang="ru-RU" dirty="0">
                <a:latin typeface="TimesNewRoman"/>
              </a:rPr>
              <a:t>, тип, </a:t>
            </a:r>
            <a:r>
              <a:rPr lang="ru-RU" dirty="0" err="1">
                <a:latin typeface="TimesNewRoman"/>
              </a:rPr>
              <a:t>технічний</a:t>
            </a:r>
            <a:r>
              <a:rPr lang="ru-RU" dirty="0">
                <a:latin typeface="TimesNewRoman"/>
              </a:rPr>
              <a:t> стан, </a:t>
            </a:r>
            <a:r>
              <a:rPr lang="ru-RU" dirty="0" err="1">
                <a:latin typeface="TimesNewRoman"/>
              </a:rPr>
              <a:t>вік</a:t>
            </a:r>
            <a:r>
              <a:rPr lang="ru-RU" dirty="0">
                <a:latin typeface="TimesNewRoman"/>
              </a:rPr>
              <a:t> і </a:t>
            </a:r>
            <a:r>
              <a:rPr lang="ru-RU" dirty="0" err="1" smtClean="0">
                <a:latin typeface="TimesNewRoman"/>
              </a:rPr>
              <a:t>ступінь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зношування</a:t>
            </a:r>
            <a:r>
              <a:rPr lang="ru-RU" dirty="0">
                <a:latin typeface="TimesNewRoman"/>
              </a:rPr>
              <a:t>); </a:t>
            </a:r>
            <a:r>
              <a:rPr lang="ru-RU" dirty="0" err="1">
                <a:latin typeface="TimesNewRoman"/>
              </a:rPr>
              <a:t>ринкова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ціна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приміщень</a:t>
            </a:r>
            <a:r>
              <a:rPr lang="ru-RU" dirty="0">
                <a:latin typeface="TimesNewRoman"/>
              </a:rPr>
              <a:t> і </a:t>
            </a:r>
            <a:r>
              <a:rPr lang="ru-RU" dirty="0" err="1">
                <a:latin typeface="TimesNewRoman"/>
              </a:rPr>
              <a:t>устаткування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компанії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 smtClean="0">
                <a:latin typeface="TimesNewRoman"/>
              </a:rPr>
              <a:t>наявність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сертифікатів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спеціальних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дозволів</a:t>
            </a:r>
            <a:r>
              <a:rPr lang="ru-RU" dirty="0">
                <a:latin typeface="TimesNewRoman"/>
              </a:rPr>
              <a:t> і </a:t>
            </a:r>
            <a:r>
              <a:rPr lang="ru-RU" dirty="0" err="1">
                <a:latin typeface="TimesNewRoman"/>
              </a:rPr>
              <a:t>ліцензій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Тобто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описуються</a:t>
            </a:r>
            <a:r>
              <a:rPr lang="ru-RU" dirty="0">
                <a:latin typeface="TimesNewRoman"/>
              </a:rPr>
              <a:t>: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місце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розташування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об’єкта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інвестицій</a:t>
            </a:r>
            <a:r>
              <a:rPr lang="ru-RU" dirty="0">
                <a:latin typeface="TimesNewRoman"/>
              </a:rPr>
              <a:t>, де </a:t>
            </a:r>
            <a:r>
              <a:rPr lang="ru-RU" dirty="0" err="1">
                <a:latin typeface="TimesNewRoman"/>
              </a:rPr>
              <a:t>саме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буде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здійснюватись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діяльність;</a:t>
            </a:r>
          </a:p>
          <a:p>
            <a:r>
              <a:rPr lang="ru-RU" dirty="0">
                <a:latin typeface="TimesNewRoman"/>
              </a:rPr>
              <a:t> </a:t>
            </a:r>
            <a:r>
              <a:rPr lang="ru-RU" dirty="0" err="1">
                <a:latin typeface="TimesNewRoman"/>
              </a:rPr>
              <a:t>будівлі</a:t>
            </a:r>
            <a:r>
              <a:rPr lang="ru-RU" dirty="0">
                <a:latin typeface="TimesNewRoman"/>
              </a:rPr>
              <a:t> і </a:t>
            </a:r>
            <a:r>
              <a:rPr lang="ru-RU" dirty="0" err="1">
                <a:latin typeface="TimesNewRoman"/>
              </a:rPr>
              <a:t>споруди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перелік</a:t>
            </a:r>
            <a:r>
              <a:rPr lang="ru-RU" dirty="0">
                <a:latin typeface="TimesNewRoman"/>
              </a:rPr>
              <a:t> і коротка характеристика виробничих </a:t>
            </a:r>
            <a:r>
              <a:rPr lang="ru-RU" dirty="0">
                <a:latin typeface="TimesNewRoman"/>
              </a:rPr>
              <a:t>і</a:t>
            </a:r>
            <a:r>
              <a:rPr lang="pl-PL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адміністративних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будівель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приміщень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необхідних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>
                <a:latin typeface="TimesNewRoman"/>
              </a:rPr>
              <a:t>реалізації</a:t>
            </a:r>
            <a:r>
              <a:rPr lang="ru-RU" dirty="0">
                <a:latin typeface="TimesNewRoman"/>
              </a:rPr>
              <a:t> проекту</a:t>
            </a:r>
            <a:r>
              <a:rPr lang="ru-RU" dirty="0">
                <a:latin typeface="TimesNewRoman"/>
              </a:rPr>
              <a:t>,</a:t>
            </a:r>
            <a:r>
              <a:rPr lang="pl-PL" dirty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власні </a:t>
            </a:r>
            <a:r>
              <a:rPr lang="ru-RU" dirty="0" err="1">
                <a:latin typeface="TimesNewRoman"/>
              </a:rPr>
              <a:t>чи</a:t>
            </a:r>
            <a:r>
              <a:rPr lang="ru-RU" dirty="0">
                <a:latin typeface="TimesNewRoman"/>
              </a:rPr>
              <a:t> орендовані, на </a:t>
            </a:r>
            <a:r>
              <a:rPr lang="ru-RU" dirty="0" err="1">
                <a:latin typeface="TimesNewRoman"/>
              </a:rPr>
              <a:t>яких</a:t>
            </a:r>
            <a:r>
              <a:rPr lang="ru-RU" dirty="0">
                <a:latin typeface="TimesNewRoman"/>
              </a:rPr>
              <a:t> умовах, їх стан, </a:t>
            </a:r>
            <a:r>
              <a:rPr lang="ru-RU" dirty="0" err="1">
                <a:latin typeface="TimesNewRoman"/>
              </a:rPr>
              <a:t>призначення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площа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вартість</a:t>
            </a:r>
            <a:r>
              <a:rPr lang="ru-RU" dirty="0">
                <a:latin typeface="TimesNewRoman"/>
              </a:rPr>
              <a:t>);</a:t>
            </a:r>
            <a:endParaRPr lang="pl-PL" dirty="0">
              <a:latin typeface="TimesNewRoman"/>
            </a:endParaRPr>
          </a:p>
          <a:p>
            <a:r>
              <a:rPr lang="ru-RU" dirty="0">
                <a:latin typeface="TimesNewRoman"/>
              </a:rPr>
              <a:t> </a:t>
            </a:r>
            <a:r>
              <a:rPr lang="ru-RU" dirty="0" err="1">
                <a:latin typeface="TimesNewRoman"/>
              </a:rPr>
              <a:t>наявна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площа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вказуються</a:t>
            </a:r>
            <a:r>
              <a:rPr lang="ru-RU" dirty="0">
                <a:latin typeface="TimesNewRoman"/>
              </a:rPr>
              <a:t>, які є </a:t>
            </a:r>
            <a:r>
              <a:rPr lang="ru-RU" dirty="0" err="1">
                <a:latin typeface="TimesNewRoman"/>
              </a:rPr>
              <a:t>недоліки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переваги</a:t>
            </a:r>
            <a:r>
              <a:rPr lang="ru-RU" dirty="0">
                <a:latin typeface="TimesNewRoman"/>
              </a:rPr>
              <a:t> з точки </a:t>
            </a:r>
            <a:r>
              <a:rPr lang="ru-RU" dirty="0" err="1" smtClean="0">
                <a:latin typeface="TimesNewRoman"/>
              </a:rPr>
              <a:t>зору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доступу </a:t>
            </a:r>
            <a:r>
              <a:rPr lang="ru-RU" dirty="0">
                <a:latin typeface="TimesNewRoman"/>
              </a:rPr>
              <a:t>до споживачів, яке забезпечення </a:t>
            </a:r>
            <a:r>
              <a:rPr lang="ru-RU" dirty="0" err="1">
                <a:latin typeface="TimesNewRoman"/>
              </a:rPr>
              <a:t>трудовими</a:t>
            </a:r>
            <a:r>
              <a:rPr lang="ru-RU" dirty="0">
                <a:latin typeface="TimesNewRoman"/>
              </a:rPr>
              <a:t> ресурсами </a:t>
            </a:r>
            <a:r>
              <a:rPr lang="ru-RU" dirty="0" err="1" smtClean="0">
                <a:latin typeface="TimesNewRoman"/>
              </a:rPr>
              <a:t>обраного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регіону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>
                <a:latin typeface="TimesNewRoman"/>
              </a:rPr>
              <a:t> </a:t>
            </a:r>
            <a:r>
              <a:rPr lang="ru-RU" dirty="0" err="1">
                <a:latin typeface="TimesNewRoman"/>
              </a:rPr>
              <a:t>чи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існують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місцеві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програми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розвитку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>
                <a:latin typeface="TimesNewRoman"/>
              </a:rPr>
              <a:t> </a:t>
            </a:r>
            <a:r>
              <a:rPr lang="ru-RU" dirty="0" err="1">
                <a:latin typeface="TimesNewRoman"/>
              </a:rPr>
              <a:t>який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сьогодні</a:t>
            </a:r>
            <a:r>
              <a:rPr lang="ru-RU" dirty="0">
                <a:latin typeface="TimesNewRoman"/>
              </a:rPr>
              <a:t> стан </a:t>
            </a:r>
            <a:r>
              <a:rPr lang="ru-RU" dirty="0" err="1">
                <a:latin typeface="TimesNewRoman"/>
              </a:rPr>
              <a:t>забезпеченості</a:t>
            </a:r>
            <a:r>
              <a:rPr lang="ru-RU" dirty="0">
                <a:latin typeface="TimesNewRoman"/>
              </a:rPr>
              <a:t> підприємства.</a:t>
            </a:r>
          </a:p>
        </p:txBody>
      </p:sp>
    </p:spTree>
    <p:extLst>
      <p:ext uri="{BB962C8B-B14F-4D97-AF65-F5344CB8AC3E}">
        <p14:creationId xmlns:p14="http://schemas.microsoft.com/office/powerpoint/2010/main" val="2856101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7104" y="598186"/>
            <a:ext cx="106998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NewRoman"/>
              </a:rPr>
              <a:t>2. Які </a:t>
            </a:r>
            <a:r>
              <a:rPr lang="ru-RU" dirty="0" err="1">
                <a:latin typeface="TimesNewRoman"/>
              </a:rPr>
              <a:t>виробничі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можливості</a:t>
            </a:r>
            <a:r>
              <a:rPr lang="ru-RU" dirty="0">
                <a:latin typeface="TimesNewRoman"/>
              </a:rPr>
              <a:t> підприємства?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описати</a:t>
            </a:r>
            <a:r>
              <a:rPr lang="ru-RU" dirty="0">
                <a:latin typeface="TimesNewRoman"/>
              </a:rPr>
              <a:t>:</a:t>
            </a:r>
          </a:p>
          <a:p>
            <a:pPr algn="just"/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технологічні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процеси</a:t>
            </a:r>
            <a:r>
              <a:rPr lang="ru-RU" dirty="0">
                <a:latin typeface="TimesNewRoman"/>
              </a:rPr>
              <a:t> (яка </a:t>
            </a:r>
            <a:r>
              <a:rPr lang="ru-RU" dirty="0" err="1">
                <a:latin typeface="TimesNewRoman"/>
              </a:rPr>
              <a:t>обрана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технологія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чому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саме</a:t>
            </a:r>
            <a:r>
              <a:rPr lang="ru-RU" dirty="0">
                <a:latin typeface="TimesNewRoman"/>
              </a:rPr>
              <a:t> вона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наскільки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ця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технологія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відповідає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сучасним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вимогам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основні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технологічні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процеси</a:t>
            </a:r>
            <a:r>
              <a:rPr lang="ru-RU" dirty="0">
                <a:latin typeface="TimesNewRoman"/>
              </a:rPr>
              <a:t>);</a:t>
            </a:r>
          </a:p>
          <a:p>
            <a:pPr algn="just"/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необхідне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обладнання</a:t>
            </a:r>
            <a:r>
              <a:rPr lang="ru-RU" dirty="0">
                <a:latin typeface="TimesNewRoman"/>
              </a:rPr>
              <a:t> (характеристика </a:t>
            </a:r>
            <a:r>
              <a:rPr lang="ru-RU" dirty="0" err="1">
                <a:latin typeface="TimesNewRoman"/>
              </a:rPr>
              <a:t>обладнання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чому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саме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таке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обладнання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обране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вартість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закупівлі</a:t>
            </a:r>
            <a:r>
              <a:rPr lang="ru-RU" dirty="0">
                <a:latin typeface="TimesNewRoman"/>
              </a:rPr>
              <a:t> та монтажу або </a:t>
            </a:r>
            <a:r>
              <a:rPr lang="ru-RU" dirty="0" err="1">
                <a:latin typeface="TimesNewRoman"/>
              </a:rPr>
              <a:t>оренди</a:t>
            </a:r>
            <a:r>
              <a:rPr lang="ru-RU" dirty="0">
                <a:latin typeface="TimesNewRoman"/>
              </a:rPr>
              <a:t>, </a:t>
            </a:r>
            <a:r>
              <a:rPr lang="ru-RU" dirty="0" smtClean="0">
                <a:latin typeface="TimesNewRoman"/>
              </a:rPr>
              <a:t>режим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роботи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обладнання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запланований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коефіцієнт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завантаження</a:t>
            </a:r>
            <a:r>
              <a:rPr lang="ru-RU" dirty="0">
                <a:latin typeface="TimesNewRoman"/>
              </a:rPr>
              <a:t>);</a:t>
            </a:r>
          </a:p>
          <a:p>
            <a:pPr algn="just"/>
            <a:r>
              <a:rPr lang="ru-RU" dirty="0">
                <a:latin typeface="TimesNewRoman"/>
              </a:rPr>
              <a:t>3. Де, в </a:t>
            </a:r>
            <a:r>
              <a:rPr lang="ru-RU" dirty="0" err="1">
                <a:latin typeface="TimesNewRoman"/>
              </a:rPr>
              <a:t>якій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кількості</a:t>
            </a:r>
            <a:r>
              <a:rPr lang="ru-RU" dirty="0">
                <a:latin typeface="TimesNewRoman"/>
              </a:rPr>
              <a:t>, за </a:t>
            </a:r>
            <a:r>
              <a:rPr lang="ru-RU" dirty="0" err="1">
                <a:latin typeface="TimesNewRoman"/>
              </a:rPr>
              <a:t>якими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цінами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здобувати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сировину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й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матеріали</a:t>
            </a:r>
            <a:r>
              <a:rPr lang="ru-RU" dirty="0">
                <a:latin typeface="TimesNewRoman"/>
              </a:rPr>
              <a:t>? </a:t>
            </a:r>
            <a:r>
              <a:rPr lang="ru-RU" dirty="0" err="1">
                <a:latin typeface="TimesNewRoman"/>
              </a:rPr>
              <a:t>Описуються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сировина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матеріали</a:t>
            </a:r>
            <a:r>
              <a:rPr lang="ru-RU" dirty="0">
                <a:latin typeface="TimesNewRoman"/>
              </a:rPr>
              <a:t>, їх характеристики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ціни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перелік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постачальників</a:t>
            </a:r>
            <a:r>
              <a:rPr lang="ru-RU" dirty="0">
                <a:latin typeface="TimesNewRoman"/>
              </a:rPr>
              <a:t>, умови </a:t>
            </a:r>
            <a:r>
              <a:rPr lang="ru-RU" dirty="0" err="1">
                <a:latin typeface="TimesNewRoman"/>
              </a:rPr>
              <a:t>постачання</a:t>
            </a:r>
            <a:r>
              <a:rPr lang="ru-RU" dirty="0">
                <a:latin typeface="TimesNewRoman"/>
              </a:rPr>
              <a:t> та оплати, </a:t>
            </a:r>
            <a:r>
              <a:rPr lang="ru-RU" dirty="0" err="1">
                <a:latin typeface="TimesNewRoman"/>
              </a:rPr>
              <a:t>необхідні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обсяги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на </a:t>
            </a:r>
            <a:r>
              <a:rPr lang="ru-RU" dirty="0" err="1">
                <a:latin typeface="TimesNewRoman"/>
              </a:rPr>
              <a:t>рік</a:t>
            </a:r>
            <a:r>
              <a:rPr lang="ru-RU" dirty="0">
                <a:latin typeface="TimesNewRoman"/>
              </a:rPr>
              <a:t>.</a:t>
            </a:r>
          </a:p>
          <a:p>
            <a:pPr algn="just"/>
            <a:r>
              <a:rPr lang="ru-RU" dirty="0">
                <a:latin typeface="TimesNewRoman"/>
              </a:rPr>
              <a:t>4. Яка </a:t>
            </a:r>
            <a:r>
              <a:rPr lang="ru-RU" dirty="0" err="1">
                <a:latin typeface="TimesNewRoman"/>
              </a:rPr>
              <a:t>репутація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постачальників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сировини</a:t>
            </a:r>
            <a:r>
              <a:rPr lang="ru-RU" dirty="0">
                <a:latin typeface="TimesNewRoman"/>
              </a:rPr>
              <a:t>, їх </a:t>
            </a:r>
            <a:r>
              <a:rPr lang="ru-RU" dirty="0" err="1">
                <a:latin typeface="TimesNewRoman"/>
              </a:rPr>
              <a:t>досвід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роботи</a:t>
            </a:r>
            <a:r>
              <a:rPr lang="ru-RU" dirty="0">
                <a:latin typeface="TimesNewRoman"/>
              </a:rPr>
              <a:t>?</a:t>
            </a:r>
          </a:p>
          <a:p>
            <a:pPr algn="just"/>
            <a:r>
              <a:rPr lang="ru-RU" dirty="0">
                <a:latin typeface="TimesNewRoman"/>
              </a:rPr>
              <a:t>5. </a:t>
            </a:r>
            <a:r>
              <a:rPr lang="ru-RU" dirty="0" err="1">
                <a:latin typeface="TimesNewRoman"/>
              </a:rPr>
              <a:t>Який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штатний</a:t>
            </a:r>
            <a:r>
              <a:rPr lang="ru-RU" dirty="0">
                <a:latin typeface="TimesNewRoman"/>
              </a:rPr>
              <a:t> персонал?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обґрунтувати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план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персоналу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тобто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штатний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розклад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кваліфікація</a:t>
            </a:r>
            <a:r>
              <a:rPr lang="ru-RU" dirty="0">
                <a:latin typeface="TimesNewRoman"/>
              </a:rPr>
              <a:t>, яку </a:t>
            </a:r>
            <a:r>
              <a:rPr lang="ru-RU" dirty="0" err="1">
                <a:latin typeface="TimesNewRoman"/>
              </a:rPr>
              <a:t>повинні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ключові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працівники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перелік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працівників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місячний</a:t>
            </a:r>
            <a:r>
              <a:rPr lang="ru-RU" dirty="0">
                <a:latin typeface="TimesNewRoman"/>
              </a:rPr>
              <a:t> фонд заробітної </a:t>
            </a:r>
            <a:r>
              <a:rPr lang="ru-RU" dirty="0" smtClean="0">
                <a:latin typeface="TimesNewRoman"/>
              </a:rPr>
              <a:t>плати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працівників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з </a:t>
            </a:r>
            <a:r>
              <a:rPr lang="ru-RU" dirty="0" err="1">
                <a:latin typeface="TimesNewRoman"/>
              </a:rPr>
              <a:t>погодинною</a:t>
            </a:r>
            <a:r>
              <a:rPr lang="ru-RU" dirty="0">
                <a:latin typeface="TimesNewRoman"/>
              </a:rPr>
              <a:t> оплатою </a:t>
            </a:r>
            <a:r>
              <a:rPr lang="ru-RU" dirty="0" err="1">
                <a:latin typeface="TimesNewRoman"/>
              </a:rPr>
              <a:t>праці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перелік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працівників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та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запланований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місячний</a:t>
            </a:r>
            <a:r>
              <a:rPr lang="ru-RU" dirty="0">
                <a:latin typeface="TimesNewRoman"/>
              </a:rPr>
              <a:t> фонд заробітної плати </a:t>
            </a:r>
            <a:r>
              <a:rPr lang="ru-RU" dirty="0" err="1">
                <a:latin typeface="TimesNewRoman"/>
              </a:rPr>
              <a:t>працівників</a:t>
            </a:r>
            <a:r>
              <a:rPr lang="ru-RU" dirty="0">
                <a:latin typeface="TimesNewRoman"/>
              </a:rPr>
              <a:t> з </a:t>
            </a:r>
            <a:r>
              <a:rPr lang="ru-RU" dirty="0" err="1">
                <a:latin typeface="TimesNewRoman"/>
              </a:rPr>
              <a:t>відрядною</a:t>
            </a:r>
            <a:r>
              <a:rPr lang="pl-PL" dirty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оплатою </a:t>
            </a:r>
            <a:r>
              <a:rPr lang="ru-RU" dirty="0" err="1">
                <a:latin typeface="TimesNewRoman"/>
              </a:rPr>
              <a:t>праці</a:t>
            </a:r>
            <a:r>
              <a:rPr lang="ru-RU" dirty="0">
                <a:latin typeface="TimesNewRoman"/>
              </a:rPr>
              <a:t> (% від </a:t>
            </a:r>
            <a:r>
              <a:rPr lang="ru-RU" dirty="0" err="1">
                <a:latin typeface="TimesNewRoman"/>
              </a:rPr>
              <a:t>ціни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одиниці</a:t>
            </a:r>
            <a:r>
              <a:rPr lang="ru-RU" dirty="0">
                <a:latin typeface="TimesNewRoman"/>
              </a:rPr>
              <a:t> продукції або </a:t>
            </a:r>
            <a:r>
              <a:rPr lang="ru-RU" dirty="0" err="1">
                <a:latin typeface="TimesNewRoman"/>
              </a:rPr>
              <a:t>інші</a:t>
            </a:r>
            <a:r>
              <a:rPr lang="ru-RU" dirty="0">
                <a:latin typeface="TimesNewRoman"/>
              </a:rPr>
              <a:t> умови</a:t>
            </a:r>
            <a:r>
              <a:rPr lang="ru-RU" dirty="0">
                <a:latin typeface="TimesNewRoman"/>
              </a:rPr>
              <a:t>).</a:t>
            </a:r>
            <a:endParaRPr lang="pl-PL" dirty="0">
              <a:latin typeface="TimesNewRoman"/>
            </a:endParaRPr>
          </a:p>
          <a:p>
            <a:pPr algn="just"/>
            <a:r>
              <a:rPr lang="ru-RU" dirty="0">
                <a:latin typeface="TimesNewRoman"/>
              </a:rPr>
              <a:t>6. Яка </a:t>
            </a:r>
            <a:r>
              <a:rPr lang="ru-RU" dirty="0" err="1">
                <a:latin typeface="TimesNewRoman"/>
              </a:rPr>
              <a:t>екологічна</a:t>
            </a:r>
            <a:r>
              <a:rPr lang="ru-RU" dirty="0">
                <a:latin typeface="TimesNewRoman"/>
              </a:rPr>
              <a:t> обстановка на </a:t>
            </a:r>
            <a:r>
              <a:rPr lang="ru-RU" dirty="0" err="1">
                <a:latin typeface="TimesNewRoman"/>
              </a:rPr>
              <a:t>підприємстві</a:t>
            </a:r>
            <a:r>
              <a:rPr lang="ru-RU" dirty="0">
                <a:latin typeface="TimesNewRoman"/>
              </a:rPr>
              <a:t>?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провести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екологічний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аналіз; </a:t>
            </a:r>
            <a:r>
              <a:rPr lang="ru-RU" dirty="0" err="1">
                <a:latin typeface="TimesNewRoman"/>
              </a:rPr>
              <a:t>проаналізувати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наявність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факторів</a:t>
            </a:r>
            <a:r>
              <a:rPr lang="ru-RU" dirty="0">
                <a:latin typeface="TimesNewRoman"/>
              </a:rPr>
              <a:t>, які будуть </a:t>
            </a:r>
            <a:r>
              <a:rPr lang="ru-RU" dirty="0" err="1" smtClean="0">
                <a:latin typeface="TimesNewRoman"/>
              </a:rPr>
              <a:t>впливати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на </a:t>
            </a:r>
            <a:r>
              <a:rPr lang="ru-RU" dirty="0" err="1">
                <a:latin typeface="TimesNewRoman"/>
              </a:rPr>
              <a:t>навколишнє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природне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середовище</a:t>
            </a:r>
            <a:r>
              <a:rPr lang="ru-RU" dirty="0">
                <a:latin typeface="TimesNewRoman"/>
              </a:rPr>
              <a:t>, заходи, які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здійснити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для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запобігання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негативного </a:t>
            </a:r>
            <a:r>
              <a:rPr lang="ru-RU" dirty="0" err="1">
                <a:latin typeface="TimesNewRoman"/>
              </a:rPr>
              <a:t>впливу</a:t>
            </a:r>
            <a:r>
              <a:rPr lang="ru-RU" dirty="0">
                <a:latin typeface="TimesNewRoman"/>
              </a:rPr>
              <a:t> проекту на </a:t>
            </a:r>
            <a:r>
              <a:rPr lang="ru-RU" dirty="0" err="1">
                <a:latin typeface="TimesNewRoman"/>
              </a:rPr>
              <a:t>навколишнє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природне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середовище</a:t>
            </a:r>
            <a:r>
              <a:rPr lang="ru-RU" dirty="0">
                <a:latin typeface="TimesNewRoman"/>
              </a:rPr>
              <a:t>, і </a:t>
            </a:r>
            <a:r>
              <a:rPr lang="ru-RU" dirty="0" err="1">
                <a:latin typeface="TimesNewRoman"/>
              </a:rPr>
              <a:t>навпаки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види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кількість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викидів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податки</a:t>
            </a:r>
            <a:r>
              <a:rPr lang="ru-RU" dirty="0">
                <a:latin typeface="TimesNewRoman"/>
              </a:rPr>
              <a:t> за </a:t>
            </a:r>
            <a:r>
              <a:rPr lang="ru-RU" dirty="0" err="1" smtClean="0">
                <a:latin typeface="TimesNewRoman"/>
              </a:rPr>
              <a:t>забруднення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навколишнього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природного </a:t>
            </a:r>
            <a:r>
              <a:rPr lang="ru-RU" dirty="0" err="1">
                <a:latin typeface="TimesNewRoman"/>
              </a:rPr>
              <a:t>середовища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залежність</a:t>
            </a:r>
            <a:r>
              <a:rPr lang="ru-RU" dirty="0">
                <a:latin typeface="TimesNewRoman"/>
              </a:rPr>
              <a:t> проекту від </a:t>
            </a:r>
            <a:r>
              <a:rPr lang="ru-RU" dirty="0" err="1" smtClean="0">
                <a:latin typeface="TimesNewRoman"/>
              </a:rPr>
              <a:t>екологічної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ситуації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в </a:t>
            </a:r>
            <a:r>
              <a:rPr lang="ru-RU" dirty="0" err="1">
                <a:latin typeface="TimesNewRoman"/>
              </a:rPr>
              <a:t>регіоні</a:t>
            </a:r>
            <a:r>
              <a:rPr lang="ru-RU" dirty="0">
                <a:latin typeface="TimesNew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372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1696" y="578979"/>
            <a:ext cx="1059066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NewRoman"/>
              </a:rPr>
              <a:t>7. Які </a:t>
            </a:r>
            <a:r>
              <a:rPr lang="ru-RU" dirty="0" err="1">
                <a:latin typeface="TimesNewRoman"/>
              </a:rPr>
              <a:t>необхідні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капітальні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?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обґрунтувати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капітальні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: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будівельно-монтажні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роботи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обладнання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інвентар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нематеріальні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активи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інші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підготовчого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періоду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8. Які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 у </a:t>
            </a:r>
            <a:r>
              <a:rPr lang="ru-RU" dirty="0" err="1">
                <a:latin typeface="TimesNewRoman"/>
              </a:rPr>
              <a:t>зв’язку</a:t>
            </a:r>
            <a:r>
              <a:rPr lang="ru-RU" dirty="0">
                <a:latin typeface="TimesNewRoman"/>
              </a:rPr>
              <a:t> з </a:t>
            </a:r>
            <a:r>
              <a:rPr lang="ru-RU" dirty="0" err="1">
                <a:latin typeface="TimesNewRoman"/>
              </a:rPr>
              <a:t>упровадженням</a:t>
            </a:r>
            <a:r>
              <a:rPr lang="ru-RU" dirty="0">
                <a:latin typeface="TimesNewRoman"/>
              </a:rPr>
              <a:t> проекту?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провести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детальні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розрахунки</a:t>
            </a:r>
            <a:r>
              <a:rPr lang="ru-RU" dirty="0">
                <a:latin typeface="TimesNewRoman"/>
              </a:rPr>
              <a:t>: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змінних</a:t>
            </a:r>
            <a:r>
              <a:rPr lang="ru-RU" dirty="0">
                <a:latin typeface="TimesNewRoman"/>
              </a:rPr>
              <a:t> витрат: </a:t>
            </a:r>
            <a:r>
              <a:rPr lang="ru-RU" dirty="0" err="1">
                <a:latin typeface="TimesNewRoman"/>
              </a:rPr>
              <a:t>розрахунок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прямих</a:t>
            </a:r>
            <a:r>
              <a:rPr lang="ru-RU" dirty="0">
                <a:latin typeface="TimesNewRoman"/>
              </a:rPr>
              <a:t> витрат, які </a:t>
            </a:r>
            <a:r>
              <a:rPr lang="ru-RU" dirty="0" err="1">
                <a:latin typeface="TimesNewRoman"/>
              </a:rPr>
              <a:t>відносяться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на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собівартість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одиниці</a:t>
            </a:r>
            <a:r>
              <a:rPr lang="ru-RU" dirty="0">
                <a:latin typeface="TimesNewRoman"/>
              </a:rPr>
              <a:t> товару. </a:t>
            </a:r>
            <a:r>
              <a:rPr lang="ru-RU" dirty="0" err="1">
                <a:latin typeface="TimesNewRoman"/>
              </a:rPr>
              <a:t>Змінні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 є </a:t>
            </a:r>
            <a:r>
              <a:rPr lang="ru-RU" dirty="0" err="1">
                <a:latin typeface="TimesNewRoman"/>
              </a:rPr>
              <a:t>складовою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ціни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одиниці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товару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тому </a:t>
            </a:r>
            <a:r>
              <a:rPr lang="ru-RU" dirty="0">
                <a:latin typeface="TimesNewRoman"/>
              </a:rPr>
              <a:t>не </a:t>
            </a:r>
            <a:r>
              <a:rPr lang="ru-RU" dirty="0" err="1">
                <a:latin typeface="TimesNewRoman"/>
              </a:rPr>
              <a:t>можуть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її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перевищувати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сировина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матеріали</a:t>
            </a:r>
            <a:r>
              <a:rPr lang="ru-RU" dirty="0">
                <a:latin typeface="TimesNewRoman"/>
              </a:rPr>
              <a:t>, упаковка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електроенергія</a:t>
            </a:r>
            <a:r>
              <a:rPr lang="ru-RU" dirty="0">
                <a:latin typeface="TimesNewRoman"/>
              </a:rPr>
              <a:t>, транспортні </a:t>
            </a:r>
            <a:r>
              <a:rPr lang="ru-RU" dirty="0" err="1">
                <a:latin typeface="TimesNewRoman"/>
              </a:rPr>
              <a:t>затрати</a:t>
            </a:r>
            <a:r>
              <a:rPr lang="ru-RU" dirty="0">
                <a:latin typeface="TimesNewRoman"/>
              </a:rPr>
              <a:t>, вода, % </a:t>
            </a:r>
            <a:r>
              <a:rPr lang="ru-RU" dirty="0" err="1">
                <a:latin typeface="TimesNewRoman"/>
              </a:rPr>
              <a:t>відрядної</a:t>
            </a:r>
            <a:r>
              <a:rPr lang="ru-RU" dirty="0">
                <a:latin typeface="TimesNewRoman"/>
              </a:rPr>
              <a:t> оплати </a:t>
            </a:r>
            <a:r>
              <a:rPr lang="ru-RU" dirty="0" err="1">
                <a:latin typeface="TimesNewRoman"/>
              </a:rPr>
              <a:t>праці</a:t>
            </a:r>
            <a:endParaRPr lang="ru-RU" dirty="0">
              <a:latin typeface="TimesNewRoman"/>
            </a:endParaRPr>
          </a:p>
          <a:p>
            <a:r>
              <a:rPr lang="ru-RU" dirty="0">
                <a:latin typeface="TimesNewRoman"/>
              </a:rPr>
              <a:t>персоналу, все, що можна </a:t>
            </a:r>
            <a:r>
              <a:rPr lang="ru-RU" dirty="0" err="1">
                <a:latin typeface="TimesNewRoman"/>
              </a:rPr>
              <a:t>розрахувати</a:t>
            </a:r>
            <a:r>
              <a:rPr lang="ru-RU" dirty="0">
                <a:latin typeface="TimesNewRoman"/>
              </a:rPr>
              <a:t> в </a:t>
            </a:r>
            <a:r>
              <a:rPr lang="ru-RU" dirty="0" err="1">
                <a:latin typeface="TimesNewRoman"/>
              </a:rPr>
              <a:t>перерахунку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одиницю</a:t>
            </a:r>
            <a:r>
              <a:rPr lang="ru-RU" dirty="0">
                <a:latin typeface="TimesNewRoman"/>
              </a:rPr>
              <a:t> товару), </a:t>
            </a:r>
            <a:r>
              <a:rPr lang="ru-RU" dirty="0" smtClean="0">
                <a:latin typeface="TimesNewRoman"/>
              </a:rPr>
              <a:t>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зростають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з кожною </a:t>
            </a:r>
            <a:r>
              <a:rPr lang="ru-RU" dirty="0" err="1">
                <a:latin typeface="TimesNewRoman"/>
              </a:rPr>
              <a:t>наступною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одиницею</a:t>
            </a:r>
            <a:r>
              <a:rPr lang="ru-RU" dirty="0">
                <a:latin typeface="TimesNewRoman"/>
              </a:rPr>
              <a:t> товару.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постійних</a:t>
            </a:r>
            <a:r>
              <a:rPr lang="ru-RU" dirty="0">
                <a:latin typeface="TimesNewRoman"/>
              </a:rPr>
              <a:t> витрат. </a:t>
            </a:r>
            <a:r>
              <a:rPr lang="ru-RU" dirty="0" err="1">
                <a:latin typeface="TimesNewRoman"/>
              </a:rPr>
              <a:t>Постійні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 це </a:t>
            </a:r>
            <a:r>
              <a:rPr lang="ru-RU" dirty="0" err="1">
                <a:latin typeface="TimesNewRoman"/>
              </a:rPr>
              <a:t>регулярні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, </a:t>
            </a:r>
            <a:r>
              <a:rPr lang="ru-RU" dirty="0" smtClean="0">
                <a:latin typeface="TimesNewRoman"/>
              </a:rPr>
              <a:t>сума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яких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практично не </a:t>
            </a:r>
            <a:r>
              <a:rPr lang="ru-RU" dirty="0" err="1">
                <a:latin typeface="TimesNewRoman"/>
              </a:rPr>
              <a:t>залежить</a:t>
            </a:r>
            <a:r>
              <a:rPr lang="ru-RU" dirty="0">
                <a:latin typeface="TimesNewRoman"/>
              </a:rPr>
              <a:t> від </a:t>
            </a:r>
            <a:r>
              <a:rPr lang="ru-RU" dirty="0" err="1">
                <a:latin typeface="TimesNewRoman"/>
              </a:rPr>
              <a:t>обсягів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виробництва</a:t>
            </a:r>
            <a:r>
              <a:rPr lang="ru-RU" dirty="0">
                <a:latin typeface="TimesNewRoman"/>
              </a:rPr>
              <a:t> або продажу </a:t>
            </a:r>
            <a:r>
              <a:rPr lang="ru-RU" dirty="0" err="1" smtClean="0">
                <a:latin typeface="TimesNewRoman"/>
              </a:rPr>
              <a:t>товарів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(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погодинну</a:t>
            </a:r>
            <a:r>
              <a:rPr lang="ru-RU" dirty="0">
                <a:latin typeface="TimesNewRoman"/>
              </a:rPr>
              <a:t> оплату </a:t>
            </a:r>
            <a:r>
              <a:rPr lang="ru-RU" dirty="0" err="1">
                <a:latin typeface="TimesNewRoman"/>
              </a:rPr>
              <a:t>праці</a:t>
            </a:r>
            <a:r>
              <a:rPr lang="ru-RU" dirty="0">
                <a:latin typeface="TimesNewRoman"/>
              </a:rPr>
              <a:t>, ремонт </a:t>
            </a:r>
            <a:r>
              <a:rPr lang="ru-RU" dirty="0" err="1">
                <a:latin typeface="TimesNewRoman"/>
              </a:rPr>
              <a:t>обладнання</a:t>
            </a:r>
            <a:r>
              <a:rPr lang="ru-RU" dirty="0">
                <a:latin typeface="TimesNewRoman"/>
              </a:rPr>
              <a:t>, оренду </a:t>
            </a:r>
            <a:r>
              <a:rPr lang="ru-RU" dirty="0" err="1">
                <a:latin typeface="TimesNewRoman"/>
              </a:rPr>
              <a:t>приміщень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охорону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фіксовані</a:t>
            </a:r>
            <a:r>
              <a:rPr lang="ru-RU" dirty="0">
                <a:latin typeface="TimesNewRoman"/>
              </a:rPr>
              <a:t> ставки </a:t>
            </a:r>
            <a:r>
              <a:rPr lang="ru-RU" dirty="0" err="1">
                <a:latin typeface="TimesNewRoman"/>
              </a:rPr>
              <a:t>податків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відрядження</a:t>
            </a:r>
            <a:r>
              <a:rPr lang="ru-RU" dirty="0">
                <a:latin typeface="TimesNewRoman"/>
              </a:rPr>
              <a:t>, рекламу, </a:t>
            </a:r>
            <a:r>
              <a:rPr lang="ru-RU" dirty="0" err="1">
                <a:latin typeface="TimesNewRoman"/>
              </a:rPr>
              <a:t>складські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та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комунальні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інші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постійні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>
                <a:latin typeface="TimesNewRoman"/>
              </a:rPr>
              <a:t>вашого</a:t>
            </a:r>
            <a:r>
              <a:rPr lang="ru-RU" dirty="0">
                <a:latin typeface="TimesNewRoman"/>
              </a:rPr>
              <a:t> виду </a:t>
            </a:r>
            <a:r>
              <a:rPr lang="ru-RU" dirty="0" err="1">
                <a:latin typeface="TimesNewRoman"/>
              </a:rPr>
              <a:t>бізнесу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7124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6161" y="659348"/>
            <a:ext cx="1012663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latin typeface="TimesNewRoman"/>
              </a:rPr>
              <a:t>5. ОРГАНІЗАЦІЙНИЙ ПЛАН</a:t>
            </a:r>
          </a:p>
          <a:p>
            <a:pPr algn="just"/>
            <a:r>
              <a:rPr lang="ru-RU" sz="2200" dirty="0">
                <a:latin typeface="TimesNewRoman"/>
              </a:rPr>
              <a:t>У </a:t>
            </a:r>
            <a:r>
              <a:rPr lang="ru-RU" sz="2200" dirty="0" err="1">
                <a:latin typeface="TimesNewRoman"/>
              </a:rPr>
              <a:t>цьому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розділі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необхідно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описати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організаційну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smtClean="0">
                <a:latin typeface="TimesNewRoman"/>
              </a:rPr>
              <a:t>структуру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smtClean="0">
                <a:latin typeface="TimesNewRoman"/>
              </a:rPr>
              <a:t>підприємства</a:t>
            </a:r>
            <a:r>
              <a:rPr lang="ru-RU" sz="2200" dirty="0">
                <a:latin typeface="TimesNewRoman"/>
              </a:rPr>
              <a:t>. </a:t>
            </a:r>
            <a:r>
              <a:rPr lang="ru-RU" sz="2200" dirty="0" err="1">
                <a:latin typeface="TimesNewRoman"/>
              </a:rPr>
              <a:t>Обґрунтувати</a:t>
            </a:r>
            <a:r>
              <a:rPr lang="ru-RU" sz="2200" dirty="0">
                <a:latin typeface="TimesNewRoman"/>
              </a:rPr>
              <a:t> потребу в кадрах. </a:t>
            </a:r>
            <a:r>
              <a:rPr lang="ru-RU" sz="2200" dirty="0" err="1">
                <a:latin typeface="TimesNewRoman"/>
              </a:rPr>
              <a:t>Дати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коротку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smtClean="0">
                <a:latin typeface="TimesNewRoman"/>
              </a:rPr>
              <a:t>характеристику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err="1" smtClean="0">
                <a:latin typeface="TimesNewRoman"/>
              </a:rPr>
              <a:t>менеджерів</a:t>
            </a:r>
            <a:r>
              <a:rPr lang="ru-RU" sz="2200" dirty="0">
                <a:latin typeface="TimesNewRoman"/>
              </a:rPr>
              <a:t>, </a:t>
            </a:r>
            <a:r>
              <a:rPr lang="ru-RU" sz="2200" dirty="0" err="1">
                <a:latin typeface="TimesNewRoman"/>
              </a:rPr>
              <a:t>період</a:t>
            </a:r>
            <a:r>
              <a:rPr lang="ru-RU" sz="2200" dirty="0">
                <a:latin typeface="TimesNewRoman"/>
              </a:rPr>
              <a:t> їх </a:t>
            </a:r>
            <a:r>
              <a:rPr lang="ru-RU" sz="2200" dirty="0" err="1">
                <a:latin typeface="TimesNewRoman"/>
              </a:rPr>
              <a:t>роботи</a:t>
            </a:r>
            <a:r>
              <a:rPr lang="ru-RU" sz="2200" dirty="0">
                <a:latin typeface="TimesNewRoman"/>
              </a:rPr>
              <a:t> в </a:t>
            </a:r>
            <a:r>
              <a:rPr lang="ru-RU" sz="2200" dirty="0" err="1">
                <a:latin typeface="TimesNewRoman"/>
              </a:rPr>
              <a:t>компанії</a:t>
            </a:r>
            <a:r>
              <a:rPr lang="ru-RU" sz="2200" dirty="0">
                <a:latin typeface="TimesNewRoman"/>
              </a:rPr>
              <a:t>, </a:t>
            </a:r>
            <a:r>
              <a:rPr lang="ru-RU" sz="2200" dirty="0" err="1">
                <a:latin typeface="TimesNewRoman"/>
              </a:rPr>
              <a:t>освіта</a:t>
            </a:r>
            <a:r>
              <a:rPr lang="ru-RU" sz="2200" dirty="0">
                <a:latin typeface="TimesNewRoman"/>
              </a:rPr>
              <a:t>, </a:t>
            </a:r>
            <a:r>
              <a:rPr lang="ru-RU" sz="2200" dirty="0" err="1">
                <a:latin typeface="TimesNewRoman"/>
              </a:rPr>
              <a:t>кваліфікація</a:t>
            </a:r>
            <a:r>
              <a:rPr lang="ru-RU" sz="2200" dirty="0">
                <a:latin typeface="TimesNewRoman"/>
              </a:rPr>
              <a:t> та </a:t>
            </a:r>
            <a:r>
              <a:rPr lang="ru-RU" sz="2200" dirty="0" err="1">
                <a:latin typeface="TimesNewRoman"/>
              </a:rPr>
              <a:t>досвід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 smtClean="0">
                <a:latin typeface="TimesNewRoman"/>
              </a:rPr>
              <a:t>роботи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smtClean="0">
                <a:latin typeface="TimesNewRoman"/>
              </a:rPr>
              <a:t>в </a:t>
            </a:r>
            <a:r>
              <a:rPr lang="ru-RU" sz="2200" dirty="0" err="1">
                <a:latin typeface="TimesNewRoman"/>
              </a:rPr>
              <a:t>даній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галузі</a:t>
            </a:r>
            <a:r>
              <a:rPr lang="ru-RU" sz="2200" dirty="0">
                <a:latin typeface="TimesNewRoman"/>
              </a:rPr>
              <a:t>.</a:t>
            </a:r>
          </a:p>
          <a:p>
            <a:pPr algn="just"/>
            <a:r>
              <a:rPr lang="ru-RU" sz="2200" dirty="0" err="1">
                <a:latin typeface="TimesNewRoman"/>
              </a:rPr>
              <a:t>Організаційний</a:t>
            </a:r>
            <a:r>
              <a:rPr lang="ru-RU" sz="2200" dirty="0">
                <a:latin typeface="TimesNewRoman"/>
              </a:rPr>
              <a:t> план </a:t>
            </a:r>
            <a:r>
              <a:rPr lang="ru-RU" sz="2200" dirty="0" err="1">
                <a:latin typeface="TimesNewRoman"/>
              </a:rPr>
              <a:t>містить</a:t>
            </a:r>
            <a:r>
              <a:rPr lang="ru-RU" sz="2200" dirty="0">
                <a:latin typeface="TimesNewRoman"/>
              </a:rPr>
              <a:t> інформацію про </a:t>
            </a:r>
            <a:r>
              <a:rPr lang="ru-RU" sz="2200" dirty="0" err="1">
                <a:latin typeface="TimesNewRoman"/>
              </a:rPr>
              <a:t>менеджерів</a:t>
            </a:r>
            <a:r>
              <a:rPr lang="ru-RU" sz="2200" dirty="0">
                <a:latin typeface="TimesNewRoman"/>
              </a:rPr>
              <a:t> проекту </a:t>
            </a:r>
            <a:r>
              <a:rPr lang="ru-RU" sz="2200" dirty="0" smtClean="0">
                <a:latin typeface="TimesNewRoman"/>
              </a:rPr>
              <a:t>та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smtClean="0">
                <a:latin typeface="TimesNewRoman"/>
              </a:rPr>
              <a:t>план-</a:t>
            </a:r>
            <a:r>
              <a:rPr lang="ru-RU" sz="2200" dirty="0" err="1" smtClean="0">
                <a:latin typeface="TimesNewRoman"/>
              </a:rPr>
              <a:t>графік</a:t>
            </a:r>
            <a:r>
              <a:rPr lang="ru-RU" sz="2200" dirty="0" smtClean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реалізації</a:t>
            </a:r>
            <a:r>
              <a:rPr lang="ru-RU" sz="2200" dirty="0">
                <a:latin typeface="TimesNewRoman"/>
              </a:rPr>
              <a:t> проекту. </a:t>
            </a:r>
            <a:r>
              <a:rPr lang="ru-RU" sz="2200" dirty="0" err="1">
                <a:latin typeface="TimesNewRoman"/>
              </a:rPr>
              <a:t>Інформація</a:t>
            </a:r>
            <a:r>
              <a:rPr lang="ru-RU" sz="2200" dirty="0">
                <a:latin typeface="TimesNewRoman"/>
              </a:rPr>
              <a:t> про </a:t>
            </a:r>
            <a:r>
              <a:rPr lang="ru-RU" sz="2200" dirty="0" err="1">
                <a:latin typeface="TimesNewRoman"/>
              </a:rPr>
              <a:t>менеджерів</a:t>
            </a:r>
            <a:r>
              <a:rPr lang="ru-RU" sz="2200" dirty="0">
                <a:latin typeface="TimesNewRoman"/>
              </a:rPr>
              <a:t> проекту </a:t>
            </a:r>
            <a:r>
              <a:rPr lang="ru-RU" sz="2200" dirty="0" err="1">
                <a:latin typeface="TimesNewRoman"/>
              </a:rPr>
              <a:t>показує</a:t>
            </a:r>
            <a:r>
              <a:rPr lang="ru-RU" sz="2200" dirty="0" smtClean="0">
                <a:latin typeface="TimesNewRoman"/>
              </a:rPr>
              <a:t>,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err="1" smtClean="0">
                <a:latin typeface="TimesNewRoman"/>
              </a:rPr>
              <a:t>хто</a:t>
            </a:r>
            <a:r>
              <a:rPr lang="ru-RU" sz="2200" dirty="0" smtClean="0">
                <a:latin typeface="TimesNewRoman"/>
              </a:rPr>
              <a:t> </a:t>
            </a:r>
            <a:r>
              <a:rPr lang="ru-RU" sz="2200" dirty="0">
                <a:latin typeface="TimesNewRoman"/>
              </a:rPr>
              <a:t>є </a:t>
            </a:r>
            <a:r>
              <a:rPr lang="ru-RU" sz="2200" dirty="0" err="1">
                <a:latin typeface="TimesNewRoman"/>
              </a:rPr>
              <a:t>керівником</a:t>
            </a:r>
            <a:r>
              <a:rPr lang="ru-RU" sz="2200" dirty="0">
                <a:latin typeface="TimesNewRoman"/>
              </a:rPr>
              <a:t> проекту, які </a:t>
            </a:r>
            <a:r>
              <a:rPr lang="ru-RU" sz="2200" dirty="0" err="1">
                <a:latin typeface="TimesNewRoman"/>
              </a:rPr>
              <a:t>функції</a:t>
            </a:r>
            <a:r>
              <a:rPr lang="ru-RU" sz="2200" dirty="0">
                <a:latin typeface="TimesNewRoman"/>
              </a:rPr>
              <a:t>, </a:t>
            </a:r>
            <a:r>
              <a:rPr lang="ru-RU" sz="2200" dirty="0" err="1">
                <a:latin typeface="TimesNewRoman"/>
              </a:rPr>
              <a:t>обов’язки</a:t>
            </a:r>
            <a:r>
              <a:rPr lang="ru-RU" sz="2200" dirty="0">
                <a:latin typeface="TimesNewRoman"/>
              </a:rPr>
              <a:t>, </a:t>
            </a:r>
            <a:r>
              <a:rPr lang="ru-RU" sz="2200" dirty="0" err="1">
                <a:latin typeface="TimesNewRoman"/>
              </a:rPr>
              <a:t>повноваження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 smtClean="0">
                <a:latin typeface="TimesNewRoman"/>
              </a:rPr>
              <a:t>має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err="1" smtClean="0">
                <a:latin typeface="TimesNewRoman"/>
              </a:rPr>
              <a:t>керівник</a:t>
            </a:r>
            <a:r>
              <a:rPr lang="ru-RU" sz="2200" dirty="0">
                <a:latin typeface="TimesNewRoman"/>
              </a:rPr>
              <a:t>, </a:t>
            </a:r>
            <a:r>
              <a:rPr lang="ru-RU" sz="2200" dirty="0" err="1">
                <a:latin typeface="TimesNewRoman"/>
              </a:rPr>
              <a:t>відповідальність</a:t>
            </a:r>
            <a:r>
              <a:rPr lang="ru-RU" sz="2200" dirty="0">
                <a:latin typeface="TimesNewRoman"/>
              </a:rPr>
              <a:t> та </a:t>
            </a:r>
            <a:r>
              <a:rPr lang="ru-RU" sz="2200" dirty="0" err="1">
                <a:latin typeface="TimesNewRoman"/>
              </a:rPr>
              <a:t>форми</a:t>
            </a:r>
            <a:r>
              <a:rPr lang="ru-RU" sz="2200" dirty="0">
                <a:latin typeface="TimesNewRoman"/>
              </a:rPr>
              <a:t> стимулювання </a:t>
            </a:r>
            <a:r>
              <a:rPr lang="ru-RU" sz="2200" dirty="0" err="1">
                <a:latin typeface="TimesNewRoman"/>
              </a:rPr>
              <a:t>керівника</a:t>
            </a:r>
            <a:r>
              <a:rPr lang="ru-RU" sz="2200" dirty="0">
                <a:latin typeface="TimesNewRoman"/>
              </a:rPr>
              <a:t> та </a:t>
            </a:r>
            <a:r>
              <a:rPr lang="ru-RU" sz="2200" dirty="0" err="1" smtClean="0">
                <a:latin typeface="TimesNewRoman"/>
              </a:rPr>
              <a:t>інших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err="1" smtClean="0">
                <a:latin typeface="TimesNewRoman"/>
              </a:rPr>
              <a:t>менеджерів</a:t>
            </a:r>
            <a:r>
              <a:rPr lang="ru-RU" sz="2200" dirty="0" smtClean="0">
                <a:latin typeface="TimesNewRoman"/>
              </a:rPr>
              <a:t> </a:t>
            </a:r>
            <a:r>
              <a:rPr lang="ru-RU" sz="2200" dirty="0">
                <a:latin typeface="TimesNewRoman"/>
              </a:rPr>
              <a:t>проекту. Для </a:t>
            </a:r>
            <a:r>
              <a:rPr lang="ru-RU" sz="2200" dirty="0" err="1">
                <a:latin typeface="TimesNewRoman"/>
              </a:rPr>
              <a:t>інвесторів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важливо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бачити</a:t>
            </a:r>
            <a:r>
              <a:rPr lang="ru-RU" sz="2200" dirty="0">
                <a:latin typeface="TimesNewRoman"/>
              </a:rPr>
              <a:t>, </a:t>
            </a:r>
            <a:r>
              <a:rPr lang="ru-RU" sz="2200" dirty="0" err="1">
                <a:latin typeface="TimesNewRoman"/>
              </a:rPr>
              <a:t>хто</a:t>
            </a:r>
            <a:r>
              <a:rPr lang="ru-RU" sz="2200" dirty="0">
                <a:latin typeface="TimesNewRoman"/>
              </a:rPr>
              <a:t> та за що </a:t>
            </a:r>
            <a:r>
              <a:rPr lang="ru-RU" sz="2200" dirty="0" smtClean="0">
                <a:latin typeface="TimesNewRoman"/>
              </a:rPr>
              <a:t>буде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err="1" smtClean="0">
                <a:latin typeface="TimesNewRoman"/>
              </a:rPr>
              <a:t>відповідати</a:t>
            </a:r>
            <a:r>
              <a:rPr lang="ru-RU" sz="2200" dirty="0" smtClean="0">
                <a:latin typeface="TimesNewRoman"/>
              </a:rPr>
              <a:t> </a:t>
            </a:r>
            <a:r>
              <a:rPr lang="ru-RU" sz="2200" dirty="0">
                <a:latin typeface="TimesNewRoman"/>
              </a:rPr>
              <a:t>в ході </a:t>
            </a:r>
            <a:r>
              <a:rPr lang="ru-RU" sz="2200" dirty="0" err="1">
                <a:latin typeface="TimesNewRoman"/>
              </a:rPr>
              <a:t>реалізації</a:t>
            </a:r>
            <a:r>
              <a:rPr lang="ru-RU" sz="2200" dirty="0">
                <a:latin typeface="TimesNewRoman"/>
              </a:rPr>
              <a:t> проекту.</a:t>
            </a:r>
          </a:p>
          <a:p>
            <a:pPr algn="just"/>
            <a:r>
              <a:rPr lang="ru-RU" sz="2200" dirty="0">
                <a:latin typeface="TimesNewRoman"/>
              </a:rPr>
              <a:t>План-</a:t>
            </a:r>
            <a:r>
              <a:rPr lang="ru-RU" sz="2200" dirty="0" err="1">
                <a:latin typeface="TimesNewRoman"/>
              </a:rPr>
              <a:t>графік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реалізації</a:t>
            </a:r>
            <a:r>
              <a:rPr lang="ru-RU" sz="2200" dirty="0">
                <a:latin typeface="TimesNewRoman"/>
              </a:rPr>
              <a:t> проекту </a:t>
            </a:r>
            <a:r>
              <a:rPr lang="ru-RU" sz="2200" dirty="0" err="1">
                <a:latin typeface="TimesNewRoman"/>
              </a:rPr>
              <a:t>будується</a:t>
            </a:r>
            <a:r>
              <a:rPr lang="ru-RU" sz="2200" dirty="0">
                <a:latin typeface="TimesNewRoman"/>
              </a:rPr>
              <a:t> у </a:t>
            </a:r>
            <a:r>
              <a:rPr lang="ru-RU" sz="2200" dirty="0" err="1">
                <a:latin typeface="TimesNewRoman"/>
              </a:rPr>
              <a:t>вигляді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таблиці</a:t>
            </a:r>
            <a:r>
              <a:rPr lang="ru-RU" sz="2200" dirty="0">
                <a:latin typeface="TimesNewRoman"/>
              </a:rPr>
              <a:t>, </a:t>
            </a:r>
            <a:r>
              <a:rPr lang="ru-RU" sz="2200" dirty="0" smtClean="0">
                <a:latin typeface="TimesNewRoman"/>
              </a:rPr>
              <a:t>де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smtClean="0">
                <a:latin typeface="TimesNewRoman"/>
              </a:rPr>
              <a:t>показано</a:t>
            </a:r>
            <a:r>
              <a:rPr lang="ru-RU" sz="2200" dirty="0">
                <a:latin typeface="TimesNewRoman"/>
              </a:rPr>
              <a:t>, які </a:t>
            </a:r>
            <a:r>
              <a:rPr lang="ru-RU" sz="2200" dirty="0" err="1">
                <a:latin typeface="TimesNewRoman"/>
              </a:rPr>
              <a:t>витрати</a:t>
            </a:r>
            <a:r>
              <a:rPr lang="ru-RU" sz="2200" dirty="0">
                <a:latin typeface="TimesNewRoman"/>
              </a:rPr>
              <a:t> і коли будуть </a:t>
            </a:r>
            <a:r>
              <a:rPr lang="ru-RU" sz="2200" dirty="0" err="1">
                <a:latin typeface="TimesNewRoman"/>
              </a:rPr>
              <a:t>здійснюватися</a:t>
            </a:r>
            <a:r>
              <a:rPr lang="ru-RU" sz="2200" dirty="0">
                <a:latin typeface="TimesNewRoman"/>
              </a:rPr>
              <a:t> з </a:t>
            </a:r>
            <a:r>
              <a:rPr lang="ru-RU" sz="2200" dirty="0" err="1" smtClean="0">
                <a:latin typeface="TimesNewRoman"/>
              </a:rPr>
              <a:t>налагоджування</a:t>
            </a:r>
            <a:r>
              <a:rPr lang="pl-PL" sz="2200" dirty="0" smtClean="0">
                <a:latin typeface="TimesNewRoman"/>
              </a:rPr>
              <a:t> </a:t>
            </a:r>
            <a:r>
              <a:rPr lang="ru-RU" sz="2200" dirty="0" smtClean="0">
                <a:latin typeface="TimesNewRoman"/>
              </a:rPr>
              <a:t>діяльності</a:t>
            </a:r>
            <a:r>
              <a:rPr lang="ru-RU" sz="2200" dirty="0">
                <a:latin typeface="TimesNewRoman"/>
              </a:rPr>
              <a:t>, та коли </a:t>
            </a:r>
            <a:r>
              <a:rPr lang="ru-RU" sz="2200" dirty="0" err="1">
                <a:latin typeface="TimesNewRoman"/>
              </a:rPr>
              <a:t>планується</a:t>
            </a:r>
            <a:r>
              <a:rPr lang="ru-RU" sz="2200" dirty="0">
                <a:latin typeface="TimesNewRoman"/>
              </a:rPr>
              <a:t> пуск </a:t>
            </a:r>
            <a:r>
              <a:rPr lang="ru-RU" sz="2200" dirty="0" err="1">
                <a:latin typeface="TimesNewRoman"/>
              </a:rPr>
              <a:t>виробництва</a:t>
            </a:r>
            <a:r>
              <a:rPr lang="ru-RU" sz="2200" dirty="0">
                <a:latin typeface="TimesNewRoman"/>
              </a:rPr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319531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5218" y="457664"/>
            <a:ext cx="1067254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latin typeface="TimesNewRoman"/>
              </a:rPr>
              <a:t>6. ФІНАНСОВИЙ ПЛАН ТА ЕФЕКТИВНІСТЬ ПРОЕКТУ</a:t>
            </a:r>
          </a:p>
          <a:p>
            <a:endParaRPr lang="pl-PL" dirty="0" smtClean="0">
              <a:latin typeface="TimesNewRoman"/>
            </a:endParaRPr>
          </a:p>
          <a:p>
            <a:r>
              <a:rPr lang="ru-RU" dirty="0" smtClean="0">
                <a:latin typeface="TimesNewRoman"/>
              </a:rPr>
              <a:t>У </a:t>
            </a:r>
            <a:r>
              <a:rPr lang="ru-RU" dirty="0" err="1">
                <a:latin typeface="TimesNewRoman"/>
              </a:rPr>
              <a:t>цьому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розділі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розрахувати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обґрунтувати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вартість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реалізації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проекту та </a:t>
            </a:r>
            <a:r>
              <a:rPr lang="ru-RU" dirty="0" err="1">
                <a:latin typeface="TimesNewRoman"/>
              </a:rPr>
              <a:t>джерела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фінансування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 smtClean="0">
                <a:latin typeface="TimesNewRoman"/>
              </a:rPr>
              <a:t>Розрахувати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надходження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податкові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платежі</a:t>
            </a:r>
            <a:r>
              <a:rPr lang="ru-RU" dirty="0">
                <a:latin typeface="TimesNewRoman"/>
              </a:rPr>
              <a:t>; план </a:t>
            </a:r>
            <a:r>
              <a:rPr lang="ru-RU" dirty="0" err="1">
                <a:latin typeface="TimesNewRoman"/>
              </a:rPr>
              <a:t>руху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грошових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потоків</a:t>
            </a:r>
            <a:r>
              <a:rPr lang="ru-RU" dirty="0">
                <a:latin typeface="TimesNewRoman"/>
              </a:rPr>
              <a:t> (Кеш-Фло) </a:t>
            </a:r>
            <a:r>
              <a:rPr lang="ru-RU" dirty="0" smtClean="0">
                <a:latin typeface="TimesNewRoman"/>
              </a:rPr>
              <a:t>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прогнозний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баланс.</a:t>
            </a:r>
          </a:p>
          <a:p>
            <a:r>
              <a:rPr lang="ru-RU" dirty="0">
                <a:latin typeface="TimesNewRoman"/>
              </a:rPr>
              <a:t>Таким чином, у </a:t>
            </a:r>
            <a:r>
              <a:rPr lang="ru-RU" dirty="0" err="1">
                <a:latin typeface="TimesNewRoman"/>
              </a:rPr>
              <a:t>цьому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розділі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надати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обґрунтовані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розрахунки</a:t>
            </a:r>
            <a:r>
              <a:rPr lang="ru-RU" dirty="0">
                <a:latin typeface="TimesNewRoman"/>
              </a:rPr>
              <a:t>: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питомих</a:t>
            </a:r>
            <a:r>
              <a:rPr lang="ru-RU" dirty="0">
                <a:latin typeface="TimesNewRoman"/>
              </a:rPr>
              <a:t> витрат (</a:t>
            </a:r>
            <a:r>
              <a:rPr lang="ru-RU" dirty="0" err="1">
                <a:latin typeface="TimesNewRoman"/>
              </a:rPr>
              <a:t>планові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калькуляції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собівартості</a:t>
            </a:r>
            <a:r>
              <a:rPr lang="ru-RU" dirty="0">
                <a:latin typeface="TimesNewRoman"/>
              </a:rPr>
              <a:t>). </a:t>
            </a:r>
            <a:r>
              <a:rPr lang="ru-RU" dirty="0" err="1">
                <a:latin typeface="TimesNewRoman"/>
              </a:rPr>
              <a:t>Цей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пункт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важливий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для </a:t>
            </a:r>
            <a:r>
              <a:rPr lang="ru-RU" dirty="0" err="1">
                <a:latin typeface="TimesNewRoman"/>
              </a:rPr>
              <a:t>виробництва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бо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показує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розрахунок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собівартості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одиниці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продукції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заплановану</a:t>
            </a:r>
            <a:r>
              <a:rPr lang="ru-RU" dirty="0">
                <a:latin typeface="TimesNewRoman"/>
              </a:rPr>
              <a:t> норму </a:t>
            </a:r>
            <a:r>
              <a:rPr lang="ru-RU" dirty="0" err="1">
                <a:latin typeface="TimesNewRoman"/>
              </a:rPr>
              <a:t>прибутку</a:t>
            </a:r>
            <a:r>
              <a:rPr lang="ru-RU" dirty="0">
                <a:latin typeface="TimesNewRoman"/>
              </a:rPr>
              <a:t> і, </a:t>
            </a:r>
            <a:r>
              <a:rPr lang="ru-RU" dirty="0" err="1">
                <a:latin typeface="TimesNewRoman"/>
              </a:rPr>
              <a:t>відповідно</a:t>
            </a:r>
            <a:r>
              <a:rPr lang="ru-RU" dirty="0">
                <a:latin typeface="TimesNewRoman"/>
              </a:rPr>
              <a:t> до </a:t>
            </a:r>
            <a:r>
              <a:rPr lang="ru-RU" dirty="0" err="1">
                <a:latin typeface="TimesNewRoman"/>
              </a:rPr>
              <a:t>цього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ціну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реалізації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одиниці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продукції.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>
                <a:latin typeface="TimesNewRoman"/>
              </a:rPr>
              <a:t>точки </a:t>
            </a:r>
            <a:r>
              <a:rPr lang="ru-RU" dirty="0" err="1">
                <a:latin typeface="TimesNewRoman"/>
              </a:rPr>
              <a:t>беззбитковості</a:t>
            </a:r>
            <a:r>
              <a:rPr lang="ru-RU" dirty="0">
                <a:latin typeface="TimesNewRoman"/>
              </a:rPr>
              <a:t> проекту. Точка </a:t>
            </a:r>
            <a:r>
              <a:rPr lang="ru-RU" dirty="0" err="1">
                <a:latin typeface="TimesNewRoman"/>
              </a:rPr>
              <a:t>беззбитковості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показує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мінімальний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обсяг</a:t>
            </a:r>
            <a:r>
              <a:rPr lang="ru-RU" dirty="0">
                <a:latin typeface="TimesNewRoman"/>
              </a:rPr>
              <a:t> продажу продукції, при </a:t>
            </a:r>
            <a:r>
              <a:rPr lang="ru-RU" dirty="0" err="1">
                <a:latin typeface="TimesNewRoman"/>
              </a:rPr>
              <a:t>якому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стає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беззбитковим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тобто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обсяг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виробництва</a:t>
            </a:r>
            <a:r>
              <a:rPr lang="ru-RU" dirty="0">
                <a:latin typeface="TimesNewRoman"/>
              </a:rPr>
              <a:t> і продажу, при </a:t>
            </a:r>
            <a:r>
              <a:rPr lang="ru-RU" dirty="0" err="1">
                <a:latin typeface="TimesNewRoman"/>
              </a:rPr>
              <a:t>якому</a:t>
            </a:r>
            <a:r>
              <a:rPr lang="ru-RU" dirty="0">
                <a:latin typeface="TimesNewRoman"/>
              </a:rPr>
              <a:t> доходи </a:t>
            </a:r>
            <a:r>
              <a:rPr lang="ru-RU" dirty="0" err="1">
                <a:latin typeface="TimesNewRoman"/>
              </a:rPr>
              <a:t>дорівнюють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загальним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витратам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SymbolMT"/>
              </a:rPr>
              <a:t> </a:t>
            </a:r>
            <a:r>
              <a:rPr lang="ru-RU" dirty="0">
                <a:latin typeface="TimesNewRoman"/>
              </a:rPr>
              <a:t>потреби в запасах. Потреби в запасах </a:t>
            </a:r>
            <a:r>
              <a:rPr lang="ru-RU" dirty="0" err="1">
                <a:latin typeface="TimesNewRoman"/>
              </a:rPr>
              <a:t>залежить</a:t>
            </a:r>
            <a:r>
              <a:rPr lang="ru-RU" dirty="0">
                <a:latin typeface="TimesNewRoman"/>
              </a:rPr>
              <a:t> від </a:t>
            </a:r>
            <a:r>
              <a:rPr lang="ru-RU" dirty="0" smtClean="0">
                <a:latin typeface="TimesNewRoman"/>
              </a:rPr>
              <a:t>часу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виробничого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циклу та </a:t>
            </a:r>
            <a:r>
              <a:rPr lang="ru-RU" dirty="0" err="1">
                <a:latin typeface="TimesNewRoman"/>
              </a:rPr>
              <a:t>залежать</a:t>
            </a:r>
            <a:r>
              <a:rPr lang="ru-RU" dirty="0">
                <a:latin typeface="TimesNewRoman"/>
              </a:rPr>
              <a:t> від </a:t>
            </a:r>
            <a:r>
              <a:rPr lang="ru-RU" dirty="0" err="1">
                <a:latin typeface="TimesNewRoman"/>
              </a:rPr>
              <a:t>урахування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терміну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виготовлення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продукції</a:t>
            </a:r>
            <a:r>
              <a:rPr lang="ru-RU" dirty="0">
                <a:latin typeface="TimesNewRoman"/>
              </a:rPr>
              <a:t>, часу </a:t>
            </a:r>
            <a:r>
              <a:rPr lang="ru-RU" dirty="0" err="1">
                <a:latin typeface="TimesNewRoman"/>
              </a:rPr>
              <a:t>знаходження</a:t>
            </a:r>
            <a:r>
              <a:rPr lang="ru-RU" dirty="0">
                <a:latin typeface="TimesNewRoman"/>
              </a:rPr>
              <a:t> продукції на </a:t>
            </a:r>
            <a:r>
              <a:rPr lang="ru-RU" dirty="0" err="1">
                <a:latin typeface="TimesNewRoman"/>
              </a:rPr>
              <a:t>складі</a:t>
            </a:r>
            <a:r>
              <a:rPr lang="ru-RU" dirty="0">
                <a:latin typeface="TimesNewRoman"/>
              </a:rPr>
              <a:t> до моменту продажу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врахування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тих запасів, які </a:t>
            </a:r>
            <a:r>
              <a:rPr lang="ru-RU" dirty="0" err="1">
                <a:latin typeface="TimesNewRoman"/>
              </a:rPr>
              <a:t>мають</a:t>
            </a:r>
            <a:r>
              <a:rPr lang="ru-RU" dirty="0">
                <a:latin typeface="TimesNewRoman"/>
              </a:rPr>
              <a:t> бути на </a:t>
            </a:r>
            <a:r>
              <a:rPr lang="ru-RU" dirty="0" err="1">
                <a:latin typeface="TimesNewRoman"/>
              </a:rPr>
              <a:t>складі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щоб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процес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реалізації</a:t>
            </a:r>
            <a:r>
              <a:rPr lang="ru-RU" dirty="0">
                <a:latin typeface="TimesNewRoman"/>
              </a:rPr>
              <a:t> та</a:t>
            </a:r>
          </a:p>
          <a:p>
            <a:r>
              <a:rPr lang="ru-RU" dirty="0" err="1">
                <a:latin typeface="TimesNewRoman"/>
              </a:rPr>
              <a:t>виробництва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був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неперервним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терміну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відстрочки</a:t>
            </a:r>
            <a:r>
              <a:rPr lang="ru-RU" dirty="0">
                <a:latin typeface="TimesNewRoman"/>
              </a:rPr>
              <a:t> на оплату продукції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швидкості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обертання</a:t>
            </a:r>
            <a:r>
              <a:rPr lang="ru-RU" dirty="0">
                <a:latin typeface="TimesNewRoman"/>
              </a:rPr>
              <a:t> запасів.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279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8006" y="500124"/>
            <a:ext cx="105451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SymbolMT"/>
              </a:rPr>
              <a:t> </a:t>
            </a:r>
            <a:r>
              <a:rPr lang="ru-RU" dirty="0" err="1">
                <a:latin typeface="TimesNewRoman"/>
              </a:rPr>
              <a:t>звіту</a:t>
            </a:r>
            <a:r>
              <a:rPr lang="ru-RU" dirty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про </a:t>
            </a:r>
            <a:r>
              <a:rPr lang="ru-RU" dirty="0" err="1">
                <a:latin typeface="TimesNewRoman"/>
              </a:rPr>
              <a:t>прибутки</a:t>
            </a:r>
            <a:r>
              <a:rPr lang="ru-RU" dirty="0">
                <a:latin typeface="TimesNewRoman"/>
              </a:rPr>
              <a:t>/</a:t>
            </a:r>
            <a:r>
              <a:rPr lang="ru-RU" dirty="0" err="1">
                <a:latin typeface="TimesNewRoman"/>
              </a:rPr>
              <a:t>збитки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скласти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таблицю</a:t>
            </a:r>
            <a:r>
              <a:rPr lang="ru-RU" dirty="0">
                <a:latin typeface="TimesNewRoman"/>
              </a:rPr>
              <a:t>, </a:t>
            </a:r>
            <a:r>
              <a:rPr lang="ru-RU" dirty="0" smtClean="0">
                <a:latin typeface="TimesNewRoman"/>
              </a:rPr>
              <a:t>яка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показує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помісячні</a:t>
            </a:r>
            <a:r>
              <a:rPr lang="ru-RU" dirty="0">
                <a:latin typeface="TimesNewRoman"/>
              </a:rPr>
              <a:t> доходи від </a:t>
            </a:r>
            <a:r>
              <a:rPr lang="ru-RU" dirty="0" err="1">
                <a:latin typeface="TimesNewRoman"/>
              </a:rPr>
              <a:t>реалізації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тобто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характеризує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прибутки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або </a:t>
            </a:r>
            <a:r>
              <a:rPr lang="ru-RU" dirty="0" err="1">
                <a:latin typeface="TimesNewRoman"/>
              </a:rPr>
              <a:t>збитки</a:t>
            </a:r>
            <a:r>
              <a:rPr lang="ru-RU" dirty="0">
                <a:latin typeface="TimesNewRoman"/>
              </a:rPr>
              <a:t> підприємства.</a:t>
            </a:r>
          </a:p>
          <a:p>
            <a:r>
              <a:rPr lang="ru-RU" dirty="0">
                <a:latin typeface="TimesNewRoman"/>
              </a:rPr>
              <a:t> </a:t>
            </a:r>
            <a:r>
              <a:rPr lang="ru-RU" dirty="0" err="1">
                <a:latin typeface="TimesNewRoman"/>
              </a:rPr>
              <a:t>нерозподіленого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прибутку</a:t>
            </a:r>
            <a:r>
              <a:rPr lang="ru-RU" dirty="0">
                <a:latin typeface="TimesNewRoman"/>
              </a:rPr>
              <a:t>/</a:t>
            </a:r>
            <a:r>
              <a:rPr lang="ru-RU" dirty="0" err="1">
                <a:latin typeface="TimesNewRoman"/>
              </a:rPr>
              <a:t>збитку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 smtClean="0">
                <a:latin typeface="TimesNewRoman"/>
              </a:rPr>
              <a:t>Нерозподілений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прибуток</a:t>
            </a:r>
            <a:r>
              <a:rPr lang="ru-RU" dirty="0" smtClean="0">
                <a:latin typeface="TimesNewRoman"/>
              </a:rPr>
              <a:t>/</a:t>
            </a:r>
            <a:r>
              <a:rPr lang="ru-RU" dirty="0" err="1" smtClean="0">
                <a:latin typeface="TimesNewRoman"/>
              </a:rPr>
              <a:t>збиток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– це </a:t>
            </a:r>
            <a:r>
              <a:rPr lang="ru-RU" dirty="0" err="1">
                <a:latin typeface="TimesNewRoman"/>
              </a:rPr>
              <a:t>накопичена</a:t>
            </a:r>
            <a:r>
              <a:rPr lang="ru-RU" dirty="0">
                <a:latin typeface="TimesNewRoman"/>
              </a:rPr>
              <a:t> сума </a:t>
            </a:r>
            <a:r>
              <a:rPr lang="ru-RU" dirty="0" err="1">
                <a:latin typeface="TimesNewRoman"/>
              </a:rPr>
              <a:t>збитків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прибутків</a:t>
            </a:r>
            <a:r>
              <a:rPr lang="ru-RU" dirty="0">
                <a:latin typeface="TimesNewRoman"/>
              </a:rPr>
              <a:t> за </a:t>
            </a:r>
            <a:r>
              <a:rPr lang="ru-RU" dirty="0" err="1" smtClean="0">
                <a:latin typeface="TimesNewRoman"/>
              </a:rPr>
              <a:t>попередні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місяці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 </a:t>
            </a:r>
            <a:r>
              <a:rPr lang="ru-RU" dirty="0" err="1">
                <a:latin typeface="TimesNewRoman"/>
              </a:rPr>
              <a:t>звіту</a:t>
            </a:r>
            <a:r>
              <a:rPr lang="ru-RU" dirty="0">
                <a:latin typeface="TimesNewRoman"/>
              </a:rPr>
              <a:t> про </a:t>
            </a:r>
            <a:r>
              <a:rPr lang="ru-RU" dirty="0" err="1">
                <a:latin typeface="TimesNewRoman"/>
              </a:rPr>
              <a:t>рух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грошових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коштів</a:t>
            </a:r>
            <a:r>
              <a:rPr lang="ru-RU" dirty="0">
                <a:latin typeface="TimesNewRoman"/>
              </a:rPr>
              <a:t>. Рух </a:t>
            </a:r>
            <a:r>
              <a:rPr lang="ru-RU" dirty="0" err="1">
                <a:latin typeface="TimesNewRoman"/>
              </a:rPr>
              <a:t>грошових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коштів</a:t>
            </a:r>
            <a:r>
              <a:rPr lang="ru-RU" dirty="0">
                <a:latin typeface="TimesNewRoman"/>
              </a:rPr>
              <a:t> – це </a:t>
            </a:r>
            <a:r>
              <a:rPr lang="ru-RU" dirty="0" err="1" smtClean="0">
                <a:latin typeface="TimesNewRoman"/>
              </a:rPr>
              <a:t>звіт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про </a:t>
            </a:r>
            <a:r>
              <a:rPr lang="ru-RU" dirty="0" err="1">
                <a:latin typeface="TimesNewRoman"/>
              </a:rPr>
              <a:t>надходження</a:t>
            </a:r>
            <a:r>
              <a:rPr lang="ru-RU" dirty="0">
                <a:latin typeface="TimesNewRoman"/>
              </a:rPr>
              <a:t> та використання </a:t>
            </a:r>
            <a:r>
              <a:rPr lang="ru-RU" dirty="0" err="1">
                <a:latin typeface="TimesNewRoman"/>
              </a:rPr>
              <a:t>фінансових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ресурсів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який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отримується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на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базі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запланованих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-показників </a:t>
            </a:r>
            <a:r>
              <a:rPr lang="ru-RU" dirty="0" err="1">
                <a:latin typeface="TimesNewRoman"/>
              </a:rPr>
              <a:t>роботи</a:t>
            </a:r>
            <a:r>
              <a:rPr lang="ru-RU" dirty="0">
                <a:latin typeface="TimesNewRoman"/>
              </a:rPr>
              <a:t> підприємства (</a:t>
            </a:r>
            <a:r>
              <a:rPr lang="ru-RU" dirty="0" err="1">
                <a:latin typeface="TimesNewRoman"/>
              </a:rPr>
              <a:t>рентабельність</a:t>
            </a:r>
            <a:r>
              <a:rPr lang="ru-RU" dirty="0">
                <a:latin typeface="TimesNewRoman"/>
              </a:rPr>
              <a:t>,</a:t>
            </a:r>
            <a:r>
              <a:rPr lang="pl-PL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період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розрахунку</a:t>
            </a:r>
            <a:r>
              <a:rPr lang="ru-RU" dirty="0">
                <a:latin typeface="TimesNewRoman"/>
              </a:rPr>
              <a:t> з кредиторами та </a:t>
            </a:r>
            <a:r>
              <a:rPr lang="ru-RU" dirty="0" err="1">
                <a:latin typeface="TimesNewRoman"/>
              </a:rPr>
              <a:t>надходження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коштів</a:t>
            </a:r>
            <a:r>
              <a:rPr lang="ru-RU" dirty="0">
                <a:latin typeface="TimesNewRoman"/>
              </a:rPr>
              <a:t> від </a:t>
            </a:r>
            <a:r>
              <a:rPr lang="ru-RU" dirty="0" err="1" smtClean="0">
                <a:latin typeface="TimesNewRoman"/>
              </a:rPr>
              <a:t>реалізованої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продукції </a:t>
            </a:r>
            <a:r>
              <a:rPr lang="ru-RU" dirty="0">
                <a:latin typeface="TimesNewRoman"/>
              </a:rPr>
              <a:t>та </a:t>
            </a:r>
            <a:r>
              <a:rPr lang="ru-RU" dirty="0" err="1">
                <a:latin typeface="TimesNewRoman"/>
              </a:rPr>
              <a:t>інше</a:t>
            </a:r>
            <a:r>
              <a:rPr lang="ru-RU" dirty="0">
                <a:latin typeface="TimesNewRoman"/>
              </a:rPr>
              <a:t>), метою </a:t>
            </a:r>
            <a:r>
              <a:rPr lang="ru-RU" dirty="0" err="1">
                <a:latin typeface="TimesNewRoman"/>
              </a:rPr>
              <a:t>якого</a:t>
            </a:r>
            <a:r>
              <a:rPr lang="ru-RU" dirty="0">
                <a:latin typeface="TimesNewRoman"/>
              </a:rPr>
              <a:t> є </a:t>
            </a:r>
            <a:r>
              <a:rPr lang="ru-RU" dirty="0" err="1">
                <a:latin typeface="TimesNewRoman"/>
              </a:rPr>
              <a:t>отримання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відповіді</a:t>
            </a:r>
            <a:r>
              <a:rPr lang="ru-RU" dirty="0">
                <a:latin typeface="TimesNewRoman"/>
              </a:rPr>
              <a:t> про </a:t>
            </a:r>
            <a:r>
              <a:rPr lang="ru-RU" dirty="0" err="1">
                <a:latin typeface="TimesNewRoman"/>
              </a:rPr>
              <a:t>достатність</a:t>
            </a:r>
            <a:endParaRPr lang="ru-RU" dirty="0">
              <a:latin typeface="TimesNewRoman"/>
            </a:endParaRPr>
          </a:p>
          <a:p>
            <a:r>
              <a:rPr lang="ru-RU" dirty="0" err="1">
                <a:latin typeface="TimesNewRoman"/>
              </a:rPr>
              <a:t>грошових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коштів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кінець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звітного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періоду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>
                <a:latin typeface="TimesNewRoman"/>
              </a:rPr>
              <a:t>подальшої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роботи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 </a:t>
            </a:r>
            <a:r>
              <a:rPr lang="ru-RU" dirty="0" err="1">
                <a:latin typeface="TimesNewRoman"/>
              </a:rPr>
              <a:t>оцінки</a:t>
            </a:r>
            <a:r>
              <a:rPr lang="ru-RU" dirty="0">
                <a:latin typeface="TimesNewRoman"/>
              </a:rPr>
              <a:t> ефективності проекту. </a:t>
            </a:r>
            <a:r>
              <a:rPr lang="ru-RU" dirty="0">
                <a:latin typeface="TimesNewRoman"/>
              </a:rPr>
              <a:t>Оцінка ефективності </a:t>
            </a:r>
            <a:r>
              <a:rPr lang="ru-RU" dirty="0" smtClean="0">
                <a:latin typeface="TimesNewRoman"/>
              </a:rPr>
              <a:t>проекту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проводиться </a:t>
            </a:r>
            <a:r>
              <a:rPr lang="ru-RU" dirty="0">
                <a:latin typeface="TimesNewRoman"/>
              </a:rPr>
              <a:t>на </a:t>
            </a:r>
            <a:r>
              <a:rPr lang="ru-RU" dirty="0" err="1">
                <a:latin typeface="TimesNewRoman"/>
              </a:rPr>
              <a:t>підставі</a:t>
            </a:r>
            <a:r>
              <a:rPr lang="ru-RU" dirty="0">
                <a:latin typeface="TimesNewRoman"/>
              </a:rPr>
              <a:t>:</a:t>
            </a:r>
          </a:p>
          <a:p>
            <a:r>
              <a:rPr lang="ru-RU" dirty="0">
                <a:latin typeface="TimesNewRoman"/>
              </a:rPr>
              <a:t>1) </a:t>
            </a:r>
            <a:r>
              <a:rPr lang="ru-RU" dirty="0" err="1">
                <a:latin typeface="TimesNewRoman"/>
              </a:rPr>
              <a:t>аналізу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чутливості</a:t>
            </a:r>
            <a:r>
              <a:rPr lang="ru-RU" dirty="0">
                <a:latin typeface="TimesNewRoman"/>
              </a:rPr>
              <a:t> діяльності підприємства до </a:t>
            </a:r>
            <a:r>
              <a:rPr lang="ru-RU" dirty="0" err="1">
                <a:latin typeface="TimesNewRoman"/>
              </a:rPr>
              <a:t>зовнішніх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чинників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>
                <a:latin typeface="TimesNewRoman"/>
              </a:rPr>
              <a:t>2) </a:t>
            </a:r>
            <a:r>
              <a:rPr lang="ru-RU" dirty="0" err="1">
                <a:latin typeface="TimesNewRoman"/>
              </a:rPr>
              <a:t>розрахунків</a:t>
            </a:r>
            <a:r>
              <a:rPr lang="ru-RU" dirty="0">
                <a:latin typeface="TimesNewRoman"/>
              </a:rPr>
              <a:t> основних показників </a:t>
            </a:r>
            <a:r>
              <a:rPr lang="ru-RU" dirty="0" err="1">
                <a:latin typeface="TimesNewRoman"/>
              </a:rPr>
              <a:t>платоспроможності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ліквідності</a:t>
            </a:r>
            <a:r>
              <a:rPr lang="ru-RU" dirty="0">
                <a:latin typeface="TimesNewRoman"/>
              </a:rPr>
              <a:t>;</a:t>
            </a:r>
          </a:p>
          <a:p>
            <a:r>
              <a:rPr lang="ru-RU" dirty="0">
                <a:latin typeface="TimesNewRoman"/>
              </a:rPr>
              <a:t>3) </a:t>
            </a:r>
            <a:r>
              <a:rPr lang="ru-RU" dirty="0" err="1">
                <a:latin typeface="TimesNewRoman"/>
              </a:rPr>
              <a:t>розрахунків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прогнозованих</a:t>
            </a:r>
            <a:r>
              <a:rPr lang="ru-RU" dirty="0">
                <a:latin typeface="TimesNewRoman"/>
              </a:rPr>
              <a:t> показників ефективності проекту (</a:t>
            </a:r>
            <a:r>
              <a:rPr lang="ru-RU" dirty="0" smtClean="0">
                <a:latin typeface="TimesNewRoman"/>
              </a:rPr>
              <a:t>чиста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приведена </a:t>
            </a:r>
            <a:r>
              <a:rPr lang="ru-RU" dirty="0" err="1">
                <a:latin typeface="TimesNewRoman"/>
              </a:rPr>
              <a:t>вартість</a:t>
            </a:r>
            <a:r>
              <a:rPr lang="ru-RU" dirty="0">
                <a:latin typeface="TimesNewRoman"/>
              </a:rPr>
              <a:t> – NPV, </a:t>
            </a:r>
            <a:r>
              <a:rPr lang="ru-RU" dirty="0" err="1">
                <a:latin typeface="TimesNewRoman"/>
              </a:rPr>
              <a:t>внутрішня</a:t>
            </a:r>
            <a:r>
              <a:rPr lang="ru-RU" dirty="0">
                <a:latin typeface="TimesNewRoman"/>
              </a:rPr>
              <a:t> норма </a:t>
            </a:r>
            <a:r>
              <a:rPr lang="ru-RU" dirty="0" err="1">
                <a:latin typeface="TimesNewRoman"/>
              </a:rPr>
              <a:t>прибутковості</a:t>
            </a:r>
            <a:r>
              <a:rPr lang="ru-RU" dirty="0">
                <a:latin typeface="TimesNewRoman"/>
              </a:rPr>
              <a:t> – IRR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дисконтований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період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окупності</a:t>
            </a:r>
            <a:r>
              <a:rPr lang="ru-RU" dirty="0">
                <a:latin typeface="TimesNewRoman"/>
              </a:rPr>
              <a:t> проекту – DPP, </a:t>
            </a:r>
            <a:r>
              <a:rPr lang="ru-RU" dirty="0" err="1">
                <a:latin typeface="TimesNewRoman"/>
              </a:rPr>
              <a:t>рентабельність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ін</a:t>
            </a:r>
            <a:r>
              <a:rPr lang="ru-RU" dirty="0">
                <a:latin typeface="TimesNewRoman"/>
              </a:rPr>
              <a:t>.);</a:t>
            </a:r>
          </a:p>
          <a:p>
            <a:r>
              <a:rPr lang="ru-RU" dirty="0">
                <a:latin typeface="TimesNewRoman"/>
              </a:rPr>
              <a:t>4) </a:t>
            </a:r>
            <a:r>
              <a:rPr lang="ru-RU" dirty="0" err="1">
                <a:latin typeface="TimesNewRoman"/>
              </a:rPr>
              <a:t>аналізу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можливих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ризиків</a:t>
            </a:r>
            <a:r>
              <a:rPr lang="ru-RU" dirty="0">
                <a:latin typeface="TimesNewRoman"/>
              </a:rPr>
              <a:t>, </a:t>
            </a:r>
            <a:r>
              <a:rPr lang="en-US" dirty="0">
                <a:latin typeface="TimesNewRoman"/>
              </a:rPr>
              <a:t>SWOT-</a:t>
            </a:r>
            <a:r>
              <a:rPr lang="ru-RU" dirty="0">
                <a:latin typeface="TimesNewRoman"/>
              </a:rPr>
              <a:t>аналіз</a:t>
            </a:r>
            <a:r>
              <a:rPr lang="ru-RU" dirty="0" smtClean="0">
                <a:latin typeface="TimesNewRoman"/>
              </a:rPr>
              <a:t>.</a:t>
            </a:r>
            <a:endParaRPr lang="pl-PL" dirty="0" smtClean="0">
              <a:latin typeface="TimesNewRoman"/>
            </a:endParaRPr>
          </a:p>
          <a:p>
            <a:endParaRPr lang="pl-PL" dirty="0">
              <a:latin typeface="TimesNew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226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5300" y="961621"/>
            <a:ext cx="1039504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NewRoman"/>
              </a:rPr>
              <a:t>Розділ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містить</a:t>
            </a:r>
            <a:r>
              <a:rPr lang="ru-RU" dirty="0">
                <a:latin typeface="TimesNewRoman"/>
              </a:rPr>
              <a:t> також </a:t>
            </a:r>
            <a:r>
              <a:rPr lang="ru-RU" dirty="0" err="1">
                <a:latin typeface="TimesNewRoman"/>
              </a:rPr>
              <a:t>кошторис</a:t>
            </a:r>
            <a:r>
              <a:rPr lang="ru-RU" dirty="0">
                <a:latin typeface="TimesNewRoman"/>
              </a:rPr>
              <a:t> використання </a:t>
            </a:r>
            <a:r>
              <a:rPr lang="ru-RU" dirty="0" err="1">
                <a:latin typeface="TimesNewRoman"/>
              </a:rPr>
              <a:t>інвестицій</a:t>
            </a:r>
            <a:r>
              <a:rPr lang="ru-RU" dirty="0">
                <a:latin typeface="TimesNewRoman"/>
              </a:rPr>
              <a:t>, в </a:t>
            </a:r>
            <a:r>
              <a:rPr lang="ru-RU" dirty="0" err="1" smtClean="0">
                <a:latin typeface="TimesNewRoman"/>
              </a:rPr>
              <a:t>якому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відображено</a:t>
            </a:r>
            <a:r>
              <a:rPr lang="ru-RU" dirty="0">
                <a:latin typeface="TimesNewRoman"/>
              </a:rPr>
              <a:t>, які </a:t>
            </a:r>
            <a:r>
              <a:rPr lang="ru-RU" dirty="0" err="1">
                <a:latin typeface="TimesNewRoman"/>
              </a:rPr>
              <a:t>витрати</a:t>
            </a:r>
            <a:r>
              <a:rPr lang="ru-RU" dirty="0">
                <a:latin typeface="TimesNewRoman"/>
              </a:rPr>
              <a:t> та за </a:t>
            </a:r>
            <a:r>
              <a:rPr lang="ru-RU" dirty="0" err="1">
                <a:latin typeface="TimesNewRoman"/>
              </a:rPr>
              <a:t>рахунок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чого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мають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здійснюватися</a:t>
            </a:r>
            <a:r>
              <a:rPr lang="ru-RU" dirty="0">
                <a:latin typeface="TimesNewRoman"/>
              </a:rPr>
              <a:t>, </a:t>
            </a:r>
            <a:r>
              <a:rPr lang="ru-RU" dirty="0" smtClean="0">
                <a:latin typeface="TimesNewRoman"/>
              </a:rPr>
              <a:t>яка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загальна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вартість</a:t>
            </a:r>
            <a:r>
              <a:rPr lang="ru-RU" dirty="0">
                <a:latin typeface="TimesNewRoman"/>
              </a:rPr>
              <a:t> проекту, яка частина з </a:t>
            </a:r>
            <a:r>
              <a:rPr lang="ru-RU" dirty="0" err="1">
                <a:latin typeface="TimesNewRoman"/>
              </a:rPr>
              <a:t>цього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піти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капітальні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витрати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і </a:t>
            </a:r>
            <a:r>
              <a:rPr lang="ru-RU" dirty="0">
                <a:latin typeface="TimesNewRoman"/>
              </a:rPr>
              <a:t>яка на </a:t>
            </a:r>
            <a:r>
              <a:rPr lang="ru-RU" dirty="0" err="1">
                <a:latin typeface="TimesNewRoman"/>
              </a:rPr>
              <a:t>оборотні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кошти</a:t>
            </a:r>
            <a:r>
              <a:rPr lang="ru-RU" dirty="0">
                <a:latin typeface="TimesNewRoman"/>
              </a:rPr>
              <a:t>, яку суму </a:t>
            </a:r>
            <a:r>
              <a:rPr lang="ru-RU" dirty="0" err="1">
                <a:latin typeface="TimesNewRoman"/>
              </a:rPr>
              <a:t>вкладає</a:t>
            </a:r>
            <a:r>
              <a:rPr lang="ru-RU" dirty="0">
                <a:latin typeface="TimesNewRoman"/>
              </a:rPr>
              <a:t> в проект </a:t>
            </a:r>
            <a:r>
              <a:rPr lang="ru-RU" dirty="0" err="1">
                <a:latin typeface="TimesNewRoman"/>
              </a:rPr>
              <a:t>саме</a:t>
            </a:r>
            <a:r>
              <a:rPr lang="ru-RU" dirty="0">
                <a:latin typeface="TimesNewRoman"/>
              </a:rPr>
              <a:t> підприємство</a:t>
            </a:r>
          </a:p>
          <a:p>
            <a:pPr algn="just"/>
            <a:r>
              <a:rPr lang="ru-RU" dirty="0">
                <a:latin typeface="TimesNewRoman"/>
              </a:rPr>
              <a:t>(</a:t>
            </a:r>
            <a:r>
              <a:rPr lang="ru-RU" dirty="0" err="1">
                <a:latin typeface="TimesNewRoman"/>
              </a:rPr>
              <a:t>підприємець</a:t>
            </a:r>
            <a:r>
              <a:rPr lang="ru-RU" dirty="0">
                <a:latin typeface="TimesNewRoman"/>
              </a:rPr>
              <a:t>) і яку </a:t>
            </a:r>
            <a:r>
              <a:rPr lang="ru-RU" dirty="0" err="1">
                <a:latin typeface="TimesNewRoman"/>
              </a:rPr>
              <a:t>планує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залучити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Розроблений</a:t>
            </a:r>
            <a:r>
              <a:rPr lang="ru-RU" dirty="0">
                <a:latin typeface="TimesNewRoman"/>
              </a:rPr>
              <a:t> план-</a:t>
            </a:r>
            <a:r>
              <a:rPr lang="ru-RU" dirty="0" err="1">
                <a:latin typeface="TimesNewRoman"/>
              </a:rPr>
              <a:t>графік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залучення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повернення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інвестицій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має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показувати</a:t>
            </a:r>
            <a:r>
              <a:rPr lang="ru-RU" dirty="0">
                <a:latin typeface="TimesNewRoman"/>
              </a:rPr>
              <a:t>:</a:t>
            </a:r>
          </a:p>
          <a:p>
            <a:pPr algn="just"/>
            <a:r>
              <a:rPr lang="ru-RU" dirty="0">
                <a:latin typeface="CourierNew"/>
              </a:rPr>
              <a:t>- </a:t>
            </a:r>
            <a:r>
              <a:rPr lang="ru-RU" dirty="0">
                <a:latin typeface="TimesNewRoman"/>
              </a:rPr>
              <a:t>в </a:t>
            </a:r>
            <a:r>
              <a:rPr lang="ru-RU" dirty="0" err="1">
                <a:latin typeface="TimesNewRoman"/>
              </a:rPr>
              <a:t>якому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вигляді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залучаються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інвестиції</a:t>
            </a:r>
            <a:r>
              <a:rPr lang="ru-RU" dirty="0">
                <a:latin typeface="TimesNewRoman"/>
              </a:rPr>
              <a:t> (кредит, </a:t>
            </a:r>
            <a:r>
              <a:rPr lang="ru-RU" dirty="0" err="1">
                <a:latin typeface="TimesNewRoman"/>
              </a:rPr>
              <a:t>лізинг</a:t>
            </a:r>
            <a:r>
              <a:rPr lang="ru-RU" dirty="0">
                <a:latin typeface="TimesNewRoman"/>
              </a:rPr>
              <a:t>) та </a:t>
            </a:r>
            <a:r>
              <a:rPr lang="ru-RU" dirty="0" smtClean="0">
                <a:latin typeface="TimesNewRoman"/>
              </a:rPr>
              <a:t>на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який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термін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який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річний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відсоток</a:t>
            </a:r>
            <a:r>
              <a:rPr lang="ru-RU" dirty="0">
                <a:latin typeface="TimesNewRoman"/>
              </a:rPr>
              <a:t>, яке </a:t>
            </a:r>
            <a:r>
              <a:rPr lang="ru-RU" dirty="0" err="1">
                <a:latin typeface="TimesNewRoman"/>
              </a:rPr>
              <a:t>відстрочення</a:t>
            </a:r>
            <a:r>
              <a:rPr lang="ru-RU" dirty="0">
                <a:latin typeface="TimesNewRoman"/>
              </a:rPr>
              <a:t> платежу;</a:t>
            </a:r>
          </a:p>
          <a:p>
            <a:pPr algn="just"/>
            <a:r>
              <a:rPr lang="ru-RU" dirty="0">
                <a:latin typeface="CourierNew"/>
              </a:rPr>
              <a:t>- </a:t>
            </a:r>
            <a:r>
              <a:rPr lang="ru-RU" dirty="0" err="1">
                <a:latin typeface="TimesNewRoman"/>
              </a:rPr>
              <a:t>помісячне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поквартальне</a:t>
            </a:r>
            <a:r>
              <a:rPr lang="ru-RU" dirty="0">
                <a:latin typeface="TimesNewRoman"/>
              </a:rPr>
              <a:t>) </a:t>
            </a:r>
            <a:r>
              <a:rPr lang="ru-RU" dirty="0" err="1">
                <a:latin typeface="TimesNewRoman"/>
              </a:rPr>
              <a:t>планування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надходжень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коштів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повернення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основного боргу та </a:t>
            </a:r>
            <a:r>
              <a:rPr lang="ru-RU" dirty="0" err="1">
                <a:latin typeface="TimesNewRoman"/>
              </a:rPr>
              <a:t>виплати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відсотків</a:t>
            </a:r>
            <a:r>
              <a:rPr lang="ru-RU" dirty="0">
                <a:latin typeface="TimesNewRoman"/>
              </a:rPr>
              <a:t>;</a:t>
            </a:r>
          </a:p>
          <a:p>
            <a:pPr algn="just"/>
            <a:r>
              <a:rPr lang="ru-RU" dirty="0">
                <a:latin typeface="CourierNew"/>
              </a:rPr>
              <a:t>- </a:t>
            </a:r>
            <a:r>
              <a:rPr lang="ru-RU" dirty="0">
                <a:latin typeface="TimesNewRoman"/>
              </a:rPr>
              <a:t>коли та на яку суму </a:t>
            </a:r>
            <a:r>
              <a:rPr lang="ru-RU" dirty="0" err="1">
                <a:latin typeface="TimesNewRoman"/>
              </a:rPr>
              <a:t>планується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залучити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акціонерний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капітал</a:t>
            </a:r>
            <a:r>
              <a:rPr lang="ru-RU" dirty="0">
                <a:latin typeface="TimesNewRoman"/>
              </a:rPr>
              <a:t>;</a:t>
            </a:r>
          </a:p>
          <a:p>
            <a:pPr algn="just"/>
            <a:r>
              <a:rPr lang="ru-RU" dirty="0">
                <a:latin typeface="CourierNew"/>
              </a:rPr>
              <a:t>- </a:t>
            </a:r>
            <a:r>
              <a:rPr lang="ru-RU" dirty="0">
                <a:latin typeface="TimesNewRoman"/>
              </a:rPr>
              <a:t>яка </a:t>
            </a:r>
            <a:r>
              <a:rPr lang="ru-RU" dirty="0" err="1">
                <a:latin typeface="TimesNewRoman"/>
              </a:rPr>
              <a:t>періодичність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виплати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дивідендів</a:t>
            </a:r>
            <a:r>
              <a:rPr lang="ru-RU" dirty="0">
                <a:latin typeface="TimesNewRoman"/>
              </a:rPr>
              <a:t>, яку долю від </a:t>
            </a:r>
            <a:r>
              <a:rPr lang="ru-RU" dirty="0" smtClean="0">
                <a:latin typeface="TimesNewRoman"/>
              </a:rPr>
              <a:t>чистого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прибутку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складатиме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виплата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дивідендів</a:t>
            </a:r>
            <a:r>
              <a:rPr lang="ru-RU" dirty="0">
                <a:latin typeface="TimesNewRoman"/>
              </a:rPr>
              <a:t>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954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8949" y="453621"/>
            <a:ext cx="1023127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NewRoman"/>
              </a:rPr>
              <a:t>7. ЮРИДИЧНИЙ ПЛАН</a:t>
            </a:r>
          </a:p>
          <a:p>
            <a:pPr algn="just"/>
            <a:r>
              <a:rPr lang="ru-RU" dirty="0" err="1">
                <a:latin typeface="TimesNewRoman"/>
              </a:rPr>
              <a:t>Юридичний</a:t>
            </a:r>
            <a:r>
              <a:rPr lang="ru-RU" dirty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план є </a:t>
            </a:r>
            <a:r>
              <a:rPr lang="ru-RU" dirty="0" err="1">
                <a:latin typeface="TimesNewRoman"/>
              </a:rPr>
              <a:t>дуже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важливим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розділом</a:t>
            </a:r>
            <a:r>
              <a:rPr lang="ru-RU" dirty="0">
                <a:latin typeface="TimesNewRoman"/>
              </a:rPr>
              <a:t> для </a:t>
            </a:r>
            <a:r>
              <a:rPr lang="ru-RU" dirty="0" err="1">
                <a:latin typeface="TimesNewRoman"/>
              </a:rPr>
              <a:t>інвесторів</a:t>
            </a:r>
            <a:r>
              <a:rPr lang="ru-RU" dirty="0">
                <a:latin typeface="TimesNewRoman"/>
              </a:rPr>
              <a:t>, і </a:t>
            </a:r>
            <a:r>
              <a:rPr lang="ru-RU" dirty="0" err="1">
                <a:latin typeface="TimesNewRoman"/>
              </a:rPr>
              <a:t>містить</a:t>
            </a:r>
            <a:r>
              <a:rPr lang="ru-RU" dirty="0" smtClean="0">
                <a:latin typeface="TimesNewRoman"/>
              </a:rPr>
              <a:t>: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інформацію </a:t>
            </a:r>
            <a:r>
              <a:rPr lang="ru-RU" dirty="0">
                <a:latin typeface="TimesNewRoman"/>
              </a:rPr>
              <a:t>про </a:t>
            </a:r>
            <a:r>
              <a:rPr lang="ru-RU" dirty="0" err="1">
                <a:latin typeface="TimesNewRoman"/>
              </a:rPr>
              <a:t>засновників</a:t>
            </a:r>
            <a:r>
              <a:rPr lang="ru-RU" dirty="0">
                <a:latin typeface="TimesNewRoman"/>
              </a:rPr>
              <a:t>, права </a:t>
            </a:r>
            <a:r>
              <a:rPr lang="ru-RU" dirty="0" err="1">
                <a:latin typeface="TimesNewRoman"/>
              </a:rPr>
              <a:t>власності</a:t>
            </a:r>
            <a:r>
              <a:rPr lang="ru-RU" dirty="0">
                <a:latin typeface="TimesNewRoman"/>
              </a:rPr>
              <a:t> на </a:t>
            </a:r>
            <a:r>
              <a:rPr lang="ru-RU" dirty="0" err="1">
                <a:latin typeface="TimesNewRoman"/>
              </a:rPr>
              <a:t>активи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наявність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ліцензій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дозволів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сертифікатів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ін</a:t>
            </a:r>
            <a:r>
              <a:rPr lang="ru-RU" dirty="0">
                <a:latin typeface="TimesNewRoman"/>
              </a:rPr>
              <a:t>. З </a:t>
            </a:r>
            <a:r>
              <a:rPr lang="ru-RU" dirty="0" err="1">
                <a:latin typeface="TimesNewRoman"/>
              </a:rPr>
              <a:t>нього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інвестори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мають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отримати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інформацію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про </a:t>
            </a:r>
            <a:r>
              <a:rPr lang="ru-RU" dirty="0" err="1">
                <a:latin typeface="TimesNewRoman"/>
              </a:rPr>
              <a:t>попередню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кредитну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історію</a:t>
            </a:r>
            <a:r>
              <a:rPr lang="ru-RU" dirty="0">
                <a:latin typeface="TimesNewRoman"/>
              </a:rPr>
              <a:t> (які </a:t>
            </a:r>
            <a:r>
              <a:rPr lang="ru-RU" dirty="0" err="1">
                <a:latin typeface="TimesNewRoman"/>
              </a:rPr>
              <a:t>суми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були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запозичені</a:t>
            </a:r>
            <a:r>
              <a:rPr lang="ru-RU" dirty="0">
                <a:latin typeface="TimesNewRoman"/>
              </a:rPr>
              <a:t> в </a:t>
            </a:r>
            <a:r>
              <a:rPr lang="ru-RU" dirty="0" err="1">
                <a:latin typeface="TimesNewRoman"/>
              </a:rPr>
              <a:t>минулому</a:t>
            </a:r>
            <a:r>
              <a:rPr lang="ru-RU" dirty="0">
                <a:latin typeface="TimesNewRoman"/>
              </a:rPr>
              <a:t>, </a:t>
            </a:r>
            <a:r>
              <a:rPr lang="ru-RU" dirty="0" smtClean="0">
                <a:latin typeface="TimesNewRoman"/>
              </a:rPr>
              <a:t>з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яких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джерел</a:t>
            </a:r>
            <a:r>
              <a:rPr lang="ru-RU" dirty="0">
                <a:latin typeface="TimesNewRoman"/>
              </a:rPr>
              <a:t> та за </a:t>
            </a:r>
            <a:r>
              <a:rPr lang="ru-RU" dirty="0" err="1">
                <a:latin typeface="TimesNewRoman"/>
              </a:rPr>
              <a:t>скільки</a:t>
            </a:r>
            <a:r>
              <a:rPr lang="ru-RU" dirty="0">
                <a:latin typeface="TimesNewRoman"/>
              </a:rPr>
              <a:t> часу </a:t>
            </a:r>
            <a:r>
              <a:rPr lang="ru-RU" dirty="0" err="1">
                <a:latin typeface="TimesNewRoman"/>
              </a:rPr>
              <a:t>погашені</a:t>
            </a:r>
            <a:r>
              <a:rPr lang="ru-RU" dirty="0">
                <a:latin typeface="TimesNewRoman"/>
              </a:rPr>
              <a:t>), </a:t>
            </a:r>
            <a:r>
              <a:rPr lang="ru-RU" dirty="0" err="1">
                <a:latin typeface="TimesNewRoman"/>
              </a:rPr>
              <a:t>наявні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активи</a:t>
            </a:r>
            <a:r>
              <a:rPr lang="ru-RU" dirty="0">
                <a:latin typeface="TimesNewRoman"/>
              </a:rPr>
              <a:t> підприємства, </a:t>
            </a:r>
            <a:r>
              <a:rPr lang="ru-RU" dirty="0">
                <a:latin typeface="TimesNewRoman"/>
              </a:rPr>
              <a:t>які</a:t>
            </a:r>
            <a:r>
              <a:rPr lang="pl-PL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можуть</a:t>
            </a:r>
            <a:r>
              <a:rPr lang="ru-RU" dirty="0">
                <a:latin typeface="TimesNewRoman"/>
              </a:rPr>
              <a:t> бути </a:t>
            </a:r>
            <a:r>
              <a:rPr lang="ru-RU" dirty="0" err="1">
                <a:latin typeface="TimesNewRoman"/>
              </a:rPr>
              <a:t>використані</a:t>
            </a:r>
            <a:r>
              <a:rPr lang="ru-RU" dirty="0">
                <a:latin typeface="TimesNewRoman"/>
              </a:rPr>
              <a:t> в </a:t>
            </a:r>
            <a:r>
              <a:rPr lang="ru-RU" dirty="0" err="1">
                <a:latin typeface="TimesNewRoman"/>
              </a:rPr>
              <a:t>якості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застави</a:t>
            </a:r>
            <a:r>
              <a:rPr lang="ru-RU" dirty="0">
                <a:latin typeface="TimesNewRoman"/>
              </a:rPr>
              <a:t>, в </a:t>
            </a:r>
            <a:r>
              <a:rPr lang="ru-RU" dirty="0" err="1">
                <a:latin typeface="TimesNewRoman"/>
              </a:rPr>
              <a:t>якому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вигляді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планується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залучити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інвестицію</a:t>
            </a:r>
            <a:r>
              <a:rPr lang="ru-RU" dirty="0">
                <a:latin typeface="TimesNewRoman"/>
              </a:rPr>
              <a:t> та що можна </a:t>
            </a:r>
            <a:r>
              <a:rPr lang="ru-RU" dirty="0" err="1">
                <a:latin typeface="TimesNewRoman"/>
              </a:rPr>
              <a:t>запропонувати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інвестору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дивіденди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акції</a:t>
            </a:r>
            <a:r>
              <a:rPr lang="ru-RU" dirty="0" smtClean="0">
                <a:latin typeface="TimesNewRoman"/>
              </a:rPr>
              <a:t>,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частку </a:t>
            </a:r>
            <a:r>
              <a:rPr lang="ru-RU" dirty="0">
                <a:latin typeface="TimesNewRoman"/>
              </a:rPr>
              <a:t>від </a:t>
            </a:r>
            <a:r>
              <a:rPr lang="ru-RU" dirty="0" err="1">
                <a:latin typeface="TimesNewRoman"/>
              </a:rPr>
              <a:t>об’єму</a:t>
            </a:r>
            <a:r>
              <a:rPr lang="ru-RU" dirty="0">
                <a:latin typeface="TimesNewRoman"/>
              </a:rPr>
              <a:t> продажу, частку </a:t>
            </a:r>
            <a:r>
              <a:rPr lang="ru-RU" dirty="0" err="1">
                <a:latin typeface="TimesNewRoman"/>
              </a:rPr>
              <a:t>виробленої</a:t>
            </a:r>
            <a:r>
              <a:rPr lang="ru-RU" dirty="0">
                <a:latin typeface="TimesNewRoman"/>
              </a:rPr>
              <a:t> продукції, </a:t>
            </a:r>
            <a:r>
              <a:rPr lang="ru-RU" dirty="0" err="1" smtClean="0">
                <a:latin typeface="TimesNewRoman"/>
              </a:rPr>
              <a:t>давальницьку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схему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інше</a:t>
            </a:r>
            <a:r>
              <a:rPr lang="ru-RU" dirty="0">
                <a:latin typeface="TimesNewRoman"/>
              </a:rPr>
              <a:t>);</a:t>
            </a:r>
          </a:p>
          <a:p>
            <a:pPr algn="just"/>
            <a:r>
              <a:rPr lang="ru-RU" dirty="0">
                <a:latin typeface="TimesNewRoman"/>
              </a:rPr>
              <a:t>8. ОЦІНКА РИЗИКІВ</a:t>
            </a:r>
          </a:p>
          <a:p>
            <a:pPr algn="just"/>
            <a:r>
              <a:rPr lang="ru-RU" dirty="0">
                <a:latin typeface="TimesNewRoman"/>
              </a:rPr>
              <a:t>Оцінка </a:t>
            </a:r>
            <a:r>
              <a:rPr lang="ru-RU" dirty="0" err="1">
                <a:latin typeface="TimesNewRoman"/>
              </a:rPr>
              <a:t>ризиків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складається</a:t>
            </a:r>
            <a:r>
              <a:rPr lang="ru-RU" dirty="0">
                <a:latin typeface="TimesNewRoman"/>
              </a:rPr>
              <a:t> з </a:t>
            </a:r>
            <a:r>
              <a:rPr lang="ru-RU" dirty="0" err="1">
                <a:latin typeface="TimesNewRoman"/>
              </a:rPr>
              <a:t>переліку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можливих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ризиків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заходів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для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зниження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ризиків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варто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проаналізувати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ризики</a:t>
            </a:r>
            <a:r>
              <a:rPr lang="ru-RU" dirty="0">
                <a:latin typeface="TimesNewRoman"/>
              </a:rPr>
              <a:t>, на які можна </a:t>
            </a:r>
            <a:r>
              <a:rPr lang="ru-RU" dirty="0" err="1">
                <a:latin typeface="TimesNewRoman"/>
              </a:rPr>
              <a:t>впливати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і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ті</a:t>
            </a:r>
            <a:r>
              <a:rPr lang="ru-RU" dirty="0">
                <a:latin typeface="TimesNewRoman"/>
              </a:rPr>
              <a:t>, на які не можете </a:t>
            </a:r>
            <a:r>
              <a:rPr lang="ru-RU" dirty="0" err="1">
                <a:latin typeface="TimesNewRoman"/>
              </a:rPr>
              <a:t>впливати</a:t>
            </a:r>
            <a:r>
              <a:rPr lang="ru-RU" dirty="0">
                <a:latin typeface="TimesNewRoman"/>
              </a:rPr>
              <a:t>).</a:t>
            </a:r>
          </a:p>
          <a:p>
            <a:pPr algn="just"/>
            <a:r>
              <a:rPr lang="ru-RU" dirty="0">
                <a:latin typeface="TimesNewRoman"/>
              </a:rPr>
              <a:t>9. ОХОРОНА НАВКОЛИШНЬОГО ПРИРОДНОГО СЕРЕДОВИЩА</a:t>
            </a:r>
          </a:p>
          <a:p>
            <a:pPr algn="just"/>
            <a:r>
              <a:rPr lang="ru-RU" dirty="0">
                <a:latin typeface="TimesNewRoman"/>
              </a:rPr>
              <a:t>У </a:t>
            </a:r>
            <a:r>
              <a:rPr lang="ru-RU" dirty="0" err="1">
                <a:latin typeface="TimesNewRoman"/>
              </a:rPr>
              <a:t>цьому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розділі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обґрунтовується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екологічність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виробництва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 smtClean="0">
                <a:latin typeface="TimesNewRoman"/>
              </a:rPr>
              <a:t>безпека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працівників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наявність</a:t>
            </a:r>
            <a:r>
              <a:rPr lang="ru-RU" dirty="0">
                <a:latin typeface="TimesNewRoman"/>
              </a:rPr>
              <a:t> виробничих </a:t>
            </a:r>
            <a:r>
              <a:rPr lang="ru-RU" dirty="0" err="1">
                <a:latin typeface="TimesNewRoman"/>
              </a:rPr>
              <a:t>відходів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токсичних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речовин</a:t>
            </a:r>
            <a:r>
              <a:rPr lang="ru-RU" dirty="0">
                <a:latin typeface="TimesNewRoman"/>
              </a:rPr>
              <a:t> та </a:t>
            </a:r>
            <a:r>
              <a:rPr lang="ru-RU" dirty="0" smtClean="0">
                <a:latin typeface="TimesNewRoman"/>
              </a:rPr>
              <a:t>їх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розміщення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утилізація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відходів</a:t>
            </a:r>
            <a:r>
              <a:rPr lang="ru-RU" dirty="0">
                <a:latin typeface="TimesNewRoman"/>
              </a:rPr>
              <a:t>.</a:t>
            </a:r>
          </a:p>
          <a:p>
            <a:pPr algn="just"/>
            <a:r>
              <a:rPr lang="ru-RU" dirty="0">
                <a:latin typeface="TimesNewRoman"/>
              </a:rPr>
              <a:t>ДОДАТКИ</a:t>
            </a:r>
          </a:p>
          <a:p>
            <a:pPr algn="just"/>
            <a:r>
              <a:rPr lang="ru-RU" dirty="0" err="1">
                <a:latin typeface="TimesNewRoman"/>
              </a:rPr>
              <a:t>Включається</a:t>
            </a:r>
            <a:r>
              <a:rPr lang="ru-RU" dirty="0">
                <a:latin typeface="TimesNewRoman"/>
              </a:rPr>
              <a:t> вся </a:t>
            </a:r>
            <a:r>
              <a:rPr lang="ru-RU" dirty="0" err="1">
                <a:latin typeface="TimesNewRoman"/>
              </a:rPr>
              <a:t>найважливіша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інформація</a:t>
            </a:r>
            <a:r>
              <a:rPr lang="ru-RU" dirty="0">
                <a:latin typeface="TimesNewRoman"/>
              </a:rPr>
              <a:t>, яка не </a:t>
            </a:r>
            <a:r>
              <a:rPr lang="ru-RU" dirty="0" err="1">
                <a:latin typeface="TimesNewRoman"/>
              </a:rPr>
              <a:t>ввійшла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у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пояснювальну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записку: </a:t>
            </a:r>
            <a:r>
              <a:rPr lang="ru-RU" dirty="0" err="1">
                <a:latin typeface="TimesNewRoman"/>
              </a:rPr>
              <a:t>повні</a:t>
            </a:r>
            <a:r>
              <a:rPr lang="ru-RU" dirty="0">
                <a:latin typeface="TimesNewRoman"/>
              </a:rPr>
              <a:t> резюме по менеджменту </a:t>
            </a:r>
            <a:r>
              <a:rPr lang="ru-RU" dirty="0" err="1">
                <a:latin typeface="TimesNewRoman"/>
              </a:rPr>
              <a:t>компанії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 smtClean="0">
                <a:latin typeface="TimesNewRoman"/>
              </a:rPr>
              <a:t>копії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фінансових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звітів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компанії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рекомендаційні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листи</a:t>
            </a:r>
            <a:r>
              <a:rPr lang="ru-RU" dirty="0">
                <a:latin typeface="TimesNewRoman"/>
              </a:rPr>
              <a:t> від </a:t>
            </a:r>
            <a:r>
              <a:rPr lang="ru-RU" dirty="0" err="1">
                <a:latin typeface="TimesNewRoman"/>
              </a:rPr>
              <a:t>кредиторів</a:t>
            </a:r>
            <a:r>
              <a:rPr lang="ru-RU" dirty="0">
                <a:latin typeface="TimesNewRoman"/>
              </a:rPr>
              <a:t>, у </a:t>
            </a:r>
            <a:r>
              <a:rPr lang="ru-RU" dirty="0" err="1" smtClean="0">
                <a:latin typeface="TimesNewRoman"/>
              </a:rPr>
              <a:t>яких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компанія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раніше </a:t>
            </a:r>
            <a:r>
              <a:rPr lang="ru-RU" dirty="0" err="1">
                <a:latin typeface="TimesNewRoman"/>
              </a:rPr>
              <a:t>отримувала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кредити</a:t>
            </a:r>
            <a:r>
              <a:rPr lang="ru-RU" dirty="0">
                <a:latin typeface="TimesNewRoman"/>
              </a:rPr>
              <a:t>; </a:t>
            </a:r>
            <a:r>
              <a:rPr lang="ru-RU" dirty="0" err="1">
                <a:latin typeface="TimesNewRoman"/>
              </a:rPr>
              <a:t>копії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договорів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пов'язаних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з</a:t>
            </a:r>
            <a:r>
              <a:rPr lang="pl-PL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реалізацією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проекту; </a:t>
            </a:r>
            <a:r>
              <a:rPr lang="ru-RU" dirty="0" err="1">
                <a:latin typeface="TimesNewRoman"/>
              </a:rPr>
              <a:t>копії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ліцензій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авторських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свідоцтв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ін</a:t>
            </a:r>
            <a:r>
              <a:rPr lang="ru-RU" dirty="0">
                <a:latin typeface="TimesNew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7787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32596" y="568363"/>
            <a:ext cx="81977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NewRoman,Bold"/>
              </a:rPr>
              <a:t>ТЕМИ </a:t>
            </a:r>
            <a:r>
              <a:rPr lang="ru-RU" b="1" dirty="0" smtClean="0">
                <a:latin typeface="TimesNewRoman,Bold"/>
              </a:rPr>
              <a:t>ПРЕЗЕНТАЦІЙ НА ПРАКТИЧНЕ ЗАНЯТТЯ</a:t>
            </a:r>
          </a:p>
          <a:p>
            <a:r>
              <a:rPr lang="ru-RU" dirty="0" smtClean="0">
                <a:latin typeface="TimesNewRoman"/>
              </a:rPr>
              <a:t>1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– це план </a:t>
            </a:r>
            <a:r>
              <a:rPr lang="ru-RU" dirty="0" err="1">
                <a:latin typeface="TimesNewRoman"/>
              </a:rPr>
              <a:t>розвитку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бізнесу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2. </a:t>
            </a:r>
            <a:r>
              <a:rPr lang="ru-RU" dirty="0" err="1">
                <a:latin typeface="TimesNewRoman"/>
              </a:rPr>
              <a:t>Необхідність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розробки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</a:p>
          <a:p>
            <a:r>
              <a:rPr lang="ru-RU" dirty="0">
                <a:latin typeface="TimesNewRoman"/>
              </a:rPr>
              <a:t>3. </a:t>
            </a:r>
            <a:r>
              <a:rPr lang="ru-RU" dirty="0" err="1">
                <a:latin typeface="TimesNewRoman"/>
              </a:rPr>
              <a:t>Важливість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розробки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</a:p>
          <a:p>
            <a:r>
              <a:rPr lang="ru-RU" dirty="0">
                <a:latin typeface="TimesNewRoman"/>
              </a:rPr>
              <a:t>4.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 є </a:t>
            </a:r>
            <a:r>
              <a:rPr lang="ru-RU" dirty="0" err="1">
                <a:latin typeface="TimesNewRoman"/>
              </a:rPr>
              <a:t>надійним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інструментом</a:t>
            </a:r>
            <a:r>
              <a:rPr lang="ru-RU" dirty="0">
                <a:latin typeface="TimesNewRoman"/>
              </a:rPr>
              <a:t> у </a:t>
            </a:r>
            <a:r>
              <a:rPr lang="ru-RU" dirty="0" err="1">
                <a:latin typeface="TimesNewRoman"/>
              </a:rPr>
              <a:t>конкурентній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боротьби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5. </a:t>
            </a:r>
            <a:r>
              <a:rPr lang="ru-RU" dirty="0" err="1">
                <a:latin typeface="TimesNewRoman"/>
              </a:rPr>
              <a:t>Критерії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розробки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</a:p>
          <a:p>
            <a:r>
              <a:rPr lang="ru-RU" dirty="0">
                <a:latin typeface="TimesNewRoman"/>
              </a:rPr>
              <a:t>6. </a:t>
            </a:r>
            <a:r>
              <a:rPr lang="ru-RU" dirty="0" err="1">
                <a:latin typeface="TimesNewRoman"/>
              </a:rPr>
              <a:t>Особливі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риси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</a:p>
          <a:p>
            <a:r>
              <a:rPr lang="ru-RU" dirty="0">
                <a:latin typeface="TimesNewRoman"/>
              </a:rPr>
              <a:t>7. </a:t>
            </a:r>
            <a:r>
              <a:rPr lang="ru-RU" dirty="0" err="1">
                <a:latin typeface="TimesNewRoman"/>
              </a:rPr>
              <a:t>Етапи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розробки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</a:p>
          <a:p>
            <a:r>
              <a:rPr lang="ru-RU" dirty="0">
                <a:latin typeface="TimesNewRoman"/>
              </a:rPr>
              <a:t>8. Характеристика </a:t>
            </a:r>
            <a:r>
              <a:rPr lang="ru-RU" dirty="0" err="1">
                <a:latin typeface="TimesNewRoman"/>
              </a:rPr>
              <a:t>груп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стандартів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складання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</a:p>
          <a:p>
            <a:r>
              <a:rPr lang="ru-RU" dirty="0">
                <a:latin typeface="TimesNewRoman"/>
              </a:rPr>
              <a:t>9. </a:t>
            </a:r>
            <a:r>
              <a:rPr lang="ru-RU" dirty="0" err="1">
                <a:latin typeface="TimesNewRoman"/>
              </a:rPr>
              <a:t>Типова</a:t>
            </a:r>
            <a:r>
              <a:rPr lang="ru-RU" dirty="0">
                <a:latin typeface="TimesNewRoman"/>
              </a:rPr>
              <a:t> структура </a:t>
            </a:r>
            <a:r>
              <a:rPr lang="ru-RU" dirty="0" err="1">
                <a:latin typeface="TimesNewRoman"/>
              </a:rPr>
              <a:t>бізнес</a:t>
            </a:r>
            <a:r>
              <a:rPr lang="ru-RU" dirty="0">
                <a:latin typeface="TimesNewRoman"/>
              </a:rPr>
              <a:t>-плану.</a:t>
            </a:r>
          </a:p>
          <a:p>
            <a:r>
              <a:rPr lang="ru-RU" dirty="0">
                <a:latin typeface="TimesNewRoman"/>
              </a:rPr>
              <a:t>10. </a:t>
            </a:r>
            <a:r>
              <a:rPr lang="ru-RU" dirty="0" err="1">
                <a:latin typeface="TimesNewRoman"/>
              </a:rPr>
              <a:t>Приклади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бізнес-планів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конкретних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підприємств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11. </a:t>
            </a:r>
            <a:r>
              <a:rPr lang="ru-RU" dirty="0" err="1">
                <a:latin typeface="TimesNewRoman"/>
              </a:rPr>
              <a:t>Сутність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особливості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застосування</a:t>
            </a:r>
            <a:r>
              <a:rPr lang="ru-RU" dirty="0">
                <a:latin typeface="TimesNewRoman"/>
              </a:rPr>
              <a:t> КАНВАС </a:t>
            </a:r>
            <a:r>
              <a:rPr lang="ru-RU" dirty="0" err="1">
                <a:latin typeface="TimesNewRoman"/>
              </a:rPr>
              <a:t>бізнес-моделі</a:t>
            </a:r>
            <a:r>
              <a:rPr lang="ru-RU" dirty="0">
                <a:latin typeface="TimesNewRoman"/>
              </a:rPr>
              <a:t>.</a:t>
            </a:r>
            <a:endParaRPr lang="ru-RU" dirty="0"/>
          </a:p>
        </p:txBody>
      </p:sp>
      <p:pic>
        <p:nvPicPr>
          <p:cNvPr id="8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103" y="3548418"/>
            <a:ext cx="3577547" cy="2381305"/>
          </a:xfrm>
        </p:spPr>
      </p:pic>
    </p:spTree>
    <p:extLst>
      <p:ext uri="{BB962C8B-B14F-4D97-AF65-F5344CB8AC3E}">
        <p14:creationId xmlns:p14="http://schemas.microsoft.com/office/powerpoint/2010/main" val="268535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ДЕРЖАВНА РЕЄСТРАЦІЇ СУБ'ЄКТІВ</a:t>
            </a:r>
            <a:br>
              <a:rPr lang="ru-RU" b="1" dirty="0"/>
            </a:br>
            <a:r>
              <a:rPr lang="ru-RU" b="1" dirty="0"/>
              <a:t>ГОСПОДАРЮВАННЯ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814065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 Основні </a:t>
            </a:r>
            <a:r>
              <a:rPr lang="ru-RU" b="1" dirty="0"/>
              <a:t>положення </a:t>
            </a:r>
            <a:r>
              <a:rPr lang="ru-RU" b="1" dirty="0" err="1"/>
              <a:t>процедури</a:t>
            </a:r>
            <a:r>
              <a:rPr lang="ru-RU" b="1" dirty="0"/>
              <a:t> </a:t>
            </a:r>
            <a:r>
              <a:rPr lang="ru-RU" b="1" dirty="0" err="1"/>
              <a:t>державної</a:t>
            </a:r>
            <a:r>
              <a:rPr lang="ru-RU" b="1" dirty="0"/>
              <a:t> </a:t>
            </a:r>
            <a:r>
              <a:rPr lang="ru-RU" b="1" dirty="0" err="1"/>
              <a:t>реєстрації</a:t>
            </a:r>
            <a:r>
              <a:rPr lang="ru-RU" b="1" dirty="0"/>
              <a:t> </a:t>
            </a:r>
            <a:r>
              <a:rPr lang="ru-RU" b="1" dirty="0" err="1"/>
              <a:t>суб’єктів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23664" y="3370997"/>
            <a:ext cx="96034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err="1">
                <a:latin typeface="TimesNewRoman"/>
              </a:rPr>
              <a:t>Реєстрація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суб'єктів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підприємницької</a:t>
            </a:r>
            <a:r>
              <a:rPr lang="ru-RU" sz="2200" dirty="0">
                <a:latin typeface="TimesNewRoman"/>
              </a:rPr>
              <a:t> діяльності </a:t>
            </a:r>
            <a:r>
              <a:rPr lang="ru-RU" sz="2200" dirty="0" err="1">
                <a:latin typeface="TimesNewRoman"/>
              </a:rPr>
              <a:t>здійснюється</a:t>
            </a:r>
            <a:endParaRPr lang="ru-RU" sz="2200" dirty="0">
              <a:latin typeface="TimesNewRoman"/>
            </a:endParaRPr>
          </a:p>
          <a:p>
            <a:pPr algn="ctr"/>
            <a:r>
              <a:rPr lang="ru-RU" sz="2200" dirty="0" err="1">
                <a:latin typeface="TimesNewRoman"/>
              </a:rPr>
              <a:t>відповідно</a:t>
            </a:r>
            <a:r>
              <a:rPr lang="ru-RU" sz="2200" dirty="0">
                <a:latin typeface="TimesNewRoman"/>
              </a:rPr>
              <a:t> до Закону України «Про </a:t>
            </a:r>
            <a:r>
              <a:rPr lang="ru-RU" sz="2200" dirty="0" err="1">
                <a:latin typeface="TimesNewRoman"/>
              </a:rPr>
              <a:t>державну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реєстрацію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юридичних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осіб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smtClean="0">
                <a:latin typeface="TimesNewRoman"/>
              </a:rPr>
              <a:t>та </a:t>
            </a:r>
            <a:r>
              <a:rPr lang="ru-RU" sz="2200" dirty="0" err="1" smtClean="0">
                <a:latin typeface="TimesNewRoman"/>
              </a:rPr>
              <a:t>фізичних</a:t>
            </a:r>
            <a:r>
              <a:rPr lang="ru-RU" sz="2200" dirty="0" smtClean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осіб-підприємців</a:t>
            </a:r>
            <a:r>
              <a:rPr lang="ru-RU" sz="2200" dirty="0">
                <a:latin typeface="TimesNewRoman"/>
              </a:rPr>
              <a:t> та </a:t>
            </a:r>
            <a:r>
              <a:rPr lang="ru-RU" sz="2200" dirty="0" err="1">
                <a:latin typeface="TimesNewRoman"/>
              </a:rPr>
              <a:t>громадських</a:t>
            </a:r>
            <a:r>
              <a:rPr lang="ru-RU" sz="2200" dirty="0">
                <a:latin typeface="TimesNewRoman"/>
              </a:rPr>
              <a:t> </a:t>
            </a:r>
            <a:r>
              <a:rPr lang="ru-RU" sz="2200" dirty="0" err="1">
                <a:latin typeface="TimesNewRoman"/>
              </a:rPr>
              <a:t>формувань</a:t>
            </a:r>
            <a:r>
              <a:rPr lang="ru-RU" sz="2200" dirty="0">
                <a:latin typeface="TimesNewRoman"/>
              </a:rPr>
              <a:t>» (Закон від </a:t>
            </a:r>
            <a:r>
              <a:rPr lang="ru-RU" sz="2200" dirty="0" smtClean="0">
                <a:latin typeface="TimesNewRoman"/>
              </a:rPr>
              <a:t>15.05.2003 </a:t>
            </a:r>
            <a:r>
              <a:rPr lang="en-US" sz="2200" dirty="0" smtClean="0">
                <a:latin typeface="TimesNewRoman"/>
              </a:rPr>
              <a:t>№ </a:t>
            </a:r>
            <a:r>
              <a:rPr lang="en-US" sz="2200" dirty="0">
                <a:latin typeface="TimesNewRoman"/>
              </a:rPr>
              <a:t>755-IV).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5053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latin typeface="TimesNewRoman,Bold"/>
              </a:rPr>
              <a:t>Державна</a:t>
            </a:r>
            <a:r>
              <a:rPr lang="ru-RU" b="1" dirty="0">
                <a:latin typeface="TimesNewRoman,Bold"/>
              </a:rPr>
              <a:t> </a:t>
            </a:r>
            <a:r>
              <a:rPr lang="ru-RU" b="1" dirty="0" err="1">
                <a:latin typeface="TimesNewRoman,Bold"/>
              </a:rPr>
              <a:t>реєстрація</a:t>
            </a:r>
            <a:r>
              <a:rPr lang="ru-RU" b="1" dirty="0">
                <a:latin typeface="TimesNewRoman,Bold"/>
              </a:rPr>
              <a:t> </a:t>
            </a:r>
            <a:r>
              <a:rPr lang="ru-RU" b="1" dirty="0" err="1">
                <a:latin typeface="TimesNewRoman,Bold"/>
              </a:rPr>
              <a:t>суб'єктів</a:t>
            </a:r>
            <a:r>
              <a:rPr lang="ru-RU" b="1" dirty="0">
                <a:latin typeface="TimesNewRoman,Bold"/>
              </a:rPr>
              <a:t> </a:t>
            </a:r>
            <a:r>
              <a:rPr lang="ru-RU" b="1" dirty="0" err="1">
                <a:latin typeface="TimesNewRoman,Bold"/>
              </a:rPr>
              <a:t>підприємництва</a:t>
            </a:r>
            <a:r>
              <a:rPr lang="ru-RU" b="1" dirty="0">
                <a:latin typeface="TimesNewRoman,Bold"/>
              </a:rPr>
              <a:t> в </a:t>
            </a:r>
            <a:r>
              <a:rPr lang="ru-RU" b="1" dirty="0" err="1">
                <a:latin typeface="TimesNewRoman,Bold"/>
              </a:rPr>
              <a:t>Україні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54710" y="2285999"/>
            <a:ext cx="98548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NewRoman"/>
              </a:rPr>
              <a:t>засвідчення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факту </a:t>
            </a:r>
            <a:r>
              <a:rPr lang="ru-RU" dirty="0" err="1">
                <a:latin typeface="TimesNewRoman"/>
              </a:rPr>
              <a:t>створення</a:t>
            </a:r>
            <a:r>
              <a:rPr lang="ru-RU" dirty="0">
                <a:latin typeface="TimesNewRoman"/>
              </a:rPr>
              <a:t> або </a:t>
            </a:r>
            <a:r>
              <a:rPr lang="ru-RU" dirty="0" err="1">
                <a:latin typeface="TimesNewRoman"/>
              </a:rPr>
              <a:t>припинення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юридичної</a:t>
            </a:r>
            <a:r>
              <a:rPr lang="ru-RU" dirty="0">
                <a:latin typeface="TimesNewRoman"/>
              </a:rPr>
              <a:t> особи, </a:t>
            </a:r>
            <a:r>
              <a:rPr lang="ru-RU" dirty="0" err="1">
                <a:latin typeface="TimesNewRoman"/>
              </a:rPr>
              <a:t>засвідчення</a:t>
            </a:r>
            <a:endParaRPr lang="ru-RU" dirty="0">
              <a:latin typeface="TimesNewRoman"/>
            </a:endParaRPr>
          </a:p>
          <a:p>
            <a:r>
              <a:rPr lang="ru-RU" dirty="0">
                <a:latin typeface="TimesNewRoman"/>
              </a:rPr>
              <a:t>факту </a:t>
            </a:r>
            <a:r>
              <a:rPr lang="ru-RU" dirty="0" err="1">
                <a:latin typeface="TimesNewRoman"/>
              </a:rPr>
              <a:t>набуття</a:t>
            </a:r>
            <a:r>
              <a:rPr lang="ru-RU" dirty="0">
                <a:latin typeface="TimesNewRoman"/>
              </a:rPr>
              <a:t> або </a:t>
            </a:r>
            <a:r>
              <a:rPr lang="ru-RU" dirty="0" err="1">
                <a:latin typeface="TimesNewRoman"/>
              </a:rPr>
              <a:t>позбавлення</a:t>
            </a:r>
            <a:r>
              <a:rPr lang="ru-RU" dirty="0">
                <a:latin typeface="TimesNewRoman"/>
              </a:rPr>
              <a:t> статусу </a:t>
            </a:r>
            <a:r>
              <a:rPr lang="ru-RU" dirty="0" err="1">
                <a:latin typeface="TimesNewRoman"/>
              </a:rPr>
              <a:t>підприємця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фізичної</a:t>
            </a:r>
            <a:r>
              <a:rPr lang="ru-RU" dirty="0">
                <a:latin typeface="TimesNewRoman"/>
              </a:rPr>
              <a:t> особи, а також</a:t>
            </a:r>
          </a:p>
          <a:p>
            <a:r>
              <a:rPr lang="ru-RU" dirty="0" err="1">
                <a:latin typeface="TimesNewRoman"/>
              </a:rPr>
              <a:t>вчинення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інших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реєстраційних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дій</a:t>
            </a:r>
            <a:r>
              <a:rPr lang="ru-RU" dirty="0">
                <a:latin typeface="TimesNewRoman"/>
              </a:rPr>
              <a:t>, шляхом </a:t>
            </a:r>
            <a:r>
              <a:rPr lang="ru-RU" dirty="0" err="1">
                <a:latin typeface="TimesNewRoman"/>
              </a:rPr>
              <a:t>внесення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відповідних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записів</a:t>
            </a:r>
            <a:r>
              <a:rPr lang="ru-RU" dirty="0">
                <a:latin typeface="TimesNewRoman"/>
              </a:rPr>
              <a:t> до</a:t>
            </a:r>
          </a:p>
          <a:p>
            <a:r>
              <a:rPr lang="ru-RU" dirty="0" err="1">
                <a:latin typeface="TimesNewRoman"/>
              </a:rPr>
              <a:t>Єдиного</a:t>
            </a:r>
            <a:r>
              <a:rPr lang="ru-RU" dirty="0">
                <a:latin typeface="TimesNewRoman"/>
              </a:rPr>
              <a:t> державного </a:t>
            </a:r>
            <a:r>
              <a:rPr lang="ru-RU" dirty="0" err="1">
                <a:latin typeface="TimesNewRoman"/>
              </a:rPr>
              <a:t>реєстру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Єдиний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державний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реєстр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юридичних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осіб</a:t>
            </a:r>
            <a:r>
              <a:rPr lang="ru-RU" dirty="0">
                <a:latin typeface="TimesNewRoman"/>
              </a:rPr>
              <a:t>,</a:t>
            </a:r>
          </a:p>
          <a:p>
            <a:r>
              <a:rPr lang="ru-RU" dirty="0" err="1">
                <a:latin typeface="TimesNewRoman"/>
              </a:rPr>
              <a:t>фізичних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осіб</a:t>
            </a:r>
            <a:r>
              <a:rPr lang="ru-RU" dirty="0">
                <a:latin typeface="TimesNewRoman"/>
              </a:rPr>
              <a:t> – </a:t>
            </a:r>
            <a:r>
              <a:rPr lang="ru-RU" dirty="0" err="1">
                <a:latin typeface="TimesNewRoman"/>
              </a:rPr>
              <a:t>підприємців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громадських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формувань</a:t>
            </a:r>
            <a:r>
              <a:rPr lang="ru-RU" dirty="0">
                <a:latin typeface="TimesNewRoman"/>
              </a:rPr>
              <a:t> (</a:t>
            </a:r>
            <a:r>
              <a:rPr lang="ru-RU" dirty="0" err="1">
                <a:latin typeface="TimesNewRoman"/>
              </a:rPr>
              <a:t>далі</a:t>
            </a:r>
            <a:r>
              <a:rPr lang="ru-RU" dirty="0">
                <a:latin typeface="TimesNewRoman"/>
              </a:rPr>
              <a:t> – </a:t>
            </a:r>
            <a:r>
              <a:rPr lang="ru-RU" dirty="0" err="1">
                <a:latin typeface="TimesNewRoman"/>
              </a:rPr>
              <a:t>Єдиний</a:t>
            </a:r>
            <a:endParaRPr lang="ru-RU" dirty="0">
              <a:latin typeface="TimesNewRoman"/>
            </a:endParaRPr>
          </a:p>
          <a:p>
            <a:r>
              <a:rPr lang="ru-RU" dirty="0" err="1">
                <a:latin typeface="TimesNewRoman"/>
              </a:rPr>
              <a:t>державний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реєстр</a:t>
            </a:r>
            <a:r>
              <a:rPr lang="ru-RU" dirty="0">
                <a:latin typeface="TimesNewRoman"/>
              </a:rPr>
              <a:t>) – </a:t>
            </a:r>
            <a:r>
              <a:rPr lang="ru-RU" dirty="0" err="1">
                <a:latin typeface="TimesNewRoman"/>
              </a:rPr>
              <a:t>єдина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державна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інформаційна</a:t>
            </a:r>
            <a:r>
              <a:rPr lang="ru-RU" dirty="0">
                <a:latin typeface="TimesNewRoman"/>
              </a:rPr>
              <a:t> система, що </a:t>
            </a:r>
            <a:r>
              <a:rPr lang="ru-RU" dirty="0" err="1">
                <a:latin typeface="TimesNewRoman"/>
              </a:rPr>
              <a:t>забезпечує</a:t>
            </a:r>
            <a:endParaRPr lang="ru-RU" dirty="0">
              <a:latin typeface="TimesNewRoman"/>
            </a:endParaRPr>
          </a:p>
          <a:p>
            <a:r>
              <a:rPr lang="ru-RU" dirty="0" err="1">
                <a:latin typeface="TimesNewRoman"/>
              </a:rPr>
              <a:t>збирання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накопичення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обробку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захист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облік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надання</a:t>
            </a:r>
            <a:r>
              <a:rPr lang="ru-RU" dirty="0">
                <a:latin typeface="TimesNewRoman"/>
              </a:rPr>
              <a:t> інформації про</a:t>
            </a:r>
          </a:p>
          <a:p>
            <a:r>
              <a:rPr lang="ru-RU" dirty="0" err="1">
                <a:latin typeface="TimesNewRoman"/>
              </a:rPr>
              <a:t>юридичних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осіб</a:t>
            </a:r>
            <a:r>
              <a:rPr lang="ru-RU" dirty="0">
                <a:latin typeface="TimesNewRoman"/>
              </a:rPr>
              <a:t>, </a:t>
            </a:r>
            <a:r>
              <a:rPr lang="ru-RU" dirty="0" err="1">
                <a:latin typeface="TimesNewRoman"/>
              </a:rPr>
              <a:t>фізичних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осіб</a:t>
            </a:r>
            <a:r>
              <a:rPr lang="ru-RU" dirty="0">
                <a:latin typeface="TimesNewRoman"/>
              </a:rPr>
              <a:t> – </a:t>
            </a:r>
            <a:r>
              <a:rPr lang="ru-RU" dirty="0" err="1">
                <a:latin typeface="TimesNewRoman"/>
              </a:rPr>
              <a:t>підприємців</a:t>
            </a:r>
            <a:r>
              <a:rPr lang="ru-RU" dirty="0">
                <a:latin typeface="TimesNewRoman"/>
              </a:rPr>
              <a:t> та </a:t>
            </a:r>
            <a:r>
              <a:rPr lang="ru-RU" dirty="0" err="1">
                <a:latin typeface="TimesNewRoman"/>
              </a:rPr>
              <a:t>громадські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формування</a:t>
            </a:r>
            <a:r>
              <a:rPr lang="ru-RU" dirty="0">
                <a:latin typeface="TimesNewRoman"/>
              </a:rPr>
              <a:t>, що</a:t>
            </a:r>
          </a:p>
          <a:p>
            <a:r>
              <a:rPr lang="ru-RU" dirty="0">
                <a:latin typeface="TimesNewRoman"/>
              </a:rPr>
              <a:t>не </a:t>
            </a:r>
            <a:r>
              <a:rPr lang="ru-RU" dirty="0" err="1">
                <a:latin typeface="TimesNewRoman"/>
              </a:rPr>
              <a:t>мають</a:t>
            </a:r>
            <a:r>
              <a:rPr lang="ru-RU" dirty="0">
                <a:latin typeface="TimesNewRoman"/>
              </a:rPr>
              <a:t> статусу </a:t>
            </a:r>
            <a:r>
              <a:rPr lang="ru-RU" dirty="0" err="1">
                <a:latin typeface="TimesNewRoman"/>
              </a:rPr>
              <a:t>юридичної</a:t>
            </a:r>
            <a:r>
              <a:rPr lang="ru-RU" dirty="0">
                <a:latin typeface="TimesNewRoman"/>
              </a:rPr>
              <a:t> особи. Держатель </a:t>
            </a:r>
            <a:r>
              <a:rPr lang="ru-RU" dirty="0" err="1">
                <a:latin typeface="TimesNewRoman"/>
              </a:rPr>
              <a:t>Єдиного</a:t>
            </a:r>
            <a:r>
              <a:rPr lang="ru-RU" dirty="0">
                <a:latin typeface="TimesNewRoman"/>
              </a:rPr>
              <a:t> державного </a:t>
            </a:r>
            <a:r>
              <a:rPr lang="ru-RU" dirty="0" err="1">
                <a:latin typeface="TimesNewRoman"/>
              </a:rPr>
              <a:t>реєстру</a:t>
            </a:r>
            <a:endParaRPr lang="ru-RU" dirty="0">
              <a:latin typeface="TimesNewRoman"/>
            </a:endParaRPr>
          </a:p>
          <a:p>
            <a:r>
              <a:rPr lang="ru-RU" dirty="0">
                <a:latin typeface="TimesNewRoman"/>
              </a:rPr>
              <a:t>є Міністерство </a:t>
            </a:r>
            <a:r>
              <a:rPr lang="ru-RU" dirty="0" err="1">
                <a:latin typeface="TimesNewRoman"/>
              </a:rPr>
              <a:t>юстиції</a:t>
            </a:r>
            <a:r>
              <a:rPr lang="ru-RU" dirty="0">
                <a:latin typeface="TimesNewRoman"/>
              </a:rPr>
              <a:t> України.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68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подання</a:t>
            </a:r>
            <a:r>
              <a:rPr lang="ru-RU" dirty="0"/>
              <a:t> документів державному </a:t>
            </a:r>
            <a:r>
              <a:rPr lang="ru-RU" dirty="0" err="1"/>
              <a:t>реєстратору</a:t>
            </a:r>
            <a:r>
              <a:rPr lang="ru-RU" dirty="0"/>
              <a:t> </a:t>
            </a:r>
            <a:r>
              <a:rPr lang="ru-RU" dirty="0" smtClean="0"/>
              <a:t>для </a:t>
            </a:r>
            <a:r>
              <a:rPr lang="ru-RU" dirty="0" err="1" smtClean="0"/>
              <a:t>реєстрації</a:t>
            </a:r>
            <a:r>
              <a:rPr lang="ru-RU" dirty="0" smtClean="0"/>
              <a:t> </a:t>
            </a:r>
            <a:r>
              <a:rPr lang="ru-RU" dirty="0"/>
              <a:t>ФОП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8" y="2553854"/>
            <a:ext cx="3172691" cy="317269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9926" t="21280" r="41791" b="37705"/>
          <a:stretch/>
        </p:blipFill>
        <p:spPr>
          <a:xfrm>
            <a:off x="4299043" y="2181989"/>
            <a:ext cx="6502020" cy="391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6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0585" y="542586"/>
            <a:ext cx="95079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NewRoman,Bold"/>
              </a:rPr>
              <a:t>ПИТАННЯ ДО </a:t>
            </a:r>
            <a:r>
              <a:rPr lang="ru-RU" b="1" dirty="0" smtClean="0">
                <a:latin typeface="TimesNewRoman,Bold"/>
              </a:rPr>
              <a:t>ОБГОВОРЕННЯ НА ПРАКТИЧНИХ ЗАНЯТТЯХ</a:t>
            </a:r>
          </a:p>
          <a:p>
            <a:r>
              <a:rPr lang="ru-RU" dirty="0" smtClean="0">
                <a:latin typeface="TimesNewRoman"/>
              </a:rPr>
              <a:t>1</a:t>
            </a:r>
            <a:r>
              <a:rPr lang="ru-RU" dirty="0">
                <a:latin typeface="TimesNewRoman"/>
              </a:rPr>
              <a:t>. </a:t>
            </a:r>
            <a:r>
              <a:rPr lang="ru-RU" dirty="0" err="1">
                <a:latin typeface="TimesNewRoman"/>
              </a:rPr>
              <a:t>Відповідно</a:t>
            </a:r>
            <a:r>
              <a:rPr lang="ru-RU" dirty="0">
                <a:latin typeface="TimesNewRoman"/>
              </a:rPr>
              <a:t> до </a:t>
            </a:r>
            <a:r>
              <a:rPr lang="ru-RU" dirty="0" err="1">
                <a:latin typeface="TimesNewRoman"/>
              </a:rPr>
              <a:t>яких</a:t>
            </a:r>
            <a:r>
              <a:rPr lang="ru-RU" dirty="0">
                <a:latin typeface="TimesNewRoman"/>
              </a:rPr>
              <a:t> Законів України </a:t>
            </a:r>
            <a:r>
              <a:rPr lang="ru-RU" dirty="0" err="1">
                <a:latin typeface="TimesNewRoman"/>
              </a:rPr>
              <a:t>здійснюється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державна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реєстрація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суб’єктів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підприємницької</a:t>
            </a:r>
            <a:r>
              <a:rPr lang="ru-RU" dirty="0">
                <a:latin typeface="TimesNewRoman"/>
              </a:rPr>
              <a:t> діяльності?</a:t>
            </a:r>
          </a:p>
          <a:p>
            <a:r>
              <a:rPr lang="ru-RU" dirty="0">
                <a:latin typeface="TimesNewRoman"/>
              </a:rPr>
              <a:t>2. Дайте </a:t>
            </a:r>
            <a:r>
              <a:rPr lang="ru-RU" dirty="0" err="1">
                <a:latin typeface="TimesNewRoman"/>
              </a:rPr>
              <a:t>визначення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державної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реєстрації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суб’єктів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підприємницької</a:t>
            </a:r>
            <a:r>
              <a:rPr lang="ru-RU" dirty="0" smtClean="0">
                <a:latin typeface="TimesNewRoman"/>
              </a:rPr>
              <a:t> діяльності</a:t>
            </a:r>
            <a:r>
              <a:rPr lang="ru-RU" dirty="0">
                <a:latin typeface="TimesNewRoman"/>
              </a:rPr>
              <a:t>.</a:t>
            </a:r>
          </a:p>
          <a:p>
            <a:r>
              <a:rPr lang="ru-RU" dirty="0">
                <a:latin typeface="TimesNewRoman"/>
              </a:rPr>
              <a:t>3. Які </a:t>
            </a:r>
            <a:r>
              <a:rPr lang="ru-RU" dirty="0" err="1">
                <a:latin typeface="TimesNewRoman"/>
              </a:rPr>
              <a:t>суб’єкти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можуть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здійснити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державну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реєстрацію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суб’єктів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підприємницької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діяльності?</a:t>
            </a:r>
          </a:p>
          <a:p>
            <a:r>
              <a:rPr lang="ru-RU" dirty="0">
                <a:latin typeface="TimesNewRoman"/>
              </a:rPr>
              <a:t>4. </a:t>
            </a:r>
            <a:r>
              <a:rPr lang="ru-RU" dirty="0" err="1">
                <a:latin typeface="TimesNewRoman"/>
              </a:rPr>
              <a:t>Назвіть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способи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здійснення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державної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реєстрації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суб’єктів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 err="1" smtClean="0">
                <a:latin typeface="TimesNewRoman"/>
              </a:rPr>
              <a:t>підприємницької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діяльності.</a:t>
            </a:r>
          </a:p>
          <a:p>
            <a:r>
              <a:rPr lang="ru-RU" dirty="0">
                <a:latin typeface="TimesNewRoman"/>
              </a:rPr>
              <a:t>5. Які </a:t>
            </a:r>
            <a:r>
              <a:rPr lang="ru-RU" dirty="0" err="1">
                <a:latin typeface="TimesNewRoman"/>
              </a:rPr>
              <a:t>спрощення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державної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реєстрації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суб’єктів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бізнесу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мають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місце</a:t>
            </a:r>
            <a:r>
              <a:rPr lang="ru-RU" dirty="0">
                <a:latin typeface="TimesNewRoman"/>
              </a:rPr>
              <a:t> в</a:t>
            </a:r>
          </a:p>
          <a:p>
            <a:r>
              <a:rPr lang="ru-RU" dirty="0" err="1">
                <a:latin typeface="TimesNewRoman"/>
              </a:rPr>
              <a:t>останній</a:t>
            </a:r>
            <a:r>
              <a:rPr lang="ru-RU" dirty="0">
                <a:latin typeface="TimesNewRoman"/>
              </a:rPr>
              <a:t> час?</a:t>
            </a:r>
          </a:p>
          <a:p>
            <a:r>
              <a:rPr lang="ru-RU" dirty="0">
                <a:latin typeface="TimesNewRoman"/>
              </a:rPr>
              <a:t>6. Які </a:t>
            </a:r>
            <a:r>
              <a:rPr lang="ru-RU" dirty="0" err="1">
                <a:latin typeface="TimesNewRoman"/>
              </a:rPr>
              <a:t>документи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необхідно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надати</a:t>
            </a:r>
            <a:r>
              <a:rPr lang="ru-RU" dirty="0">
                <a:latin typeface="TimesNewRoman"/>
              </a:rPr>
              <a:t> державному </a:t>
            </a:r>
            <a:r>
              <a:rPr lang="ru-RU" dirty="0" err="1">
                <a:latin typeface="TimesNewRoman"/>
              </a:rPr>
              <a:t>реєстратору</a:t>
            </a:r>
            <a:r>
              <a:rPr lang="ru-RU" dirty="0">
                <a:latin typeface="TimesNewRoman"/>
              </a:rPr>
              <a:t> </a:t>
            </a:r>
            <a:r>
              <a:rPr lang="ru-RU" dirty="0" smtClean="0">
                <a:latin typeface="TimesNewRoman"/>
              </a:rPr>
              <a:t>для </a:t>
            </a:r>
            <a:r>
              <a:rPr lang="ru-RU" dirty="0" err="1" smtClean="0">
                <a:latin typeface="TimesNewRoman"/>
              </a:rPr>
              <a:t>реєстрації</a:t>
            </a:r>
            <a:r>
              <a:rPr lang="ru-RU" dirty="0" smtClean="0">
                <a:latin typeface="TimesNewRoman"/>
              </a:rPr>
              <a:t> </a:t>
            </a:r>
            <a:r>
              <a:rPr lang="ru-RU" dirty="0">
                <a:latin typeface="TimesNewRoman"/>
              </a:rPr>
              <a:t>ФОП?</a:t>
            </a:r>
          </a:p>
          <a:p>
            <a:r>
              <a:rPr lang="ru-RU" dirty="0">
                <a:latin typeface="TimesNewRoman"/>
              </a:rPr>
              <a:t>7. На </a:t>
            </a:r>
            <a:r>
              <a:rPr lang="ru-RU" dirty="0" err="1">
                <a:latin typeface="TimesNewRoman"/>
              </a:rPr>
              <a:t>протязі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якого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терміну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здійснюється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державна</a:t>
            </a:r>
            <a:r>
              <a:rPr lang="ru-RU" dirty="0">
                <a:latin typeface="TimesNewRoman"/>
              </a:rPr>
              <a:t> </a:t>
            </a:r>
            <a:r>
              <a:rPr lang="ru-RU" dirty="0" err="1">
                <a:latin typeface="TimesNewRoman"/>
              </a:rPr>
              <a:t>реєстрація</a:t>
            </a:r>
            <a:r>
              <a:rPr lang="ru-RU" dirty="0">
                <a:latin typeface="TimesNewRoman"/>
              </a:rPr>
              <a:t> ФОП?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17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338</TotalTime>
  <Words>3934</Words>
  <Application>Microsoft Office PowerPoint</Application>
  <PresentationFormat>Широкоэкранный</PresentationFormat>
  <Paragraphs>215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2" baseType="lpstr">
      <vt:lpstr>Arial</vt:lpstr>
      <vt:lpstr>Arial Black</vt:lpstr>
      <vt:lpstr>CourierNew</vt:lpstr>
      <vt:lpstr>Garamond</vt:lpstr>
      <vt:lpstr>SymbolMT</vt:lpstr>
      <vt:lpstr>TimesNewRoman</vt:lpstr>
      <vt:lpstr>TimesNewRoman,Bold</vt:lpstr>
      <vt:lpstr>TimesNewRoman,Italic</vt:lpstr>
      <vt:lpstr>Wingdings</vt:lpstr>
      <vt:lpstr>Натуральные материалы</vt:lpstr>
      <vt:lpstr>     Лекція на тему:</vt:lpstr>
      <vt:lpstr>Бізнес-план</vt:lpstr>
      <vt:lpstr>Бізнес-план може розроблятись в таких випадках:</vt:lpstr>
      <vt:lpstr>Важливість розробки бізнес-плану полягає у тому, що він: </vt:lpstr>
      <vt:lpstr>Будь-який план повинен відповідати таких критеріям: </vt:lpstr>
      <vt:lpstr>Будь-який план повинен відповідати таких критеріям: </vt:lpstr>
      <vt:lpstr>Послідовність розробки бізнес-плану</vt:lpstr>
      <vt:lpstr>Презентация PowerPoint</vt:lpstr>
      <vt:lpstr>Презентация PowerPoint</vt:lpstr>
      <vt:lpstr>Резюме</vt:lpstr>
      <vt:lpstr>Резюме</vt:lpstr>
      <vt:lpstr>Резюме</vt:lpstr>
      <vt:lpstr>Презентация PowerPoint</vt:lpstr>
      <vt:lpstr>1. ІНФОРМАЦІЯ ПРО ПІДПРИЄМСТВО (фізичну особу-підприємця)</vt:lpstr>
      <vt:lpstr>2. ХАРАКТЕРИСТИКА ПРОДУКЦІЇ, РОБІТ, ПОСЛУГ</vt:lpstr>
      <vt:lpstr>3. МАРКЕТИНГОВЕ ОБҐРУНТУВАННЯ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ДЕРЖАВНА РЕЄСТРАЦІЇ СУБ'ЄКТІВ ГОСПОДАРЮВАННЯ</vt:lpstr>
      <vt:lpstr>Державна реєстрація суб'єктів підприємництва в Україні</vt:lpstr>
      <vt:lpstr>Способи подання документів державному реєстратору для реєстрації ФОП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</dc:title>
  <dc:creator>Пользователь Windows</dc:creator>
  <cp:lastModifiedBy>lenovo</cp:lastModifiedBy>
  <cp:revision>25</cp:revision>
  <dcterms:created xsi:type="dcterms:W3CDTF">2019-05-04T13:08:13Z</dcterms:created>
  <dcterms:modified xsi:type="dcterms:W3CDTF">2020-11-24T07:26:06Z</dcterms:modified>
</cp:coreProperties>
</file>