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0"/>
  </p:notesMasterIdLst>
  <p:sldIdLst>
    <p:sldId id="284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691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верхнього колонтитула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Місце для дати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A4951B-F75E-4CEC-9F02-BE2DAC5614DC}" type="datetimeFigureOut">
              <a:rPr lang="uk-UA" smtClean="0"/>
              <a:t>15.10.2026</a:t>
            </a:fld>
            <a:endParaRPr lang="uk-UA"/>
          </a:p>
        </p:txBody>
      </p:sp>
      <p:sp>
        <p:nvSpPr>
          <p:cNvPr id="4" name="Місце для зображення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Місце для нотаток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3D50CB-E5D1-425B-9CC8-17F40C52A6D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409931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85A392-6E94-4F57-9F74-0323B6B46DC5}" type="slidenum">
              <a:rPr lang="uk-UA" smtClean="0"/>
              <a:t>1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685318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1B812CE0-751D-4CBB-8EA7-FE003ACBC1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2590800"/>
            <a:ext cx="9753600" cy="9906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2" name="Subtitle">
            <a:extLst>
              <a:ext uri="{FF2B5EF4-FFF2-40B4-BE49-F238E27FC236}">
                <a16:creationId xmlns:a16="http://schemas.microsoft.com/office/drawing/2014/main" id="{7B1242A1-6477-4731-9EA9-721BED678B2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28800" y="3771900"/>
            <a:ext cx="8534400" cy="762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ction title">
            <a:extLst>
              <a:ext uri="{FF2B5EF4-FFF2-40B4-BE49-F238E27FC236}">
                <a16:creationId xmlns:a16="http://schemas.microsoft.com/office/drawing/2014/main" id="{97675309-C1A7-445D-B70D-C3ECB98787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2857500"/>
            <a:ext cx="9753600" cy="1143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4B689D91-3B75-4641-8E6C-FAB7E2AB3B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2" name="Body">
            <a:extLst>
              <a:ext uri="{FF2B5EF4-FFF2-40B4-BE49-F238E27FC236}">
                <a16:creationId xmlns:a16="http://schemas.microsoft.com/office/drawing/2014/main" id="{BDA1B7C2-BD80-4077-8CEE-B200923398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108204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Two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>
            <a:extLst>
              <a:ext uri="{FF2B5EF4-FFF2-40B4-BE49-F238E27FC236}">
                <a16:creationId xmlns:a16="http://schemas.microsoft.com/office/drawing/2014/main" id="{F96E6B7C-425E-4D86-B626-83B88E46C8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2" name="Left column">
            <a:extLst>
              <a:ext uri="{FF2B5EF4-FFF2-40B4-BE49-F238E27FC236}">
                <a16:creationId xmlns:a16="http://schemas.microsoft.com/office/drawing/2014/main" id="{84BE1792-AFB9-4FE8-9F0E-8157AF2A8C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  <p:sp>
        <p:nvSpPr>
          <p:cNvPr id="3" name="Right column">
            <a:extLst>
              <a:ext uri="{FF2B5EF4-FFF2-40B4-BE49-F238E27FC236}">
                <a16:creationId xmlns:a16="http://schemas.microsoft.com/office/drawing/2014/main" id="{8C1047B7-A32C-4953-B4BB-883AC34DCF12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4770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On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36F3CBD0-0948-4304-B7A7-8EC0EF2BAB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2" name="Left column">
            <a:extLst>
              <a:ext uri="{FF2B5EF4-FFF2-40B4-BE49-F238E27FC236}">
                <a16:creationId xmlns:a16="http://schemas.microsoft.com/office/drawing/2014/main" id="{4046DA9A-A65B-428F-B82D-AF5869E4BA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79" y="5519344"/>
            <a:ext cx="7251501" cy="1285155"/>
          </a:xfrm>
          <a:prstGeom prst="rect">
            <a:avLst/>
          </a:prstGeom>
        </p:spPr>
      </p:pic>
      <p:cxnSp>
        <p:nvCxnSpPr>
          <p:cNvPr id="7" name="Прямая соединительная линия 6"/>
          <p:cNvCxnSpPr/>
          <p:nvPr/>
        </p:nvCxnSpPr>
        <p:spPr>
          <a:xfrm flipV="1">
            <a:off x="111967" y="717515"/>
            <a:ext cx="12192000" cy="3098"/>
          </a:xfrm>
          <a:prstGeom prst="line">
            <a:avLst/>
          </a:prstGeom>
          <a:ln w="38100" cmpd="dbl">
            <a:solidFill>
              <a:srgbClr val="224A9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4" descr="https://media.ztu.edu.ua/wp-content/uploads/2020/02/Group-6-1-1024x310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625" y="98054"/>
            <a:ext cx="1859085" cy="5628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7812369" y="4907057"/>
            <a:ext cx="404225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uk-UA" sz="1600" b="1" dirty="0" smtClean="0">
                <a:solidFill>
                  <a:srgbClr val="002060"/>
                </a:solidFill>
                <a:latin typeface="Regular"/>
              </a:rPr>
              <a:t>МОРОЗ </a:t>
            </a:r>
            <a:r>
              <a:rPr lang="uk-UA" sz="1600" b="1" dirty="0">
                <a:solidFill>
                  <a:srgbClr val="002060"/>
                </a:solidFill>
                <a:latin typeface="Regular"/>
              </a:rPr>
              <a:t>Юлія Юзефівна</a:t>
            </a:r>
          </a:p>
          <a:p>
            <a:pPr algn="just">
              <a:lnSpc>
                <a:spcPct val="150000"/>
              </a:lnSpc>
            </a:pPr>
            <a:r>
              <a:rPr lang="uk-UA" sz="1600" dirty="0" smtClean="0">
                <a:solidFill>
                  <a:srgbClr val="002060"/>
                </a:solidFill>
                <a:latin typeface="Regular"/>
              </a:rPr>
              <a:t>Доктор економічних наук, професор</a:t>
            </a:r>
          </a:p>
          <a:p>
            <a:pPr algn="just">
              <a:lnSpc>
                <a:spcPct val="150000"/>
              </a:lnSpc>
            </a:pPr>
            <a:r>
              <a:rPr lang="uk-UA" sz="1600" b="1" dirty="0" smtClean="0">
                <a:solidFill>
                  <a:srgbClr val="002060"/>
                </a:solidFill>
                <a:latin typeface="Regular"/>
              </a:rPr>
              <a:t> </a:t>
            </a:r>
            <a:endParaRPr lang="uk-UA" sz="1600" b="1" dirty="0">
              <a:solidFill>
                <a:srgbClr val="002060"/>
              </a:solidFill>
              <a:latin typeface="Regular"/>
            </a:endParaRPr>
          </a:p>
        </p:txBody>
      </p:sp>
      <p:sp>
        <p:nvSpPr>
          <p:cNvPr id="14" name="Прямокутник 13">
            <a:extLst>
              <a:ext uri="{FF2B5EF4-FFF2-40B4-BE49-F238E27FC236}">
                <a16:creationId xmlns:a16="http://schemas.microsoft.com/office/drawing/2014/main" id="{37BC95D3-F274-4CEF-82C9-09E9845C8B51}"/>
              </a:ext>
            </a:extLst>
          </p:cNvPr>
          <p:cNvSpPr>
            <a:spLocks noGrp="1"/>
          </p:cNvSpPr>
          <p:nvPr/>
        </p:nvSpPr>
        <p:spPr>
          <a:xfrm>
            <a:off x="1002651" y="2208536"/>
            <a:ext cx="10315381" cy="1809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ctr">
              <a:defRPr sz="32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lang="uk-UA" sz="3600" b="1" dirty="0">
                <a:solidFill>
                  <a:srgbClr val="002060"/>
                </a:solidFill>
                <a:latin typeface="DejaVu Sans"/>
                <a:ea typeface="DejaVu Sans"/>
                <a:cs typeface="DejaVu Sans"/>
              </a:rPr>
              <a:t>Теоретичне обґрунтування</a:t>
            </a:r>
          </a:p>
          <a:p>
            <a:pPr algn="ctr">
              <a:defRPr sz="32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lang="uk-UA" sz="3600" b="1" dirty="0">
                <a:solidFill>
                  <a:srgbClr val="002060"/>
                </a:solidFill>
                <a:latin typeface="DejaVu Sans"/>
                <a:ea typeface="DejaVu Sans"/>
                <a:cs typeface="DejaVu Sans"/>
              </a:rPr>
              <a:t>наукового дослідження</a:t>
            </a:r>
            <a:endParaRPr lang="uk-UA" sz="3600" b="1" dirty="0">
              <a:solidFill>
                <a:srgbClr val="002060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16" name="Прямокутник 15">
            <a:extLst>
              <a:ext uri="{FF2B5EF4-FFF2-40B4-BE49-F238E27FC236}">
                <a16:creationId xmlns:a16="http://schemas.microsoft.com/office/drawing/2014/main" id="{87808866-6133-4116-B5A7-13AE383259D0}"/>
              </a:ext>
            </a:extLst>
          </p:cNvPr>
          <p:cNvSpPr>
            <a:spLocks noGrp="1"/>
          </p:cNvSpPr>
          <p:nvPr/>
        </p:nvSpPr>
        <p:spPr>
          <a:xfrm>
            <a:off x="859119" y="1012008"/>
            <a:ext cx="6953250" cy="364493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2000" b="1" dirty="0" err="1">
                <a:solidFill>
                  <a:srgbClr val="00206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Методологія</a:t>
            </a:r>
            <a:r>
              <a:rPr sz="2000" b="1" dirty="0">
                <a:solidFill>
                  <a:srgbClr val="00206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 </a:t>
            </a:r>
            <a:r>
              <a:rPr sz="2000" b="1" dirty="0" err="1">
                <a:solidFill>
                  <a:srgbClr val="00206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та</a:t>
            </a:r>
            <a:r>
              <a:rPr sz="2000" b="1" dirty="0">
                <a:solidFill>
                  <a:srgbClr val="00206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 </a:t>
            </a:r>
            <a:r>
              <a:rPr sz="2000" b="1" dirty="0" err="1">
                <a:solidFill>
                  <a:srgbClr val="00206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організація</a:t>
            </a:r>
            <a:r>
              <a:rPr sz="2000" b="1" dirty="0">
                <a:solidFill>
                  <a:srgbClr val="00206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 </a:t>
            </a:r>
            <a:r>
              <a:rPr sz="2000" b="1" dirty="0" err="1">
                <a:solidFill>
                  <a:srgbClr val="00206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наукових</a:t>
            </a:r>
            <a:r>
              <a:rPr sz="2000" b="1" dirty="0">
                <a:solidFill>
                  <a:srgbClr val="00206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 </a:t>
            </a:r>
            <a:r>
              <a:rPr sz="2000" b="1" dirty="0" err="1">
                <a:solidFill>
                  <a:srgbClr val="00206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досліджень</a:t>
            </a:r>
            <a:endParaRPr sz="2000" b="1" dirty="0">
              <a:solidFill>
                <a:srgbClr val="002060"/>
              </a:solidFill>
              <a:latin typeface="Times New Roman" panose="02020603050405020304" pitchFamily="18" charset="0"/>
              <a:ea typeface="DejaVu Sans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1930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Прямокутник 23">
            <a:extLst>
              <a:ext uri="{FF2B5EF4-FFF2-40B4-BE49-F238E27FC236}">
                <a16:creationId xmlns:a16="http://schemas.microsoft.com/office/drawing/2014/main" id="{77D16656-2FA4-4B97-A2C4-87DB543EB651}"/>
              </a:ext>
            </a:extLst>
          </p:cNvPr>
          <p:cNvSpPr>
            <a:spLocks noGrp="1"/>
          </p:cNvSpPr>
          <p:nvPr/>
        </p:nvSpPr>
        <p:spPr>
          <a:xfrm>
            <a:off x="666750" y="361950"/>
            <a:ext cx="4095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ЛОГІКА ЛЕКЦІЇ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844C1BFA-17A4-402D-9445-758B37710D04}"/>
              </a:ext>
            </a:extLst>
          </p:cNvPr>
          <p:cNvSpPr>
            <a:spLocks noGrp="1"/>
          </p:cNvSpPr>
          <p:nvPr/>
        </p:nvSpPr>
        <p:spPr>
          <a:xfrm>
            <a:off x="666750" y="723900"/>
            <a:ext cx="108585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Питання та очікувані результати</a:t>
            </a:r>
          </a:p>
        </p:txBody>
      </p:sp>
      <p:sp>
        <p:nvSpPr>
          <p:cNvPr id="3" name="Пряма сполучна лінія 2">
            <a:extLst>
              <a:ext uri="{FF2B5EF4-FFF2-40B4-BE49-F238E27FC236}">
                <a16:creationId xmlns:a16="http://schemas.microsoft.com/office/drawing/2014/main" id="{AF5223A6-3683-4B85-8FA0-1428C123F8AE}"/>
              </a:ext>
            </a:extLst>
          </p:cNvPr>
          <p:cNvSpPr>
            <a:spLocks noGrp="1"/>
          </p:cNvSpPr>
          <p:nvPr/>
        </p:nvSpPr>
        <p:spPr>
          <a:xfrm>
            <a:off x="666750" y="1381125"/>
            <a:ext cx="10858500" cy="0"/>
          </a:xfrm>
          <a:prstGeom prst="line">
            <a:avLst/>
          </a:prstGeom>
          <a:noFill/>
          <a:ln w="28575">
            <a:solidFill>
              <a:srgbClr val="EAF2F8"/>
            </a:solidFill>
            <a:prstDash val="solid"/>
          </a:ln>
        </p:spPr>
      </p:sp>
      <p:sp>
        <p:nvSpPr>
          <p:cNvPr id="4" name="Пряма сполучна лінія 3">
            <a:extLst>
              <a:ext uri="{FF2B5EF4-FFF2-40B4-BE49-F238E27FC236}">
                <a16:creationId xmlns:a16="http://schemas.microsoft.com/office/drawing/2014/main" id="{A1E36548-5EC7-4D4D-8466-8CE48E3A4FFF}"/>
              </a:ext>
            </a:extLst>
          </p:cNvPr>
          <p:cNvSpPr>
            <a:spLocks noGrp="1"/>
          </p:cNvSpPr>
          <p:nvPr/>
        </p:nvSpPr>
        <p:spPr>
          <a:xfrm>
            <a:off x="666750" y="6248400"/>
            <a:ext cx="10858500" cy="0"/>
          </a:xfrm>
          <a:prstGeom prst="line">
            <a:avLst/>
          </a:prstGeom>
          <a:noFill/>
          <a:ln w="19050">
            <a:solidFill>
              <a:srgbClr val="EAF2F8"/>
            </a:solidFill>
            <a:prstDash val="solid"/>
          </a:ln>
        </p:spPr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878A1073-62FE-43FF-B1A2-3610D1DE1A05}"/>
              </a:ext>
            </a:extLst>
          </p:cNvPr>
          <p:cNvSpPr>
            <a:spLocks noGrp="1"/>
          </p:cNvSpPr>
          <p:nvPr/>
        </p:nvSpPr>
        <p:spPr>
          <a:xfrm>
            <a:off x="685800" y="634365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Методологія та організація наукових досліджень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8C6EC398-C021-4BC9-86EB-34D41882F2C3}"/>
              </a:ext>
            </a:extLst>
          </p:cNvPr>
          <p:cNvSpPr>
            <a:spLocks noGrp="1"/>
          </p:cNvSpPr>
          <p:nvPr/>
        </p:nvSpPr>
        <p:spPr>
          <a:xfrm>
            <a:off x="11049000" y="6343650"/>
            <a:ext cx="4572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7" name="Округлений прямокутник 6">
            <a:extLst>
              <a:ext uri="{FF2B5EF4-FFF2-40B4-BE49-F238E27FC236}">
                <a16:creationId xmlns:a16="http://schemas.microsoft.com/office/drawing/2014/main" id="{98466B58-3371-45F5-BC68-B97A0BF4600C}"/>
              </a:ext>
            </a:extLst>
          </p:cNvPr>
          <p:cNvSpPr>
            <a:spLocks noGrp="1"/>
          </p:cNvSpPr>
          <p:nvPr/>
        </p:nvSpPr>
        <p:spPr>
          <a:xfrm>
            <a:off x="666750" y="1657350"/>
            <a:ext cx="5048250" cy="1123950"/>
          </a:xfrm>
          <a:prstGeom prst="roundRect">
            <a:avLst>
              <a:gd name="adj" fmla="val 6780"/>
            </a:avLst>
          </a:prstGeom>
          <a:solidFill>
            <a:srgbClr val="FFFFFF"/>
          </a:solidFill>
          <a:ln w="14288">
            <a:solidFill>
              <a:srgbClr val="C9D7E3"/>
            </a:solidFill>
            <a:prstDash val="solid"/>
          </a:ln>
        </p:spPr>
      </p:sp>
      <p:sp>
        <p:nvSpPr>
          <p:cNvPr id="8" name="Овал 7">
            <a:extLst>
              <a:ext uri="{FF2B5EF4-FFF2-40B4-BE49-F238E27FC236}">
                <a16:creationId xmlns:a16="http://schemas.microsoft.com/office/drawing/2014/main" id="{A68AB0EB-69B7-4F74-9717-F713580B48B2}"/>
              </a:ext>
            </a:extLst>
          </p:cNvPr>
          <p:cNvSpPr>
            <a:spLocks noGrp="1"/>
          </p:cNvSpPr>
          <p:nvPr/>
        </p:nvSpPr>
        <p:spPr>
          <a:xfrm>
            <a:off x="838200" y="1809750"/>
            <a:ext cx="419100" cy="419100"/>
          </a:xfrm>
          <a:prstGeom prst="ellipse">
            <a:avLst/>
          </a:prstGeom>
          <a:solidFill>
            <a:srgbClr val="102A43"/>
          </a:solidFill>
          <a:ln w="9525">
            <a:solidFill>
              <a:srgbClr val="102A43"/>
            </a:solidFill>
            <a:prstDash val="solid"/>
          </a:ln>
        </p:spPr>
        <p:txBody>
          <a:bodyPr anchor="ctr"/>
          <a:lstStyle>
            <a:defPPr algn="ctr">
              <a:def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1</a:t>
            </a:r>
          </a:p>
        </p:txBody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4BC15B0A-AC20-4B3C-A44F-3DC6E85F0819}"/>
              </a:ext>
            </a:extLst>
          </p:cNvPr>
          <p:cNvSpPr>
            <a:spLocks noGrp="1"/>
          </p:cNvSpPr>
          <p:nvPr/>
        </p:nvSpPr>
        <p:spPr>
          <a:xfrm>
            <a:off x="1371600" y="1790700"/>
            <a:ext cx="41719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Теоретичні підходи</a:t>
            </a:r>
          </a:p>
        </p:txBody>
      </p:sp>
      <p:sp>
        <p:nvSpPr>
          <p:cNvPr id="10" name="Прямокутник 9">
            <a:extLst>
              <a:ext uri="{FF2B5EF4-FFF2-40B4-BE49-F238E27FC236}">
                <a16:creationId xmlns:a16="http://schemas.microsoft.com/office/drawing/2014/main" id="{91AA694A-9F05-4F3C-9C41-656A9F574744}"/>
              </a:ext>
            </a:extLst>
          </p:cNvPr>
          <p:cNvSpPr>
            <a:spLocks noGrp="1"/>
          </p:cNvSpPr>
          <p:nvPr/>
        </p:nvSpPr>
        <p:spPr>
          <a:xfrm>
            <a:off x="1371600" y="2209800"/>
            <a:ext cx="417195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Як теорія пояснює досліджуване явище</a:t>
            </a:r>
          </a:p>
        </p:txBody>
      </p:sp>
      <p:sp>
        <p:nvSpPr>
          <p:cNvPr id="11" name="Округлений прямокутник 10">
            <a:extLst>
              <a:ext uri="{FF2B5EF4-FFF2-40B4-BE49-F238E27FC236}">
                <a16:creationId xmlns:a16="http://schemas.microsoft.com/office/drawing/2014/main" id="{A74AA329-52AF-40B2-B2FB-AD6311594386}"/>
              </a:ext>
            </a:extLst>
          </p:cNvPr>
          <p:cNvSpPr>
            <a:spLocks noGrp="1"/>
          </p:cNvSpPr>
          <p:nvPr/>
        </p:nvSpPr>
        <p:spPr>
          <a:xfrm>
            <a:off x="6000750" y="1657350"/>
            <a:ext cx="5048250" cy="1123950"/>
          </a:xfrm>
          <a:prstGeom prst="roundRect">
            <a:avLst>
              <a:gd name="adj" fmla="val 6780"/>
            </a:avLst>
          </a:prstGeom>
          <a:solidFill>
            <a:srgbClr val="FFFFFF"/>
          </a:solidFill>
          <a:ln w="14288">
            <a:solidFill>
              <a:srgbClr val="C9D7E3"/>
            </a:solidFill>
            <a:prstDash val="solid"/>
          </a:ln>
        </p:spPr>
      </p:sp>
      <p:sp>
        <p:nvSpPr>
          <p:cNvPr id="12" name="Овал 11">
            <a:extLst>
              <a:ext uri="{FF2B5EF4-FFF2-40B4-BE49-F238E27FC236}">
                <a16:creationId xmlns:a16="http://schemas.microsoft.com/office/drawing/2014/main" id="{9D1ABA61-AC1D-4A90-A66E-1C81AC23B2DD}"/>
              </a:ext>
            </a:extLst>
          </p:cNvPr>
          <p:cNvSpPr>
            <a:spLocks noGrp="1"/>
          </p:cNvSpPr>
          <p:nvPr/>
        </p:nvSpPr>
        <p:spPr>
          <a:xfrm>
            <a:off x="6172200" y="1809750"/>
            <a:ext cx="419100" cy="419100"/>
          </a:xfrm>
          <a:prstGeom prst="ellipse">
            <a:avLst/>
          </a:prstGeom>
          <a:solidFill>
            <a:srgbClr val="102A43"/>
          </a:solidFill>
          <a:ln w="9525">
            <a:solidFill>
              <a:srgbClr val="102A43"/>
            </a:solidFill>
            <a:prstDash val="solid"/>
          </a:ln>
        </p:spPr>
        <p:txBody>
          <a:bodyPr anchor="ctr"/>
          <a:lstStyle>
            <a:defPPr algn="ctr">
              <a:def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2</a:t>
            </a:r>
          </a:p>
        </p:txBody>
      </p:sp>
      <p:sp>
        <p:nvSpPr>
          <p:cNvPr id="13" name="Прямокутник 12">
            <a:extLst>
              <a:ext uri="{FF2B5EF4-FFF2-40B4-BE49-F238E27FC236}">
                <a16:creationId xmlns:a16="http://schemas.microsoft.com/office/drawing/2014/main" id="{68B59C33-2BAA-459E-AED7-6413265E4356}"/>
              </a:ext>
            </a:extLst>
          </p:cNvPr>
          <p:cNvSpPr>
            <a:spLocks noGrp="1"/>
          </p:cNvSpPr>
          <p:nvPr/>
        </p:nvSpPr>
        <p:spPr>
          <a:xfrm>
            <a:off x="6705600" y="1790700"/>
            <a:ext cx="41719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Критичний аналіз</a:t>
            </a:r>
          </a:p>
        </p:txBody>
      </p:sp>
      <p:sp>
        <p:nvSpPr>
          <p:cNvPr id="14" name="Прямокутник 13">
            <a:extLst>
              <a:ext uri="{FF2B5EF4-FFF2-40B4-BE49-F238E27FC236}">
                <a16:creationId xmlns:a16="http://schemas.microsoft.com/office/drawing/2014/main" id="{004CADE8-499B-4F4C-A2FB-9D3F220A963E}"/>
              </a:ext>
            </a:extLst>
          </p:cNvPr>
          <p:cNvSpPr>
            <a:spLocks noGrp="1"/>
          </p:cNvSpPr>
          <p:nvPr/>
        </p:nvSpPr>
        <p:spPr>
          <a:xfrm>
            <a:off x="6705600" y="2209800"/>
            <a:ext cx="417195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Як оцінювати аргументацію й попередні результати</a:t>
            </a:r>
          </a:p>
        </p:txBody>
      </p:sp>
      <p:sp>
        <p:nvSpPr>
          <p:cNvPr id="15" name="Округлений прямокутник 14">
            <a:extLst>
              <a:ext uri="{FF2B5EF4-FFF2-40B4-BE49-F238E27FC236}">
                <a16:creationId xmlns:a16="http://schemas.microsoft.com/office/drawing/2014/main" id="{8E757980-023D-42AD-ADB5-9275C34B22E3}"/>
              </a:ext>
            </a:extLst>
          </p:cNvPr>
          <p:cNvSpPr>
            <a:spLocks noGrp="1"/>
          </p:cNvSpPr>
          <p:nvPr/>
        </p:nvSpPr>
        <p:spPr>
          <a:xfrm>
            <a:off x="666750" y="3009900"/>
            <a:ext cx="5048250" cy="1123950"/>
          </a:xfrm>
          <a:prstGeom prst="roundRect">
            <a:avLst>
              <a:gd name="adj" fmla="val 6780"/>
            </a:avLst>
          </a:prstGeom>
          <a:solidFill>
            <a:srgbClr val="FFFFFF"/>
          </a:solidFill>
          <a:ln w="14288">
            <a:solidFill>
              <a:srgbClr val="C9D7E3"/>
            </a:solidFill>
            <a:prstDash val="solid"/>
          </a:ln>
        </p:spPr>
      </p:sp>
      <p:sp>
        <p:nvSpPr>
          <p:cNvPr id="16" name="Овал 15">
            <a:extLst>
              <a:ext uri="{FF2B5EF4-FFF2-40B4-BE49-F238E27FC236}">
                <a16:creationId xmlns:a16="http://schemas.microsoft.com/office/drawing/2014/main" id="{D5754E3C-E89C-46C5-A987-11AAB919B7A6}"/>
              </a:ext>
            </a:extLst>
          </p:cNvPr>
          <p:cNvSpPr>
            <a:spLocks noGrp="1"/>
          </p:cNvSpPr>
          <p:nvPr/>
        </p:nvSpPr>
        <p:spPr>
          <a:xfrm>
            <a:off x="838200" y="3162300"/>
            <a:ext cx="419100" cy="419100"/>
          </a:xfrm>
          <a:prstGeom prst="ellipse">
            <a:avLst/>
          </a:prstGeom>
          <a:solidFill>
            <a:srgbClr val="102A43"/>
          </a:solidFill>
          <a:ln w="9525">
            <a:solidFill>
              <a:srgbClr val="102A43"/>
            </a:solidFill>
            <a:prstDash val="solid"/>
          </a:ln>
        </p:spPr>
        <p:txBody>
          <a:bodyPr anchor="ctr"/>
          <a:lstStyle>
            <a:defPPr algn="ctr">
              <a:def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3</a:t>
            </a:r>
          </a:p>
        </p:txBody>
      </p:sp>
      <p:sp>
        <p:nvSpPr>
          <p:cNvPr id="17" name="Прямокутник 16">
            <a:extLst>
              <a:ext uri="{FF2B5EF4-FFF2-40B4-BE49-F238E27FC236}">
                <a16:creationId xmlns:a16="http://schemas.microsoft.com/office/drawing/2014/main" id="{60237325-3E5B-49C4-8276-73B4FA2E72C6}"/>
              </a:ext>
            </a:extLst>
          </p:cNvPr>
          <p:cNvSpPr>
            <a:spLocks noGrp="1"/>
          </p:cNvSpPr>
          <p:nvPr/>
        </p:nvSpPr>
        <p:spPr>
          <a:xfrm>
            <a:off x="1371600" y="3143250"/>
            <a:ext cx="41719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Невирішені питання</a:t>
            </a:r>
          </a:p>
        </p:txBody>
      </p:sp>
      <p:sp>
        <p:nvSpPr>
          <p:cNvPr id="18" name="Прямокутник 17">
            <a:extLst>
              <a:ext uri="{FF2B5EF4-FFF2-40B4-BE49-F238E27FC236}">
                <a16:creationId xmlns:a16="http://schemas.microsoft.com/office/drawing/2014/main" id="{790EB13D-2CF2-48C4-AD91-CFC8C7424D87}"/>
              </a:ext>
            </a:extLst>
          </p:cNvPr>
          <p:cNvSpPr>
            <a:spLocks noGrp="1"/>
          </p:cNvSpPr>
          <p:nvPr/>
        </p:nvSpPr>
        <p:spPr>
          <a:xfrm>
            <a:off x="1371600" y="3562350"/>
            <a:ext cx="417195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Як виявляти змістовні прогалини в дискусії</a:t>
            </a:r>
          </a:p>
        </p:txBody>
      </p:sp>
      <p:sp>
        <p:nvSpPr>
          <p:cNvPr id="19" name="Округлений прямокутник 18">
            <a:extLst>
              <a:ext uri="{FF2B5EF4-FFF2-40B4-BE49-F238E27FC236}">
                <a16:creationId xmlns:a16="http://schemas.microsoft.com/office/drawing/2014/main" id="{21F0CA94-81B8-4C56-83FE-4663E865556D}"/>
              </a:ext>
            </a:extLst>
          </p:cNvPr>
          <p:cNvSpPr>
            <a:spLocks noGrp="1"/>
          </p:cNvSpPr>
          <p:nvPr/>
        </p:nvSpPr>
        <p:spPr>
          <a:xfrm>
            <a:off x="6000750" y="3009900"/>
            <a:ext cx="5048250" cy="1123950"/>
          </a:xfrm>
          <a:prstGeom prst="roundRect">
            <a:avLst>
              <a:gd name="adj" fmla="val 6780"/>
            </a:avLst>
          </a:prstGeom>
          <a:solidFill>
            <a:srgbClr val="FFFFFF"/>
          </a:solidFill>
          <a:ln w="14288">
            <a:solidFill>
              <a:srgbClr val="C9D7E3"/>
            </a:solidFill>
            <a:prstDash val="solid"/>
          </a:ln>
        </p:spPr>
      </p:sp>
      <p:sp>
        <p:nvSpPr>
          <p:cNvPr id="20" name="Овал 19">
            <a:extLst>
              <a:ext uri="{FF2B5EF4-FFF2-40B4-BE49-F238E27FC236}">
                <a16:creationId xmlns:a16="http://schemas.microsoft.com/office/drawing/2014/main" id="{E6D8E5A2-C347-4D25-8215-AABBE95879D0}"/>
              </a:ext>
            </a:extLst>
          </p:cNvPr>
          <p:cNvSpPr>
            <a:spLocks noGrp="1"/>
          </p:cNvSpPr>
          <p:nvPr/>
        </p:nvSpPr>
        <p:spPr>
          <a:xfrm>
            <a:off x="6172200" y="3162300"/>
            <a:ext cx="419100" cy="419100"/>
          </a:xfrm>
          <a:prstGeom prst="ellipse">
            <a:avLst/>
          </a:prstGeom>
          <a:solidFill>
            <a:srgbClr val="102A43"/>
          </a:solidFill>
          <a:ln w="9525">
            <a:solidFill>
              <a:srgbClr val="102A43"/>
            </a:solidFill>
            <a:prstDash val="solid"/>
          </a:ln>
        </p:spPr>
        <p:txBody>
          <a:bodyPr anchor="ctr"/>
          <a:lstStyle>
            <a:defPPr algn="ctr">
              <a:def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4</a:t>
            </a:r>
          </a:p>
        </p:txBody>
      </p:sp>
      <p:sp>
        <p:nvSpPr>
          <p:cNvPr id="21" name="Прямокутник 20">
            <a:extLst>
              <a:ext uri="{FF2B5EF4-FFF2-40B4-BE49-F238E27FC236}">
                <a16:creationId xmlns:a16="http://schemas.microsoft.com/office/drawing/2014/main" id="{34D1A476-FCCC-448D-A707-590C39E42037}"/>
              </a:ext>
            </a:extLst>
          </p:cNvPr>
          <p:cNvSpPr>
            <a:spLocks noGrp="1"/>
          </p:cNvSpPr>
          <p:nvPr/>
        </p:nvSpPr>
        <p:spPr>
          <a:xfrm>
            <a:off x="6705600" y="3143250"/>
            <a:ext cx="41719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Концептуальна модель</a:t>
            </a:r>
          </a:p>
        </p:txBody>
      </p:sp>
      <p:sp>
        <p:nvSpPr>
          <p:cNvPr id="22" name="Прямокутник 21">
            <a:extLst>
              <a:ext uri="{FF2B5EF4-FFF2-40B4-BE49-F238E27FC236}">
                <a16:creationId xmlns:a16="http://schemas.microsoft.com/office/drawing/2014/main" id="{CC96AC34-1E37-459B-9E8E-4C74791D73F3}"/>
              </a:ext>
            </a:extLst>
          </p:cNvPr>
          <p:cNvSpPr>
            <a:spLocks noGrp="1"/>
          </p:cNvSpPr>
          <p:nvPr/>
        </p:nvSpPr>
        <p:spPr>
          <a:xfrm>
            <a:off x="6705600" y="3562350"/>
            <a:ext cx="417195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Як пов’язати поняття у власній логіці пояснення</a:t>
            </a:r>
          </a:p>
        </p:txBody>
      </p:sp>
      <p:sp>
        <p:nvSpPr>
          <p:cNvPr id="23" name="Округлений прямокутник 22">
            <a:extLst>
              <a:ext uri="{FF2B5EF4-FFF2-40B4-BE49-F238E27FC236}">
                <a16:creationId xmlns:a16="http://schemas.microsoft.com/office/drawing/2014/main" id="{7D8F265A-2AD8-478C-B79F-FB4767FC0102}"/>
              </a:ext>
            </a:extLst>
          </p:cNvPr>
          <p:cNvSpPr>
            <a:spLocks noGrp="1"/>
          </p:cNvSpPr>
          <p:nvPr/>
        </p:nvSpPr>
        <p:spPr>
          <a:xfrm>
            <a:off x="666750" y="4572000"/>
            <a:ext cx="10382250" cy="876300"/>
          </a:xfrm>
          <a:prstGeom prst="roundRect">
            <a:avLst>
              <a:gd name="adj" fmla="val 8696"/>
            </a:avLst>
          </a:prstGeom>
          <a:solidFill>
            <a:srgbClr val="102A43"/>
          </a:solidFill>
          <a:ln w="9525">
            <a:solidFill>
              <a:srgbClr val="102A43"/>
            </a:solidFill>
            <a:prstDash val="solid"/>
          </a:ln>
        </p:spPr>
        <p:txBody>
          <a:bodyPr anchor="ctr"/>
          <a:lstStyle>
            <a:defPPr algn="ctr">
              <a:defRPr sz="14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4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Після лекції здобувач зможе обґрунтовано обирати теоретичний підхід, критично синтезувати літературу, формулювати наукову прогалину та будувати концептуальну модель дослідження.</a:t>
            </a:r>
          </a:p>
        </p:txBody>
      </p:sp>
    </p:spTree>
    <p:extLst>
      <p:ext uri="{BB962C8B-B14F-4D97-AF65-F5344CB8AC3E}">
        <p14:creationId xmlns:p14="http://schemas.microsoft.com/office/powerpoint/2010/main" val="18020890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кутник 16">
            <a:extLst>
              <a:ext uri="{FF2B5EF4-FFF2-40B4-BE49-F238E27FC236}">
                <a16:creationId xmlns:a16="http://schemas.microsoft.com/office/drawing/2014/main" id="{735B06C7-01CA-4155-AE28-FC679E68BC9F}"/>
              </a:ext>
            </a:extLst>
          </p:cNvPr>
          <p:cNvSpPr>
            <a:spLocks noGrp="1"/>
          </p:cNvSpPr>
          <p:nvPr/>
        </p:nvSpPr>
        <p:spPr>
          <a:xfrm>
            <a:off x="666750" y="361950"/>
            <a:ext cx="4095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1. ТЕОРЕТИЧНІ ПІДХОДИ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B68D7DEB-83FC-4EEF-9783-348B0698C35C}"/>
              </a:ext>
            </a:extLst>
          </p:cNvPr>
          <p:cNvSpPr>
            <a:spLocks noGrp="1"/>
          </p:cNvSpPr>
          <p:nvPr/>
        </p:nvSpPr>
        <p:spPr>
          <a:xfrm>
            <a:off x="666750" y="723900"/>
            <a:ext cx="108585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Місце теорії в логіці дослідження</a:t>
            </a:r>
          </a:p>
        </p:txBody>
      </p:sp>
      <p:sp>
        <p:nvSpPr>
          <p:cNvPr id="3" name="Пряма сполучна лінія 2">
            <a:extLst>
              <a:ext uri="{FF2B5EF4-FFF2-40B4-BE49-F238E27FC236}">
                <a16:creationId xmlns:a16="http://schemas.microsoft.com/office/drawing/2014/main" id="{E97EB915-8B50-44C0-A0E3-C80DF7B5E243}"/>
              </a:ext>
            </a:extLst>
          </p:cNvPr>
          <p:cNvSpPr>
            <a:spLocks noGrp="1"/>
          </p:cNvSpPr>
          <p:nvPr/>
        </p:nvSpPr>
        <p:spPr>
          <a:xfrm>
            <a:off x="666750" y="1381125"/>
            <a:ext cx="10858500" cy="0"/>
          </a:xfrm>
          <a:prstGeom prst="line">
            <a:avLst/>
          </a:prstGeom>
          <a:noFill/>
          <a:ln w="28575">
            <a:solidFill>
              <a:srgbClr val="EAF2F8"/>
            </a:solidFill>
            <a:prstDash val="solid"/>
          </a:ln>
        </p:spPr>
      </p:sp>
      <p:sp>
        <p:nvSpPr>
          <p:cNvPr id="4" name="Пряма сполучна лінія 3">
            <a:extLst>
              <a:ext uri="{FF2B5EF4-FFF2-40B4-BE49-F238E27FC236}">
                <a16:creationId xmlns:a16="http://schemas.microsoft.com/office/drawing/2014/main" id="{7F4D1C0B-981F-437A-9436-840C16507787}"/>
              </a:ext>
            </a:extLst>
          </p:cNvPr>
          <p:cNvSpPr>
            <a:spLocks noGrp="1"/>
          </p:cNvSpPr>
          <p:nvPr/>
        </p:nvSpPr>
        <p:spPr>
          <a:xfrm>
            <a:off x="666750" y="6248400"/>
            <a:ext cx="10858500" cy="0"/>
          </a:xfrm>
          <a:prstGeom prst="line">
            <a:avLst/>
          </a:prstGeom>
          <a:noFill/>
          <a:ln w="19050">
            <a:solidFill>
              <a:srgbClr val="EAF2F8"/>
            </a:solidFill>
            <a:prstDash val="solid"/>
          </a:ln>
        </p:spPr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74BFFA86-5A8B-42F8-AFB2-3A25EC304D3E}"/>
              </a:ext>
            </a:extLst>
          </p:cNvPr>
          <p:cNvSpPr>
            <a:spLocks noGrp="1"/>
          </p:cNvSpPr>
          <p:nvPr/>
        </p:nvSpPr>
        <p:spPr>
          <a:xfrm>
            <a:off x="685800" y="634365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Методологія та організація наукових досліджень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E55C76B3-4634-4A29-9ADF-483455CBD721}"/>
              </a:ext>
            </a:extLst>
          </p:cNvPr>
          <p:cNvSpPr>
            <a:spLocks noGrp="1"/>
          </p:cNvSpPr>
          <p:nvPr/>
        </p:nvSpPr>
        <p:spPr>
          <a:xfrm>
            <a:off x="11049000" y="6343650"/>
            <a:ext cx="4572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Округлений прямокутник 6">
            <a:extLst>
              <a:ext uri="{FF2B5EF4-FFF2-40B4-BE49-F238E27FC236}">
                <a16:creationId xmlns:a16="http://schemas.microsoft.com/office/drawing/2014/main" id="{9BBAB722-E2D8-40D6-B2CD-3094FA865575}"/>
              </a:ext>
            </a:extLst>
          </p:cNvPr>
          <p:cNvSpPr>
            <a:spLocks noGrp="1"/>
          </p:cNvSpPr>
          <p:nvPr/>
        </p:nvSpPr>
        <p:spPr>
          <a:xfrm>
            <a:off x="609600" y="2333625"/>
            <a:ext cx="1847850" cy="876300"/>
          </a:xfrm>
          <a:prstGeom prst="roundRect">
            <a:avLst>
              <a:gd name="adj" fmla="val 8696"/>
            </a:avLst>
          </a:prstGeom>
          <a:solidFill>
            <a:srgbClr val="F4F8FB"/>
          </a:solidFill>
          <a:ln w="14288">
            <a:solidFill>
              <a:srgbClr val="C9D7E3"/>
            </a:solidFill>
            <a:prstDash val="solid"/>
          </a:ln>
        </p:spPr>
        <p:txBody>
          <a:bodyPr anchor="ctr"/>
          <a:lstStyle>
            <a:defPPr algn="ctr">
              <a:defRPr sz="120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0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НАУКОВА</a:t>
            </a:r>
          </a:p>
          <a:p>
            <a:pPr algn="ctr">
              <a:defRPr sz="120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ПРОБЛЕМА</a:t>
            </a:r>
          </a:p>
        </p:txBody>
      </p:sp>
      <p:cxnSp>
        <p:nvCxnSpPr>
          <p:cNvPr id="8" name="Пряма зі стрілкою 7">
            <a:extLst>
              <a:ext uri="{FF2B5EF4-FFF2-40B4-BE49-F238E27FC236}">
                <a16:creationId xmlns:a16="http://schemas.microsoft.com/office/drawing/2014/main" id="{9B6ABF65-45EF-4AB2-A74A-F62A4F1BF02E}"/>
              </a:ext>
            </a:extLst>
          </p:cNvPr>
          <p:cNvCxnSpPr/>
          <p:nvPr/>
        </p:nvCxnSpPr>
        <p:spPr>
          <a:xfrm>
            <a:off x="2457450" y="2771775"/>
            <a:ext cx="304800" cy="0"/>
          </a:xfrm>
          <a:prstGeom prst="straightConnector1">
            <a:avLst/>
          </a:prstGeom>
          <a:ln w="23813">
            <a:solidFill>
              <a:srgbClr val="5C9BC6"/>
            </a:solidFill>
            <a:prstDash val="solid"/>
          </a:ln>
        </p:spPr>
      </p:cxnSp>
      <p:sp>
        <p:nvSpPr>
          <p:cNvPr id="9" name="Округлений прямокутник 8">
            <a:extLst>
              <a:ext uri="{FF2B5EF4-FFF2-40B4-BE49-F238E27FC236}">
                <a16:creationId xmlns:a16="http://schemas.microsoft.com/office/drawing/2014/main" id="{85E54C80-3B58-4C14-A704-A756FDAF35AB}"/>
              </a:ext>
            </a:extLst>
          </p:cNvPr>
          <p:cNvSpPr>
            <a:spLocks noGrp="1"/>
          </p:cNvSpPr>
          <p:nvPr/>
        </p:nvSpPr>
        <p:spPr>
          <a:xfrm>
            <a:off x="2876550" y="2333625"/>
            <a:ext cx="1847850" cy="876300"/>
          </a:xfrm>
          <a:prstGeom prst="roundRect">
            <a:avLst>
              <a:gd name="adj" fmla="val 8696"/>
            </a:avLst>
          </a:prstGeom>
          <a:solidFill>
            <a:srgbClr val="102A43"/>
          </a:solidFill>
          <a:ln w="19050">
            <a:solidFill>
              <a:srgbClr val="102A43"/>
            </a:solidFill>
            <a:prstDash val="solid"/>
          </a:ln>
        </p:spPr>
        <p:txBody>
          <a:bodyPr anchor="ctr"/>
          <a:lstStyle>
            <a:defPPr algn="ctr">
              <a:def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ТЕОРЕТИЧНЕ</a:t>
            </a:r>
          </a:p>
          <a:p>
            <a:pPr algn="ctr">
              <a:def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ПОЯСНЕННЯ</a:t>
            </a:r>
          </a:p>
        </p:txBody>
      </p:sp>
      <p:cxnSp>
        <p:nvCxnSpPr>
          <p:cNvPr id="10" name="Пряма зі стрілкою 9">
            <a:extLst>
              <a:ext uri="{FF2B5EF4-FFF2-40B4-BE49-F238E27FC236}">
                <a16:creationId xmlns:a16="http://schemas.microsoft.com/office/drawing/2014/main" id="{3D8A4ED4-E173-426A-9E06-47A16E5EEFE4}"/>
              </a:ext>
            </a:extLst>
          </p:cNvPr>
          <p:cNvCxnSpPr/>
          <p:nvPr/>
        </p:nvCxnSpPr>
        <p:spPr>
          <a:xfrm>
            <a:off x="4724400" y="2771775"/>
            <a:ext cx="304800" cy="0"/>
          </a:xfrm>
          <a:prstGeom prst="straightConnector1">
            <a:avLst/>
          </a:prstGeom>
          <a:ln w="23813">
            <a:solidFill>
              <a:srgbClr val="5C9BC6"/>
            </a:solidFill>
            <a:prstDash val="solid"/>
          </a:ln>
        </p:spPr>
      </p:cxnSp>
      <p:sp>
        <p:nvSpPr>
          <p:cNvPr id="11" name="Округлений прямокутник 10">
            <a:extLst>
              <a:ext uri="{FF2B5EF4-FFF2-40B4-BE49-F238E27FC236}">
                <a16:creationId xmlns:a16="http://schemas.microsoft.com/office/drawing/2014/main" id="{D0E0FDDB-1A53-41F8-B30D-7EC7CDFA35DE}"/>
              </a:ext>
            </a:extLst>
          </p:cNvPr>
          <p:cNvSpPr>
            <a:spLocks noGrp="1"/>
          </p:cNvSpPr>
          <p:nvPr/>
        </p:nvSpPr>
        <p:spPr>
          <a:xfrm>
            <a:off x="5143500" y="2333625"/>
            <a:ext cx="1847850" cy="876300"/>
          </a:xfrm>
          <a:prstGeom prst="roundRect">
            <a:avLst>
              <a:gd name="adj" fmla="val 8696"/>
            </a:avLst>
          </a:prstGeom>
          <a:solidFill>
            <a:srgbClr val="F4F8FB"/>
          </a:solidFill>
          <a:ln w="14288">
            <a:solidFill>
              <a:srgbClr val="C9D7E3"/>
            </a:solidFill>
            <a:prstDash val="solid"/>
          </a:ln>
        </p:spPr>
        <p:txBody>
          <a:bodyPr anchor="ctr"/>
          <a:lstStyle>
            <a:defPPr algn="ctr">
              <a:defRPr sz="120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0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ПОНЯТТЯ І</a:t>
            </a:r>
          </a:p>
          <a:p>
            <a:pPr algn="ctr">
              <a:defRPr sz="120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ЗВ’ЯЗКИ</a:t>
            </a:r>
          </a:p>
        </p:txBody>
      </p:sp>
      <p:cxnSp>
        <p:nvCxnSpPr>
          <p:cNvPr id="12" name="Пряма зі стрілкою 11">
            <a:extLst>
              <a:ext uri="{FF2B5EF4-FFF2-40B4-BE49-F238E27FC236}">
                <a16:creationId xmlns:a16="http://schemas.microsoft.com/office/drawing/2014/main" id="{3536814D-F1C9-4002-B7EC-8BA1EF5CBA63}"/>
              </a:ext>
            </a:extLst>
          </p:cNvPr>
          <p:cNvCxnSpPr/>
          <p:nvPr/>
        </p:nvCxnSpPr>
        <p:spPr>
          <a:xfrm>
            <a:off x="6991350" y="2771775"/>
            <a:ext cx="304800" cy="0"/>
          </a:xfrm>
          <a:prstGeom prst="straightConnector1">
            <a:avLst/>
          </a:prstGeom>
          <a:ln w="23813">
            <a:solidFill>
              <a:srgbClr val="5C9BC6"/>
            </a:solidFill>
            <a:prstDash val="solid"/>
          </a:ln>
        </p:spPr>
      </p:cxnSp>
      <p:sp>
        <p:nvSpPr>
          <p:cNvPr id="13" name="Округлений прямокутник 12">
            <a:extLst>
              <a:ext uri="{FF2B5EF4-FFF2-40B4-BE49-F238E27FC236}">
                <a16:creationId xmlns:a16="http://schemas.microsoft.com/office/drawing/2014/main" id="{F5A7E313-8E60-4658-9E22-3BCF9C879EC4}"/>
              </a:ext>
            </a:extLst>
          </p:cNvPr>
          <p:cNvSpPr>
            <a:spLocks noGrp="1"/>
          </p:cNvSpPr>
          <p:nvPr/>
        </p:nvSpPr>
        <p:spPr>
          <a:xfrm>
            <a:off x="7410450" y="2333625"/>
            <a:ext cx="1847850" cy="876300"/>
          </a:xfrm>
          <a:prstGeom prst="roundRect">
            <a:avLst>
              <a:gd name="adj" fmla="val 8696"/>
            </a:avLst>
          </a:prstGeom>
          <a:solidFill>
            <a:srgbClr val="F4F8FB"/>
          </a:solidFill>
          <a:ln w="14288">
            <a:solidFill>
              <a:srgbClr val="C9D7E3"/>
            </a:solidFill>
            <a:prstDash val="solid"/>
          </a:ln>
        </p:spPr>
        <p:txBody>
          <a:bodyPr anchor="ctr"/>
          <a:lstStyle>
            <a:defPPr algn="ctr">
              <a:defRPr sz="120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0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ДАНІ ТА</a:t>
            </a:r>
          </a:p>
          <a:p>
            <a:pPr algn="ctr">
              <a:defRPr sz="120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МЕТОДИ</a:t>
            </a:r>
          </a:p>
        </p:txBody>
      </p:sp>
      <p:cxnSp>
        <p:nvCxnSpPr>
          <p:cNvPr id="14" name="Пряма зі стрілкою 13">
            <a:extLst>
              <a:ext uri="{FF2B5EF4-FFF2-40B4-BE49-F238E27FC236}">
                <a16:creationId xmlns:a16="http://schemas.microsoft.com/office/drawing/2014/main" id="{DBC4E122-DFE2-450A-8A28-78F2FCB35B14}"/>
              </a:ext>
            </a:extLst>
          </p:cNvPr>
          <p:cNvCxnSpPr/>
          <p:nvPr/>
        </p:nvCxnSpPr>
        <p:spPr>
          <a:xfrm>
            <a:off x="9258300" y="2771775"/>
            <a:ext cx="304800" cy="0"/>
          </a:xfrm>
          <a:prstGeom prst="straightConnector1">
            <a:avLst/>
          </a:prstGeom>
          <a:ln w="23813">
            <a:solidFill>
              <a:srgbClr val="5C9BC6"/>
            </a:solidFill>
            <a:prstDash val="solid"/>
          </a:ln>
        </p:spPr>
      </p:cxnSp>
      <p:sp>
        <p:nvSpPr>
          <p:cNvPr id="15" name="Округлений прямокутник 14">
            <a:extLst>
              <a:ext uri="{FF2B5EF4-FFF2-40B4-BE49-F238E27FC236}">
                <a16:creationId xmlns:a16="http://schemas.microsoft.com/office/drawing/2014/main" id="{39F29B7D-8C5D-4A09-A6E3-89873E759DC5}"/>
              </a:ext>
            </a:extLst>
          </p:cNvPr>
          <p:cNvSpPr>
            <a:spLocks noGrp="1"/>
          </p:cNvSpPr>
          <p:nvPr/>
        </p:nvSpPr>
        <p:spPr>
          <a:xfrm>
            <a:off x="9677400" y="2333625"/>
            <a:ext cx="1847850" cy="876300"/>
          </a:xfrm>
          <a:prstGeom prst="roundRect">
            <a:avLst>
              <a:gd name="adj" fmla="val 8696"/>
            </a:avLst>
          </a:prstGeom>
          <a:solidFill>
            <a:srgbClr val="F4F8FB"/>
          </a:solidFill>
          <a:ln w="14288">
            <a:solidFill>
              <a:srgbClr val="C9D7E3"/>
            </a:solidFill>
            <a:prstDash val="solid"/>
          </a:ln>
        </p:spPr>
        <p:txBody>
          <a:bodyPr anchor="ctr"/>
          <a:lstStyle>
            <a:defPPr algn="ctr">
              <a:defRPr sz="120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0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ІНТЕРПРЕТАЦІЯ</a:t>
            </a:r>
          </a:p>
          <a:p>
            <a:pPr algn="ctr">
              <a:defRPr sz="120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РЕЗУЛЬТАТІВ</a:t>
            </a:r>
          </a:p>
        </p:txBody>
      </p:sp>
      <p:sp>
        <p:nvSpPr>
          <p:cNvPr id="16" name="Округлений прямокутник 15">
            <a:extLst>
              <a:ext uri="{FF2B5EF4-FFF2-40B4-BE49-F238E27FC236}">
                <a16:creationId xmlns:a16="http://schemas.microsoft.com/office/drawing/2014/main" id="{409A5BE0-6678-4489-8513-55914EF14FAC}"/>
              </a:ext>
            </a:extLst>
          </p:cNvPr>
          <p:cNvSpPr>
            <a:spLocks noGrp="1"/>
          </p:cNvSpPr>
          <p:nvPr/>
        </p:nvSpPr>
        <p:spPr>
          <a:xfrm>
            <a:off x="1762125" y="3905250"/>
            <a:ext cx="8667750" cy="876300"/>
          </a:xfrm>
          <a:prstGeom prst="roundRect">
            <a:avLst>
              <a:gd name="adj" fmla="val 8696"/>
            </a:avLst>
          </a:prstGeom>
          <a:solidFill>
            <a:srgbClr val="EAF2F8"/>
          </a:solidFill>
          <a:ln w="9525">
            <a:solidFill>
              <a:srgbClr val="EAF2F8"/>
            </a:solidFill>
            <a:prstDash val="solid"/>
          </a:ln>
        </p:spPr>
        <p:txBody>
          <a:bodyPr anchor="ctr"/>
          <a:lstStyle>
            <a:defPPr algn="ctr">
              <a:defRPr sz="150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50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Теорія задає не готову відповідь, а систему понять і причинних припущень, за допомогою яких факти набувають наукового змісту.</a:t>
            </a:r>
          </a:p>
        </p:txBody>
      </p:sp>
    </p:spTree>
    <p:extLst>
      <p:ext uri="{BB962C8B-B14F-4D97-AF65-F5344CB8AC3E}">
        <p14:creationId xmlns:p14="http://schemas.microsoft.com/office/powerpoint/2010/main" val="13956894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F884F2B5-4212-46FD-8A51-3CFE4302C716}"/>
              </a:ext>
            </a:extLst>
          </p:cNvPr>
          <p:cNvSpPr>
            <a:spLocks noGrp="1"/>
          </p:cNvSpPr>
          <p:nvPr/>
        </p:nvSpPr>
        <p:spPr>
          <a:xfrm>
            <a:off x="666750" y="361950"/>
            <a:ext cx="4095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1. ТЕОРЕТИЧНІ ПІДХОДИ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F869731F-D915-45B0-B775-BA5210C90C8D}"/>
              </a:ext>
            </a:extLst>
          </p:cNvPr>
          <p:cNvSpPr>
            <a:spLocks noGrp="1"/>
          </p:cNvSpPr>
          <p:nvPr/>
        </p:nvSpPr>
        <p:spPr>
          <a:xfrm>
            <a:off x="666750" y="723900"/>
            <a:ext cx="108585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Ключові елементи теоретичного обґрунтування</a:t>
            </a:r>
          </a:p>
        </p:txBody>
      </p:sp>
      <p:sp>
        <p:nvSpPr>
          <p:cNvPr id="3" name="Пряма сполучна лінія 2">
            <a:extLst>
              <a:ext uri="{FF2B5EF4-FFF2-40B4-BE49-F238E27FC236}">
                <a16:creationId xmlns:a16="http://schemas.microsoft.com/office/drawing/2014/main" id="{C93AFB81-C584-416E-BA21-5DE6F81E697A}"/>
              </a:ext>
            </a:extLst>
          </p:cNvPr>
          <p:cNvSpPr>
            <a:spLocks noGrp="1"/>
          </p:cNvSpPr>
          <p:nvPr/>
        </p:nvSpPr>
        <p:spPr>
          <a:xfrm>
            <a:off x="666750" y="1381125"/>
            <a:ext cx="10858500" cy="0"/>
          </a:xfrm>
          <a:prstGeom prst="line">
            <a:avLst/>
          </a:prstGeom>
          <a:noFill/>
          <a:ln w="28575">
            <a:solidFill>
              <a:srgbClr val="EAF2F8"/>
            </a:solidFill>
            <a:prstDash val="solid"/>
          </a:ln>
        </p:spPr>
      </p:sp>
      <p:sp>
        <p:nvSpPr>
          <p:cNvPr id="4" name="Пряма сполучна лінія 3">
            <a:extLst>
              <a:ext uri="{FF2B5EF4-FFF2-40B4-BE49-F238E27FC236}">
                <a16:creationId xmlns:a16="http://schemas.microsoft.com/office/drawing/2014/main" id="{7B3A1FC2-B18C-4B8A-8719-F864A1F795ED}"/>
              </a:ext>
            </a:extLst>
          </p:cNvPr>
          <p:cNvSpPr>
            <a:spLocks noGrp="1"/>
          </p:cNvSpPr>
          <p:nvPr/>
        </p:nvSpPr>
        <p:spPr>
          <a:xfrm>
            <a:off x="666750" y="6248400"/>
            <a:ext cx="10858500" cy="0"/>
          </a:xfrm>
          <a:prstGeom prst="line">
            <a:avLst/>
          </a:prstGeom>
          <a:noFill/>
          <a:ln w="19050">
            <a:solidFill>
              <a:srgbClr val="EAF2F8"/>
            </a:solidFill>
            <a:prstDash val="solid"/>
          </a:ln>
        </p:spPr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23431A12-EC16-473B-AA51-A181ED89A402}"/>
              </a:ext>
            </a:extLst>
          </p:cNvPr>
          <p:cNvSpPr>
            <a:spLocks noGrp="1"/>
          </p:cNvSpPr>
          <p:nvPr/>
        </p:nvSpPr>
        <p:spPr>
          <a:xfrm>
            <a:off x="685800" y="634365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Методологія та організація наукових досліджень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52A76A8E-8DB8-4906-BA92-B9FDC7794161}"/>
              </a:ext>
            </a:extLst>
          </p:cNvPr>
          <p:cNvSpPr>
            <a:spLocks noGrp="1"/>
          </p:cNvSpPr>
          <p:nvPr/>
        </p:nvSpPr>
        <p:spPr>
          <a:xfrm>
            <a:off x="11049000" y="6343650"/>
            <a:ext cx="4572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04</a:t>
            </a:r>
          </a:p>
        </p:txBody>
      </p:sp>
      <p:graphicFrame>
        <p:nvGraphicFramePr>
          <p:cNvPr id="7" name="Таблиця 6">
            <a:extLst>
              <a:ext uri="{FF2B5EF4-FFF2-40B4-BE49-F238E27FC236}">
                <a16:creationId xmlns:a16="http://schemas.microsoft.com/office/drawing/2014/main" id="{885C962D-C342-403A-9317-D2CF52285D09}"/>
              </a:ext>
            </a:extLst>
          </p:cNvPr>
          <p:cNvGraphicFramePr/>
          <p:nvPr/>
        </p:nvGraphicFramePr>
        <p:xfrm>
          <a:off x="666750" y="1666875"/>
          <a:ext cx="10858500" cy="3905250"/>
        </p:xfrm>
        <a:graphic>
          <a:graphicData uri="http://schemas.openxmlformats.org/drawingml/2006/table">
            <a:tbl>
              <a:tblPr/>
              <a:tblGrid>
                <a:gridCol w="21907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291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386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81050">
                <a:tc>
                  <a:txBody>
                    <a:bodyPr/>
                    <a:lstStyle/>
                    <a:p>
                      <a:pPr algn="ctr"/>
                      <a:r>
                        <a:rPr sz="120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Елемент</a:t>
                      </a:r>
                    </a:p>
                  </a:txBody>
                  <a:tcPr marL="95250" marR="95250" marT="66675" marB="66675" anchor="ctr">
                    <a:solidFill>
                      <a:srgbClr val="102A4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Зміст</a:t>
                      </a:r>
                    </a:p>
                  </a:txBody>
                  <a:tcPr marL="95250" marR="95250" marT="66675" marB="66675" anchor="ctr">
                    <a:solidFill>
                      <a:srgbClr val="102A4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Роль у дослідженні</a:t>
                      </a:r>
                    </a:p>
                  </a:txBody>
                  <a:tcPr marL="95250" marR="95250" marT="66675" marB="66675" anchor="ctr">
                    <a:solidFill>
                      <a:srgbClr val="102A4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81050">
                <a:tc>
                  <a:txBody>
                    <a:bodyPr/>
                    <a:lstStyle/>
                    <a:p>
                      <a:pPr algn="l"/>
                      <a:r>
                        <a:rPr sz="112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Теорія</a:t>
                      </a:r>
                    </a:p>
                  </a:txBody>
                  <a:tcPr marL="95250" marR="95250" marT="66675" marB="666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2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Система взаємопов’язаних понять і тверджень</a:t>
                      </a:r>
                    </a:p>
                  </a:txBody>
                  <a:tcPr marL="95250" marR="95250" marT="66675" marB="666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2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Пояснює механізм виникнення або зміни явища</a:t>
                      </a:r>
                    </a:p>
                  </a:txBody>
                  <a:tcPr marL="95250" marR="95250" marT="66675" marB="66675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81050">
                <a:tc>
                  <a:txBody>
                    <a:bodyPr/>
                    <a:lstStyle/>
                    <a:p>
                      <a:pPr algn="l"/>
                      <a:r>
                        <a:rPr sz="112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Теоретичний підхід</a:t>
                      </a:r>
                    </a:p>
                  </a:txBody>
                  <a:tcPr marL="95250" marR="95250" marT="66675" marB="66675" anchor="ctr"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2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Певна перспектива інтерпретації об’єкта</a:t>
                      </a:r>
                    </a:p>
                  </a:txBody>
                  <a:tcPr marL="95250" marR="95250" marT="66675" marB="66675" anchor="ctr"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2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Визначає, які чинники та зв’язки є аналітично значущими</a:t>
                      </a:r>
                    </a:p>
                  </a:txBody>
                  <a:tcPr marL="95250" marR="95250" marT="66675" marB="66675" anchor="ctr">
                    <a:solidFill>
                      <a:srgbClr val="F4F8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81050">
                <a:tc>
                  <a:txBody>
                    <a:bodyPr/>
                    <a:lstStyle/>
                    <a:p>
                      <a:pPr algn="l"/>
                      <a:r>
                        <a:rPr sz="112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Концептуальна рамка</a:t>
                      </a:r>
                    </a:p>
                  </a:txBody>
                  <a:tcPr marL="95250" marR="95250" marT="66675" marB="666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2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Узгоджена сукупність понять, запозичених із теорії та літератури</a:t>
                      </a:r>
                    </a:p>
                  </a:txBody>
                  <a:tcPr marL="95250" marR="95250" marT="66675" marB="666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2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Окреслює логіку аналізу конкретної проблеми</a:t>
                      </a:r>
                    </a:p>
                  </a:txBody>
                  <a:tcPr marL="95250" marR="95250" marT="66675" marB="66675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81050">
                <a:tc>
                  <a:txBody>
                    <a:bodyPr/>
                    <a:lstStyle/>
                    <a:p>
                      <a:pPr algn="l"/>
                      <a:r>
                        <a:rPr sz="112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Концептуальна модель</a:t>
                      </a:r>
                    </a:p>
                  </a:txBody>
                  <a:tcPr marL="95250" marR="95250" marT="66675" marB="66675" anchor="ctr"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2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Схематичне відображення очікуваних зв’язків між поняттями</a:t>
                      </a:r>
                    </a:p>
                  </a:txBody>
                  <a:tcPr marL="95250" marR="95250" marT="66675" marB="66675" anchor="ctr"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2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Перетворює теоретичну логіку на дослідницьку конструкцію</a:t>
                      </a:r>
                    </a:p>
                  </a:txBody>
                  <a:tcPr marL="95250" marR="95250" marT="66675" marB="66675" anchor="ctr">
                    <a:solidFill>
                      <a:srgbClr val="F4F8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971515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Прямокутник 26">
            <a:extLst>
              <a:ext uri="{FF2B5EF4-FFF2-40B4-BE49-F238E27FC236}">
                <a16:creationId xmlns:a16="http://schemas.microsoft.com/office/drawing/2014/main" id="{A1A0EC3A-EC82-40B4-B2B8-BC184A059A3F}"/>
              </a:ext>
            </a:extLst>
          </p:cNvPr>
          <p:cNvSpPr>
            <a:spLocks noGrp="1"/>
          </p:cNvSpPr>
          <p:nvPr/>
        </p:nvSpPr>
        <p:spPr>
          <a:xfrm>
            <a:off x="666750" y="361950"/>
            <a:ext cx="4095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1. ТЕОРЕТИЧНІ ПІДХОДИ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57B47680-8514-4BCF-B645-2B8A0927ED98}"/>
              </a:ext>
            </a:extLst>
          </p:cNvPr>
          <p:cNvSpPr>
            <a:spLocks noGrp="1"/>
          </p:cNvSpPr>
          <p:nvPr/>
        </p:nvSpPr>
        <p:spPr>
          <a:xfrm>
            <a:off x="666750" y="723900"/>
            <a:ext cx="108585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Функції та рівні теоретичного пояснення</a:t>
            </a:r>
          </a:p>
        </p:txBody>
      </p:sp>
      <p:sp>
        <p:nvSpPr>
          <p:cNvPr id="3" name="Пряма сполучна лінія 2">
            <a:extLst>
              <a:ext uri="{FF2B5EF4-FFF2-40B4-BE49-F238E27FC236}">
                <a16:creationId xmlns:a16="http://schemas.microsoft.com/office/drawing/2014/main" id="{9436B7E8-7B80-492D-BB40-6F66CA481C79}"/>
              </a:ext>
            </a:extLst>
          </p:cNvPr>
          <p:cNvSpPr>
            <a:spLocks noGrp="1"/>
          </p:cNvSpPr>
          <p:nvPr/>
        </p:nvSpPr>
        <p:spPr>
          <a:xfrm>
            <a:off x="666750" y="1381125"/>
            <a:ext cx="10858500" cy="0"/>
          </a:xfrm>
          <a:prstGeom prst="line">
            <a:avLst/>
          </a:prstGeom>
          <a:noFill/>
          <a:ln w="28575">
            <a:solidFill>
              <a:srgbClr val="EAF2F8"/>
            </a:solidFill>
            <a:prstDash val="solid"/>
          </a:ln>
        </p:spPr>
      </p:sp>
      <p:sp>
        <p:nvSpPr>
          <p:cNvPr id="4" name="Пряма сполучна лінія 3">
            <a:extLst>
              <a:ext uri="{FF2B5EF4-FFF2-40B4-BE49-F238E27FC236}">
                <a16:creationId xmlns:a16="http://schemas.microsoft.com/office/drawing/2014/main" id="{874FD481-B343-4815-8B7C-0D3A3D42A83A}"/>
              </a:ext>
            </a:extLst>
          </p:cNvPr>
          <p:cNvSpPr>
            <a:spLocks noGrp="1"/>
          </p:cNvSpPr>
          <p:nvPr/>
        </p:nvSpPr>
        <p:spPr>
          <a:xfrm>
            <a:off x="666750" y="6248400"/>
            <a:ext cx="10858500" cy="0"/>
          </a:xfrm>
          <a:prstGeom prst="line">
            <a:avLst/>
          </a:prstGeom>
          <a:noFill/>
          <a:ln w="19050">
            <a:solidFill>
              <a:srgbClr val="EAF2F8"/>
            </a:solidFill>
            <a:prstDash val="solid"/>
          </a:ln>
        </p:spPr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253C209E-B432-415A-9105-89CFD99C460A}"/>
              </a:ext>
            </a:extLst>
          </p:cNvPr>
          <p:cNvSpPr>
            <a:spLocks noGrp="1"/>
          </p:cNvSpPr>
          <p:nvPr/>
        </p:nvSpPr>
        <p:spPr>
          <a:xfrm>
            <a:off x="685800" y="634365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Методологія та організація наукових досліджень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89DF6AB7-0504-4353-8D6A-1A904BAD7478}"/>
              </a:ext>
            </a:extLst>
          </p:cNvPr>
          <p:cNvSpPr>
            <a:spLocks noGrp="1"/>
          </p:cNvSpPr>
          <p:nvPr/>
        </p:nvSpPr>
        <p:spPr>
          <a:xfrm>
            <a:off x="11049000" y="6343650"/>
            <a:ext cx="4572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05</a:t>
            </a:r>
          </a:p>
        </p:txBody>
      </p:sp>
      <p:sp>
        <p:nvSpPr>
          <p:cNvPr id="7" name="Прямокутник 6">
            <a:extLst>
              <a:ext uri="{FF2B5EF4-FFF2-40B4-BE49-F238E27FC236}">
                <a16:creationId xmlns:a16="http://schemas.microsoft.com/office/drawing/2014/main" id="{107026BB-83F2-468B-B747-B57B4914292C}"/>
              </a:ext>
            </a:extLst>
          </p:cNvPr>
          <p:cNvSpPr>
            <a:spLocks noGrp="1"/>
          </p:cNvSpPr>
          <p:nvPr/>
        </p:nvSpPr>
        <p:spPr>
          <a:xfrm>
            <a:off x="666750" y="1666875"/>
            <a:ext cx="49530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2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ФУНКЦІЇ ТЕОРІЇ</a:t>
            </a:r>
          </a:p>
        </p:txBody>
      </p:sp>
      <p:sp>
        <p:nvSpPr>
          <p:cNvPr id="8" name="Округлений прямокутник 7">
            <a:extLst>
              <a:ext uri="{FF2B5EF4-FFF2-40B4-BE49-F238E27FC236}">
                <a16:creationId xmlns:a16="http://schemas.microsoft.com/office/drawing/2014/main" id="{B6F9E518-0B7A-4321-9A9A-8EC6B5319CD1}"/>
              </a:ext>
            </a:extLst>
          </p:cNvPr>
          <p:cNvSpPr>
            <a:spLocks noGrp="1"/>
          </p:cNvSpPr>
          <p:nvPr/>
        </p:nvSpPr>
        <p:spPr>
          <a:xfrm>
            <a:off x="666750" y="2095500"/>
            <a:ext cx="5048250" cy="666750"/>
          </a:xfrm>
          <a:prstGeom prst="roundRect">
            <a:avLst>
              <a:gd name="adj" fmla="val 11429"/>
            </a:avLst>
          </a:prstGeom>
          <a:solidFill>
            <a:srgbClr val="F4F8FB"/>
          </a:solidFill>
          <a:ln w="14288">
            <a:solidFill>
              <a:srgbClr val="C9D7E3"/>
            </a:solidFill>
            <a:prstDash val="solid"/>
          </a:ln>
        </p:spPr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3C2B64BB-6A28-4464-BCF4-B27F4E6800E2}"/>
              </a:ext>
            </a:extLst>
          </p:cNvPr>
          <p:cNvSpPr>
            <a:spLocks noGrp="1"/>
          </p:cNvSpPr>
          <p:nvPr/>
        </p:nvSpPr>
        <p:spPr>
          <a:xfrm>
            <a:off x="876300" y="2228850"/>
            <a:ext cx="46672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2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Відбір</a:t>
            </a:r>
          </a:p>
        </p:txBody>
      </p:sp>
      <p:sp>
        <p:nvSpPr>
          <p:cNvPr id="10" name="Прямокутник 9">
            <a:extLst>
              <a:ext uri="{FF2B5EF4-FFF2-40B4-BE49-F238E27FC236}">
                <a16:creationId xmlns:a16="http://schemas.microsoft.com/office/drawing/2014/main" id="{679731E4-033A-4990-B76C-959DCF7C9D42}"/>
              </a:ext>
            </a:extLst>
          </p:cNvPr>
          <p:cNvSpPr>
            <a:spLocks noGrp="1"/>
          </p:cNvSpPr>
          <p:nvPr/>
        </p:nvSpPr>
        <p:spPr>
          <a:xfrm>
            <a:off x="876300" y="2428875"/>
            <a:ext cx="4667250" cy="1809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визначає суттєві властивості явища</a:t>
            </a:r>
          </a:p>
        </p:txBody>
      </p:sp>
      <p:sp>
        <p:nvSpPr>
          <p:cNvPr id="11" name="Округлений прямокутник 10">
            <a:extLst>
              <a:ext uri="{FF2B5EF4-FFF2-40B4-BE49-F238E27FC236}">
                <a16:creationId xmlns:a16="http://schemas.microsoft.com/office/drawing/2014/main" id="{A01B147A-80E3-4D7B-9184-CA44D872020D}"/>
              </a:ext>
            </a:extLst>
          </p:cNvPr>
          <p:cNvSpPr>
            <a:spLocks noGrp="1"/>
          </p:cNvSpPr>
          <p:nvPr/>
        </p:nvSpPr>
        <p:spPr>
          <a:xfrm>
            <a:off x="666750" y="2914650"/>
            <a:ext cx="5048250" cy="666750"/>
          </a:xfrm>
          <a:prstGeom prst="roundRect">
            <a:avLst>
              <a:gd name="adj" fmla="val 11429"/>
            </a:avLst>
          </a:prstGeom>
          <a:solidFill>
            <a:srgbClr val="FFFFFF"/>
          </a:solidFill>
          <a:ln w="14288">
            <a:solidFill>
              <a:srgbClr val="C9D7E3"/>
            </a:solidFill>
            <a:prstDash val="solid"/>
          </a:ln>
        </p:spPr>
      </p:sp>
      <p:sp>
        <p:nvSpPr>
          <p:cNvPr id="12" name="Прямокутник 11">
            <a:extLst>
              <a:ext uri="{FF2B5EF4-FFF2-40B4-BE49-F238E27FC236}">
                <a16:creationId xmlns:a16="http://schemas.microsoft.com/office/drawing/2014/main" id="{DF20F6D5-0524-452A-9B4B-B7475F01C7A1}"/>
              </a:ext>
            </a:extLst>
          </p:cNvPr>
          <p:cNvSpPr>
            <a:spLocks noGrp="1"/>
          </p:cNvSpPr>
          <p:nvPr/>
        </p:nvSpPr>
        <p:spPr>
          <a:xfrm>
            <a:off x="876300" y="3048000"/>
            <a:ext cx="46672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2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Пояснення</a:t>
            </a:r>
          </a:p>
        </p:txBody>
      </p:sp>
      <p:sp>
        <p:nvSpPr>
          <p:cNvPr id="13" name="Прямокутник 12">
            <a:extLst>
              <a:ext uri="{FF2B5EF4-FFF2-40B4-BE49-F238E27FC236}">
                <a16:creationId xmlns:a16="http://schemas.microsoft.com/office/drawing/2014/main" id="{1AA12774-9B34-4625-89AF-FDC6CEB37AA6}"/>
              </a:ext>
            </a:extLst>
          </p:cNvPr>
          <p:cNvSpPr>
            <a:spLocks noGrp="1"/>
          </p:cNvSpPr>
          <p:nvPr/>
        </p:nvSpPr>
        <p:spPr>
          <a:xfrm>
            <a:off x="876300" y="3248025"/>
            <a:ext cx="4667250" cy="1809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розкриває механізми та причинні зв’язки</a:t>
            </a:r>
          </a:p>
        </p:txBody>
      </p:sp>
      <p:sp>
        <p:nvSpPr>
          <p:cNvPr id="14" name="Округлений прямокутник 13">
            <a:extLst>
              <a:ext uri="{FF2B5EF4-FFF2-40B4-BE49-F238E27FC236}">
                <a16:creationId xmlns:a16="http://schemas.microsoft.com/office/drawing/2014/main" id="{A5A7B9A9-0CCF-4525-A859-04F7C1CE5F5C}"/>
              </a:ext>
            </a:extLst>
          </p:cNvPr>
          <p:cNvSpPr>
            <a:spLocks noGrp="1"/>
          </p:cNvSpPr>
          <p:nvPr/>
        </p:nvSpPr>
        <p:spPr>
          <a:xfrm>
            <a:off x="666750" y="3733800"/>
            <a:ext cx="5048250" cy="666750"/>
          </a:xfrm>
          <a:prstGeom prst="roundRect">
            <a:avLst>
              <a:gd name="adj" fmla="val 11429"/>
            </a:avLst>
          </a:prstGeom>
          <a:solidFill>
            <a:srgbClr val="F4F8FB"/>
          </a:solidFill>
          <a:ln w="14288">
            <a:solidFill>
              <a:srgbClr val="C9D7E3"/>
            </a:solidFill>
            <a:prstDash val="solid"/>
          </a:ln>
        </p:spPr>
      </p:sp>
      <p:sp>
        <p:nvSpPr>
          <p:cNvPr id="15" name="Прямокутник 14">
            <a:extLst>
              <a:ext uri="{FF2B5EF4-FFF2-40B4-BE49-F238E27FC236}">
                <a16:creationId xmlns:a16="http://schemas.microsoft.com/office/drawing/2014/main" id="{71209EAA-4BC3-4504-A913-516087E5E735}"/>
              </a:ext>
            </a:extLst>
          </p:cNvPr>
          <p:cNvSpPr>
            <a:spLocks noGrp="1"/>
          </p:cNvSpPr>
          <p:nvPr/>
        </p:nvSpPr>
        <p:spPr>
          <a:xfrm>
            <a:off x="876300" y="3867150"/>
            <a:ext cx="46672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2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Інтерпретація</a:t>
            </a:r>
          </a:p>
        </p:txBody>
      </p:sp>
      <p:sp>
        <p:nvSpPr>
          <p:cNvPr id="16" name="Прямокутник 15">
            <a:extLst>
              <a:ext uri="{FF2B5EF4-FFF2-40B4-BE49-F238E27FC236}">
                <a16:creationId xmlns:a16="http://schemas.microsoft.com/office/drawing/2014/main" id="{481500FE-255B-4C83-AF5D-774998622340}"/>
              </a:ext>
            </a:extLst>
          </p:cNvPr>
          <p:cNvSpPr>
            <a:spLocks noGrp="1"/>
          </p:cNvSpPr>
          <p:nvPr/>
        </p:nvSpPr>
        <p:spPr>
          <a:xfrm>
            <a:off x="876300" y="4067175"/>
            <a:ext cx="4667250" cy="1809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надає зміст установленим емпіричним закономірностям</a:t>
            </a:r>
          </a:p>
        </p:txBody>
      </p:sp>
      <p:sp>
        <p:nvSpPr>
          <p:cNvPr id="17" name="Округлений прямокутник 16">
            <a:extLst>
              <a:ext uri="{FF2B5EF4-FFF2-40B4-BE49-F238E27FC236}">
                <a16:creationId xmlns:a16="http://schemas.microsoft.com/office/drawing/2014/main" id="{FA074596-6C21-4EE9-BF8F-FFEE52F8CAA3}"/>
              </a:ext>
            </a:extLst>
          </p:cNvPr>
          <p:cNvSpPr>
            <a:spLocks noGrp="1"/>
          </p:cNvSpPr>
          <p:nvPr/>
        </p:nvSpPr>
        <p:spPr>
          <a:xfrm>
            <a:off x="666750" y="4552950"/>
            <a:ext cx="5048250" cy="666750"/>
          </a:xfrm>
          <a:prstGeom prst="roundRect">
            <a:avLst>
              <a:gd name="adj" fmla="val 11429"/>
            </a:avLst>
          </a:prstGeom>
          <a:solidFill>
            <a:srgbClr val="FFFFFF"/>
          </a:solidFill>
          <a:ln w="14288">
            <a:solidFill>
              <a:srgbClr val="C9D7E3"/>
            </a:solidFill>
            <a:prstDash val="solid"/>
          </a:ln>
        </p:spPr>
      </p:sp>
      <p:sp>
        <p:nvSpPr>
          <p:cNvPr id="18" name="Прямокутник 17">
            <a:extLst>
              <a:ext uri="{FF2B5EF4-FFF2-40B4-BE49-F238E27FC236}">
                <a16:creationId xmlns:a16="http://schemas.microsoft.com/office/drawing/2014/main" id="{6B3162D5-0156-4F2C-B90C-6CD0B97DB686}"/>
              </a:ext>
            </a:extLst>
          </p:cNvPr>
          <p:cNvSpPr>
            <a:spLocks noGrp="1"/>
          </p:cNvSpPr>
          <p:nvPr/>
        </p:nvSpPr>
        <p:spPr>
          <a:xfrm>
            <a:off x="876300" y="4686300"/>
            <a:ext cx="46672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2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Обмеження</a:t>
            </a:r>
          </a:p>
        </p:txBody>
      </p:sp>
      <p:sp>
        <p:nvSpPr>
          <p:cNvPr id="19" name="Прямокутник 18">
            <a:extLst>
              <a:ext uri="{FF2B5EF4-FFF2-40B4-BE49-F238E27FC236}">
                <a16:creationId xmlns:a16="http://schemas.microsoft.com/office/drawing/2014/main" id="{8BFF686A-6159-440D-BA60-FDFE8B12A393}"/>
              </a:ext>
            </a:extLst>
          </p:cNvPr>
          <p:cNvSpPr>
            <a:spLocks noGrp="1"/>
          </p:cNvSpPr>
          <p:nvPr/>
        </p:nvSpPr>
        <p:spPr>
          <a:xfrm>
            <a:off x="876300" y="4886325"/>
            <a:ext cx="4667250" cy="1809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окреслює умови, за яких пояснення є чинним</a:t>
            </a:r>
          </a:p>
        </p:txBody>
      </p:sp>
      <p:sp>
        <p:nvSpPr>
          <p:cNvPr id="20" name="Прямокутник 19">
            <a:extLst>
              <a:ext uri="{FF2B5EF4-FFF2-40B4-BE49-F238E27FC236}">
                <a16:creationId xmlns:a16="http://schemas.microsoft.com/office/drawing/2014/main" id="{3CA44DB0-4291-4893-8D4D-14638B732B4D}"/>
              </a:ext>
            </a:extLst>
          </p:cNvPr>
          <p:cNvSpPr>
            <a:spLocks noGrp="1"/>
          </p:cNvSpPr>
          <p:nvPr/>
        </p:nvSpPr>
        <p:spPr>
          <a:xfrm>
            <a:off x="6477000" y="1666875"/>
            <a:ext cx="49530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2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РІВНІ ПОЯСНЕННЯ</a:t>
            </a:r>
          </a:p>
        </p:txBody>
      </p:sp>
      <p:sp>
        <p:nvSpPr>
          <p:cNvPr id="21" name="Округлений прямокутник 20">
            <a:extLst>
              <a:ext uri="{FF2B5EF4-FFF2-40B4-BE49-F238E27FC236}">
                <a16:creationId xmlns:a16="http://schemas.microsoft.com/office/drawing/2014/main" id="{E342BCBD-8E48-4846-82BE-354DEA33598D}"/>
              </a:ext>
            </a:extLst>
          </p:cNvPr>
          <p:cNvSpPr>
            <a:spLocks noGrp="1"/>
          </p:cNvSpPr>
          <p:nvPr/>
        </p:nvSpPr>
        <p:spPr>
          <a:xfrm>
            <a:off x="6477000" y="2190750"/>
            <a:ext cx="1162050" cy="742950"/>
          </a:xfrm>
          <a:prstGeom prst="roundRect">
            <a:avLst>
              <a:gd name="adj" fmla="val 10256"/>
            </a:avLst>
          </a:prstGeom>
          <a:solidFill>
            <a:srgbClr val="EAF2F8"/>
          </a:solidFill>
          <a:ln w="14288">
            <a:solidFill>
              <a:srgbClr val="5C9BC6"/>
            </a:solidFill>
            <a:prstDash val="solid"/>
          </a:ln>
        </p:spPr>
        <p:txBody>
          <a:bodyPr anchor="ctr"/>
          <a:lstStyle>
            <a:defPPr algn="ctr">
              <a:def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МАКРО</a:t>
            </a:r>
          </a:p>
        </p:txBody>
      </p:sp>
      <p:sp>
        <p:nvSpPr>
          <p:cNvPr id="22" name="Прямокутник 21">
            <a:extLst>
              <a:ext uri="{FF2B5EF4-FFF2-40B4-BE49-F238E27FC236}">
                <a16:creationId xmlns:a16="http://schemas.microsoft.com/office/drawing/2014/main" id="{829D6281-1AE5-41CB-9196-9E8AF300A760}"/>
              </a:ext>
            </a:extLst>
          </p:cNvPr>
          <p:cNvSpPr>
            <a:spLocks noGrp="1"/>
          </p:cNvSpPr>
          <p:nvPr/>
        </p:nvSpPr>
        <p:spPr>
          <a:xfrm>
            <a:off x="7810500" y="2190750"/>
            <a:ext cx="3429000" cy="742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27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7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світова економіка, міжнародні інституції, державна політика</a:t>
            </a:r>
          </a:p>
        </p:txBody>
      </p:sp>
      <p:sp>
        <p:nvSpPr>
          <p:cNvPr id="23" name="Округлений прямокутник 22">
            <a:extLst>
              <a:ext uri="{FF2B5EF4-FFF2-40B4-BE49-F238E27FC236}">
                <a16:creationId xmlns:a16="http://schemas.microsoft.com/office/drawing/2014/main" id="{B193B0F3-4B13-4C9D-A838-D97E42A517E8}"/>
              </a:ext>
            </a:extLst>
          </p:cNvPr>
          <p:cNvSpPr>
            <a:spLocks noGrp="1"/>
          </p:cNvSpPr>
          <p:nvPr/>
        </p:nvSpPr>
        <p:spPr>
          <a:xfrm>
            <a:off x="6477000" y="3295650"/>
            <a:ext cx="1162050" cy="742950"/>
          </a:xfrm>
          <a:prstGeom prst="roundRect">
            <a:avLst>
              <a:gd name="adj" fmla="val 10256"/>
            </a:avLst>
          </a:prstGeom>
          <a:solidFill>
            <a:srgbClr val="102A43"/>
          </a:solidFill>
          <a:ln w="14288">
            <a:solidFill>
              <a:srgbClr val="102A43"/>
            </a:solidFill>
            <a:prstDash val="solid"/>
          </a:ln>
        </p:spPr>
        <p:txBody>
          <a:bodyPr anchor="ctr"/>
          <a:lstStyle>
            <a:defPPr algn="ctr">
              <a:def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МЕЗО</a:t>
            </a:r>
          </a:p>
        </p:txBody>
      </p:sp>
      <p:sp>
        <p:nvSpPr>
          <p:cNvPr id="24" name="Прямокутник 23">
            <a:extLst>
              <a:ext uri="{FF2B5EF4-FFF2-40B4-BE49-F238E27FC236}">
                <a16:creationId xmlns:a16="http://schemas.microsoft.com/office/drawing/2014/main" id="{7E6761FE-A909-474A-A55B-E9AAE296A83E}"/>
              </a:ext>
            </a:extLst>
          </p:cNvPr>
          <p:cNvSpPr>
            <a:spLocks noGrp="1"/>
          </p:cNvSpPr>
          <p:nvPr/>
        </p:nvSpPr>
        <p:spPr>
          <a:xfrm>
            <a:off x="7810500" y="3295650"/>
            <a:ext cx="3429000" cy="742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27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7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галузі, ринки, мережі, ланцюги створення вартості</a:t>
            </a:r>
          </a:p>
        </p:txBody>
      </p:sp>
      <p:sp>
        <p:nvSpPr>
          <p:cNvPr id="25" name="Округлений прямокутник 24">
            <a:extLst>
              <a:ext uri="{FF2B5EF4-FFF2-40B4-BE49-F238E27FC236}">
                <a16:creationId xmlns:a16="http://schemas.microsoft.com/office/drawing/2014/main" id="{B740B166-AA40-42EB-821E-48355BB46FE8}"/>
              </a:ext>
            </a:extLst>
          </p:cNvPr>
          <p:cNvSpPr>
            <a:spLocks noGrp="1"/>
          </p:cNvSpPr>
          <p:nvPr/>
        </p:nvSpPr>
        <p:spPr>
          <a:xfrm>
            <a:off x="6477000" y="4400550"/>
            <a:ext cx="1162050" cy="742950"/>
          </a:xfrm>
          <a:prstGeom prst="roundRect">
            <a:avLst>
              <a:gd name="adj" fmla="val 10256"/>
            </a:avLst>
          </a:prstGeom>
          <a:solidFill>
            <a:srgbClr val="EAF2F8"/>
          </a:solidFill>
          <a:ln w="14288">
            <a:solidFill>
              <a:srgbClr val="5C9BC6"/>
            </a:solidFill>
            <a:prstDash val="solid"/>
          </a:ln>
        </p:spPr>
        <p:txBody>
          <a:bodyPr anchor="ctr"/>
          <a:lstStyle>
            <a:defPPr algn="ctr">
              <a:def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МІКРО</a:t>
            </a:r>
          </a:p>
        </p:txBody>
      </p:sp>
      <p:sp>
        <p:nvSpPr>
          <p:cNvPr id="26" name="Прямокутник 25">
            <a:extLst>
              <a:ext uri="{FF2B5EF4-FFF2-40B4-BE49-F238E27FC236}">
                <a16:creationId xmlns:a16="http://schemas.microsoft.com/office/drawing/2014/main" id="{8D3CD4B0-528F-405B-910C-C0FE0A89D66A}"/>
              </a:ext>
            </a:extLst>
          </p:cNvPr>
          <p:cNvSpPr>
            <a:spLocks noGrp="1"/>
          </p:cNvSpPr>
          <p:nvPr/>
        </p:nvSpPr>
        <p:spPr>
          <a:xfrm>
            <a:off x="7810500" y="4400550"/>
            <a:ext cx="3429000" cy="742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27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7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фірми, домогосподарства, управлінські рішення</a:t>
            </a:r>
          </a:p>
        </p:txBody>
      </p:sp>
    </p:spTree>
    <p:extLst>
      <p:ext uri="{BB962C8B-B14F-4D97-AF65-F5344CB8AC3E}">
        <p14:creationId xmlns:p14="http://schemas.microsoft.com/office/powerpoint/2010/main" val="13501177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Прямокутник 26">
            <a:extLst>
              <a:ext uri="{FF2B5EF4-FFF2-40B4-BE49-F238E27FC236}">
                <a16:creationId xmlns:a16="http://schemas.microsoft.com/office/drawing/2014/main" id="{7FB6BD81-625D-4804-B5C8-910556B3D8AE}"/>
              </a:ext>
            </a:extLst>
          </p:cNvPr>
          <p:cNvSpPr>
            <a:spLocks noGrp="1"/>
          </p:cNvSpPr>
          <p:nvPr/>
        </p:nvSpPr>
        <p:spPr>
          <a:xfrm>
            <a:off x="666750" y="361950"/>
            <a:ext cx="4095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1. ТЕОРЕТИЧНІ ПІДХОДИ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45AB59DA-7125-4AFA-9FCE-CC76C1886FB8}"/>
              </a:ext>
            </a:extLst>
          </p:cNvPr>
          <p:cNvSpPr>
            <a:spLocks noGrp="1"/>
          </p:cNvSpPr>
          <p:nvPr/>
        </p:nvSpPr>
        <p:spPr>
          <a:xfrm>
            <a:off x="666750" y="723900"/>
            <a:ext cx="108585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Критерії вибору теоретичного підходу</a:t>
            </a:r>
          </a:p>
        </p:txBody>
      </p:sp>
      <p:sp>
        <p:nvSpPr>
          <p:cNvPr id="3" name="Пряма сполучна лінія 2">
            <a:extLst>
              <a:ext uri="{FF2B5EF4-FFF2-40B4-BE49-F238E27FC236}">
                <a16:creationId xmlns:a16="http://schemas.microsoft.com/office/drawing/2014/main" id="{5577F65B-B098-42B4-A153-F13E44613EF3}"/>
              </a:ext>
            </a:extLst>
          </p:cNvPr>
          <p:cNvSpPr>
            <a:spLocks noGrp="1"/>
          </p:cNvSpPr>
          <p:nvPr/>
        </p:nvSpPr>
        <p:spPr>
          <a:xfrm>
            <a:off x="666750" y="1381125"/>
            <a:ext cx="10858500" cy="0"/>
          </a:xfrm>
          <a:prstGeom prst="line">
            <a:avLst/>
          </a:prstGeom>
          <a:noFill/>
          <a:ln w="28575">
            <a:solidFill>
              <a:srgbClr val="EAF2F8"/>
            </a:solidFill>
            <a:prstDash val="solid"/>
          </a:ln>
        </p:spPr>
      </p:sp>
      <p:sp>
        <p:nvSpPr>
          <p:cNvPr id="4" name="Пряма сполучна лінія 3">
            <a:extLst>
              <a:ext uri="{FF2B5EF4-FFF2-40B4-BE49-F238E27FC236}">
                <a16:creationId xmlns:a16="http://schemas.microsoft.com/office/drawing/2014/main" id="{D6D6B716-AC46-4AFA-9605-F22116FABB3F}"/>
              </a:ext>
            </a:extLst>
          </p:cNvPr>
          <p:cNvSpPr>
            <a:spLocks noGrp="1"/>
          </p:cNvSpPr>
          <p:nvPr/>
        </p:nvSpPr>
        <p:spPr>
          <a:xfrm>
            <a:off x="666750" y="6248400"/>
            <a:ext cx="10858500" cy="0"/>
          </a:xfrm>
          <a:prstGeom prst="line">
            <a:avLst/>
          </a:prstGeom>
          <a:noFill/>
          <a:ln w="19050">
            <a:solidFill>
              <a:srgbClr val="EAF2F8"/>
            </a:solidFill>
            <a:prstDash val="solid"/>
          </a:ln>
        </p:spPr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0326FEBA-ED5A-442B-92BF-ED5F0E0355D3}"/>
              </a:ext>
            </a:extLst>
          </p:cNvPr>
          <p:cNvSpPr>
            <a:spLocks noGrp="1"/>
          </p:cNvSpPr>
          <p:nvPr/>
        </p:nvSpPr>
        <p:spPr>
          <a:xfrm>
            <a:off x="685800" y="634365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Методологія та організація наукових досліджень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08083416-23CA-4AC4-91F2-2990A26AFD86}"/>
              </a:ext>
            </a:extLst>
          </p:cNvPr>
          <p:cNvSpPr>
            <a:spLocks noGrp="1"/>
          </p:cNvSpPr>
          <p:nvPr/>
        </p:nvSpPr>
        <p:spPr>
          <a:xfrm>
            <a:off x="11049000" y="6343650"/>
            <a:ext cx="4572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06</a:t>
            </a:r>
          </a:p>
        </p:txBody>
      </p:sp>
      <p:sp>
        <p:nvSpPr>
          <p:cNvPr id="7" name="Округлений прямокутник 6">
            <a:extLst>
              <a:ext uri="{FF2B5EF4-FFF2-40B4-BE49-F238E27FC236}">
                <a16:creationId xmlns:a16="http://schemas.microsoft.com/office/drawing/2014/main" id="{03A5AC47-9A42-42E7-A294-B37C76C8BE06}"/>
              </a:ext>
            </a:extLst>
          </p:cNvPr>
          <p:cNvSpPr>
            <a:spLocks noGrp="1"/>
          </p:cNvSpPr>
          <p:nvPr/>
        </p:nvSpPr>
        <p:spPr>
          <a:xfrm>
            <a:off x="666750" y="1619250"/>
            <a:ext cx="10858500" cy="685800"/>
          </a:xfrm>
          <a:prstGeom prst="roundRect">
            <a:avLst>
              <a:gd name="adj" fmla="val 11111"/>
            </a:avLst>
          </a:prstGeom>
          <a:solidFill>
            <a:srgbClr val="F4F8FB"/>
          </a:solidFill>
          <a:ln w="14288">
            <a:solidFill>
              <a:srgbClr val="C9D7E3"/>
            </a:solidFill>
            <a:prstDash val="solid"/>
          </a:ln>
        </p:spPr>
      </p:sp>
      <p:sp>
        <p:nvSpPr>
          <p:cNvPr id="8" name="Овал 7">
            <a:extLst>
              <a:ext uri="{FF2B5EF4-FFF2-40B4-BE49-F238E27FC236}">
                <a16:creationId xmlns:a16="http://schemas.microsoft.com/office/drawing/2014/main" id="{2540A55A-8B87-4237-A7D6-3D19ED913968}"/>
              </a:ext>
            </a:extLst>
          </p:cNvPr>
          <p:cNvSpPr>
            <a:spLocks noGrp="1"/>
          </p:cNvSpPr>
          <p:nvPr/>
        </p:nvSpPr>
        <p:spPr>
          <a:xfrm>
            <a:off x="838200" y="1771650"/>
            <a:ext cx="419100" cy="419100"/>
          </a:xfrm>
          <a:prstGeom prst="ellipse">
            <a:avLst/>
          </a:prstGeom>
          <a:solidFill>
            <a:srgbClr val="102A43"/>
          </a:solidFill>
          <a:ln w="9525">
            <a:solidFill>
              <a:srgbClr val="102A43"/>
            </a:solidFill>
            <a:prstDash val="solid"/>
          </a:ln>
        </p:spPr>
        <p:txBody>
          <a:bodyPr anchor="ctr"/>
          <a:lstStyle>
            <a:defPPr algn="ctr">
              <a:def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1</a:t>
            </a:r>
          </a:p>
        </p:txBody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1BC5CF06-FFC3-4040-B0DB-AB3C8FB87C61}"/>
              </a:ext>
            </a:extLst>
          </p:cNvPr>
          <p:cNvSpPr>
            <a:spLocks noGrp="1"/>
          </p:cNvSpPr>
          <p:nvPr/>
        </p:nvSpPr>
        <p:spPr>
          <a:xfrm>
            <a:off x="1371600" y="1752600"/>
            <a:ext cx="99822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3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3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Відповідність питанню</a:t>
            </a:r>
          </a:p>
        </p:txBody>
      </p:sp>
      <p:sp>
        <p:nvSpPr>
          <p:cNvPr id="10" name="Прямокутник 9">
            <a:extLst>
              <a:ext uri="{FF2B5EF4-FFF2-40B4-BE49-F238E27FC236}">
                <a16:creationId xmlns:a16="http://schemas.microsoft.com/office/drawing/2014/main" id="{A67BB4F7-2BA6-4939-A719-C00C213399A9}"/>
              </a:ext>
            </a:extLst>
          </p:cNvPr>
          <p:cNvSpPr>
            <a:spLocks noGrp="1"/>
          </p:cNvSpPr>
          <p:nvPr/>
        </p:nvSpPr>
        <p:spPr>
          <a:xfrm>
            <a:off x="1371600" y="1962150"/>
            <a:ext cx="99822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Підхід має пояснювати саме той зв’язок або механізм, який досліджується.</a:t>
            </a:r>
          </a:p>
        </p:txBody>
      </p:sp>
      <p:sp>
        <p:nvSpPr>
          <p:cNvPr id="11" name="Округлений прямокутник 10">
            <a:extLst>
              <a:ext uri="{FF2B5EF4-FFF2-40B4-BE49-F238E27FC236}">
                <a16:creationId xmlns:a16="http://schemas.microsoft.com/office/drawing/2014/main" id="{051044DD-C1E0-4AA8-9D84-09478B98A12C}"/>
              </a:ext>
            </a:extLst>
          </p:cNvPr>
          <p:cNvSpPr>
            <a:spLocks noGrp="1"/>
          </p:cNvSpPr>
          <p:nvPr/>
        </p:nvSpPr>
        <p:spPr>
          <a:xfrm>
            <a:off x="666750" y="2457450"/>
            <a:ext cx="10858500" cy="685800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4288">
            <a:solidFill>
              <a:srgbClr val="C9D7E3"/>
            </a:solidFill>
            <a:prstDash val="solid"/>
          </a:ln>
        </p:spPr>
      </p:sp>
      <p:sp>
        <p:nvSpPr>
          <p:cNvPr id="12" name="Овал 11">
            <a:extLst>
              <a:ext uri="{FF2B5EF4-FFF2-40B4-BE49-F238E27FC236}">
                <a16:creationId xmlns:a16="http://schemas.microsoft.com/office/drawing/2014/main" id="{C4695661-A71B-46A4-92B7-650D774894F6}"/>
              </a:ext>
            </a:extLst>
          </p:cNvPr>
          <p:cNvSpPr>
            <a:spLocks noGrp="1"/>
          </p:cNvSpPr>
          <p:nvPr/>
        </p:nvSpPr>
        <p:spPr>
          <a:xfrm>
            <a:off x="838200" y="2609850"/>
            <a:ext cx="419100" cy="419100"/>
          </a:xfrm>
          <a:prstGeom prst="ellipse">
            <a:avLst/>
          </a:prstGeom>
          <a:solidFill>
            <a:srgbClr val="102A43"/>
          </a:solidFill>
          <a:ln w="9525">
            <a:solidFill>
              <a:srgbClr val="102A43"/>
            </a:solidFill>
            <a:prstDash val="solid"/>
          </a:ln>
        </p:spPr>
        <p:txBody>
          <a:bodyPr anchor="ctr"/>
          <a:lstStyle>
            <a:defPPr algn="ctr">
              <a:def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2</a:t>
            </a:r>
          </a:p>
        </p:txBody>
      </p:sp>
      <p:sp>
        <p:nvSpPr>
          <p:cNvPr id="13" name="Прямокутник 12">
            <a:extLst>
              <a:ext uri="{FF2B5EF4-FFF2-40B4-BE49-F238E27FC236}">
                <a16:creationId xmlns:a16="http://schemas.microsoft.com/office/drawing/2014/main" id="{E7F23CBC-0B15-466F-846A-87E81AC14ED3}"/>
              </a:ext>
            </a:extLst>
          </p:cNvPr>
          <p:cNvSpPr>
            <a:spLocks noGrp="1"/>
          </p:cNvSpPr>
          <p:nvPr/>
        </p:nvSpPr>
        <p:spPr>
          <a:xfrm>
            <a:off x="1371600" y="2590800"/>
            <a:ext cx="99822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3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3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Пояснювальна спроможність</a:t>
            </a:r>
          </a:p>
        </p:txBody>
      </p:sp>
      <p:sp>
        <p:nvSpPr>
          <p:cNvPr id="14" name="Прямокутник 13">
            <a:extLst>
              <a:ext uri="{FF2B5EF4-FFF2-40B4-BE49-F238E27FC236}">
                <a16:creationId xmlns:a16="http://schemas.microsoft.com/office/drawing/2014/main" id="{F3C803F3-8B3A-4391-A95B-08826EEBD5D6}"/>
              </a:ext>
            </a:extLst>
          </p:cNvPr>
          <p:cNvSpPr>
            <a:spLocks noGrp="1"/>
          </p:cNvSpPr>
          <p:nvPr/>
        </p:nvSpPr>
        <p:spPr>
          <a:xfrm>
            <a:off x="1371600" y="2800350"/>
            <a:ext cx="99822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Теорія повинна пропонувати логіку, що виходить за межі опису фактів.</a:t>
            </a:r>
          </a:p>
        </p:txBody>
      </p:sp>
      <p:sp>
        <p:nvSpPr>
          <p:cNvPr id="15" name="Округлений прямокутник 14">
            <a:extLst>
              <a:ext uri="{FF2B5EF4-FFF2-40B4-BE49-F238E27FC236}">
                <a16:creationId xmlns:a16="http://schemas.microsoft.com/office/drawing/2014/main" id="{6FEA0E98-825C-4630-A0DD-AC7D9A3050C3}"/>
              </a:ext>
            </a:extLst>
          </p:cNvPr>
          <p:cNvSpPr>
            <a:spLocks noGrp="1"/>
          </p:cNvSpPr>
          <p:nvPr/>
        </p:nvSpPr>
        <p:spPr>
          <a:xfrm>
            <a:off x="666750" y="3295650"/>
            <a:ext cx="10858500" cy="685800"/>
          </a:xfrm>
          <a:prstGeom prst="roundRect">
            <a:avLst>
              <a:gd name="adj" fmla="val 11111"/>
            </a:avLst>
          </a:prstGeom>
          <a:solidFill>
            <a:srgbClr val="F4F8FB"/>
          </a:solidFill>
          <a:ln w="14288">
            <a:solidFill>
              <a:srgbClr val="C9D7E3"/>
            </a:solidFill>
            <a:prstDash val="solid"/>
          </a:ln>
        </p:spPr>
      </p:sp>
      <p:sp>
        <p:nvSpPr>
          <p:cNvPr id="16" name="Овал 15">
            <a:extLst>
              <a:ext uri="{FF2B5EF4-FFF2-40B4-BE49-F238E27FC236}">
                <a16:creationId xmlns:a16="http://schemas.microsoft.com/office/drawing/2014/main" id="{9B25986C-60C2-44CA-9E59-EB166FD84FA1}"/>
              </a:ext>
            </a:extLst>
          </p:cNvPr>
          <p:cNvSpPr>
            <a:spLocks noGrp="1"/>
          </p:cNvSpPr>
          <p:nvPr/>
        </p:nvSpPr>
        <p:spPr>
          <a:xfrm>
            <a:off x="838200" y="3448050"/>
            <a:ext cx="419100" cy="419100"/>
          </a:xfrm>
          <a:prstGeom prst="ellipse">
            <a:avLst/>
          </a:prstGeom>
          <a:solidFill>
            <a:srgbClr val="102A43"/>
          </a:solidFill>
          <a:ln w="9525">
            <a:solidFill>
              <a:srgbClr val="102A43"/>
            </a:solidFill>
            <a:prstDash val="solid"/>
          </a:ln>
        </p:spPr>
        <p:txBody>
          <a:bodyPr anchor="ctr"/>
          <a:lstStyle>
            <a:defPPr algn="ctr">
              <a:def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3</a:t>
            </a:r>
          </a:p>
        </p:txBody>
      </p:sp>
      <p:sp>
        <p:nvSpPr>
          <p:cNvPr id="17" name="Прямокутник 16">
            <a:extLst>
              <a:ext uri="{FF2B5EF4-FFF2-40B4-BE49-F238E27FC236}">
                <a16:creationId xmlns:a16="http://schemas.microsoft.com/office/drawing/2014/main" id="{12D8C709-50F0-4AEA-999B-25C14E5614B5}"/>
              </a:ext>
            </a:extLst>
          </p:cNvPr>
          <p:cNvSpPr>
            <a:spLocks noGrp="1"/>
          </p:cNvSpPr>
          <p:nvPr/>
        </p:nvSpPr>
        <p:spPr>
          <a:xfrm>
            <a:off x="1371600" y="3429000"/>
            <a:ext cx="99822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3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3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Концептуальна визначеність</a:t>
            </a:r>
          </a:p>
        </p:txBody>
      </p:sp>
      <p:sp>
        <p:nvSpPr>
          <p:cNvPr id="18" name="Прямокутник 17">
            <a:extLst>
              <a:ext uri="{FF2B5EF4-FFF2-40B4-BE49-F238E27FC236}">
                <a16:creationId xmlns:a16="http://schemas.microsoft.com/office/drawing/2014/main" id="{D85D4562-051D-4F4F-9B28-79A557F2C96B}"/>
              </a:ext>
            </a:extLst>
          </p:cNvPr>
          <p:cNvSpPr>
            <a:spLocks noGrp="1"/>
          </p:cNvSpPr>
          <p:nvPr/>
        </p:nvSpPr>
        <p:spPr>
          <a:xfrm>
            <a:off x="1371600" y="3638550"/>
            <a:ext cx="99822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Основні поняття мають бути чіткими та придатними до подальшої операціоналізації.</a:t>
            </a:r>
          </a:p>
        </p:txBody>
      </p:sp>
      <p:sp>
        <p:nvSpPr>
          <p:cNvPr id="19" name="Округлений прямокутник 18">
            <a:extLst>
              <a:ext uri="{FF2B5EF4-FFF2-40B4-BE49-F238E27FC236}">
                <a16:creationId xmlns:a16="http://schemas.microsoft.com/office/drawing/2014/main" id="{6BF1F865-E8A8-4CAE-ACA9-DDDA4BC32420}"/>
              </a:ext>
            </a:extLst>
          </p:cNvPr>
          <p:cNvSpPr>
            <a:spLocks noGrp="1"/>
          </p:cNvSpPr>
          <p:nvPr/>
        </p:nvSpPr>
        <p:spPr>
          <a:xfrm>
            <a:off x="666750" y="4133850"/>
            <a:ext cx="10858500" cy="685800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4288">
            <a:solidFill>
              <a:srgbClr val="C9D7E3"/>
            </a:solidFill>
            <a:prstDash val="solid"/>
          </a:ln>
        </p:spPr>
      </p:sp>
      <p:sp>
        <p:nvSpPr>
          <p:cNvPr id="20" name="Овал 19">
            <a:extLst>
              <a:ext uri="{FF2B5EF4-FFF2-40B4-BE49-F238E27FC236}">
                <a16:creationId xmlns:a16="http://schemas.microsoft.com/office/drawing/2014/main" id="{88F33189-D164-4071-8D38-6DC352420B40}"/>
              </a:ext>
            </a:extLst>
          </p:cNvPr>
          <p:cNvSpPr>
            <a:spLocks noGrp="1"/>
          </p:cNvSpPr>
          <p:nvPr/>
        </p:nvSpPr>
        <p:spPr>
          <a:xfrm>
            <a:off x="838200" y="4286250"/>
            <a:ext cx="419100" cy="419100"/>
          </a:xfrm>
          <a:prstGeom prst="ellipse">
            <a:avLst/>
          </a:prstGeom>
          <a:solidFill>
            <a:srgbClr val="102A43"/>
          </a:solidFill>
          <a:ln w="9525">
            <a:solidFill>
              <a:srgbClr val="102A43"/>
            </a:solidFill>
            <a:prstDash val="solid"/>
          </a:ln>
        </p:spPr>
        <p:txBody>
          <a:bodyPr anchor="ctr"/>
          <a:lstStyle>
            <a:defPPr algn="ctr">
              <a:def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4</a:t>
            </a:r>
          </a:p>
        </p:txBody>
      </p:sp>
      <p:sp>
        <p:nvSpPr>
          <p:cNvPr id="21" name="Прямокутник 20">
            <a:extLst>
              <a:ext uri="{FF2B5EF4-FFF2-40B4-BE49-F238E27FC236}">
                <a16:creationId xmlns:a16="http://schemas.microsoft.com/office/drawing/2014/main" id="{463987B3-1C2F-4D50-A844-C0057F5EB1B1}"/>
              </a:ext>
            </a:extLst>
          </p:cNvPr>
          <p:cNvSpPr>
            <a:spLocks noGrp="1"/>
          </p:cNvSpPr>
          <p:nvPr/>
        </p:nvSpPr>
        <p:spPr>
          <a:xfrm>
            <a:off x="1371600" y="4267200"/>
            <a:ext cx="99822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3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3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Емпірична застосовність</a:t>
            </a:r>
          </a:p>
        </p:txBody>
      </p:sp>
      <p:sp>
        <p:nvSpPr>
          <p:cNvPr id="22" name="Прямокутник 21">
            <a:extLst>
              <a:ext uri="{FF2B5EF4-FFF2-40B4-BE49-F238E27FC236}">
                <a16:creationId xmlns:a16="http://schemas.microsoft.com/office/drawing/2014/main" id="{ECDBB832-6A9A-43D5-A76D-9A96EAEBC909}"/>
              </a:ext>
            </a:extLst>
          </p:cNvPr>
          <p:cNvSpPr>
            <a:spLocks noGrp="1"/>
          </p:cNvSpPr>
          <p:nvPr/>
        </p:nvSpPr>
        <p:spPr>
          <a:xfrm>
            <a:off x="1371600" y="4476750"/>
            <a:ext cx="99822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Очікувані зв’язки повинні допускати перевірку доступними даними й методами.</a:t>
            </a:r>
          </a:p>
        </p:txBody>
      </p:sp>
      <p:sp>
        <p:nvSpPr>
          <p:cNvPr id="23" name="Округлений прямокутник 22">
            <a:extLst>
              <a:ext uri="{FF2B5EF4-FFF2-40B4-BE49-F238E27FC236}">
                <a16:creationId xmlns:a16="http://schemas.microsoft.com/office/drawing/2014/main" id="{BA5EEE9B-13FD-4DB0-8813-EA1AA84483CA}"/>
              </a:ext>
            </a:extLst>
          </p:cNvPr>
          <p:cNvSpPr>
            <a:spLocks noGrp="1"/>
          </p:cNvSpPr>
          <p:nvPr/>
        </p:nvSpPr>
        <p:spPr>
          <a:xfrm>
            <a:off x="666750" y="4972050"/>
            <a:ext cx="10858500" cy="685800"/>
          </a:xfrm>
          <a:prstGeom prst="roundRect">
            <a:avLst>
              <a:gd name="adj" fmla="val 11111"/>
            </a:avLst>
          </a:prstGeom>
          <a:solidFill>
            <a:srgbClr val="F4F8FB"/>
          </a:solidFill>
          <a:ln w="14288">
            <a:solidFill>
              <a:srgbClr val="C9D7E3"/>
            </a:solidFill>
            <a:prstDash val="solid"/>
          </a:ln>
        </p:spPr>
      </p:sp>
      <p:sp>
        <p:nvSpPr>
          <p:cNvPr id="24" name="Овал 23">
            <a:extLst>
              <a:ext uri="{FF2B5EF4-FFF2-40B4-BE49-F238E27FC236}">
                <a16:creationId xmlns:a16="http://schemas.microsoft.com/office/drawing/2014/main" id="{39AE1AC3-33D1-44D1-85D1-CB1C9F8E68F5}"/>
              </a:ext>
            </a:extLst>
          </p:cNvPr>
          <p:cNvSpPr>
            <a:spLocks noGrp="1"/>
          </p:cNvSpPr>
          <p:nvPr/>
        </p:nvSpPr>
        <p:spPr>
          <a:xfrm>
            <a:off x="838200" y="5124450"/>
            <a:ext cx="419100" cy="419100"/>
          </a:xfrm>
          <a:prstGeom prst="ellipse">
            <a:avLst/>
          </a:prstGeom>
          <a:solidFill>
            <a:srgbClr val="102A43"/>
          </a:solidFill>
          <a:ln w="9525">
            <a:solidFill>
              <a:srgbClr val="102A43"/>
            </a:solidFill>
            <a:prstDash val="solid"/>
          </a:ln>
        </p:spPr>
        <p:txBody>
          <a:bodyPr anchor="ctr"/>
          <a:lstStyle>
            <a:defPPr algn="ctr">
              <a:def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5</a:t>
            </a:r>
          </a:p>
        </p:txBody>
      </p:sp>
      <p:sp>
        <p:nvSpPr>
          <p:cNvPr id="25" name="Прямокутник 24">
            <a:extLst>
              <a:ext uri="{FF2B5EF4-FFF2-40B4-BE49-F238E27FC236}">
                <a16:creationId xmlns:a16="http://schemas.microsoft.com/office/drawing/2014/main" id="{0A6C433C-2113-445A-89CC-30F24470BB8F}"/>
              </a:ext>
            </a:extLst>
          </p:cNvPr>
          <p:cNvSpPr>
            <a:spLocks noGrp="1"/>
          </p:cNvSpPr>
          <p:nvPr/>
        </p:nvSpPr>
        <p:spPr>
          <a:xfrm>
            <a:off x="1371600" y="5105400"/>
            <a:ext cx="99822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3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3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Контекстуальна доречність</a:t>
            </a:r>
          </a:p>
        </p:txBody>
      </p:sp>
      <p:sp>
        <p:nvSpPr>
          <p:cNvPr id="26" name="Прямокутник 25">
            <a:extLst>
              <a:ext uri="{FF2B5EF4-FFF2-40B4-BE49-F238E27FC236}">
                <a16:creationId xmlns:a16="http://schemas.microsoft.com/office/drawing/2014/main" id="{88549135-18CF-426F-8B30-031DCB271B0B}"/>
              </a:ext>
            </a:extLst>
          </p:cNvPr>
          <p:cNvSpPr>
            <a:spLocks noGrp="1"/>
          </p:cNvSpPr>
          <p:nvPr/>
        </p:nvSpPr>
        <p:spPr>
          <a:xfrm>
            <a:off x="1371600" y="5314950"/>
            <a:ext cx="99822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Необхідно враховувати країну, період, інституційні умови та рівень аналізу.</a:t>
            </a:r>
          </a:p>
        </p:txBody>
      </p:sp>
    </p:spTree>
    <p:extLst>
      <p:ext uri="{BB962C8B-B14F-4D97-AF65-F5344CB8AC3E}">
        <p14:creationId xmlns:p14="http://schemas.microsoft.com/office/powerpoint/2010/main" val="19246766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кутник 19">
            <a:extLst>
              <a:ext uri="{FF2B5EF4-FFF2-40B4-BE49-F238E27FC236}">
                <a16:creationId xmlns:a16="http://schemas.microsoft.com/office/drawing/2014/main" id="{F9423E43-A1F6-41D3-9CB7-13F6CC03CB22}"/>
              </a:ext>
            </a:extLst>
          </p:cNvPr>
          <p:cNvSpPr>
            <a:spLocks noGrp="1"/>
          </p:cNvSpPr>
          <p:nvPr/>
        </p:nvSpPr>
        <p:spPr>
          <a:xfrm>
            <a:off x="666750" y="361950"/>
            <a:ext cx="4095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1. ТЕОРЕТИЧНІ ПІДХОДИ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09F964A8-D984-4D85-AE04-CDFA73BBE7AD}"/>
              </a:ext>
            </a:extLst>
          </p:cNvPr>
          <p:cNvSpPr>
            <a:spLocks noGrp="1"/>
          </p:cNvSpPr>
          <p:nvPr/>
        </p:nvSpPr>
        <p:spPr>
          <a:xfrm>
            <a:off x="666750" y="723900"/>
            <a:ext cx="108585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Одне явище — різні теоретичні перспективи</a:t>
            </a:r>
          </a:p>
        </p:txBody>
      </p:sp>
      <p:sp>
        <p:nvSpPr>
          <p:cNvPr id="3" name="Пряма сполучна лінія 2">
            <a:extLst>
              <a:ext uri="{FF2B5EF4-FFF2-40B4-BE49-F238E27FC236}">
                <a16:creationId xmlns:a16="http://schemas.microsoft.com/office/drawing/2014/main" id="{1BC32386-B7F9-4AF7-AB88-E84D03AF12B5}"/>
              </a:ext>
            </a:extLst>
          </p:cNvPr>
          <p:cNvSpPr>
            <a:spLocks noGrp="1"/>
          </p:cNvSpPr>
          <p:nvPr/>
        </p:nvSpPr>
        <p:spPr>
          <a:xfrm>
            <a:off x="666750" y="1381125"/>
            <a:ext cx="10858500" cy="0"/>
          </a:xfrm>
          <a:prstGeom prst="line">
            <a:avLst/>
          </a:prstGeom>
          <a:noFill/>
          <a:ln w="28575">
            <a:solidFill>
              <a:srgbClr val="EAF2F8"/>
            </a:solidFill>
            <a:prstDash val="solid"/>
          </a:ln>
        </p:spPr>
      </p:sp>
      <p:sp>
        <p:nvSpPr>
          <p:cNvPr id="4" name="Пряма сполучна лінія 3">
            <a:extLst>
              <a:ext uri="{FF2B5EF4-FFF2-40B4-BE49-F238E27FC236}">
                <a16:creationId xmlns:a16="http://schemas.microsoft.com/office/drawing/2014/main" id="{6364CB94-BBE2-4273-9120-F5B8B990A83F}"/>
              </a:ext>
            </a:extLst>
          </p:cNvPr>
          <p:cNvSpPr>
            <a:spLocks noGrp="1"/>
          </p:cNvSpPr>
          <p:nvPr/>
        </p:nvSpPr>
        <p:spPr>
          <a:xfrm>
            <a:off x="666750" y="6248400"/>
            <a:ext cx="10858500" cy="0"/>
          </a:xfrm>
          <a:prstGeom prst="line">
            <a:avLst/>
          </a:prstGeom>
          <a:noFill/>
          <a:ln w="19050">
            <a:solidFill>
              <a:srgbClr val="EAF2F8"/>
            </a:solidFill>
            <a:prstDash val="solid"/>
          </a:ln>
        </p:spPr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C21EF2C1-076C-411C-9C72-CE7EE1B66E25}"/>
              </a:ext>
            </a:extLst>
          </p:cNvPr>
          <p:cNvSpPr>
            <a:spLocks noGrp="1"/>
          </p:cNvSpPr>
          <p:nvPr/>
        </p:nvSpPr>
        <p:spPr>
          <a:xfrm>
            <a:off x="685800" y="634365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Методологія та організація наукових досліджень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E7CDD3BA-4C09-470E-9E41-64A43350C324}"/>
              </a:ext>
            </a:extLst>
          </p:cNvPr>
          <p:cNvSpPr>
            <a:spLocks noGrp="1"/>
          </p:cNvSpPr>
          <p:nvPr/>
        </p:nvSpPr>
        <p:spPr>
          <a:xfrm>
            <a:off x="11049000" y="6343650"/>
            <a:ext cx="4572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07</a:t>
            </a:r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8E05C099-C925-400E-BC1C-96CBEA941225}"/>
              </a:ext>
            </a:extLst>
          </p:cNvPr>
          <p:cNvSpPr>
            <a:spLocks noGrp="1"/>
          </p:cNvSpPr>
          <p:nvPr/>
        </p:nvSpPr>
        <p:spPr>
          <a:xfrm>
            <a:off x="3857625" y="2476500"/>
            <a:ext cx="4476750" cy="819150"/>
          </a:xfrm>
          <a:prstGeom prst="ellipse">
            <a:avLst/>
          </a:prstGeom>
          <a:solidFill>
            <a:srgbClr val="102A43"/>
          </a:solidFill>
          <a:ln w="9525">
            <a:solidFill>
              <a:srgbClr val="102A43"/>
            </a:solidFill>
            <a:prstDash val="solid"/>
          </a:ln>
        </p:spPr>
        <p:txBody>
          <a:bodyPr anchor="ctr"/>
          <a:lstStyle>
            <a:defPPr algn="ctr">
              <a:defRPr sz="14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4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ЕКСПОРТНА СТІЙКІСТЬ ПІДПРИЄМСТВА</a:t>
            </a:r>
          </a:p>
        </p:txBody>
      </p:sp>
      <p:sp>
        <p:nvSpPr>
          <p:cNvPr id="8" name="Округлений прямокутник 7">
            <a:extLst>
              <a:ext uri="{FF2B5EF4-FFF2-40B4-BE49-F238E27FC236}">
                <a16:creationId xmlns:a16="http://schemas.microsoft.com/office/drawing/2014/main" id="{16AEA27D-555A-4203-9BD5-E7E84A2C2C1A}"/>
              </a:ext>
            </a:extLst>
          </p:cNvPr>
          <p:cNvSpPr>
            <a:spLocks noGrp="1"/>
          </p:cNvSpPr>
          <p:nvPr/>
        </p:nvSpPr>
        <p:spPr>
          <a:xfrm>
            <a:off x="762000" y="1790700"/>
            <a:ext cx="3333750" cy="1066800"/>
          </a:xfrm>
          <a:prstGeom prst="roundRect">
            <a:avLst>
              <a:gd name="adj" fmla="val 7143"/>
            </a:avLst>
          </a:prstGeom>
          <a:solidFill>
            <a:srgbClr val="FFFFFF"/>
          </a:solidFill>
          <a:ln w="14288">
            <a:solidFill>
              <a:srgbClr val="5C9BC6"/>
            </a:solidFill>
            <a:prstDash val="solid"/>
          </a:ln>
        </p:spPr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A55EB391-3159-45F9-BC01-703E447F94B9}"/>
              </a:ext>
            </a:extLst>
          </p:cNvPr>
          <p:cNvSpPr>
            <a:spLocks noGrp="1"/>
          </p:cNvSpPr>
          <p:nvPr/>
        </p:nvSpPr>
        <p:spPr>
          <a:xfrm>
            <a:off x="952500" y="1924050"/>
            <a:ext cx="29527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35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35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Ресурсна перспектива</a:t>
            </a:r>
          </a:p>
        </p:txBody>
      </p:sp>
      <p:sp>
        <p:nvSpPr>
          <p:cNvPr id="10" name="Прямокутник 9">
            <a:extLst>
              <a:ext uri="{FF2B5EF4-FFF2-40B4-BE49-F238E27FC236}">
                <a16:creationId xmlns:a16="http://schemas.microsoft.com/office/drawing/2014/main" id="{935B15E1-1F44-443F-A0B3-363DD0FD6FEE}"/>
              </a:ext>
            </a:extLst>
          </p:cNvPr>
          <p:cNvSpPr>
            <a:spLocks noGrp="1"/>
          </p:cNvSpPr>
          <p:nvPr/>
        </p:nvSpPr>
        <p:spPr>
          <a:xfrm>
            <a:off x="971550" y="2266950"/>
            <a:ext cx="29146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Унікальні ресурси та здатності підприємства</a:t>
            </a:r>
          </a:p>
        </p:txBody>
      </p:sp>
      <p:sp>
        <p:nvSpPr>
          <p:cNvPr id="11" name="Округлений прямокутник 10">
            <a:extLst>
              <a:ext uri="{FF2B5EF4-FFF2-40B4-BE49-F238E27FC236}">
                <a16:creationId xmlns:a16="http://schemas.microsoft.com/office/drawing/2014/main" id="{8B7654FD-4FB4-4DBB-9FF1-6377BEE9F67C}"/>
              </a:ext>
            </a:extLst>
          </p:cNvPr>
          <p:cNvSpPr>
            <a:spLocks noGrp="1"/>
          </p:cNvSpPr>
          <p:nvPr/>
        </p:nvSpPr>
        <p:spPr>
          <a:xfrm>
            <a:off x="8096250" y="1790700"/>
            <a:ext cx="3333750" cy="1066800"/>
          </a:xfrm>
          <a:prstGeom prst="roundRect">
            <a:avLst>
              <a:gd name="adj" fmla="val 7143"/>
            </a:avLst>
          </a:prstGeom>
          <a:solidFill>
            <a:srgbClr val="FFFFFF"/>
          </a:solidFill>
          <a:ln w="14288">
            <a:solidFill>
              <a:srgbClr val="5C9BC6"/>
            </a:solidFill>
            <a:prstDash val="solid"/>
          </a:ln>
        </p:spPr>
      </p:sp>
      <p:sp>
        <p:nvSpPr>
          <p:cNvPr id="12" name="Прямокутник 11">
            <a:extLst>
              <a:ext uri="{FF2B5EF4-FFF2-40B4-BE49-F238E27FC236}">
                <a16:creationId xmlns:a16="http://schemas.microsoft.com/office/drawing/2014/main" id="{1B4D74E3-B16C-4EA0-865E-79B0CD221ED9}"/>
              </a:ext>
            </a:extLst>
          </p:cNvPr>
          <p:cNvSpPr>
            <a:spLocks noGrp="1"/>
          </p:cNvSpPr>
          <p:nvPr/>
        </p:nvSpPr>
        <p:spPr>
          <a:xfrm>
            <a:off x="8286750" y="1924050"/>
            <a:ext cx="29527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35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35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Інституційна перспектива</a:t>
            </a:r>
          </a:p>
        </p:txBody>
      </p:sp>
      <p:sp>
        <p:nvSpPr>
          <p:cNvPr id="13" name="Прямокутник 12">
            <a:extLst>
              <a:ext uri="{FF2B5EF4-FFF2-40B4-BE49-F238E27FC236}">
                <a16:creationId xmlns:a16="http://schemas.microsoft.com/office/drawing/2014/main" id="{8629DD88-9475-40BD-8492-19D84260B618}"/>
              </a:ext>
            </a:extLst>
          </p:cNvPr>
          <p:cNvSpPr>
            <a:spLocks noGrp="1"/>
          </p:cNvSpPr>
          <p:nvPr/>
        </p:nvSpPr>
        <p:spPr>
          <a:xfrm>
            <a:off x="8305800" y="2266950"/>
            <a:ext cx="29146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Правила, стимули та якість інституційного середовища</a:t>
            </a:r>
          </a:p>
        </p:txBody>
      </p:sp>
      <p:sp>
        <p:nvSpPr>
          <p:cNvPr id="14" name="Округлений прямокутник 13">
            <a:extLst>
              <a:ext uri="{FF2B5EF4-FFF2-40B4-BE49-F238E27FC236}">
                <a16:creationId xmlns:a16="http://schemas.microsoft.com/office/drawing/2014/main" id="{8D1D357F-CC9B-4BF4-84CD-D46CC23E63FB}"/>
              </a:ext>
            </a:extLst>
          </p:cNvPr>
          <p:cNvSpPr>
            <a:spLocks noGrp="1"/>
          </p:cNvSpPr>
          <p:nvPr/>
        </p:nvSpPr>
        <p:spPr>
          <a:xfrm>
            <a:off x="3857625" y="4095750"/>
            <a:ext cx="3333750" cy="1066800"/>
          </a:xfrm>
          <a:prstGeom prst="roundRect">
            <a:avLst>
              <a:gd name="adj" fmla="val 7143"/>
            </a:avLst>
          </a:prstGeom>
          <a:solidFill>
            <a:srgbClr val="EAF2F8"/>
          </a:solidFill>
          <a:ln w="14288">
            <a:solidFill>
              <a:srgbClr val="5C9BC6"/>
            </a:solidFill>
            <a:prstDash val="solid"/>
          </a:ln>
        </p:spPr>
      </p:sp>
      <p:sp>
        <p:nvSpPr>
          <p:cNvPr id="15" name="Прямокутник 14">
            <a:extLst>
              <a:ext uri="{FF2B5EF4-FFF2-40B4-BE49-F238E27FC236}">
                <a16:creationId xmlns:a16="http://schemas.microsoft.com/office/drawing/2014/main" id="{234BC825-E3A1-4C17-998B-98CC557046FE}"/>
              </a:ext>
            </a:extLst>
          </p:cNvPr>
          <p:cNvSpPr>
            <a:spLocks noGrp="1"/>
          </p:cNvSpPr>
          <p:nvPr/>
        </p:nvSpPr>
        <p:spPr>
          <a:xfrm>
            <a:off x="4048125" y="4229100"/>
            <a:ext cx="29527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35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35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Мережева перспектива</a:t>
            </a:r>
          </a:p>
        </p:txBody>
      </p:sp>
      <p:sp>
        <p:nvSpPr>
          <p:cNvPr id="16" name="Прямокутник 15">
            <a:extLst>
              <a:ext uri="{FF2B5EF4-FFF2-40B4-BE49-F238E27FC236}">
                <a16:creationId xmlns:a16="http://schemas.microsoft.com/office/drawing/2014/main" id="{887F30CC-3848-4F00-8505-E1BD74492818}"/>
              </a:ext>
            </a:extLst>
          </p:cNvPr>
          <p:cNvSpPr>
            <a:spLocks noGrp="1"/>
          </p:cNvSpPr>
          <p:nvPr/>
        </p:nvSpPr>
        <p:spPr>
          <a:xfrm>
            <a:off x="4067175" y="4572000"/>
            <a:ext cx="29146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Зв’язки з партнерами та доступ до інформації</a:t>
            </a:r>
          </a:p>
        </p:txBody>
      </p:sp>
      <p:cxnSp>
        <p:nvCxnSpPr>
          <p:cNvPr id="17" name="Пряма зі стрілкою 16">
            <a:extLst>
              <a:ext uri="{FF2B5EF4-FFF2-40B4-BE49-F238E27FC236}">
                <a16:creationId xmlns:a16="http://schemas.microsoft.com/office/drawing/2014/main" id="{2590C10F-8CBC-4AB4-85A3-E6C74D02C120}"/>
              </a:ext>
            </a:extLst>
          </p:cNvPr>
          <p:cNvCxnSpPr/>
          <p:nvPr/>
        </p:nvCxnSpPr>
        <p:spPr>
          <a:xfrm>
            <a:off x="4057650" y="2476500"/>
            <a:ext cx="647700" cy="0"/>
          </a:xfrm>
          <a:prstGeom prst="straightConnector1">
            <a:avLst/>
          </a:prstGeom>
          <a:ln w="19050">
            <a:solidFill>
              <a:srgbClr val="C9D7E3"/>
            </a:solidFill>
            <a:prstDash val="solid"/>
          </a:ln>
        </p:spPr>
      </p:cxnSp>
      <p:cxnSp>
        <p:nvCxnSpPr>
          <p:cNvPr id="18" name="Пряма зі стрілкою 17">
            <a:extLst>
              <a:ext uri="{FF2B5EF4-FFF2-40B4-BE49-F238E27FC236}">
                <a16:creationId xmlns:a16="http://schemas.microsoft.com/office/drawing/2014/main" id="{FC66A4B0-9D10-42E6-80FE-64A0C8978F9A}"/>
              </a:ext>
            </a:extLst>
          </p:cNvPr>
          <p:cNvCxnSpPr/>
          <p:nvPr/>
        </p:nvCxnSpPr>
        <p:spPr>
          <a:xfrm>
            <a:off x="7486650" y="2476500"/>
            <a:ext cx="647700" cy="0"/>
          </a:xfrm>
          <a:prstGeom prst="straightConnector1">
            <a:avLst/>
          </a:prstGeom>
          <a:ln w="19050">
            <a:solidFill>
              <a:srgbClr val="C9D7E3"/>
            </a:solidFill>
            <a:prstDash val="solid"/>
          </a:ln>
        </p:spPr>
      </p:cxnSp>
      <p:cxnSp>
        <p:nvCxnSpPr>
          <p:cNvPr id="19" name="Пряма зі стрілкою 18">
            <a:extLst>
              <a:ext uri="{FF2B5EF4-FFF2-40B4-BE49-F238E27FC236}">
                <a16:creationId xmlns:a16="http://schemas.microsoft.com/office/drawing/2014/main" id="{D6CA56BC-4056-427C-A633-C41B8E95CDEA}"/>
              </a:ext>
            </a:extLst>
          </p:cNvPr>
          <p:cNvCxnSpPr/>
          <p:nvPr/>
        </p:nvCxnSpPr>
        <p:spPr>
          <a:xfrm>
            <a:off x="5695950" y="3695700"/>
            <a:ext cx="800100" cy="0"/>
          </a:xfrm>
          <a:prstGeom prst="straightConnector1">
            <a:avLst/>
          </a:prstGeom>
          <a:ln w="19050">
            <a:solidFill>
              <a:srgbClr val="C9D7E3"/>
            </a:solidFill>
            <a:prstDash val="solid"/>
          </a:ln>
        </p:spPr>
      </p:cxnSp>
    </p:spTree>
    <p:extLst>
      <p:ext uri="{BB962C8B-B14F-4D97-AF65-F5344CB8AC3E}">
        <p14:creationId xmlns:p14="http://schemas.microsoft.com/office/powerpoint/2010/main" val="8593055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D356A508-565C-4AAB-A4E3-C4F3E53B812E}"/>
              </a:ext>
            </a:extLst>
          </p:cNvPr>
          <p:cNvSpPr>
            <a:spLocks noGrp="1"/>
          </p:cNvSpPr>
          <p:nvPr/>
        </p:nvSpPr>
        <p:spPr>
          <a:xfrm>
            <a:off x="666750" y="361950"/>
            <a:ext cx="4095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1. ТЕОРЕТИЧНІ ПІДХОДИ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B230F23C-1819-46A9-82EA-66C8755CE472}"/>
              </a:ext>
            </a:extLst>
          </p:cNvPr>
          <p:cNvSpPr>
            <a:spLocks noGrp="1"/>
          </p:cNvSpPr>
          <p:nvPr/>
        </p:nvSpPr>
        <p:spPr>
          <a:xfrm>
            <a:off x="666750" y="723900"/>
            <a:ext cx="108585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Порівняння підходів за пояснювальною логікою</a:t>
            </a:r>
          </a:p>
        </p:txBody>
      </p:sp>
      <p:sp>
        <p:nvSpPr>
          <p:cNvPr id="3" name="Пряма сполучна лінія 2">
            <a:extLst>
              <a:ext uri="{FF2B5EF4-FFF2-40B4-BE49-F238E27FC236}">
                <a16:creationId xmlns:a16="http://schemas.microsoft.com/office/drawing/2014/main" id="{E1F7C96A-862F-49C3-8A1A-A384FD895938}"/>
              </a:ext>
            </a:extLst>
          </p:cNvPr>
          <p:cNvSpPr>
            <a:spLocks noGrp="1"/>
          </p:cNvSpPr>
          <p:nvPr/>
        </p:nvSpPr>
        <p:spPr>
          <a:xfrm>
            <a:off x="666750" y="1381125"/>
            <a:ext cx="10858500" cy="0"/>
          </a:xfrm>
          <a:prstGeom prst="line">
            <a:avLst/>
          </a:prstGeom>
          <a:noFill/>
          <a:ln w="28575">
            <a:solidFill>
              <a:srgbClr val="EAF2F8"/>
            </a:solidFill>
            <a:prstDash val="solid"/>
          </a:ln>
        </p:spPr>
      </p:sp>
      <p:sp>
        <p:nvSpPr>
          <p:cNvPr id="4" name="Пряма сполучна лінія 3">
            <a:extLst>
              <a:ext uri="{FF2B5EF4-FFF2-40B4-BE49-F238E27FC236}">
                <a16:creationId xmlns:a16="http://schemas.microsoft.com/office/drawing/2014/main" id="{8F655E18-9191-43A3-A79A-2C7429FF8AEC}"/>
              </a:ext>
            </a:extLst>
          </p:cNvPr>
          <p:cNvSpPr>
            <a:spLocks noGrp="1"/>
          </p:cNvSpPr>
          <p:nvPr/>
        </p:nvSpPr>
        <p:spPr>
          <a:xfrm>
            <a:off x="666750" y="6248400"/>
            <a:ext cx="10858500" cy="0"/>
          </a:xfrm>
          <a:prstGeom prst="line">
            <a:avLst/>
          </a:prstGeom>
          <a:noFill/>
          <a:ln w="19050">
            <a:solidFill>
              <a:srgbClr val="EAF2F8"/>
            </a:solidFill>
            <a:prstDash val="solid"/>
          </a:ln>
        </p:spPr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7A553B27-06D8-4B09-B005-01CC1942453A}"/>
              </a:ext>
            </a:extLst>
          </p:cNvPr>
          <p:cNvSpPr>
            <a:spLocks noGrp="1"/>
          </p:cNvSpPr>
          <p:nvPr/>
        </p:nvSpPr>
        <p:spPr>
          <a:xfrm>
            <a:off x="685800" y="634365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Методологія та організація наукових досліджень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2F8116AF-B456-4C6D-A85D-33B6350BAA34}"/>
              </a:ext>
            </a:extLst>
          </p:cNvPr>
          <p:cNvSpPr>
            <a:spLocks noGrp="1"/>
          </p:cNvSpPr>
          <p:nvPr/>
        </p:nvSpPr>
        <p:spPr>
          <a:xfrm>
            <a:off x="11049000" y="6343650"/>
            <a:ext cx="4572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08</a:t>
            </a:r>
          </a:p>
        </p:txBody>
      </p:sp>
      <p:graphicFrame>
        <p:nvGraphicFramePr>
          <p:cNvPr id="7" name="Таблиця 6">
            <a:extLst>
              <a:ext uri="{FF2B5EF4-FFF2-40B4-BE49-F238E27FC236}">
                <a16:creationId xmlns:a16="http://schemas.microsoft.com/office/drawing/2014/main" id="{D512A10F-DA7C-41E0-84E3-DFCFD78B205F}"/>
              </a:ext>
            </a:extLst>
          </p:cNvPr>
          <p:cNvGraphicFramePr/>
          <p:nvPr/>
        </p:nvGraphicFramePr>
        <p:xfrm>
          <a:off x="666750" y="1657350"/>
          <a:ext cx="10858500" cy="3714750"/>
        </p:xfrm>
        <a:graphic>
          <a:graphicData uri="http://schemas.openxmlformats.org/drawingml/2006/table">
            <a:tbl>
              <a:tblPr/>
              <a:tblGrid>
                <a:gridCol w="20002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57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527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28688">
                <a:tc>
                  <a:txBody>
                    <a:bodyPr/>
                    <a:lstStyle/>
                    <a:p>
                      <a:pPr algn="ctr"/>
                      <a:r>
                        <a:rPr sz="112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Підхід</a:t>
                      </a:r>
                    </a:p>
                  </a:txBody>
                  <a:tcPr marL="95250" marR="95250" marT="66675" marB="66675" anchor="ctr">
                    <a:solidFill>
                      <a:srgbClr val="102A4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2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Фокус</a:t>
                      </a:r>
                    </a:p>
                  </a:txBody>
                  <a:tcPr marL="95250" marR="95250" marT="66675" marB="66675" anchor="ctr">
                    <a:solidFill>
                      <a:srgbClr val="102A4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2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Ключовий механізм</a:t>
                      </a:r>
                    </a:p>
                  </a:txBody>
                  <a:tcPr marL="95250" marR="95250" marT="66675" marB="66675" anchor="ctr">
                    <a:solidFill>
                      <a:srgbClr val="102A4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2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Типові обмеження</a:t>
                      </a:r>
                    </a:p>
                  </a:txBody>
                  <a:tcPr marL="95250" marR="95250" marT="66675" marB="66675" anchor="ctr">
                    <a:solidFill>
                      <a:srgbClr val="102A4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28688">
                <a:tc>
                  <a:txBody>
                    <a:bodyPr/>
                    <a:lstStyle/>
                    <a:p>
                      <a:pPr algn="l"/>
                      <a:r>
                        <a:rPr sz="105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Ресурсний</a:t>
                      </a:r>
                    </a:p>
                  </a:txBody>
                  <a:tcPr marL="95250" marR="95250" marT="66675" marB="666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5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Внутрішні ресурси та здатності</a:t>
                      </a:r>
                    </a:p>
                  </a:txBody>
                  <a:tcPr marL="95250" marR="95250" marT="66675" marB="666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5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Накопичення і комбінування важковідтворюваних ресурсів</a:t>
                      </a:r>
                    </a:p>
                  </a:txBody>
                  <a:tcPr marL="95250" marR="95250" marT="66675" marB="666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5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Може недооцінювати зовнішнє середовище</a:t>
                      </a:r>
                    </a:p>
                  </a:txBody>
                  <a:tcPr marL="95250" marR="95250" marT="66675" marB="66675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28688">
                <a:tc>
                  <a:txBody>
                    <a:bodyPr/>
                    <a:lstStyle/>
                    <a:p>
                      <a:pPr algn="l"/>
                      <a:r>
                        <a:rPr sz="105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Інституційний</a:t>
                      </a:r>
                    </a:p>
                  </a:txBody>
                  <a:tcPr marL="95250" marR="95250" marT="66675" marB="66675" anchor="ctr"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5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Формальні й неформальні правила</a:t>
                      </a:r>
                    </a:p>
                  </a:txBody>
                  <a:tcPr marL="95250" marR="95250" marT="66675" marB="66675" anchor="ctr"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5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Стимули, обмеження та легітимність поведінки</a:t>
                      </a:r>
                    </a:p>
                  </a:txBody>
                  <a:tcPr marL="95250" marR="95250" marT="66675" marB="66675" anchor="ctr"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5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Складно відокремити інституційний вплив від інших чинників</a:t>
                      </a:r>
                    </a:p>
                  </a:txBody>
                  <a:tcPr marL="95250" marR="95250" marT="66675" marB="66675" anchor="ctr">
                    <a:solidFill>
                      <a:srgbClr val="F4F8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28688">
                <a:tc>
                  <a:txBody>
                    <a:bodyPr/>
                    <a:lstStyle/>
                    <a:p>
                      <a:pPr algn="l"/>
                      <a:r>
                        <a:rPr sz="105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Мережевий</a:t>
                      </a:r>
                    </a:p>
                  </a:txBody>
                  <a:tcPr marL="95250" marR="95250" marT="66675" marB="666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5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Відносини між учасниками ринку</a:t>
                      </a:r>
                    </a:p>
                  </a:txBody>
                  <a:tcPr marL="95250" marR="95250" marT="66675" marB="666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5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Обмін інформацією, довіра та доступ до ресурсів</a:t>
                      </a:r>
                    </a:p>
                  </a:txBody>
                  <a:tcPr marL="95250" marR="95250" marT="66675" marB="666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5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Ризик надмірного пояснення результатів самим фактом зв’язків</a:t>
                      </a:r>
                    </a:p>
                  </a:txBody>
                  <a:tcPr marL="95250" marR="95250" marT="66675" marB="66675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CD5FFE87-FA89-47E9-BEFB-792CFBEBCD4B}"/>
              </a:ext>
            </a:extLst>
          </p:cNvPr>
          <p:cNvSpPr>
            <a:spLocks noGrp="1"/>
          </p:cNvSpPr>
          <p:nvPr/>
        </p:nvSpPr>
        <p:spPr>
          <a:xfrm>
            <a:off x="1143000" y="5572125"/>
            <a:ext cx="990600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275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75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Вибір підходу визначається не його популярністю, а тим, наскільки переконливо він пояснює сформульоване дослідницьке питання.</a:t>
            </a:r>
          </a:p>
        </p:txBody>
      </p:sp>
    </p:spTree>
    <p:extLst>
      <p:ext uri="{BB962C8B-B14F-4D97-AF65-F5344CB8AC3E}">
        <p14:creationId xmlns:p14="http://schemas.microsoft.com/office/powerpoint/2010/main" val="15445197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кутник 12">
            <a:extLst>
              <a:ext uri="{FF2B5EF4-FFF2-40B4-BE49-F238E27FC236}">
                <a16:creationId xmlns:a16="http://schemas.microsoft.com/office/drawing/2014/main" id="{4B6E7954-BF8A-4757-964E-3C6FA355BE9E}"/>
              </a:ext>
            </a:extLst>
          </p:cNvPr>
          <p:cNvSpPr>
            <a:spLocks noGrp="1"/>
          </p:cNvSpPr>
          <p:nvPr/>
        </p:nvSpPr>
        <p:spPr>
          <a:xfrm>
            <a:off x="666750" y="361950"/>
            <a:ext cx="4095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1. ТЕОРЕТИЧНІ ПІДХОДИ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FE2D75B8-7491-41D7-B6CB-31BA7C254E6D}"/>
              </a:ext>
            </a:extLst>
          </p:cNvPr>
          <p:cNvSpPr>
            <a:spLocks noGrp="1"/>
          </p:cNvSpPr>
          <p:nvPr/>
        </p:nvSpPr>
        <p:spPr>
          <a:xfrm>
            <a:off x="666750" y="723900"/>
            <a:ext cx="108585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Теоретичний плюралізм без еклектики</a:t>
            </a:r>
          </a:p>
        </p:txBody>
      </p:sp>
      <p:sp>
        <p:nvSpPr>
          <p:cNvPr id="3" name="Пряма сполучна лінія 2">
            <a:extLst>
              <a:ext uri="{FF2B5EF4-FFF2-40B4-BE49-F238E27FC236}">
                <a16:creationId xmlns:a16="http://schemas.microsoft.com/office/drawing/2014/main" id="{57538E2B-F787-4BFD-BDDA-A4F0FC8F6A87}"/>
              </a:ext>
            </a:extLst>
          </p:cNvPr>
          <p:cNvSpPr>
            <a:spLocks noGrp="1"/>
          </p:cNvSpPr>
          <p:nvPr/>
        </p:nvSpPr>
        <p:spPr>
          <a:xfrm>
            <a:off x="666750" y="1381125"/>
            <a:ext cx="10858500" cy="0"/>
          </a:xfrm>
          <a:prstGeom prst="line">
            <a:avLst/>
          </a:prstGeom>
          <a:noFill/>
          <a:ln w="28575">
            <a:solidFill>
              <a:srgbClr val="EAF2F8"/>
            </a:solidFill>
            <a:prstDash val="solid"/>
          </a:ln>
        </p:spPr>
      </p:sp>
      <p:sp>
        <p:nvSpPr>
          <p:cNvPr id="4" name="Пряма сполучна лінія 3">
            <a:extLst>
              <a:ext uri="{FF2B5EF4-FFF2-40B4-BE49-F238E27FC236}">
                <a16:creationId xmlns:a16="http://schemas.microsoft.com/office/drawing/2014/main" id="{F219A44D-F160-4849-95B7-2D885F29FF5B}"/>
              </a:ext>
            </a:extLst>
          </p:cNvPr>
          <p:cNvSpPr>
            <a:spLocks noGrp="1"/>
          </p:cNvSpPr>
          <p:nvPr/>
        </p:nvSpPr>
        <p:spPr>
          <a:xfrm>
            <a:off x="666750" y="6248400"/>
            <a:ext cx="10858500" cy="0"/>
          </a:xfrm>
          <a:prstGeom prst="line">
            <a:avLst/>
          </a:prstGeom>
          <a:noFill/>
          <a:ln w="19050">
            <a:solidFill>
              <a:srgbClr val="EAF2F8"/>
            </a:solidFill>
            <a:prstDash val="solid"/>
          </a:ln>
        </p:spPr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D6C3220E-7695-4D1F-B75A-626DB8EE28DA}"/>
              </a:ext>
            </a:extLst>
          </p:cNvPr>
          <p:cNvSpPr>
            <a:spLocks noGrp="1"/>
          </p:cNvSpPr>
          <p:nvPr/>
        </p:nvSpPr>
        <p:spPr>
          <a:xfrm>
            <a:off x="685800" y="634365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Методологія та організація наукових досліджень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59E89176-105B-4DBE-9E77-E287185912DF}"/>
              </a:ext>
            </a:extLst>
          </p:cNvPr>
          <p:cNvSpPr>
            <a:spLocks noGrp="1"/>
          </p:cNvSpPr>
          <p:nvPr/>
        </p:nvSpPr>
        <p:spPr>
          <a:xfrm>
            <a:off x="11049000" y="6343650"/>
            <a:ext cx="4572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09</a:t>
            </a:r>
          </a:p>
        </p:txBody>
      </p:sp>
      <p:sp>
        <p:nvSpPr>
          <p:cNvPr id="7" name="Округлений прямокутник 6">
            <a:extLst>
              <a:ext uri="{FF2B5EF4-FFF2-40B4-BE49-F238E27FC236}">
                <a16:creationId xmlns:a16="http://schemas.microsoft.com/office/drawing/2014/main" id="{FCCE58B5-8D73-4313-B161-49D411EEFCC9}"/>
              </a:ext>
            </a:extLst>
          </p:cNvPr>
          <p:cNvSpPr>
            <a:spLocks noGrp="1"/>
          </p:cNvSpPr>
          <p:nvPr/>
        </p:nvSpPr>
        <p:spPr>
          <a:xfrm>
            <a:off x="952500" y="1866900"/>
            <a:ext cx="4191000" cy="628650"/>
          </a:xfrm>
          <a:prstGeom prst="roundRect">
            <a:avLst>
              <a:gd name="adj" fmla="val 12121"/>
            </a:avLst>
          </a:prstGeom>
          <a:solidFill>
            <a:srgbClr val="EAF5F1"/>
          </a:solidFill>
          <a:ln w="14288">
            <a:solidFill>
              <a:srgbClr val="2E7D6B"/>
            </a:solidFill>
            <a:prstDash val="solid"/>
          </a:ln>
        </p:spPr>
        <p:txBody>
          <a:bodyPr anchor="ctr"/>
          <a:lstStyle>
            <a:defPPr algn="ctr">
              <a:defRPr sz="1425" b="1">
                <a:solidFill>
                  <a:srgbClr val="2E7D6B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425" b="1">
                <a:solidFill>
                  <a:srgbClr val="2E7D6B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2E7D6B"/>
                </a:solidFill>
                <a:latin typeface="DejaVu Sans"/>
                <a:ea typeface="DejaVu Sans"/>
                <a:cs typeface="DejaVu Sans"/>
              </a:rPr>
              <a:t>КОМПЛЕМЕНТАРНІСТЬ</a:t>
            </a:r>
          </a:p>
        </p:txBody>
      </p:sp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C27AAA0A-DE62-4CD0-AEF3-CDDEFBCA0C4C}"/>
              </a:ext>
            </a:extLst>
          </p:cNvPr>
          <p:cNvSpPr>
            <a:spLocks noGrp="1"/>
          </p:cNvSpPr>
          <p:nvPr/>
        </p:nvSpPr>
        <p:spPr>
          <a:xfrm>
            <a:off x="952500" y="2647950"/>
            <a:ext cx="4191000" cy="1390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3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3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Кожен підхід пояснює окремий аспект явища; між підходами встановлено чіткий зв’язок; сукупна модель залишається логічно узгодженою.</a:t>
            </a:r>
          </a:p>
        </p:txBody>
      </p:sp>
      <p:sp>
        <p:nvSpPr>
          <p:cNvPr id="9" name="Округлений прямокутник 8">
            <a:extLst>
              <a:ext uri="{FF2B5EF4-FFF2-40B4-BE49-F238E27FC236}">
                <a16:creationId xmlns:a16="http://schemas.microsoft.com/office/drawing/2014/main" id="{D8335DEB-D3DB-404B-8C70-2266DFDE92CB}"/>
              </a:ext>
            </a:extLst>
          </p:cNvPr>
          <p:cNvSpPr>
            <a:spLocks noGrp="1"/>
          </p:cNvSpPr>
          <p:nvPr/>
        </p:nvSpPr>
        <p:spPr>
          <a:xfrm>
            <a:off x="7048500" y="1866900"/>
            <a:ext cx="4191000" cy="628650"/>
          </a:xfrm>
          <a:prstGeom prst="roundRect">
            <a:avLst>
              <a:gd name="adj" fmla="val 12121"/>
            </a:avLst>
          </a:prstGeom>
          <a:solidFill>
            <a:srgbClr val="FBECEC"/>
          </a:solidFill>
          <a:ln w="14288">
            <a:solidFill>
              <a:srgbClr val="A84A4A"/>
            </a:solidFill>
            <a:prstDash val="solid"/>
          </a:ln>
        </p:spPr>
        <p:txBody>
          <a:bodyPr anchor="ctr"/>
          <a:lstStyle>
            <a:defPPr algn="ctr">
              <a:defRPr sz="1425" b="1">
                <a:solidFill>
                  <a:srgbClr val="A84A4A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425" b="1">
                <a:solidFill>
                  <a:srgbClr val="A84A4A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A84A4A"/>
                </a:solidFill>
                <a:latin typeface="DejaVu Sans"/>
                <a:ea typeface="DejaVu Sans"/>
                <a:cs typeface="DejaVu Sans"/>
              </a:rPr>
              <a:t>ЕКЛЕКТИКА</a:t>
            </a:r>
          </a:p>
        </p:txBody>
      </p:sp>
      <p:sp>
        <p:nvSpPr>
          <p:cNvPr id="10" name="Прямокутник 9">
            <a:extLst>
              <a:ext uri="{FF2B5EF4-FFF2-40B4-BE49-F238E27FC236}">
                <a16:creationId xmlns:a16="http://schemas.microsoft.com/office/drawing/2014/main" id="{DDC1D8DA-F85A-49E2-90D3-A7127A022DB4}"/>
              </a:ext>
            </a:extLst>
          </p:cNvPr>
          <p:cNvSpPr>
            <a:spLocks noGrp="1"/>
          </p:cNvSpPr>
          <p:nvPr/>
        </p:nvSpPr>
        <p:spPr>
          <a:xfrm>
            <a:off x="7048500" y="2647950"/>
            <a:ext cx="4191000" cy="1390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3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3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Поняття поєднано без пояснення; вихідні припущення суперечать одне одному; модель містить надлишкові або непов’язані чинники.</a:t>
            </a:r>
          </a:p>
        </p:txBody>
      </p:sp>
      <p:sp>
        <p:nvSpPr>
          <p:cNvPr id="11" name="Округлений прямокутник 10">
            <a:extLst>
              <a:ext uri="{FF2B5EF4-FFF2-40B4-BE49-F238E27FC236}">
                <a16:creationId xmlns:a16="http://schemas.microsoft.com/office/drawing/2014/main" id="{FEC6E059-0B78-4C68-BE4B-0629DE6CECC1}"/>
              </a:ext>
            </a:extLst>
          </p:cNvPr>
          <p:cNvSpPr>
            <a:spLocks noGrp="1"/>
          </p:cNvSpPr>
          <p:nvPr/>
        </p:nvSpPr>
        <p:spPr>
          <a:xfrm>
            <a:off x="5048250" y="4476750"/>
            <a:ext cx="2095500" cy="361950"/>
          </a:xfrm>
          <a:prstGeom prst="roundRect">
            <a:avLst>
              <a:gd name="adj" fmla="val 21053"/>
            </a:avLst>
          </a:prstGeom>
          <a:solidFill>
            <a:srgbClr val="102A43"/>
          </a:solidFill>
          <a:ln w="9525">
            <a:solidFill>
              <a:srgbClr val="102A43"/>
            </a:solidFill>
            <a:prstDash val="solid"/>
          </a:ln>
        </p:spPr>
        <p:txBody>
          <a:bodyPr anchor="ctr"/>
          <a:lstStyle>
            <a:defPPr algn="ctr">
              <a:defRPr sz="10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0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КРИТЕРІЙ ВИБОРУ</a:t>
            </a:r>
          </a:p>
        </p:txBody>
      </p:sp>
      <p:sp>
        <p:nvSpPr>
          <p:cNvPr id="12" name="Прямокутник 11">
            <a:extLst>
              <a:ext uri="{FF2B5EF4-FFF2-40B4-BE49-F238E27FC236}">
                <a16:creationId xmlns:a16="http://schemas.microsoft.com/office/drawing/2014/main" id="{77FE03ED-4BAF-4C1A-AD08-3BA7203D51F9}"/>
              </a:ext>
            </a:extLst>
          </p:cNvPr>
          <p:cNvSpPr>
            <a:spLocks noGrp="1"/>
          </p:cNvSpPr>
          <p:nvPr/>
        </p:nvSpPr>
        <p:spPr>
          <a:xfrm>
            <a:off x="2857500" y="4972050"/>
            <a:ext cx="64770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50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50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Кожна додана теорія має виконувати окрему пояснювальну функцію.</a:t>
            </a:r>
          </a:p>
        </p:txBody>
      </p:sp>
    </p:spTree>
    <p:extLst>
      <p:ext uri="{BB962C8B-B14F-4D97-AF65-F5344CB8AC3E}">
        <p14:creationId xmlns:p14="http://schemas.microsoft.com/office/powerpoint/2010/main" val="8117487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кутник 12">
            <a:extLst>
              <a:ext uri="{FF2B5EF4-FFF2-40B4-BE49-F238E27FC236}">
                <a16:creationId xmlns:a16="http://schemas.microsoft.com/office/drawing/2014/main" id="{BE34FDA6-D0FE-455D-A6E3-9F8EFBFDBC21}"/>
              </a:ext>
            </a:extLst>
          </p:cNvPr>
          <p:cNvSpPr>
            <a:spLocks noGrp="1"/>
          </p:cNvSpPr>
          <p:nvPr/>
        </p:nvSpPr>
        <p:spPr>
          <a:xfrm>
            <a:off x="666750" y="361950"/>
            <a:ext cx="4095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2. КРИТИЧНИЙ АНАЛІЗ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9883D539-DA1A-40EA-A803-F3E7FAB54C3C}"/>
              </a:ext>
            </a:extLst>
          </p:cNvPr>
          <p:cNvSpPr>
            <a:spLocks noGrp="1"/>
          </p:cNvSpPr>
          <p:nvPr/>
        </p:nvSpPr>
        <p:spPr>
          <a:xfrm>
            <a:off x="666750" y="723900"/>
            <a:ext cx="108585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Огляд літератури як синтез, а не перелік</a:t>
            </a:r>
          </a:p>
        </p:txBody>
      </p:sp>
      <p:sp>
        <p:nvSpPr>
          <p:cNvPr id="3" name="Пряма сполучна лінія 2">
            <a:extLst>
              <a:ext uri="{FF2B5EF4-FFF2-40B4-BE49-F238E27FC236}">
                <a16:creationId xmlns:a16="http://schemas.microsoft.com/office/drawing/2014/main" id="{B405DAB3-DEBA-4319-984C-D3C3BF39CBD6}"/>
              </a:ext>
            </a:extLst>
          </p:cNvPr>
          <p:cNvSpPr>
            <a:spLocks noGrp="1"/>
          </p:cNvSpPr>
          <p:nvPr/>
        </p:nvSpPr>
        <p:spPr>
          <a:xfrm>
            <a:off x="666750" y="1381125"/>
            <a:ext cx="10858500" cy="0"/>
          </a:xfrm>
          <a:prstGeom prst="line">
            <a:avLst/>
          </a:prstGeom>
          <a:noFill/>
          <a:ln w="28575">
            <a:solidFill>
              <a:srgbClr val="EAF2F8"/>
            </a:solidFill>
            <a:prstDash val="solid"/>
          </a:ln>
        </p:spPr>
      </p:sp>
      <p:sp>
        <p:nvSpPr>
          <p:cNvPr id="4" name="Пряма сполучна лінія 3">
            <a:extLst>
              <a:ext uri="{FF2B5EF4-FFF2-40B4-BE49-F238E27FC236}">
                <a16:creationId xmlns:a16="http://schemas.microsoft.com/office/drawing/2014/main" id="{399CC6F0-5E46-43C8-8E9C-D262A85C391C}"/>
              </a:ext>
            </a:extLst>
          </p:cNvPr>
          <p:cNvSpPr>
            <a:spLocks noGrp="1"/>
          </p:cNvSpPr>
          <p:nvPr/>
        </p:nvSpPr>
        <p:spPr>
          <a:xfrm>
            <a:off x="666750" y="6248400"/>
            <a:ext cx="10858500" cy="0"/>
          </a:xfrm>
          <a:prstGeom prst="line">
            <a:avLst/>
          </a:prstGeom>
          <a:noFill/>
          <a:ln w="19050">
            <a:solidFill>
              <a:srgbClr val="EAF2F8"/>
            </a:solidFill>
            <a:prstDash val="solid"/>
          </a:ln>
        </p:spPr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E0C73AE0-36B4-4B2D-82B2-E99AF992ECA4}"/>
              </a:ext>
            </a:extLst>
          </p:cNvPr>
          <p:cNvSpPr>
            <a:spLocks noGrp="1"/>
          </p:cNvSpPr>
          <p:nvPr/>
        </p:nvSpPr>
        <p:spPr>
          <a:xfrm>
            <a:off x="685800" y="634365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Методологія та організація наукових досліджень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A7989D3A-94B7-4ABE-8E9A-62CE0053F535}"/>
              </a:ext>
            </a:extLst>
          </p:cNvPr>
          <p:cNvSpPr>
            <a:spLocks noGrp="1"/>
          </p:cNvSpPr>
          <p:nvPr/>
        </p:nvSpPr>
        <p:spPr>
          <a:xfrm>
            <a:off x="11049000" y="6343650"/>
            <a:ext cx="4572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10</a:t>
            </a:r>
          </a:p>
        </p:txBody>
      </p:sp>
      <p:sp>
        <p:nvSpPr>
          <p:cNvPr id="7" name="Округлений прямокутник 6">
            <a:extLst>
              <a:ext uri="{FF2B5EF4-FFF2-40B4-BE49-F238E27FC236}">
                <a16:creationId xmlns:a16="http://schemas.microsoft.com/office/drawing/2014/main" id="{9F404593-62CF-4719-A4D0-43BA50348FC7}"/>
              </a:ext>
            </a:extLst>
          </p:cNvPr>
          <p:cNvSpPr>
            <a:spLocks noGrp="1"/>
          </p:cNvSpPr>
          <p:nvPr/>
        </p:nvSpPr>
        <p:spPr>
          <a:xfrm>
            <a:off x="904875" y="1714500"/>
            <a:ext cx="4476750" cy="590550"/>
          </a:xfrm>
          <a:prstGeom prst="roundRect">
            <a:avLst>
              <a:gd name="adj" fmla="val 12903"/>
            </a:avLst>
          </a:prstGeom>
          <a:solidFill>
            <a:srgbClr val="FBECEC"/>
          </a:solidFill>
          <a:ln w="14288">
            <a:solidFill>
              <a:srgbClr val="A84A4A"/>
            </a:solidFill>
            <a:prstDash val="solid"/>
          </a:ln>
        </p:spPr>
        <p:txBody>
          <a:bodyPr anchor="ctr"/>
          <a:lstStyle>
            <a:defPPr algn="ctr">
              <a:defRPr sz="1425" b="1">
                <a:solidFill>
                  <a:srgbClr val="A84A4A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425" b="1">
                <a:solidFill>
                  <a:srgbClr val="A84A4A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A84A4A"/>
                </a:solidFill>
                <a:latin typeface="DejaVu Sans"/>
                <a:ea typeface="DejaVu Sans"/>
                <a:cs typeface="DejaVu Sans"/>
              </a:rPr>
              <a:t>ОПИСОВИЙ ПЕРЕЛІК</a:t>
            </a:r>
          </a:p>
        </p:txBody>
      </p:sp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50BE5AA7-D93A-46CE-BA0D-2F05FB3C6C5F}"/>
              </a:ext>
            </a:extLst>
          </p:cNvPr>
          <p:cNvSpPr>
            <a:spLocks noGrp="1"/>
          </p:cNvSpPr>
          <p:nvPr/>
        </p:nvSpPr>
        <p:spPr>
          <a:xfrm>
            <a:off x="1143000" y="2571750"/>
            <a:ext cx="4000500" cy="1619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5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5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Автор А стверджує…</a:t>
            </a:r>
          </a:p>
          <a:p>
            <a:pPr algn="ctr">
              <a:defRPr sz="15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Автор Б дослідив…</a:t>
            </a:r>
          </a:p>
          <a:p>
            <a:pPr algn="ctr">
              <a:defRPr sz="15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Автор В отримав…</a:t>
            </a:r>
          </a:p>
        </p:txBody>
      </p:sp>
      <p:sp>
        <p:nvSpPr>
          <p:cNvPr id="9" name="Округлений прямокутник 8">
            <a:extLst>
              <a:ext uri="{FF2B5EF4-FFF2-40B4-BE49-F238E27FC236}">
                <a16:creationId xmlns:a16="http://schemas.microsoft.com/office/drawing/2014/main" id="{D8C10B74-FA2F-4D6D-8C7B-71131AE54F6F}"/>
              </a:ext>
            </a:extLst>
          </p:cNvPr>
          <p:cNvSpPr>
            <a:spLocks noGrp="1"/>
          </p:cNvSpPr>
          <p:nvPr/>
        </p:nvSpPr>
        <p:spPr>
          <a:xfrm>
            <a:off x="6810375" y="1714500"/>
            <a:ext cx="4476750" cy="590550"/>
          </a:xfrm>
          <a:prstGeom prst="roundRect">
            <a:avLst>
              <a:gd name="adj" fmla="val 12903"/>
            </a:avLst>
          </a:prstGeom>
          <a:solidFill>
            <a:srgbClr val="EAF5F1"/>
          </a:solidFill>
          <a:ln w="14288">
            <a:solidFill>
              <a:srgbClr val="2E7D6B"/>
            </a:solidFill>
            <a:prstDash val="solid"/>
          </a:ln>
        </p:spPr>
        <p:txBody>
          <a:bodyPr anchor="ctr"/>
          <a:lstStyle>
            <a:defPPr algn="ctr">
              <a:defRPr sz="1425" b="1">
                <a:solidFill>
                  <a:srgbClr val="2E7D6B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425" b="1">
                <a:solidFill>
                  <a:srgbClr val="2E7D6B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2E7D6B"/>
                </a:solidFill>
                <a:latin typeface="DejaVu Sans"/>
                <a:ea typeface="DejaVu Sans"/>
                <a:cs typeface="DejaVu Sans"/>
              </a:rPr>
              <a:t>АНАЛІТИЧНИЙ СИНТЕЗ</a:t>
            </a:r>
          </a:p>
        </p:txBody>
      </p:sp>
      <p:sp>
        <p:nvSpPr>
          <p:cNvPr id="10" name="Прямокутник 9">
            <a:extLst>
              <a:ext uri="{FF2B5EF4-FFF2-40B4-BE49-F238E27FC236}">
                <a16:creationId xmlns:a16="http://schemas.microsoft.com/office/drawing/2014/main" id="{FE25AF56-B051-4398-A591-7B778C1A4C02}"/>
              </a:ext>
            </a:extLst>
          </p:cNvPr>
          <p:cNvSpPr>
            <a:spLocks noGrp="1"/>
          </p:cNvSpPr>
          <p:nvPr/>
        </p:nvSpPr>
        <p:spPr>
          <a:xfrm>
            <a:off x="7000875" y="2476500"/>
            <a:ext cx="4095750" cy="1952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4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4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Що відомо?</a:t>
            </a:r>
          </a:p>
          <a:p>
            <a:pPr algn="ctr">
              <a:defRPr sz="14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У чому розходяться пояснення?</a:t>
            </a:r>
          </a:p>
          <a:p>
            <a:pPr algn="ctr">
              <a:defRPr sz="14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Які припущення й докази лежать в основі?</a:t>
            </a:r>
          </a:p>
          <a:p>
            <a:pPr algn="ctr">
              <a:defRPr sz="14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Що залишається невирішеним?</a:t>
            </a:r>
          </a:p>
        </p:txBody>
      </p:sp>
      <p:cxnSp>
        <p:nvCxnSpPr>
          <p:cNvPr id="11" name="Пряма зі стрілкою 10">
            <a:extLst>
              <a:ext uri="{FF2B5EF4-FFF2-40B4-BE49-F238E27FC236}">
                <a16:creationId xmlns:a16="http://schemas.microsoft.com/office/drawing/2014/main" id="{E0321766-61B9-4513-B304-8ACA19641F88}"/>
              </a:ext>
            </a:extLst>
          </p:cNvPr>
          <p:cNvCxnSpPr/>
          <p:nvPr/>
        </p:nvCxnSpPr>
        <p:spPr>
          <a:xfrm>
            <a:off x="5476875" y="3143250"/>
            <a:ext cx="1238250" cy="0"/>
          </a:xfrm>
          <a:prstGeom prst="straightConnector1">
            <a:avLst/>
          </a:prstGeom>
          <a:ln w="28575">
            <a:solidFill>
              <a:srgbClr val="5C9BC6"/>
            </a:solidFill>
            <a:prstDash val="solid"/>
          </a:ln>
        </p:spPr>
      </p:cxnSp>
      <p:sp>
        <p:nvSpPr>
          <p:cNvPr id="12" name="Округлений прямокутник 11">
            <a:extLst>
              <a:ext uri="{FF2B5EF4-FFF2-40B4-BE49-F238E27FC236}">
                <a16:creationId xmlns:a16="http://schemas.microsoft.com/office/drawing/2014/main" id="{898BCA82-EF73-4C44-833B-493576A05201}"/>
              </a:ext>
            </a:extLst>
          </p:cNvPr>
          <p:cNvSpPr>
            <a:spLocks noGrp="1"/>
          </p:cNvSpPr>
          <p:nvPr/>
        </p:nvSpPr>
        <p:spPr>
          <a:xfrm>
            <a:off x="2095500" y="4762500"/>
            <a:ext cx="8001000" cy="704850"/>
          </a:xfrm>
          <a:prstGeom prst="roundRect">
            <a:avLst>
              <a:gd name="adj" fmla="val 10811"/>
            </a:avLst>
          </a:prstGeom>
          <a:solidFill>
            <a:srgbClr val="EAF2F8"/>
          </a:solidFill>
          <a:ln w="9525">
            <a:solidFill>
              <a:srgbClr val="EAF2F8"/>
            </a:solidFill>
            <a:prstDash val="solid"/>
          </a:ln>
        </p:spPr>
        <p:txBody>
          <a:bodyPr anchor="ctr"/>
          <a:lstStyle>
            <a:defPPr algn="ctr">
              <a:defRPr sz="135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35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Результатом огляду має бути аргументована позиція дослідника щодо стану наукової дискусії.</a:t>
            </a:r>
          </a:p>
        </p:txBody>
      </p:sp>
    </p:spTree>
    <p:extLst>
      <p:ext uri="{BB962C8B-B14F-4D97-AF65-F5344CB8AC3E}">
        <p14:creationId xmlns:p14="http://schemas.microsoft.com/office/powerpoint/2010/main" val="19800461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кутник 18">
            <a:extLst>
              <a:ext uri="{FF2B5EF4-FFF2-40B4-BE49-F238E27FC236}">
                <a16:creationId xmlns:a16="http://schemas.microsoft.com/office/drawing/2014/main" id="{0E9999C8-C75C-4994-833D-04FEC2BCA937}"/>
              </a:ext>
            </a:extLst>
          </p:cNvPr>
          <p:cNvSpPr>
            <a:spLocks noGrp="1"/>
          </p:cNvSpPr>
          <p:nvPr/>
        </p:nvSpPr>
        <p:spPr>
          <a:xfrm>
            <a:off x="666750" y="361950"/>
            <a:ext cx="4095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2. КРИТИЧНИЙ АНАЛІЗ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E43DA620-8951-4C09-92E9-9782AE14CC10}"/>
              </a:ext>
            </a:extLst>
          </p:cNvPr>
          <p:cNvSpPr>
            <a:spLocks noGrp="1"/>
          </p:cNvSpPr>
          <p:nvPr/>
        </p:nvSpPr>
        <p:spPr>
          <a:xfrm>
            <a:off x="666750" y="723900"/>
            <a:ext cx="108585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Структура наукової аргументації</a:t>
            </a:r>
          </a:p>
        </p:txBody>
      </p:sp>
      <p:sp>
        <p:nvSpPr>
          <p:cNvPr id="3" name="Пряма сполучна лінія 2">
            <a:extLst>
              <a:ext uri="{FF2B5EF4-FFF2-40B4-BE49-F238E27FC236}">
                <a16:creationId xmlns:a16="http://schemas.microsoft.com/office/drawing/2014/main" id="{FED4D0A8-594E-46B4-83B7-2F1A2F517B4C}"/>
              </a:ext>
            </a:extLst>
          </p:cNvPr>
          <p:cNvSpPr>
            <a:spLocks noGrp="1"/>
          </p:cNvSpPr>
          <p:nvPr/>
        </p:nvSpPr>
        <p:spPr>
          <a:xfrm>
            <a:off x="666750" y="1381125"/>
            <a:ext cx="10858500" cy="0"/>
          </a:xfrm>
          <a:prstGeom prst="line">
            <a:avLst/>
          </a:prstGeom>
          <a:noFill/>
          <a:ln w="28575">
            <a:solidFill>
              <a:srgbClr val="EAF2F8"/>
            </a:solidFill>
            <a:prstDash val="solid"/>
          </a:ln>
        </p:spPr>
      </p:sp>
      <p:sp>
        <p:nvSpPr>
          <p:cNvPr id="4" name="Пряма сполучна лінія 3">
            <a:extLst>
              <a:ext uri="{FF2B5EF4-FFF2-40B4-BE49-F238E27FC236}">
                <a16:creationId xmlns:a16="http://schemas.microsoft.com/office/drawing/2014/main" id="{D1E041BA-E136-4DA2-93A3-9069142723A4}"/>
              </a:ext>
            </a:extLst>
          </p:cNvPr>
          <p:cNvSpPr>
            <a:spLocks noGrp="1"/>
          </p:cNvSpPr>
          <p:nvPr/>
        </p:nvSpPr>
        <p:spPr>
          <a:xfrm>
            <a:off x="666750" y="6248400"/>
            <a:ext cx="10858500" cy="0"/>
          </a:xfrm>
          <a:prstGeom prst="line">
            <a:avLst/>
          </a:prstGeom>
          <a:noFill/>
          <a:ln w="19050">
            <a:solidFill>
              <a:srgbClr val="EAF2F8"/>
            </a:solidFill>
            <a:prstDash val="solid"/>
          </a:ln>
        </p:spPr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559E474B-5F31-4F49-AC2F-425AC5DD52FD}"/>
              </a:ext>
            </a:extLst>
          </p:cNvPr>
          <p:cNvSpPr>
            <a:spLocks noGrp="1"/>
          </p:cNvSpPr>
          <p:nvPr/>
        </p:nvSpPr>
        <p:spPr>
          <a:xfrm>
            <a:off x="685800" y="634365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Методологія та організація наукових досліджень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53AFA8F3-4C09-40FD-BCF6-333FF0E2DF5F}"/>
              </a:ext>
            </a:extLst>
          </p:cNvPr>
          <p:cNvSpPr>
            <a:spLocks noGrp="1"/>
          </p:cNvSpPr>
          <p:nvPr/>
        </p:nvSpPr>
        <p:spPr>
          <a:xfrm>
            <a:off x="11049000" y="6343650"/>
            <a:ext cx="4572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11</a:t>
            </a:r>
          </a:p>
        </p:txBody>
      </p:sp>
      <p:sp>
        <p:nvSpPr>
          <p:cNvPr id="7" name="Округлений прямокутник 6">
            <a:extLst>
              <a:ext uri="{FF2B5EF4-FFF2-40B4-BE49-F238E27FC236}">
                <a16:creationId xmlns:a16="http://schemas.microsoft.com/office/drawing/2014/main" id="{52CC36E1-D9C7-4A79-B2FA-AE3FCF966EB1}"/>
              </a:ext>
            </a:extLst>
          </p:cNvPr>
          <p:cNvSpPr>
            <a:spLocks noGrp="1"/>
          </p:cNvSpPr>
          <p:nvPr/>
        </p:nvSpPr>
        <p:spPr>
          <a:xfrm>
            <a:off x="523875" y="2152650"/>
            <a:ext cx="2476500" cy="552450"/>
          </a:xfrm>
          <a:prstGeom prst="roundRect">
            <a:avLst>
              <a:gd name="adj" fmla="val 13793"/>
            </a:avLst>
          </a:prstGeom>
          <a:solidFill>
            <a:srgbClr val="EAF2F8"/>
          </a:solidFill>
          <a:ln w="14288">
            <a:solidFill>
              <a:srgbClr val="5C9BC6"/>
            </a:solidFill>
            <a:prstDash val="solid"/>
          </a:ln>
        </p:spPr>
        <p:txBody>
          <a:bodyPr anchor="ctr"/>
          <a:lstStyle>
            <a:defPPr algn="ctr">
              <a:def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ТВЕРДЖЕННЯ</a:t>
            </a:r>
          </a:p>
        </p:txBody>
      </p:sp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B2F62E46-C48D-4022-BC77-584326145371}"/>
              </a:ext>
            </a:extLst>
          </p:cNvPr>
          <p:cNvSpPr>
            <a:spLocks noGrp="1"/>
          </p:cNvSpPr>
          <p:nvPr/>
        </p:nvSpPr>
        <p:spPr>
          <a:xfrm>
            <a:off x="523875" y="2895600"/>
            <a:ext cx="2476500" cy="971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27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7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Що саме автор доводить?</a:t>
            </a:r>
          </a:p>
        </p:txBody>
      </p:sp>
      <p:cxnSp>
        <p:nvCxnSpPr>
          <p:cNvPr id="9" name="Пряма зі стрілкою 8">
            <a:extLst>
              <a:ext uri="{FF2B5EF4-FFF2-40B4-BE49-F238E27FC236}">
                <a16:creationId xmlns:a16="http://schemas.microsoft.com/office/drawing/2014/main" id="{462DB6F6-B2F8-478A-BE83-030482F50B24}"/>
              </a:ext>
            </a:extLst>
          </p:cNvPr>
          <p:cNvCxnSpPr/>
          <p:nvPr/>
        </p:nvCxnSpPr>
        <p:spPr>
          <a:xfrm>
            <a:off x="3000375" y="2428875"/>
            <a:ext cx="361950" cy="0"/>
          </a:xfrm>
          <a:prstGeom prst="straightConnector1">
            <a:avLst/>
          </a:prstGeom>
          <a:ln w="19050">
            <a:solidFill>
              <a:srgbClr val="C9D7E3"/>
            </a:solidFill>
            <a:prstDash val="solid"/>
          </a:ln>
        </p:spPr>
      </p:cxnSp>
      <p:sp>
        <p:nvSpPr>
          <p:cNvPr id="10" name="Округлений прямокутник 9">
            <a:extLst>
              <a:ext uri="{FF2B5EF4-FFF2-40B4-BE49-F238E27FC236}">
                <a16:creationId xmlns:a16="http://schemas.microsoft.com/office/drawing/2014/main" id="{18EF98ED-B5F5-4B35-85C0-98CA1B76ED86}"/>
              </a:ext>
            </a:extLst>
          </p:cNvPr>
          <p:cNvSpPr>
            <a:spLocks noGrp="1"/>
          </p:cNvSpPr>
          <p:nvPr/>
        </p:nvSpPr>
        <p:spPr>
          <a:xfrm>
            <a:off x="3448050" y="2152650"/>
            <a:ext cx="2476500" cy="552450"/>
          </a:xfrm>
          <a:prstGeom prst="roundRect">
            <a:avLst>
              <a:gd name="adj" fmla="val 13793"/>
            </a:avLst>
          </a:prstGeom>
          <a:solidFill>
            <a:srgbClr val="EAF2F8"/>
          </a:solidFill>
          <a:ln w="14288">
            <a:solidFill>
              <a:srgbClr val="5C9BC6"/>
            </a:solidFill>
            <a:prstDash val="solid"/>
          </a:ln>
        </p:spPr>
        <p:txBody>
          <a:bodyPr anchor="ctr"/>
          <a:lstStyle>
            <a:defPPr algn="ctr">
              <a:def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ДОКАЗИ</a:t>
            </a:r>
          </a:p>
        </p:txBody>
      </p:sp>
      <p:sp>
        <p:nvSpPr>
          <p:cNvPr id="11" name="Прямокутник 10">
            <a:extLst>
              <a:ext uri="{FF2B5EF4-FFF2-40B4-BE49-F238E27FC236}">
                <a16:creationId xmlns:a16="http://schemas.microsoft.com/office/drawing/2014/main" id="{B945760F-3222-4010-987A-58E86DC86AF7}"/>
              </a:ext>
            </a:extLst>
          </p:cNvPr>
          <p:cNvSpPr>
            <a:spLocks noGrp="1"/>
          </p:cNvSpPr>
          <p:nvPr/>
        </p:nvSpPr>
        <p:spPr>
          <a:xfrm>
            <a:off x="3448050" y="2895600"/>
            <a:ext cx="2476500" cy="971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27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7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На яких даних ґрунтується висновок?</a:t>
            </a:r>
          </a:p>
        </p:txBody>
      </p:sp>
      <p:cxnSp>
        <p:nvCxnSpPr>
          <p:cNvPr id="12" name="Пряма зі стрілкою 11">
            <a:extLst>
              <a:ext uri="{FF2B5EF4-FFF2-40B4-BE49-F238E27FC236}">
                <a16:creationId xmlns:a16="http://schemas.microsoft.com/office/drawing/2014/main" id="{147D3FD8-387F-492D-BC24-E5BBCA11DF5A}"/>
              </a:ext>
            </a:extLst>
          </p:cNvPr>
          <p:cNvCxnSpPr/>
          <p:nvPr/>
        </p:nvCxnSpPr>
        <p:spPr>
          <a:xfrm>
            <a:off x="5924550" y="2428875"/>
            <a:ext cx="361950" cy="0"/>
          </a:xfrm>
          <a:prstGeom prst="straightConnector1">
            <a:avLst/>
          </a:prstGeom>
          <a:ln w="19050">
            <a:solidFill>
              <a:srgbClr val="C9D7E3"/>
            </a:solidFill>
            <a:prstDash val="solid"/>
          </a:ln>
        </p:spPr>
      </p:cxnSp>
      <p:sp>
        <p:nvSpPr>
          <p:cNvPr id="13" name="Округлений прямокутник 12">
            <a:extLst>
              <a:ext uri="{FF2B5EF4-FFF2-40B4-BE49-F238E27FC236}">
                <a16:creationId xmlns:a16="http://schemas.microsoft.com/office/drawing/2014/main" id="{7BCF986B-C496-4D55-A3A3-44DA3EE1F1D1}"/>
              </a:ext>
            </a:extLst>
          </p:cNvPr>
          <p:cNvSpPr>
            <a:spLocks noGrp="1"/>
          </p:cNvSpPr>
          <p:nvPr/>
        </p:nvSpPr>
        <p:spPr>
          <a:xfrm>
            <a:off x="6372225" y="2152650"/>
            <a:ext cx="2476500" cy="552450"/>
          </a:xfrm>
          <a:prstGeom prst="roundRect">
            <a:avLst>
              <a:gd name="adj" fmla="val 13793"/>
            </a:avLst>
          </a:prstGeom>
          <a:solidFill>
            <a:srgbClr val="102A43"/>
          </a:solidFill>
          <a:ln w="14288">
            <a:solidFill>
              <a:srgbClr val="102A43"/>
            </a:solidFill>
            <a:prstDash val="solid"/>
          </a:ln>
        </p:spPr>
        <p:txBody>
          <a:bodyPr anchor="ctr"/>
          <a:lstStyle>
            <a:defPPr algn="ctr">
              <a:def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ОБҐРУНТУВАННЯ</a:t>
            </a:r>
          </a:p>
        </p:txBody>
      </p:sp>
      <p:sp>
        <p:nvSpPr>
          <p:cNvPr id="14" name="Прямокутник 13">
            <a:extLst>
              <a:ext uri="{FF2B5EF4-FFF2-40B4-BE49-F238E27FC236}">
                <a16:creationId xmlns:a16="http://schemas.microsoft.com/office/drawing/2014/main" id="{C4905189-56A0-4D1D-AE6F-260F62F4DD5E}"/>
              </a:ext>
            </a:extLst>
          </p:cNvPr>
          <p:cNvSpPr>
            <a:spLocks noGrp="1"/>
          </p:cNvSpPr>
          <p:nvPr/>
        </p:nvSpPr>
        <p:spPr>
          <a:xfrm>
            <a:off x="6372225" y="2895600"/>
            <a:ext cx="2476500" cy="971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27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7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Чому ці докази підтримують твердження?</a:t>
            </a:r>
          </a:p>
        </p:txBody>
      </p:sp>
      <p:cxnSp>
        <p:nvCxnSpPr>
          <p:cNvPr id="15" name="Пряма зі стрілкою 14">
            <a:extLst>
              <a:ext uri="{FF2B5EF4-FFF2-40B4-BE49-F238E27FC236}">
                <a16:creationId xmlns:a16="http://schemas.microsoft.com/office/drawing/2014/main" id="{6C51AE72-633D-4D9B-A1D3-CA156BFA2F3D}"/>
              </a:ext>
            </a:extLst>
          </p:cNvPr>
          <p:cNvCxnSpPr/>
          <p:nvPr/>
        </p:nvCxnSpPr>
        <p:spPr>
          <a:xfrm>
            <a:off x="8848725" y="2428875"/>
            <a:ext cx="361950" cy="0"/>
          </a:xfrm>
          <a:prstGeom prst="straightConnector1">
            <a:avLst/>
          </a:prstGeom>
          <a:ln w="19050">
            <a:solidFill>
              <a:srgbClr val="C9D7E3"/>
            </a:solidFill>
            <a:prstDash val="solid"/>
          </a:ln>
        </p:spPr>
      </p:cxnSp>
      <p:sp>
        <p:nvSpPr>
          <p:cNvPr id="16" name="Округлений прямокутник 15">
            <a:extLst>
              <a:ext uri="{FF2B5EF4-FFF2-40B4-BE49-F238E27FC236}">
                <a16:creationId xmlns:a16="http://schemas.microsoft.com/office/drawing/2014/main" id="{B773A828-486A-430E-B78E-D43BC2D6A8A2}"/>
              </a:ext>
            </a:extLst>
          </p:cNvPr>
          <p:cNvSpPr>
            <a:spLocks noGrp="1"/>
          </p:cNvSpPr>
          <p:nvPr/>
        </p:nvSpPr>
        <p:spPr>
          <a:xfrm>
            <a:off x="9296400" y="2152650"/>
            <a:ext cx="2476500" cy="552450"/>
          </a:xfrm>
          <a:prstGeom prst="roundRect">
            <a:avLst>
              <a:gd name="adj" fmla="val 13793"/>
            </a:avLst>
          </a:prstGeom>
          <a:solidFill>
            <a:srgbClr val="EAF2F8"/>
          </a:solidFill>
          <a:ln w="14288">
            <a:solidFill>
              <a:srgbClr val="5C9BC6"/>
            </a:solidFill>
            <a:prstDash val="solid"/>
          </a:ln>
        </p:spPr>
        <p:txBody>
          <a:bodyPr anchor="ctr"/>
          <a:lstStyle>
            <a:defPPr algn="ctr">
              <a:def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ЗАСТЕРЕЖЕННЯ</a:t>
            </a:r>
          </a:p>
        </p:txBody>
      </p:sp>
      <p:sp>
        <p:nvSpPr>
          <p:cNvPr id="17" name="Прямокутник 16">
            <a:extLst>
              <a:ext uri="{FF2B5EF4-FFF2-40B4-BE49-F238E27FC236}">
                <a16:creationId xmlns:a16="http://schemas.microsoft.com/office/drawing/2014/main" id="{0A8902D6-1575-426C-8D91-9D09A709AAEC}"/>
              </a:ext>
            </a:extLst>
          </p:cNvPr>
          <p:cNvSpPr>
            <a:spLocks noGrp="1"/>
          </p:cNvSpPr>
          <p:nvPr/>
        </p:nvSpPr>
        <p:spPr>
          <a:xfrm>
            <a:off x="9296400" y="2895600"/>
            <a:ext cx="2476500" cy="971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27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7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За яких умов висновок може бути обмеженим?</a:t>
            </a:r>
          </a:p>
        </p:txBody>
      </p:sp>
      <p:sp>
        <p:nvSpPr>
          <p:cNvPr id="18" name="Округлений прямокутник 17">
            <a:extLst>
              <a:ext uri="{FF2B5EF4-FFF2-40B4-BE49-F238E27FC236}">
                <a16:creationId xmlns:a16="http://schemas.microsoft.com/office/drawing/2014/main" id="{1628AF23-ABF6-4280-A14E-CC62EA42981F}"/>
              </a:ext>
            </a:extLst>
          </p:cNvPr>
          <p:cNvSpPr>
            <a:spLocks noGrp="1"/>
          </p:cNvSpPr>
          <p:nvPr/>
        </p:nvSpPr>
        <p:spPr>
          <a:xfrm>
            <a:off x="1619250" y="4524375"/>
            <a:ext cx="8953500" cy="800100"/>
          </a:xfrm>
          <a:prstGeom prst="roundRect">
            <a:avLst>
              <a:gd name="adj" fmla="val 9524"/>
            </a:avLst>
          </a:prstGeom>
          <a:solidFill>
            <a:srgbClr val="102A43"/>
          </a:solidFill>
          <a:ln w="9525">
            <a:solidFill>
              <a:srgbClr val="102A43"/>
            </a:solidFill>
            <a:prstDash val="solid"/>
          </a:ln>
        </p:spPr>
        <p:txBody>
          <a:bodyPr anchor="ctr"/>
          <a:lstStyle>
            <a:defPPr algn="ctr">
              <a:defRPr sz="14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4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Критичний аналіз перевіряє не лише наявність доказів, а й логічний місток між доказами та висновком.</a:t>
            </a:r>
          </a:p>
        </p:txBody>
      </p:sp>
    </p:spTree>
    <p:extLst>
      <p:ext uri="{BB962C8B-B14F-4D97-AF65-F5344CB8AC3E}">
        <p14:creationId xmlns:p14="http://schemas.microsoft.com/office/powerpoint/2010/main" val="21423604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Прямокутник 30">
            <a:extLst>
              <a:ext uri="{FF2B5EF4-FFF2-40B4-BE49-F238E27FC236}">
                <a16:creationId xmlns:a16="http://schemas.microsoft.com/office/drawing/2014/main" id="{25F6A6F5-BC95-4449-BDF3-4C7161E192F5}"/>
              </a:ext>
            </a:extLst>
          </p:cNvPr>
          <p:cNvSpPr>
            <a:spLocks noGrp="1"/>
          </p:cNvSpPr>
          <p:nvPr/>
        </p:nvSpPr>
        <p:spPr>
          <a:xfrm>
            <a:off x="666750" y="361950"/>
            <a:ext cx="4095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2. КРИТИЧНИЙ АНАЛІЗ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0FD33E7A-22F4-4FE0-B695-1F080268BF62}"/>
              </a:ext>
            </a:extLst>
          </p:cNvPr>
          <p:cNvSpPr>
            <a:spLocks noGrp="1"/>
          </p:cNvSpPr>
          <p:nvPr/>
        </p:nvSpPr>
        <p:spPr>
          <a:xfrm>
            <a:off x="666750" y="723900"/>
            <a:ext cx="108585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Протокол критичного читання публікації</a:t>
            </a:r>
          </a:p>
        </p:txBody>
      </p:sp>
      <p:sp>
        <p:nvSpPr>
          <p:cNvPr id="3" name="Пряма сполучна лінія 2">
            <a:extLst>
              <a:ext uri="{FF2B5EF4-FFF2-40B4-BE49-F238E27FC236}">
                <a16:creationId xmlns:a16="http://schemas.microsoft.com/office/drawing/2014/main" id="{87767EA0-D458-4CC7-A651-EFF6F90D605C}"/>
              </a:ext>
            </a:extLst>
          </p:cNvPr>
          <p:cNvSpPr>
            <a:spLocks noGrp="1"/>
          </p:cNvSpPr>
          <p:nvPr/>
        </p:nvSpPr>
        <p:spPr>
          <a:xfrm>
            <a:off x="666750" y="1381125"/>
            <a:ext cx="10858500" cy="0"/>
          </a:xfrm>
          <a:prstGeom prst="line">
            <a:avLst/>
          </a:prstGeom>
          <a:noFill/>
          <a:ln w="28575">
            <a:solidFill>
              <a:srgbClr val="EAF2F8"/>
            </a:solidFill>
            <a:prstDash val="solid"/>
          </a:ln>
        </p:spPr>
      </p:sp>
      <p:sp>
        <p:nvSpPr>
          <p:cNvPr id="4" name="Пряма сполучна лінія 3">
            <a:extLst>
              <a:ext uri="{FF2B5EF4-FFF2-40B4-BE49-F238E27FC236}">
                <a16:creationId xmlns:a16="http://schemas.microsoft.com/office/drawing/2014/main" id="{1A4814CD-F773-49A6-BD18-B7C40E29DA4D}"/>
              </a:ext>
            </a:extLst>
          </p:cNvPr>
          <p:cNvSpPr>
            <a:spLocks noGrp="1"/>
          </p:cNvSpPr>
          <p:nvPr/>
        </p:nvSpPr>
        <p:spPr>
          <a:xfrm>
            <a:off x="666750" y="6248400"/>
            <a:ext cx="10858500" cy="0"/>
          </a:xfrm>
          <a:prstGeom prst="line">
            <a:avLst/>
          </a:prstGeom>
          <a:noFill/>
          <a:ln w="19050">
            <a:solidFill>
              <a:srgbClr val="EAF2F8"/>
            </a:solidFill>
            <a:prstDash val="solid"/>
          </a:ln>
        </p:spPr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1C01D392-800C-4E6B-9C28-6190E7542D9B}"/>
              </a:ext>
            </a:extLst>
          </p:cNvPr>
          <p:cNvSpPr>
            <a:spLocks noGrp="1"/>
          </p:cNvSpPr>
          <p:nvPr/>
        </p:nvSpPr>
        <p:spPr>
          <a:xfrm>
            <a:off x="685800" y="634365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Методологія та організація наукових досліджень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E31C9070-7346-4DB4-AEA9-3F7C506B9A9D}"/>
              </a:ext>
            </a:extLst>
          </p:cNvPr>
          <p:cNvSpPr>
            <a:spLocks noGrp="1"/>
          </p:cNvSpPr>
          <p:nvPr/>
        </p:nvSpPr>
        <p:spPr>
          <a:xfrm>
            <a:off x="11049000" y="6343650"/>
            <a:ext cx="4572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12</a:t>
            </a:r>
          </a:p>
        </p:txBody>
      </p:sp>
      <p:sp>
        <p:nvSpPr>
          <p:cNvPr id="7" name="Округлений прямокутник 6">
            <a:extLst>
              <a:ext uri="{FF2B5EF4-FFF2-40B4-BE49-F238E27FC236}">
                <a16:creationId xmlns:a16="http://schemas.microsoft.com/office/drawing/2014/main" id="{546E4AC8-DB55-4BE6-B9DA-A4F73663D877}"/>
              </a:ext>
            </a:extLst>
          </p:cNvPr>
          <p:cNvSpPr>
            <a:spLocks noGrp="1"/>
          </p:cNvSpPr>
          <p:nvPr/>
        </p:nvSpPr>
        <p:spPr>
          <a:xfrm>
            <a:off x="666750" y="1619250"/>
            <a:ext cx="5143500" cy="1028700"/>
          </a:xfrm>
          <a:prstGeom prst="roundRect">
            <a:avLst>
              <a:gd name="adj" fmla="val 7407"/>
            </a:avLst>
          </a:prstGeom>
          <a:solidFill>
            <a:srgbClr val="F4F8FB"/>
          </a:solidFill>
          <a:ln w="14288">
            <a:solidFill>
              <a:srgbClr val="C9D7E3"/>
            </a:solidFill>
            <a:prstDash val="solid"/>
          </a:ln>
        </p:spPr>
      </p:sp>
      <p:sp>
        <p:nvSpPr>
          <p:cNvPr id="8" name="Овал 7">
            <a:extLst>
              <a:ext uri="{FF2B5EF4-FFF2-40B4-BE49-F238E27FC236}">
                <a16:creationId xmlns:a16="http://schemas.microsoft.com/office/drawing/2014/main" id="{29CCC431-3784-4771-8CD4-8A9DE84824A1}"/>
              </a:ext>
            </a:extLst>
          </p:cNvPr>
          <p:cNvSpPr>
            <a:spLocks noGrp="1"/>
          </p:cNvSpPr>
          <p:nvPr/>
        </p:nvSpPr>
        <p:spPr>
          <a:xfrm>
            <a:off x="838200" y="1771650"/>
            <a:ext cx="419100" cy="419100"/>
          </a:xfrm>
          <a:prstGeom prst="ellipse">
            <a:avLst/>
          </a:prstGeom>
          <a:solidFill>
            <a:srgbClr val="102A43"/>
          </a:solidFill>
          <a:ln w="9525">
            <a:solidFill>
              <a:srgbClr val="102A43"/>
            </a:solidFill>
            <a:prstDash val="solid"/>
          </a:ln>
        </p:spPr>
        <p:txBody>
          <a:bodyPr anchor="ctr"/>
          <a:lstStyle>
            <a:defPPr algn="ctr">
              <a:def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1</a:t>
            </a:r>
          </a:p>
        </p:txBody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E5490F09-0415-420F-BFC3-4E4B8CE9B8AD}"/>
              </a:ext>
            </a:extLst>
          </p:cNvPr>
          <p:cNvSpPr>
            <a:spLocks noGrp="1"/>
          </p:cNvSpPr>
          <p:nvPr/>
        </p:nvSpPr>
        <p:spPr>
          <a:xfrm>
            <a:off x="1371600" y="1752600"/>
            <a:ext cx="42672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3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3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Проблема</a:t>
            </a:r>
          </a:p>
        </p:txBody>
      </p:sp>
      <p:sp>
        <p:nvSpPr>
          <p:cNvPr id="10" name="Прямокутник 9">
            <a:extLst>
              <a:ext uri="{FF2B5EF4-FFF2-40B4-BE49-F238E27FC236}">
                <a16:creationId xmlns:a16="http://schemas.microsoft.com/office/drawing/2014/main" id="{F896B5C0-30A5-4745-80C7-F306607CD9BB}"/>
              </a:ext>
            </a:extLst>
          </p:cNvPr>
          <p:cNvSpPr>
            <a:spLocks noGrp="1"/>
          </p:cNvSpPr>
          <p:nvPr/>
        </p:nvSpPr>
        <p:spPr>
          <a:xfrm>
            <a:off x="1371600" y="2133600"/>
            <a:ext cx="42672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Що автор прагне пояснити?</a:t>
            </a:r>
          </a:p>
        </p:txBody>
      </p:sp>
      <p:sp>
        <p:nvSpPr>
          <p:cNvPr id="11" name="Округлений прямокутник 10">
            <a:extLst>
              <a:ext uri="{FF2B5EF4-FFF2-40B4-BE49-F238E27FC236}">
                <a16:creationId xmlns:a16="http://schemas.microsoft.com/office/drawing/2014/main" id="{EDD23736-FB8A-478C-B2ED-B53480A58F3C}"/>
              </a:ext>
            </a:extLst>
          </p:cNvPr>
          <p:cNvSpPr>
            <a:spLocks noGrp="1"/>
          </p:cNvSpPr>
          <p:nvPr/>
        </p:nvSpPr>
        <p:spPr>
          <a:xfrm>
            <a:off x="6096000" y="1619250"/>
            <a:ext cx="5143500" cy="1028700"/>
          </a:xfrm>
          <a:prstGeom prst="roundRect">
            <a:avLst>
              <a:gd name="adj" fmla="val 7407"/>
            </a:avLst>
          </a:prstGeom>
          <a:solidFill>
            <a:srgbClr val="FFFFFF"/>
          </a:solidFill>
          <a:ln w="14288">
            <a:solidFill>
              <a:srgbClr val="C9D7E3"/>
            </a:solidFill>
            <a:prstDash val="solid"/>
          </a:ln>
        </p:spPr>
      </p:sp>
      <p:sp>
        <p:nvSpPr>
          <p:cNvPr id="12" name="Овал 11">
            <a:extLst>
              <a:ext uri="{FF2B5EF4-FFF2-40B4-BE49-F238E27FC236}">
                <a16:creationId xmlns:a16="http://schemas.microsoft.com/office/drawing/2014/main" id="{FADCA984-D6DD-4BAC-8A7B-CD2A8C200F60}"/>
              </a:ext>
            </a:extLst>
          </p:cNvPr>
          <p:cNvSpPr>
            <a:spLocks noGrp="1"/>
          </p:cNvSpPr>
          <p:nvPr/>
        </p:nvSpPr>
        <p:spPr>
          <a:xfrm>
            <a:off x="6267450" y="1771650"/>
            <a:ext cx="419100" cy="419100"/>
          </a:xfrm>
          <a:prstGeom prst="ellipse">
            <a:avLst/>
          </a:prstGeom>
          <a:solidFill>
            <a:srgbClr val="102A43"/>
          </a:solidFill>
          <a:ln w="9525">
            <a:solidFill>
              <a:srgbClr val="102A43"/>
            </a:solidFill>
            <a:prstDash val="solid"/>
          </a:ln>
        </p:spPr>
        <p:txBody>
          <a:bodyPr anchor="ctr"/>
          <a:lstStyle>
            <a:defPPr algn="ctr">
              <a:def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2</a:t>
            </a:r>
          </a:p>
        </p:txBody>
      </p:sp>
      <p:sp>
        <p:nvSpPr>
          <p:cNvPr id="13" name="Прямокутник 12">
            <a:extLst>
              <a:ext uri="{FF2B5EF4-FFF2-40B4-BE49-F238E27FC236}">
                <a16:creationId xmlns:a16="http://schemas.microsoft.com/office/drawing/2014/main" id="{1B0DCE7B-C851-4D82-BCD3-F0C746FEBBE5}"/>
              </a:ext>
            </a:extLst>
          </p:cNvPr>
          <p:cNvSpPr>
            <a:spLocks noGrp="1"/>
          </p:cNvSpPr>
          <p:nvPr/>
        </p:nvSpPr>
        <p:spPr>
          <a:xfrm>
            <a:off x="6800850" y="1752600"/>
            <a:ext cx="42672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3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3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Теорія</a:t>
            </a:r>
          </a:p>
        </p:txBody>
      </p:sp>
      <p:sp>
        <p:nvSpPr>
          <p:cNvPr id="14" name="Прямокутник 13">
            <a:extLst>
              <a:ext uri="{FF2B5EF4-FFF2-40B4-BE49-F238E27FC236}">
                <a16:creationId xmlns:a16="http://schemas.microsoft.com/office/drawing/2014/main" id="{68FC1E9D-9725-42FC-9C83-709879AAD35B}"/>
              </a:ext>
            </a:extLst>
          </p:cNvPr>
          <p:cNvSpPr>
            <a:spLocks noGrp="1"/>
          </p:cNvSpPr>
          <p:nvPr/>
        </p:nvSpPr>
        <p:spPr>
          <a:xfrm>
            <a:off x="6800850" y="2133600"/>
            <a:ext cx="42672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Які поняття та припущення використано?</a:t>
            </a:r>
          </a:p>
        </p:txBody>
      </p:sp>
      <p:sp>
        <p:nvSpPr>
          <p:cNvPr id="15" name="Округлений прямокутник 14">
            <a:extLst>
              <a:ext uri="{FF2B5EF4-FFF2-40B4-BE49-F238E27FC236}">
                <a16:creationId xmlns:a16="http://schemas.microsoft.com/office/drawing/2014/main" id="{144C6E44-E1DF-4896-A9FD-ABF4E22FF09B}"/>
              </a:ext>
            </a:extLst>
          </p:cNvPr>
          <p:cNvSpPr>
            <a:spLocks noGrp="1"/>
          </p:cNvSpPr>
          <p:nvPr/>
        </p:nvSpPr>
        <p:spPr>
          <a:xfrm>
            <a:off x="666750" y="2905125"/>
            <a:ext cx="5143500" cy="1028700"/>
          </a:xfrm>
          <a:prstGeom prst="roundRect">
            <a:avLst>
              <a:gd name="adj" fmla="val 7407"/>
            </a:avLst>
          </a:prstGeom>
          <a:solidFill>
            <a:srgbClr val="F4F8FB"/>
          </a:solidFill>
          <a:ln w="14288">
            <a:solidFill>
              <a:srgbClr val="C9D7E3"/>
            </a:solidFill>
            <a:prstDash val="solid"/>
          </a:ln>
        </p:spPr>
      </p:sp>
      <p:sp>
        <p:nvSpPr>
          <p:cNvPr id="16" name="Овал 15">
            <a:extLst>
              <a:ext uri="{FF2B5EF4-FFF2-40B4-BE49-F238E27FC236}">
                <a16:creationId xmlns:a16="http://schemas.microsoft.com/office/drawing/2014/main" id="{22F8A552-A09D-43B1-AAD3-CF51076ADEB6}"/>
              </a:ext>
            </a:extLst>
          </p:cNvPr>
          <p:cNvSpPr>
            <a:spLocks noGrp="1"/>
          </p:cNvSpPr>
          <p:nvPr/>
        </p:nvSpPr>
        <p:spPr>
          <a:xfrm>
            <a:off x="838200" y="3057525"/>
            <a:ext cx="419100" cy="419100"/>
          </a:xfrm>
          <a:prstGeom prst="ellipse">
            <a:avLst/>
          </a:prstGeom>
          <a:solidFill>
            <a:srgbClr val="102A43"/>
          </a:solidFill>
          <a:ln w="9525">
            <a:solidFill>
              <a:srgbClr val="102A43"/>
            </a:solidFill>
            <a:prstDash val="solid"/>
          </a:ln>
        </p:spPr>
        <p:txBody>
          <a:bodyPr anchor="ctr"/>
          <a:lstStyle>
            <a:defPPr algn="ctr">
              <a:def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3</a:t>
            </a:r>
          </a:p>
        </p:txBody>
      </p:sp>
      <p:sp>
        <p:nvSpPr>
          <p:cNvPr id="17" name="Прямокутник 16">
            <a:extLst>
              <a:ext uri="{FF2B5EF4-FFF2-40B4-BE49-F238E27FC236}">
                <a16:creationId xmlns:a16="http://schemas.microsoft.com/office/drawing/2014/main" id="{671243B2-69C8-44F2-8E64-54D46F1C26BE}"/>
              </a:ext>
            </a:extLst>
          </p:cNvPr>
          <p:cNvSpPr>
            <a:spLocks noGrp="1"/>
          </p:cNvSpPr>
          <p:nvPr/>
        </p:nvSpPr>
        <p:spPr>
          <a:xfrm>
            <a:off x="1371600" y="3038475"/>
            <a:ext cx="42672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3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3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Метод</a:t>
            </a:r>
          </a:p>
        </p:txBody>
      </p:sp>
      <p:sp>
        <p:nvSpPr>
          <p:cNvPr id="18" name="Прямокутник 17">
            <a:extLst>
              <a:ext uri="{FF2B5EF4-FFF2-40B4-BE49-F238E27FC236}">
                <a16:creationId xmlns:a16="http://schemas.microsoft.com/office/drawing/2014/main" id="{A5E4E570-6EA6-424C-BCB0-9E13449A21B0}"/>
              </a:ext>
            </a:extLst>
          </p:cNvPr>
          <p:cNvSpPr>
            <a:spLocks noGrp="1"/>
          </p:cNvSpPr>
          <p:nvPr/>
        </p:nvSpPr>
        <p:spPr>
          <a:xfrm>
            <a:off x="1371600" y="3419475"/>
            <a:ext cx="42672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Чи відповідає дизайн поставленому питанню?</a:t>
            </a:r>
          </a:p>
        </p:txBody>
      </p:sp>
      <p:sp>
        <p:nvSpPr>
          <p:cNvPr id="19" name="Округлений прямокутник 18">
            <a:extLst>
              <a:ext uri="{FF2B5EF4-FFF2-40B4-BE49-F238E27FC236}">
                <a16:creationId xmlns:a16="http://schemas.microsoft.com/office/drawing/2014/main" id="{99A7276E-065B-408B-BDED-313E95B34039}"/>
              </a:ext>
            </a:extLst>
          </p:cNvPr>
          <p:cNvSpPr>
            <a:spLocks noGrp="1"/>
          </p:cNvSpPr>
          <p:nvPr/>
        </p:nvSpPr>
        <p:spPr>
          <a:xfrm>
            <a:off x="6096000" y="2905125"/>
            <a:ext cx="5143500" cy="1028700"/>
          </a:xfrm>
          <a:prstGeom prst="roundRect">
            <a:avLst>
              <a:gd name="adj" fmla="val 7407"/>
            </a:avLst>
          </a:prstGeom>
          <a:solidFill>
            <a:srgbClr val="FFFFFF"/>
          </a:solidFill>
          <a:ln w="14288">
            <a:solidFill>
              <a:srgbClr val="C9D7E3"/>
            </a:solidFill>
            <a:prstDash val="solid"/>
          </a:ln>
        </p:spPr>
      </p:sp>
      <p:sp>
        <p:nvSpPr>
          <p:cNvPr id="20" name="Овал 19">
            <a:extLst>
              <a:ext uri="{FF2B5EF4-FFF2-40B4-BE49-F238E27FC236}">
                <a16:creationId xmlns:a16="http://schemas.microsoft.com/office/drawing/2014/main" id="{8FA3F787-7A6D-4168-8866-15EB513233BA}"/>
              </a:ext>
            </a:extLst>
          </p:cNvPr>
          <p:cNvSpPr>
            <a:spLocks noGrp="1"/>
          </p:cNvSpPr>
          <p:nvPr/>
        </p:nvSpPr>
        <p:spPr>
          <a:xfrm>
            <a:off x="6267450" y="3057525"/>
            <a:ext cx="419100" cy="419100"/>
          </a:xfrm>
          <a:prstGeom prst="ellipse">
            <a:avLst/>
          </a:prstGeom>
          <a:solidFill>
            <a:srgbClr val="102A43"/>
          </a:solidFill>
          <a:ln w="9525">
            <a:solidFill>
              <a:srgbClr val="102A43"/>
            </a:solidFill>
            <a:prstDash val="solid"/>
          </a:ln>
        </p:spPr>
        <p:txBody>
          <a:bodyPr anchor="ctr"/>
          <a:lstStyle>
            <a:defPPr algn="ctr">
              <a:def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4</a:t>
            </a:r>
          </a:p>
        </p:txBody>
      </p:sp>
      <p:sp>
        <p:nvSpPr>
          <p:cNvPr id="21" name="Прямокутник 20">
            <a:extLst>
              <a:ext uri="{FF2B5EF4-FFF2-40B4-BE49-F238E27FC236}">
                <a16:creationId xmlns:a16="http://schemas.microsoft.com/office/drawing/2014/main" id="{03BF3175-6040-4FDE-9DCF-3F7FBC1F6C26}"/>
              </a:ext>
            </a:extLst>
          </p:cNvPr>
          <p:cNvSpPr>
            <a:spLocks noGrp="1"/>
          </p:cNvSpPr>
          <p:nvPr/>
        </p:nvSpPr>
        <p:spPr>
          <a:xfrm>
            <a:off x="6800850" y="3038475"/>
            <a:ext cx="42672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3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3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Докази</a:t>
            </a:r>
          </a:p>
        </p:txBody>
      </p:sp>
      <p:sp>
        <p:nvSpPr>
          <p:cNvPr id="22" name="Прямокутник 21">
            <a:extLst>
              <a:ext uri="{FF2B5EF4-FFF2-40B4-BE49-F238E27FC236}">
                <a16:creationId xmlns:a16="http://schemas.microsoft.com/office/drawing/2014/main" id="{545C9105-294E-4D86-AD9F-622E1F3A6F75}"/>
              </a:ext>
            </a:extLst>
          </p:cNvPr>
          <p:cNvSpPr>
            <a:spLocks noGrp="1"/>
          </p:cNvSpPr>
          <p:nvPr/>
        </p:nvSpPr>
        <p:spPr>
          <a:xfrm>
            <a:off x="6800850" y="3419475"/>
            <a:ext cx="42672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Чи є дані достатніми та надійними?</a:t>
            </a:r>
          </a:p>
        </p:txBody>
      </p:sp>
      <p:sp>
        <p:nvSpPr>
          <p:cNvPr id="23" name="Округлений прямокутник 22">
            <a:extLst>
              <a:ext uri="{FF2B5EF4-FFF2-40B4-BE49-F238E27FC236}">
                <a16:creationId xmlns:a16="http://schemas.microsoft.com/office/drawing/2014/main" id="{2A6232D8-3614-429A-A1E4-C2E3106F2B65}"/>
              </a:ext>
            </a:extLst>
          </p:cNvPr>
          <p:cNvSpPr>
            <a:spLocks noGrp="1"/>
          </p:cNvSpPr>
          <p:nvPr/>
        </p:nvSpPr>
        <p:spPr>
          <a:xfrm>
            <a:off x="666750" y="4191000"/>
            <a:ext cx="5143500" cy="1028700"/>
          </a:xfrm>
          <a:prstGeom prst="roundRect">
            <a:avLst>
              <a:gd name="adj" fmla="val 7407"/>
            </a:avLst>
          </a:prstGeom>
          <a:solidFill>
            <a:srgbClr val="F4F8FB"/>
          </a:solidFill>
          <a:ln w="14288">
            <a:solidFill>
              <a:srgbClr val="C9D7E3"/>
            </a:solidFill>
            <a:prstDash val="solid"/>
          </a:ln>
        </p:spPr>
      </p:sp>
      <p:sp>
        <p:nvSpPr>
          <p:cNvPr id="24" name="Овал 23">
            <a:extLst>
              <a:ext uri="{FF2B5EF4-FFF2-40B4-BE49-F238E27FC236}">
                <a16:creationId xmlns:a16="http://schemas.microsoft.com/office/drawing/2014/main" id="{40A9C485-0DB7-4514-8A47-A02AA5818B83}"/>
              </a:ext>
            </a:extLst>
          </p:cNvPr>
          <p:cNvSpPr>
            <a:spLocks noGrp="1"/>
          </p:cNvSpPr>
          <p:nvPr/>
        </p:nvSpPr>
        <p:spPr>
          <a:xfrm>
            <a:off x="838200" y="4343400"/>
            <a:ext cx="419100" cy="419100"/>
          </a:xfrm>
          <a:prstGeom prst="ellipse">
            <a:avLst/>
          </a:prstGeom>
          <a:solidFill>
            <a:srgbClr val="102A43"/>
          </a:solidFill>
          <a:ln w="9525">
            <a:solidFill>
              <a:srgbClr val="102A43"/>
            </a:solidFill>
            <a:prstDash val="solid"/>
          </a:ln>
        </p:spPr>
        <p:txBody>
          <a:bodyPr anchor="ctr"/>
          <a:lstStyle>
            <a:defPPr algn="ctr">
              <a:def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5</a:t>
            </a:r>
          </a:p>
        </p:txBody>
      </p:sp>
      <p:sp>
        <p:nvSpPr>
          <p:cNvPr id="25" name="Прямокутник 24">
            <a:extLst>
              <a:ext uri="{FF2B5EF4-FFF2-40B4-BE49-F238E27FC236}">
                <a16:creationId xmlns:a16="http://schemas.microsoft.com/office/drawing/2014/main" id="{DAF49964-2E85-4C18-9524-1077D6AE05CA}"/>
              </a:ext>
            </a:extLst>
          </p:cNvPr>
          <p:cNvSpPr>
            <a:spLocks noGrp="1"/>
          </p:cNvSpPr>
          <p:nvPr/>
        </p:nvSpPr>
        <p:spPr>
          <a:xfrm>
            <a:off x="1371600" y="4324350"/>
            <a:ext cx="42672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3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3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Висновок</a:t>
            </a:r>
          </a:p>
        </p:txBody>
      </p:sp>
      <p:sp>
        <p:nvSpPr>
          <p:cNvPr id="26" name="Прямокутник 25">
            <a:extLst>
              <a:ext uri="{FF2B5EF4-FFF2-40B4-BE49-F238E27FC236}">
                <a16:creationId xmlns:a16="http://schemas.microsoft.com/office/drawing/2014/main" id="{1B83A4C0-86C4-463C-9380-87099C81F939}"/>
              </a:ext>
            </a:extLst>
          </p:cNvPr>
          <p:cNvSpPr>
            <a:spLocks noGrp="1"/>
          </p:cNvSpPr>
          <p:nvPr/>
        </p:nvSpPr>
        <p:spPr>
          <a:xfrm>
            <a:off x="1371600" y="4705350"/>
            <a:ext cx="42672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Чи співмірний висновок із результатами?</a:t>
            </a:r>
          </a:p>
        </p:txBody>
      </p:sp>
      <p:sp>
        <p:nvSpPr>
          <p:cNvPr id="27" name="Округлений прямокутник 26">
            <a:extLst>
              <a:ext uri="{FF2B5EF4-FFF2-40B4-BE49-F238E27FC236}">
                <a16:creationId xmlns:a16="http://schemas.microsoft.com/office/drawing/2014/main" id="{A650F9B6-81EC-4B63-AD5D-C02BC7CF2F68}"/>
              </a:ext>
            </a:extLst>
          </p:cNvPr>
          <p:cNvSpPr>
            <a:spLocks noGrp="1"/>
          </p:cNvSpPr>
          <p:nvPr/>
        </p:nvSpPr>
        <p:spPr>
          <a:xfrm>
            <a:off x="6096000" y="4191000"/>
            <a:ext cx="5143500" cy="1028700"/>
          </a:xfrm>
          <a:prstGeom prst="roundRect">
            <a:avLst>
              <a:gd name="adj" fmla="val 7407"/>
            </a:avLst>
          </a:prstGeom>
          <a:solidFill>
            <a:srgbClr val="FFFFFF"/>
          </a:solidFill>
          <a:ln w="14288">
            <a:solidFill>
              <a:srgbClr val="C9D7E3"/>
            </a:solidFill>
            <a:prstDash val="solid"/>
          </a:ln>
        </p:spPr>
      </p:sp>
      <p:sp>
        <p:nvSpPr>
          <p:cNvPr id="28" name="Овал 27">
            <a:extLst>
              <a:ext uri="{FF2B5EF4-FFF2-40B4-BE49-F238E27FC236}">
                <a16:creationId xmlns:a16="http://schemas.microsoft.com/office/drawing/2014/main" id="{D022408F-9725-4119-98D0-4F9F8050A370}"/>
              </a:ext>
            </a:extLst>
          </p:cNvPr>
          <p:cNvSpPr>
            <a:spLocks noGrp="1"/>
          </p:cNvSpPr>
          <p:nvPr/>
        </p:nvSpPr>
        <p:spPr>
          <a:xfrm>
            <a:off x="6267450" y="4343400"/>
            <a:ext cx="419100" cy="419100"/>
          </a:xfrm>
          <a:prstGeom prst="ellipse">
            <a:avLst/>
          </a:prstGeom>
          <a:solidFill>
            <a:srgbClr val="102A43"/>
          </a:solidFill>
          <a:ln w="9525">
            <a:solidFill>
              <a:srgbClr val="102A43"/>
            </a:solidFill>
            <a:prstDash val="solid"/>
          </a:ln>
        </p:spPr>
        <p:txBody>
          <a:bodyPr anchor="ctr"/>
          <a:lstStyle>
            <a:defPPr algn="ctr">
              <a:def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6</a:t>
            </a:r>
          </a:p>
        </p:txBody>
      </p:sp>
      <p:sp>
        <p:nvSpPr>
          <p:cNvPr id="29" name="Прямокутник 28">
            <a:extLst>
              <a:ext uri="{FF2B5EF4-FFF2-40B4-BE49-F238E27FC236}">
                <a16:creationId xmlns:a16="http://schemas.microsoft.com/office/drawing/2014/main" id="{2D581C7F-A323-452B-AA5D-29AFE59DF51A}"/>
              </a:ext>
            </a:extLst>
          </p:cNvPr>
          <p:cNvSpPr>
            <a:spLocks noGrp="1"/>
          </p:cNvSpPr>
          <p:nvPr/>
        </p:nvSpPr>
        <p:spPr>
          <a:xfrm>
            <a:off x="6800850" y="4324350"/>
            <a:ext cx="42672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3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3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Обмеження</a:t>
            </a:r>
          </a:p>
        </p:txBody>
      </p:sp>
      <p:sp>
        <p:nvSpPr>
          <p:cNvPr id="30" name="Прямокутник 29">
            <a:extLst>
              <a:ext uri="{FF2B5EF4-FFF2-40B4-BE49-F238E27FC236}">
                <a16:creationId xmlns:a16="http://schemas.microsoft.com/office/drawing/2014/main" id="{6D497DF2-A36E-4C76-9ADE-AEF201C23A00}"/>
              </a:ext>
            </a:extLst>
          </p:cNvPr>
          <p:cNvSpPr>
            <a:spLocks noGrp="1"/>
          </p:cNvSpPr>
          <p:nvPr/>
        </p:nvSpPr>
        <p:spPr>
          <a:xfrm>
            <a:off x="6800850" y="4705350"/>
            <a:ext cx="42672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Де закінчується сфера чинності пояснення?</a:t>
            </a:r>
          </a:p>
        </p:txBody>
      </p:sp>
    </p:spTree>
    <p:extLst>
      <p:ext uri="{BB962C8B-B14F-4D97-AF65-F5344CB8AC3E}">
        <p14:creationId xmlns:p14="http://schemas.microsoft.com/office/powerpoint/2010/main" val="2534809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34BAB025-002B-486F-ADDA-40161DD6A8F1}"/>
              </a:ext>
            </a:extLst>
          </p:cNvPr>
          <p:cNvSpPr>
            <a:spLocks noGrp="1"/>
          </p:cNvSpPr>
          <p:nvPr/>
        </p:nvSpPr>
        <p:spPr>
          <a:xfrm>
            <a:off x="666750" y="361950"/>
            <a:ext cx="4095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2. КРИТИЧНИЙ АНАЛІЗ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A3B273CD-3007-4181-991A-296A6F418797}"/>
              </a:ext>
            </a:extLst>
          </p:cNvPr>
          <p:cNvSpPr>
            <a:spLocks noGrp="1"/>
          </p:cNvSpPr>
          <p:nvPr/>
        </p:nvSpPr>
        <p:spPr>
          <a:xfrm>
            <a:off x="666750" y="723900"/>
            <a:ext cx="108585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Аналітична матриця опрацювання джерел</a:t>
            </a:r>
          </a:p>
        </p:txBody>
      </p:sp>
      <p:sp>
        <p:nvSpPr>
          <p:cNvPr id="3" name="Пряма сполучна лінія 2">
            <a:extLst>
              <a:ext uri="{FF2B5EF4-FFF2-40B4-BE49-F238E27FC236}">
                <a16:creationId xmlns:a16="http://schemas.microsoft.com/office/drawing/2014/main" id="{C29E548B-3AA9-4EBA-94F6-0BAC35A63AF0}"/>
              </a:ext>
            </a:extLst>
          </p:cNvPr>
          <p:cNvSpPr>
            <a:spLocks noGrp="1"/>
          </p:cNvSpPr>
          <p:nvPr/>
        </p:nvSpPr>
        <p:spPr>
          <a:xfrm>
            <a:off x="666750" y="1381125"/>
            <a:ext cx="10858500" cy="0"/>
          </a:xfrm>
          <a:prstGeom prst="line">
            <a:avLst/>
          </a:prstGeom>
          <a:noFill/>
          <a:ln w="28575">
            <a:solidFill>
              <a:srgbClr val="EAF2F8"/>
            </a:solidFill>
            <a:prstDash val="solid"/>
          </a:ln>
        </p:spPr>
      </p:sp>
      <p:sp>
        <p:nvSpPr>
          <p:cNvPr id="4" name="Пряма сполучна лінія 3">
            <a:extLst>
              <a:ext uri="{FF2B5EF4-FFF2-40B4-BE49-F238E27FC236}">
                <a16:creationId xmlns:a16="http://schemas.microsoft.com/office/drawing/2014/main" id="{A4307F4A-6382-435D-82B0-1789513106FD}"/>
              </a:ext>
            </a:extLst>
          </p:cNvPr>
          <p:cNvSpPr>
            <a:spLocks noGrp="1"/>
          </p:cNvSpPr>
          <p:nvPr/>
        </p:nvSpPr>
        <p:spPr>
          <a:xfrm>
            <a:off x="666750" y="6248400"/>
            <a:ext cx="10858500" cy="0"/>
          </a:xfrm>
          <a:prstGeom prst="line">
            <a:avLst/>
          </a:prstGeom>
          <a:noFill/>
          <a:ln w="19050">
            <a:solidFill>
              <a:srgbClr val="EAF2F8"/>
            </a:solidFill>
            <a:prstDash val="solid"/>
          </a:ln>
        </p:spPr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5E042CD9-9CF8-48CD-AF4F-1103626390CA}"/>
              </a:ext>
            </a:extLst>
          </p:cNvPr>
          <p:cNvSpPr>
            <a:spLocks noGrp="1"/>
          </p:cNvSpPr>
          <p:nvPr/>
        </p:nvSpPr>
        <p:spPr>
          <a:xfrm>
            <a:off x="685800" y="634365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Методологія та організація наукових досліджень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4D6E6E65-051D-4DB4-85AB-B4CD3638532A}"/>
              </a:ext>
            </a:extLst>
          </p:cNvPr>
          <p:cNvSpPr>
            <a:spLocks noGrp="1"/>
          </p:cNvSpPr>
          <p:nvPr/>
        </p:nvSpPr>
        <p:spPr>
          <a:xfrm>
            <a:off x="11049000" y="6343650"/>
            <a:ext cx="4572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13</a:t>
            </a:r>
          </a:p>
        </p:txBody>
      </p:sp>
      <p:graphicFrame>
        <p:nvGraphicFramePr>
          <p:cNvPr id="7" name="Таблиця 6">
            <a:extLst>
              <a:ext uri="{FF2B5EF4-FFF2-40B4-BE49-F238E27FC236}">
                <a16:creationId xmlns:a16="http://schemas.microsoft.com/office/drawing/2014/main" id="{B2F2B467-112F-41B0-A680-63C1E84DA392}"/>
              </a:ext>
            </a:extLst>
          </p:cNvPr>
          <p:cNvGraphicFramePr/>
          <p:nvPr/>
        </p:nvGraphicFramePr>
        <p:xfrm>
          <a:off x="571500" y="1619250"/>
          <a:ext cx="11049000" cy="3857625"/>
        </p:xfrm>
        <a:graphic>
          <a:graphicData uri="http://schemas.openxmlformats.org/drawingml/2006/table">
            <a:tbl>
              <a:tblPr/>
              <a:tblGrid>
                <a:gridCol w="14763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002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95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955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9526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287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964406">
                <a:tc>
                  <a:txBody>
                    <a:bodyPr/>
                    <a:lstStyle/>
                    <a:p>
                      <a:pPr algn="ctr"/>
                      <a:r>
                        <a:rPr sz="105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Джерело</a:t>
                      </a:r>
                    </a:p>
                  </a:txBody>
                  <a:tcPr marL="95250" marR="95250" marT="66675" marB="66675" anchor="ctr">
                    <a:solidFill>
                      <a:srgbClr val="102A4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Проблема</a:t>
                      </a:r>
                    </a:p>
                  </a:txBody>
                  <a:tcPr marL="95250" marR="95250" marT="66675" marB="66675" anchor="ctr">
                    <a:solidFill>
                      <a:srgbClr val="102A4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Теоретична основа</a:t>
                      </a:r>
                    </a:p>
                  </a:txBody>
                  <a:tcPr marL="95250" marR="95250" marT="66675" marB="66675" anchor="ctr">
                    <a:solidFill>
                      <a:srgbClr val="102A4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Метод і дані</a:t>
                      </a:r>
                    </a:p>
                  </a:txBody>
                  <a:tcPr marL="95250" marR="95250" marT="66675" marB="66675" anchor="ctr">
                    <a:solidFill>
                      <a:srgbClr val="102A4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Основний результат</a:t>
                      </a:r>
                    </a:p>
                  </a:txBody>
                  <a:tcPr marL="95250" marR="95250" marT="66675" marB="66675" anchor="ctr">
                    <a:solidFill>
                      <a:srgbClr val="102A4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Обмеження</a:t>
                      </a:r>
                    </a:p>
                  </a:txBody>
                  <a:tcPr marL="95250" marR="95250" marT="66675" marB="66675" anchor="ctr">
                    <a:solidFill>
                      <a:srgbClr val="102A4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64406"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Публікація 1</a:t>
                      </a:r>
                    </a:p>
                  </a:txBody>
                  <a:tcPr marL="95250" marR="95250" marT="66675" marB="666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Що пояснюється</a:t>
                      </a:r>
                    </a:p>
                  </a:txBody>
                  <a:tcPr marL="95250" marR="95250" marT="66675" marB="666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Підхід і ключові поняття</a:t>
                      </a:r>
                    </a:p>
                  </a:txBody>
                  <a:tcPr marL="95250" marR="95250" marT="66675" marB="666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Дизайн, вибірка, період</a:t>
                      </a:r>
                    </a:p>
                  </a:txBody>
                  <a:tcPr marL="95250" marR="95250" marT="66675" marB="666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Підтверджений зв’язок</a:t>
                      </a:r>
                    </a:p>
                  </a:txBody>
                  <a:tcPr marL="95250" marR="95250" marT="66675" marB="666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Межі узагальнення</a:t>
                      </a:r>
                    </a:p>
                  </a:txBody>
                  <a:tcPr marL="95250" marR="95250" marT="66675" marB="66675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64406"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Публікація 2</a:t>
                      </a:r>
                    </a:p>
                  </a:txBody>
                  <a:tcPr marL="95250" marR="95250" marT="66675" marB="66675" anchor="ctr"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Інше формулювання</a:t>
                      </a:r>
                    </a:p>
                  </a:txBody>
                  <a:tcPr marL="95250" marR="95250" marT="66675" marB="66675" anchor="ctr"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Альтернативний підхід</a:t>
                      </a:r>
                    </a:p>
                  </a:txBody>
                  <a:tcPr marL="95250" marR="95250" marT="66675" marB="66675" anchor="ctr"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Інші дані або метод</a:t>
                      </a:r>
                    </a:p>
                  </a:txBody>
                  <a:tcPr marL="95250" marR="95250" marT="66675" marB="66675" anchor="ctr"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Відмінний результат</a:t>
                      </a:r>
                    </a:p>
                  </a:txBody>
                  <a:tcPr marL="95250" marR="95250" marT="66675" marB="66675" anchor="ctr"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Контекст і припущення</a:t>
                      </a:r>
                    </a:p>
                  </a:txBody>
                  <a:tcPr marL="95250" marR="95250" marT="66675" marB="66675" anchor="ctr">
                    <a:solidFill>
                      <a:srgbClr val="F4F8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64406"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Синтез</a:t>
                      </a:r>
                    </a:p>
                  </a:txBody>
                  <a:tcPr marL="95250" marR="95250" marT="66675" marB="666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Спільне ядро проблеми</a:t>
                      </a:r>
                    </a:p>
                  </a:txBody>
                  <a:tcPr marL="95250" marR="95250" marT="66675" marB="666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Сумісність пояснень</a:t>
                      </a:r>
                    </a:p>
                  </a:txBody>
                  <a:tcPr marL="95250" marR="95250" marT="66675" marB="666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Порівнянність доказів</a:t>
                      </a:r>
                    </a:p>
                  </a:txBody>
                  <a:tcPr marL="95250" marR="95250" marT="66675" marB="666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Консенсус або суперечність</a:t>
                      </a:r>
                    </a:p>
                  </a:txBody>
                  <a:tcPr marL="95250" marR="95250" marT="66675" marB="666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Підстава для прогалини</a:t>
                      </a:r>
                    </a:p>
                  </a:txBody>
                  <a:tcPr marL="95250" marR="95250" marT="66675" marB="66675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B5E5EC2C-8943-4AFD-852C-800C370AEAB7}"/>
              </a:ext>
            </a:extLst>
          </p:cNvPr>
          <p:cNvSpPr>
            <a:spLocks noGrp="1"/>
          </p:cNvSpPr>
          <p:nvPr/>
        </p:nvSpPr>
        <p:spPr>
          <a:xfrm>
            <a:off x="952500" y="5619750"/>
            <a:ext cx="102870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2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Матриця є інструментом порівняння; її цінність визначається не кількістю заповнених клітинок, а якістю аналітичного синтезу.</a:t>
            </a:r>
          </a:p>
        </p:txBody>
      </p:sp>
    </p:spTree>
    <p:extLst>
      <p:ext uri="{BB962C8B-B14F-4D97-AF65-F5344CB8AC3E}">
        <p14:creationId xmlns:p14="http://schemas.microsoft.com/office/powerpoint/2010/main" val="12963393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Прямокутник 26">
            <a:extLst>
              <a:ext uri="{FF2B5EF4-FFF2-40B4-BE49-F238E27FC236}">
                <a16:creationId xmlns:a16="http://schemas.microsoft.com/office/drawing/2014/main" id="{F6FBA0D6-DDE0-4EC5-B03C-3CFE895EA858}"/>
              </a:ext>
            </a:extLst>
          </p:cNvPr>
          <p:cNvSpPr>
            <a:spLocks noGrp="1"/>
          </p:cNvSpPr>
          <p:nvPr/>
        </p:nvSpPr>
        <p:spPr>
          <a:xfrm>
            <a:off x="666750" y="361950"/>
            <a:ext cx="4095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2. КРИТИЧНИЙ АНАЛІЗ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986BFFA0-7220-46AE-8785-5D1AE2ADEB4B}"/>
              </a:ext>
            </a:extLst>
          </p:cNvPr>
          <p:cNvSpPr>
            <a:spLocks noGrp="1"/>
          </p:cNvSpPr>
          <p:nvPr/>
        </p:nvSpPr>
        <p:spPr>
          <a:xfrm>
            <a:off x="666750" y="723900"/>
            <a:ext cx="108585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Критерії якості наукової аргументації</a:t>
            </a:r>
          </a:p>
        </p:txBody>
      </p:sp>
      <p:sp>
        <p:nvSpPr>
          <p:cNvPr id="3" name="Пряма сполучна лінія 2">
            <a:extLst>
              <a:ext uri="{FF2B5EF4-FFF2-40B4-BE49-F238E27FC236}">
                <a16:creationId xmlns:a16="http://schemas.microsoft.com/office/drawing/2014/main" id="{F904BC5B-2842-444E-85B2-A937794B376F}"/>
              </a:ext>
            </a:extLst>
          </p:cNvPr>
          <p:cNvSpPr>
            <a:spLocks noGrp="1"/>
          </p:cNvSpPr>
          <p:nvPr/>
        </p:nvSpPr>
        <p:spPr>
          <a:xfrm>
            <a:off x="666750" y="1381125"/>
            <a:ext cx="10858500" cy="0"/>
          </a:xfrm>
          <a:prstGeom prst="line">
            <a:avLst/>
          </a:prstGeom>
          <a:noFill/>
          <a:ln w="28575">
            <a:solidFill>
              <a:srgbClr val="EAF2F8"/>
            </a:solidFill>
            <a:prstDash val="solid"/>
          </a:ln>
        </p:spPr>
      </p:sp>
      <p:sp>
        <p:nvSpPr>
          <p:cNvPr id="4" name="Пряма сполучна лінія 3">
            <a:extLst>
              <a:ext uri="{FF2B5EF4-FFF2-40B4-BE49-F238E27FC236}">
                <a16:creationId xmlns:a16="http://schemas.microsoft.com/office/drawing/2014/main" id="{03216A42-0E89-488A-A7BB-BA19F7249725}"/>
              </a:ext>
            </a:extLst>
          </p:cNvPr>
          <p:cNvSpPr>
            <a:spLocks noGrp="1"/>
          </p:cNvSpPr>
          <p:nvPr/>
        </p:nvSpPr>
        <p:spPr>
          <a:xfrm>
            <a:off x="666750" y="6248400"/>
            <a:ext cx="10858500" cy="0"/>
          </a:xfrm>
          <a:prstGeom prst="line">
            <a:avLst/>
          </a:prstGeom>
          <a:noFill/>
          <a:ln w="19050">
            <a:solidFill>
              <a:srgbClr val="EAF2F8"/>
            </a:solidFill>
            <a:prstDash val="solid"/>
          </a:ln>
        </p:spPr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A59996B0-CB72-45D4-AE5D-EF35BA115EB6}"/>
              </a:ext>
            </a:extLst>
          </p:cNvPr>
          <p:cNvSpPr>
            <a:spLocks noGrp="1"/>
          </p:cNvSpPr>
          <p:nvPr/>
        </p:nvSpPr>
        <p:spPr>
          <a:xfrm>
            <a:off x="685800" y="634365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Методологія та організація наукових досліджень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427E29FF-370D-4240-AE59-E902F567FA8F}"/>
              </a:ext>
            </a:extLst>
          </p:cNvPr>
          <p:cNvSpPr>
            <a:spLocks noGrp="1"/>
          </p:cNvSpPr>
          <p:nvPr/>
        </p:nvSpPr>
        <p:spPr>
          <a:xfrm>
            <a:off x="11049000" y="6343650"/>
            <a:ext cx="4572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14</a:t>
            </a:r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311FF37E-03ED-4688-AF04-FE54E10B2865}"/>
              </a:ext>
            </a:extLst>
          </p:cNvPr>
          <p:cNvSpPr>
            <a:spLocks noGrp="1"/>
          </p:cNvSpPr>
          <p:nvPr/>
        </p:nvSpPr>
        <p:spPr>
          <a:xfrm>
            <a:off x="762000" y="1666875"/>
            <a:ext cx="495300" cy="495300"/>
          </a:xfrm>
          <a:prstGeom prst="ellipse">
            <a:avLst/>
          </a:prstGeom>
          <a:solidFill>
            <a:srgbClr val="EAF2F8"/>
          </a:solidFill>
          <a:ln w="14288">
            <a:solidFill>
              <a:srgbClr val="5C9BC6"/>
            </a:solidFill>
            <a:prstDash val="solid"/>
          </a:ln>
        </p:spPr>
        <p:txBody>
          <a:bodyPr anchor="ctr"/>
          <a:lstStyle>
            <a:defPPr algn="ctr">
              <a:defRPr sz="127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7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1</a:t>
            </a:r>
          </a:p>
        </p:txBody>
      </p:sp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629B6441-CD3E-484E-8AC1-8F72D2A34AA7}"/>
              </a:ext>
            </a:extLst>
          </p:cNvPr>
          <p:cNvSpPr>
            <a:spLocks noGrp="1"/>
          </p:cNvSpPr>
          <p:nvPr/>
        </p:nvSpPr>
        <p:spPr>
          <a:xfrm>
            <a:off x="1476375" y="1647825"/>
            <a:ext cx="31432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Понятійна точність</a:t>
            </a:r>
          </a:p>
        </p:txBody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E4A151BB-3D0F-44EA-AD13-14074DDE4DAB}"/>
              </a:ext>
            </a:extLst>
          </p:cNvPr>
          <p:cNvSpPr>
            <a:spLocks noGrp="1"/>
          </p:cNvSpPr>
          <p:nvPr/>
        </p:nvSpPr>
        <p:spPr>
          <a:xfrm>
            <a:off x="4810125" y="1647825"/>
            <a:ext cx="619125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27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7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терміни визначені й уживаються послідовно</a:t>
            </a:r>
          </a:p>
        </p:txBody>
      </p:sp>
      <p:sp>
        <p:nvSpPr>
          <p:cNvPr id="10" name="Пряма сполучна лінія 9">
            <a:extLst>
              <a:ext uri="{FF2B5EF4-FFF2-40B4-BE49-F238E27FC236}">
                <a16:creationId xmlns:a16="http://schemas.microsoft.com/office/drawing/2014/main" id="{9225D844-0895-446F-A865-0BA439CDBE46}"/>
              </a:ext>
            </a:extLst>
          </p:cNvPr>
          <p:cNvSpPr>
            <a:spLocks noGrp="1"/>
          </p:cNvSpPr>
          <p:nvPr/>
        </p:nvSpPr>
        <p:spPr>
          <a:xfrm>
            <a:off x="1476375" y="2219325"/>
            <a:ext cx="9572625" cy="0"/>
          </a:xfrm>
          <a:prstGeom prst="line">
            <a:avLst/>
          </a:prstGeom>
          <a:noFill/>
          <a:ln w="14288">
            <a:solidFill>
              <a:srgbClr val="EAF2F8"/>
            </a:solidFill>
            <a:prstDash val="solid"/>
          </a:ln>
        </p:spPr>
      </p:sp>
      <p:sp>
        <p:nvSpPr>
          <p:cNvPr id="11" name="Овал 10">
            <a:extLst>
              <a:ext uri="{FF2B5EF4-FFF2-40B4-BE49-F238E27FC236}">
                <a16:creationId xmlns:a16="http://schemas.microsoft.com/office/drawing/2014/main" id="{C0F4647F-2B77-443A-9625-FC6D88FB1D45}"/>
              </a:ext>
            </a:extLst>
          </p:cNvPr>
          <p:cNvSpPr>
            <a:spLocks noGrp="1"/>
          </p:cNvSpPr>
          <p:nvPr/>
        </p:nvSpPr>
        <p:spPr>
          <a:xfrm>
            <a:off x="762000" y="2466975"/>
            <a:ext cx="495300" cy="495300"/>
          </a:xfrm>
          <a:prstGeom prst="ellipse">
            <a:avLst/>
          </a:prstGeom>
          <a:solidFill>
            <a:srgbClr val="EAF2F8"/>
          </a:solidFill>
          <a:ln w="14288">
            <a:solidFill>
              <a:srgbClr val="5C9BC6"/>
            </a:solidFill>
            <a:prstDash val="solid"/>
          </a:ln>
        </p:spPr>
        <p:txBody>
          <a:bodyPr anchor="ctr"/>
          <a:lstStyle>
            <a:defPPr algn="ctr">
              <a:defRPr sz="127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7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2</a:t>
            </a:r>
          </a:p>
        </p:txBody>
      </p:sp>
      <p:sp>
        <p:nvSpPr>
          <p:cNvPr id="12" name="Прямокутник 11">
            <a:extLst>
              <a:ext uri="{FF2B5EF4-FFF2-40B4-BE49-F238E27FC236}">
                <a16:creationId xmlns:a16="http://schemas.microsoft.com/office/drawing/2014/main" id="{A28C0AED-A12D-445A-A1B6-6922178E17CC}"/>
              </a:ext>
            </a:extLst>
          </p:cNvPr>
          <p:cNvSpPr>
            <a:spLocks noGrp="1"/>
          </p:cNvSpPr>
          <p:nvPr/>
        </p:nvSpPr>
        <p:spPr>
          <a:xfrm>
            <a:off x="1476375" y="2447925"/>
            <a:ext cx="31432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Логічна узгодженість</a:t>
            </a:r>
          </a:p>
        </p:txBody>
      </p:sp>
      <p:sp>
        <p:nvSpPr>
          <p:cNvPr id="13" name="Прямокутник 12">
            <a:extLst>
              <a:ext uri="{FF2B5EF4-FFF2-40B4-BE49-F238E27FC236}">
                <a16:creationId xmlns:a16="http://schemas.microsoft.com/office/drawing/2014/main" id="{961F5B31-68B1-49E1-B6AF-35FE28AE6029}"/>
              </a:ext>
            </a:extLst>
          </p:cNvPr>
          <p:cNvSpPr>
            <a:spLocks noGrp="1"/>
          </p:cNvSpPr>
          <p:nvPr/>
        </p:nvSpPr>
        <p:spPr>
          <a:xfrm>
            <a:off x="4810125" y="2447925"/>
            <a:ext cx="619125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27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7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висновок випливає з вихідних припущень</a:t>
            </a:r>
          </a:p>
        </p:txBody>
      </p:sp>
      <p:sp>
        <p:nvSpPr>
          <p:cNvPr id="14" name="Пряма сполучна лінія 13">
            <a:extLst>
              <a:ext uri="{FF2B5EF4-FFF2-40B4-BE49-F238E27FC236}">
                <a16:creationId xmlns:a16="http://schemas.microsoft.com/office/drawing/2014/main" id="{CC067D12-302F-4EF4-8CA0-DFE88AF325AC}"/>
              </a:ext>
            </a:extLst>
          </p:cNvPr>
          <p:cNvSpPr>
            <a:spLocks noGrp="1"/>
          </p:cNvSpPr>
          <p:nvPr/>
        </p:nvSpPr>
        <p:spPr>
          <a:xfrm>
            <a:off x="1476375" y="3019425"/>
            <a:ext cx="9572625" cy="0"/>
          </a:xfrm>
          <a:prstGeom prst="line">
            <a:avLst/>
          </a:prstGeom>
          <a:noFill/>
          <a:ln w="14288">
            <a:solidFill>
              <a:srgbClr val="EAF2F8"/>
            </a:solidFill>
            <a:prstDash val="solid"/>
          </a:ln>
        </p:spPr>
      </p:sp>
      <p:sp>
        <p:nvSpPr>
          <p:cNvPr id="15" name="Овал 14">
            <a:extLst>
              <a:ext uri="{FF2B5EF4-FFF2-40B4-BE49-F238E27FC236}">
                <a16:creationId xmlns:a16="http://schemas.microsoft.com/office/drawing/2014/main" id="{A3FCD954-60F3-4F93-990F-9E4AB91CEA5B}"/>
              </a:ext>
            </a:extLst>
          </p:cNvPr>
          <p:cNvSpPr>
            <a:spLocks noGrp="1"/>
          </p:cNvSpPr>
          <p:nvPr/>
        </p:nvSpPr>
        <p:spPr>
          <a:xfrm>
            <a:off x="762000" y="3267075"/>
            <a:ext cx="495300" cy="495300"/>
          </a:xfrm>
          <a:prstGeom prst="ellipse">
            <a:avLst/>
          </a:prstGeom>
          <a:solidFill>
            <a:srgbClr val="EAF2F8"/>
          </a:solidFill>
          <a:ln w="14288">
            <a:solidFill>
              <a:srgbClr val="5C9BC6"/>
            </a:solidFill>
            <a:prstDash val="solid"/>
          </a:ln>
        </p:spPr>
        <p:txBody>
          <a:bodyPr anchor="ctr"/>
          <a:lstStyle>
            <a:defPPr algn="ctr">
              <a:defRPr sz="127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7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3</a:t>
            </a:r>
          </a:p>
        </p:txBody>
      </p:sp>
      <p:sp>
        <p:nvSpPr>
          <p:cNvPr id="16" name="Прямокутник 15">
            <a:extLst>
              <a:ext uri="{FF2B5EF4-FFF2-40B4-BE49-F238E27FC236}">
                <a16:creationId xmlns:a16="http://schemas.microsoft.com/office/drawing/2014/main" id="{582E20D7-FAC4-456C-933E-31B623B1CB45}"/>
              </a:ext>
            </a:extLst>
          </p:cNvPr>
          <p:cNvSpPr>
            <a:spLocks noGrp="1"/>
          </p:cNvSpPr>
          <p:nvPr/>
        </p:nvSpPr>
        <p:spPr>
          <a:xfrm>
            <a:off x="1476375" y="3248025"/>
            <a:ext cx="31432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Доказова достатність</a:t>
            </a:r>
          </a:p>
        </p:txBody>
      </p:sp>
      <p:sp>
        <p:nvSpPr>
          <p:cNvPr id="17" name="Прямокутник 16">
            <a:extLst>
              <a:ext uri="{FF2B5EF4-FFF2-40B4-BE49-F238E27FC236}">
                <a16:creationId xmlns:a16="http://schemas.microsoft.com/office/drawing/2014/main" id="{8CE17527-5DA6-426A-A9CE-EB618F09EC53}"/>
              </a:ext>
            </a:extLst>
          </p:cNvPr>
          <p:cNvSpPr>
            <a:spLocks noGrp="1"/>
          </p:cNvSpPr>
          <p:nvPr/>
        </p:nvSpPr>
        <p:spPr>
          <a:xfrm>
            <a:off x="4810125" y="3248025"/>
            <a:ext cx="619125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27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7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дані відповідають масштабу твердження</a:t>
            </a:r>
          </a:p>
        </p:txBody>
      </p:sp>
      <p:sp>
        <p:nvSpPr>
          <p:cNvPr id="18" name="Пряма сполучна лінія 17">
            <a:extLst>
              <a:ext uri="{FF2B5EF4-FFF2-40B4-BE49-F238E27FC236}">
                <a16:creationId xmlns:a16="http://schemas.microsoft.com/office/drawing/2014/main" id="{BC11A917-51D4-4B9B-9459-594780DCA5D6}"/>
              </a:ext>
            </a:extLst>
          </p:cNvPr>
          <p:cNvSpPr>
            <a:spLocks noGrp="1"/>
          </p:cNvSpPr>
          <p:nvPr/>
        </p:nvSpPr>
        <p:spPr>
          <a:xfrm>
            <a:off x="1476375" y="3819525"/>
            <a:ext cx="9572625" cy="0"/>
          </a:xfrm>
          <a:prstGeom prst="line">
            <a:avLst/>
          </a:prstGeom>
          <a:noFill/>
          <a:ln w="14288">
            <a:solidFill>
              <a:srgbClr val="EAF2F8"/>
            </a:solidFill>
            <a:prstDash val="solid"/>
          </a:ln>
        </p:spPr>
      </p:sp>
      <p:sp>
        <p:nvSpPr>
          <p:cNvPr id="19" name="Овал 18">
            <a:extLst>
              <a:ext uri="{FF2B5EF4-FFF2-40B4-BE49-F238E27FC236}">
                <a16:creationId xmlns:a16="http://schemas.microsoft.com/office/drawing/2014/main" id="{BB8E264A-1D66-4C1B-9C8E-16E41ECFA09D}"/>
              </a:ext>
            </a:extLst>
          </p:cNvPr>
          <p:cNvSpPr>
            <a:spLocks noGrp="1"/>
          </p:cNvSpPr>
          <p:nvPr/>
        </p:nvSpPr>
        <p:spPr>
          <a:xfrm>
            <a:off x="762000" y="4067175"/>
            <a:ext cx="495300" cy="495300"/>
          </a:xfrm>
          <a:prstGeom prst="ellipse">
            <a:avLst/>
          </a:prstGeom>
          <a:solidFill>
            <a:srgbClr val="EAF2F8"/>
          </a:solidFill>
          <a:ln w="14288">
            <a:solidFill>
              <a:srgbClr val="5C9BC6"/>
            </a:solidFill>
            <a:prstDash val="solid"/>
          </a:ln>
        </p:spPr>
        <p:txBody>
          <a:bodyPr anchor="ctr"/>
          <a:lstStyle>
            <a:defPPr algn="ctr">
              <a:defRPr sz="127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7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4</a:t>
            </a:r>
          </a:p>
        </p:txBody>
      </p:sp>
      <p:sp>
        <p:nvSpPr>
          <p:cNvPr id="20" name="Прямокутник 19">
            <a:extLst>
              <a:ext uri="{FF2B5EF4-FFF2-40B4-BE49-F238E27FC236}">
                <a16:creationId xmlns:a16="http://schemas.microsoft.com/office/drawing/2014/main" id="{7FEE2DF8-5257-452E-9D80-543F3FCBF13C}"/>
              </a:ext>
            </a:extLst>
          </p:cNvPr>
          <p:cNvSpPr>
            <a:spLocks noGrp="1"/>
          </p:cNvSpPr>
          <p:nvPr/>
        </p:nvSpPr>
        <p:spPr>
          <a:xfrm>
            <a:off x="1476375" y="4048125"/>
            <a:ext cx="31432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Альтернативні пояснення</a:t>
            </a:r>
          </a:p>
        </p:txBody>
      </p:sp>
      <p:sp>
        <p:nvSpPr>
          <p:cNvPr id="21" name="Прямокутник 20">
            <a:extLst>
              <a:ext uri="{FF2B5EF4-FFF2-40B4-BE49-F238E27FC236}">
                <a16:creationId xmlns:a16="http://schemas.microsoft.com/office/drawing/2014/main" id="{34DAE224-D8ED-4839-9B1E-03B8A5106FB5}"/>
              </a:ext>
            </a:extLst>
          </p:cNvPr>
          <p:cNvSpPr>
            <a:spLocks noGrp="1"/>
          </p:cNvSpPr>
          <p:nvPr/>
        </p:nvSpPr>
        <p:spPr>
          <a:xfrm>
            <a:off x="4810125" y="4048125"/>
            <a:ext cx="619125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27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7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розглянуто інші можливі механізми</a:t>
            </a:r>
          </a:p>
        </p:txBody>
      </p:sp>
      <p:sp>
        <p:nvSpPr>
          <p:cNvPr id="22" name="Пряма сполучна лінія 21">
            <a:extLst>
              <a:ext uri="{FF2B5EF4-FFF2-40B4-BE49-F238E27FC236}">
                <a16:creationId xmlns:a16="http://schemas.microsoft.com/office/drawing/2014/main" id="{F91246F7-3A30-4351-8B52-62C53405B73A}"/>
              </a:ext>
            </a:extLst>
          </p:cNvPr>
          <p:cNvSpPr>
            <a:spLocks noGrp="1"/>
          </p:cNvSpPr>
          <p:nvPr/>
        </p:nvSpPr>
        <p:spPr>
          <a:xfrm>
            <a:off x="1476375" y="4619625"/>
            <a:ext cx="9572625" cy="0"/>
          </a:xfrm>
          <a:prstGeom prst="line">
            <a:avLst/>
          </a:prstGeom>
          <a:noFill/>
          <a:ln w="14288">
            <a:solidFill>
              <a:srgbClr val="EAF2F8"/>
            </a:solidFill>
            <a:prstDash val="solid"/>
          </a:ln>
        </p:spPr>
      </p:sp>
      <p:sp>
        <p:nvSpPr>
          <p:cNvPr id="23" name="Овал 22">
            <a:extLst>
              <a:ext uri="{FF2B5EF4-FFF2-40B4-BE49-F238E27FC236}">
                <a16:creationId xmlns:a16="http://schemas.microsoft.com/office/drawing/2014/main" id="{6525955A-B86D-46EF-8B06-EBFEB10DE93C}"/>
              </a:ext>
            </a:extLst>
          </p:cNvPr>
          <p:cNvSpPr>
            <a:spLocks noGrp="1"/>
          </p:cNvSpPr>
          <p:nvPr/>
        </p:nvSpPr>
        <p:spPr>
          <a:xfrm>
            <a:off x="762000" y="4867275"/>
            <a:ext cx="495300" cy="495300"/>
          </a:xfrm>
          <a:prstGeom prst="ellipse">
            <a:avLst/>
          </a:prstGeom>
          <a:solidFill>
            <a:srgbClr val="102A43"/>
          </a:solidFill>
          <a:ln w="14288">
            <a:solidFill>
              <a:srgbClr val="102A43"/>
            </a:solidFill>
            <a:prstDash val="solid"/>
          </a:ln>
        </p:spPr>
        <p:txBody>
          <a:bodyPr anchor="ctr"/>
          <a:lstStyle>
            <a:def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5</a:t>
            </a:r>
          </a:p>
        </p:txBody>
      </p:sp>
      <p:sp>
        <p:nvSpPr>
          <p:cNvPr id="24" name="Прямокутник 23">
            <a:extLst>
              <a:ext uri="{FF2B5EF4-FFF2-40B4-BE49-F238E27FC236}">
                <a16:creationId xmlns:a16="http://schemas.microsoft.com/office/drawing/2014/main" id="{6C82A909-3C21-4CFB-9D5F-EB91800C37C8}"/>
              </a:ext>
            </a:extLst>
          </p:cNvPr>
          <p:cNvSpPr>
            <a:spLocks noGrp="1"/>
          </p:cNvSpPr>
          <p:nvPr/>
        </p:nvSpPr>
        <p:spPr>
          <a:xfrm>
            <a:off x="1476375" y="4848225"/>
            <a:ext cx="31432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Межі чинності</a:t>
            </a:r>
          </a:p>
        </p:txBody>
      </p:sp>
      <p:sp>
        <p:nvSpPr>
          <p:cNvPr id="25" name="Прямокутник 24">
            <a:extLst>
              <a:ext uri="{FF2B5EF4-FFF2-40B4-BE49-F238E27FC236}">
                <a16:creationId xmlns:a16="http://schemas.microsoft.com/office/drawing/2014/main" id="{9EC0A246-0A20-4C41-AA9D-B5D8B2F8A0EE}"/>
              </a:ext>
            </a:extLst>
          </p:cNvPr>
          <p:cNvSpPr>
            <a:spLocks noGrp="1"/>
          </p:cNvSpPr>
          <p:nvPr/>
        </p:nvSpPr>
        <p:spPr>
          <a:xfrm>
            <a:off x="4810125" y="4848225"/>
            <a:ext cx="619125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27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7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зазначено умови та обмеження узагальнення</a:t>
            </a:r>
          </a:p>
        </p:txBody>
      </p:sp>
      <p:sp>
        <p:nvSpPr>
          <p:cNvPr id="26" name="Пряма сполучна лінія 25">
            <a:extLst>
              <a:ext uri="{FF2B5EF4-FFF2-40B4-BE49-F238E27FC236}">
                <a16:creationId xmlns:a16="http://schemas.microsoft.com/office/drawing/2014/main" id="{27B6D1FC-0B75-4634-A395-6415082170EF}"/>
              </a:ext>
            </a:extLst>
          </p:cNvPr>
          <p:cNvSpPr>
            <a:spLocks noGrp="1"/>
          </p:cNvSpPr>
          <p:nvPr/>
        </p:nvSpPr>
        <p:spPr>
          <a:xfrm>
            <a:off x="1476375" y="5419725"/>
            <a:ext cx="9572625" cy="0"/>
          </a:xfrm>
          <a:prstGeom prst="line">
            <a:avLst/>
          </a:prstGeom>
          <a:noFill/>
          <a:ln w="14288">
            <a:solidFill>
              <a:srgbClr val="EAF2F8"/>
            </a:solidFill>
            <a:prstDash val="solid"/>
          </a:ln>
        </p:spPr>
      </p:sp>
    </p:spTree>
    <p:extLst>
      <p:ext uri="{BB962C8B-B14F-4D97-AF65-F5344CB8AC3E}">
        <p14:creationId xmlns:p14="http://schemas.microsoft.com/office/powerpoint/2010/main" val="13873290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кутник 27">
            <a:extLst>
              <a:ext uri="{FF2B5EF4-FFF2-40B4-BE49-F238E27FC236}">
                <a16:creationId xmlns:a16="http://schemas.microsoft.com/office/drawing/2014/main" id="{0BA94890-B3A0-4F55-B18B-018248A5316B}"/>
              </a:ext>
            </a:extLst>
          </p:cNvPr>
          <p:cNvSpPr>
            <a:spLocks noGrp="1"/>
          </p:cNvSpPr>
          <p:nvPr/>
        </p:nvSpPr>
        <p:spPr>
          <a:xfrm>
            <a:off x="666750" y="361950"/>
            <a:ext cx="4095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2. КРИТИЧНИЙ АНАЛІЗ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F5C3704D-6BAF-4ED9-98CF-CFA79EBB14AB}"/>
              </a:ext>
            </a:extLst>
          </p:cNvPr>
          <p:cNvSpPr>
            <a:spLocks noGrp="1"/>
          </p:cNvSpPr>
          <p:nvPr/>
        </p:nvSpPr>
        <p:spPr>
          <a:xfrm>
            <a:off x="666750" y="723900"/>
            <a:ext cx="108585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Чому результати попередніх досліджень розходяться</a:t>
            </a:r>
          </a:p>
        </p:txBody>
      </p:sp>
      <p:sp>
        <p:nvSpPr>
          <p:cNvPr id="3" name="Пряма сполучна лінія 2">
            <a:extLst>
              <a:ext uri="{FF2B5EF4-FFF2-40B4-BE49-F238E27FC236}">
                <a16:creationId xmlns:a16="http://schemas.microsoft.com/office/drawing/2014/main" id="{A96415B3-2A03-490E-9540-8D2E706354A9}"/>
              </a:ext>
            </a:extLst>
          </p:cNvPr>
          <p:cNvSpPr>
            <a:spLocks noGrp="1"/>
          </p:cNvSpPr>
          <p:nvPr/>
        </p:nvSpPr>
        <p:spPr>
          <a:xfrm>
            <a:off x="666750" y="1381125"/>
            <a:ext cx="10858500" cy="0"/>
          </a:xfrm>
          <a:prstGeom prst="line">
            <a:avLst/>
          </a:prstGeom>
          <a:noFill/>
          <a:ln w="28575">
            <a:solidFill>
              <a:srgbClr val="EAF2F8"/>
            </a:solidFill>
            <a:prstDash val="solid"/>
          </a:ln>
        </p:spPr>
      </p:sp>
      <p:sp>
        <p:nvSpPr>
          <p:cNvPr id="4" name="Пряма сполучна лінія 3">
            <a:extLst>
              <a:ext uri="{FF2B5EF4-FFF2-40B4-BE49-F238E27FC236}">
                <a16:creationId xmlns:a16="http://schemas.microsoft.com/office/drawing/2014/main" id="{CAD0002C-BA28-4321-9F42-ACECA674F14F}"/>
              </a:ext>
            </a:extLst>
          </p:cNvPr>
          <p:cNvSpPr>
            <a:spLocks noGrp="1"/>
          </p:cNvSpPr>
          <p:nvPr/>
        </p:nvSpPr>
        <p:spPr>
          <a:xfrm>
            <a:off x="666750" y="6248400"/>
            <a:ext cx="10858500" cy="0"/>
          </a:xfrm>
          <a:prstGeom prst="line">
            <a:avLst/>
          </a:prstGeom>
          <a:noFill/>
          <a:ln w="19050">
            <a:solidFill>
              <a:srgbClr val="EAF2F8"/>
            </a:solidFill>
            <a:prstDash val="solid"/>
          </a:ln>
        </p:spPr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B530D440-EE8C-47B3-B407-AB83BFC1403B}"/>
              </a:ext>
            </a:extLst>
          </p:cNvPr>
          <p:cNvSpPr>
            <a:spLocks noGrp="1"/>
          </p:cNvSpPr>
          <p:nvPr/>
        </p:nvSpPr>
        <p:spPr>
          <a:xfrm>
            <a:off x="685800" y="634365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Методологія та організація наукових досліджень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3080C3D5-A73D-4848-9DE9-81E0CB714768}"/>
              </a:ext>
            </a:extLst>
          </p:cNvPr>
          <p:cNvSpPr>
            <a:spLocks noGrp="1"/>
          </p:cNvSpPr>
          <p:nvPr/>
        </p:nvSpPr>
        <p:spPr>
          <a:xfrm>
            <a:off x="11049000" y="6343650"/>
            <a:ext cx="4572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15</a:t>
            </a:r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589B108C-3F6B-451C-A15D-105B4B4B5D5E}"/>
              </a:ext>
            </a:extLst>
          </p:cNvPr>
          <p:cNvSpPr>
            <a:spLocks noGrp="1"/>
          </p:cNvSpPr>
          <p:nvPr/>
        </p:nvSpPr>
        <p:spPr>
          <a:xfrm>
            <a:off x="4714875" y="2733675"/>
            <a:ext cx="2762250" cy="895350"/>
          </a:xfrm>
          <a:prstGeom prst="ellipse">
            <a:avLst/>
          </a:prstGeom>
          <a:solidFill>
            <a:srgbClr val="102A43"/>
          </a:solidFill>
          <a:ln w="9525">
            <a:solidFill>
              <a:srgbClr val="102A43"/>
            </a:solidFill>
            <a:prstDash val="solid"/>
          </a:ln>
        </p:spPr>
        <p:txBody>
          <a:bodyPr anchor="ctr"/>
          <a:lstStyle>
            <a:defPPr algn="ctr">
              <a:defRPr sz="13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3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ВІДМІННІ</a:t>
            </a:r>
          </a:p>
          <a:p>
            <a:pPr algn="ctr">
              <a:defRPr sz="13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РЕЗУЛЬТАТИ</a:t>
            </a:r>
          </a:p>
        </p:txBody>
      </p:sp>
      <p:sp>
        <p:nvSpPr>
          <p:cNvPr id="8" name="Округлений прямокутник 7">
            <a:extLst>
              <a:ext uri="{FF2B5EF4-FFF2-40B4-BE49-F238E27FC236}">
                <a16:creationId xmlns:a16="http://schemas.microsoft.com/office/drawing/2014/main" id="{16FE46C3-7028-4179-A75E-90875E41FCEE}"/>
              </a:ext>
            </a:extLst>
          </p:cNvPr>
          <p:cNvSpPr>
            <a:spLocks noGrp="1"/>
          </p:cNvSpPr>
          <p:nvPr/>
        </p:nvSpPr>
        <p:spPr>
          <a:xfrm>
            <a:off x="714375" y="1762125"/>
            <a:ext cx="3429000" cy="914400"/>
          </a:xfrm>
          <a:prstGeom prst="roundRect">
            <a:avLst>
              <a:gd name="adj" fmla="val 8333"/>
            </a:avLst>
          </a:prstGeom>
          <a:solidFill>
            <a:srgbClr val="F4F8FB"/>
          </a:solidFill>
          <a:ln w="14288">
            <a:solidFill>
              <a:srgbClr val="C9D7E3"/>
            </a:solidFill>
            <a:prstDash val="solid"/>
          </a:ln>
        </p:spPr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C7A6A13A-37AB-4720-A145-ECDDC46AEC30}"/>
              </a:ext>
            </a:extLst>
          </p:cNvPr>
          <p:cNvSpPr>
            <a:spLocks noGrp="1"/>
          </p:cNvSpPr>
          <p:nvPr/>
        </p:nvSpPr>
        <p:spPr>
          <a:xfrm>
            <a:off x="885825" y="1876425"/>
            <a:ext cx="30861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35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35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Поняття</a:t>
            </a:r>
          </a:p>
        </p:txBody>
      </p:sp>
      <p:sp>
        <p:nvSpPr>
          <p:cNvPr id="10" name="Прямокутник 9">
            <a:extLst>
              <a:ext uri="{FF2B5EF4-FFF2-40B4-BE49-F238E27FC236}">
                <a16:creationId xmlns:a16="http://schemas.microsoft.com/office/drawing/2014/main" id="{96A592F4-FBE2-40B6-AFE4-F56365A51D3E}"/>
              </a:ext>
            </a:extLst>
          </p:cNvPr>
          <p:cNvSpPr>
            <a:spLocks noGrp="1"/>
          </p:cNvSpPr>
          <p:nvPr/>
        </p:nvSpPr>
        <p:spPr>
          <a:xfrm>
            <a:off x="885825" y="2209800"/>
            <a:ext cx="30861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різні визначення та показники</a:t>
            </a:r>
          </a:p>
        </p:txBody>
      </p:sp>
      <p:sp>
        <p:nvSpPr>
          <p:cNvPr id="11" name="Округлений прямокутник 10">
            <a:extLst>
              <a:ext uri="{FF2B5EF4-FFF2-40B4-BE49-F238E27FC236}">
                <a16:creationId xmlns:a16="http://schemas.microsoft.com/office/drawing/2014/main" id="{022AB818-2D32-4BAD-B5C2-884DECC38478}"/>
              </a:ext>
            </a:extLst>
          </p:cNvPr>
          <p:cNvSpPr>
            <a:spLocks noGrp="1"/>
          </p:cNvSpPr>
          <p:nvPr/>
        </p:nvSpPr>
        <p:spPr>
          <a:xfrm>
            <a:off x="4333875" y="1571625"/>
            <a:ext cx="3429000" cy="914400"/>
          </a:xfrm>
          <a:prstGeom prst="roundRect">
            <a:avLst>
              <a:gd name="adj" fmla="val 8333"/>
            </a:avLst>
          </a:prstGeom>
          <a:solidFill>
            <a:srgbClr val="F4F8FB"/>
          </a:solidFill>
          <a:ln w="14288">
            <a:solidFill>
              <a:srgbClr val="C9D7E3"/>
            </a:solidFill>
            <a:prstDash val="solid"/>
          </a:ln>
        </p:spPr>
      </p:sp>
      <p:sp>
        <p:nvSpPr>
          <p:cNvPr id="12" name="Прямокутник 11">
            <a:extLst>
              <a:ext uri="{FF2B5EF4-FFF2-40B4-BE49-F238E27FC236}">
                <a16:creationId xmlns:a16="http://schemas.microsoft.com/office/drawing/2014/main" id="{8D3EEFA9-7399-4383-9B16-1717CC84403A}"/>
              </a:ext>
            </a:extLst>
          </p:cNvPr>
          <p:cNvSpPr>
            <a:spLocks noGrp="1"/>
          </p:cNvSpPr>
          <p:nvPr/>
        </p:nvSpPr>
        <p:spPr>
          <a:xfrm>
            <a:off x="4505325" y="1685925"/>
            <a:ext cx="30861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35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35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Контекст</a:t>
            </a:r>
          </a:p>
        </p:txBody>
      </p:sp>
      <p:sp>
        <p:nvSpPr>
          <p:cNvPr id="13" name="Прямокутник 12">
            <a:extLst>
              <a:ext uri="{FF2B5EF4-FFF2-40B4-BE49-F238E27FC236}">
                <a16:creationId xmlns:a16="http://schemas.microsoft.com/office/drawing/2014/main" id="{D57F4F1B-A058-450C-8F65-C0F291094BAD}"/>
              </a:ext>
            </a:extLst>
          </p:cNvPr>
          <p:cNvSpPr>
            <a:spLocks noGrp="1"/>
          </p:cNvSpPr>
          <p:nvPr/>
        </p:nvSpPr>
        <p:spPr>
          <a:xfrm>
            <a:off x="4505325" y="2019300"/>
            <a:ext cx="30861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країни, галузі, періоди</a:t>
            </a:r>
          </a:p>
        </p:txBody>
      </p:sp>
      <p:sp>
        <p:nvSpPr>
          <p:cNvPr id="14" name="Округлений прямокутник 13">
            <a:extLst>
              <a:ext uri="{FF2B5EF4-FFF2-40B4-BE49-F238E27FC236}">
                <a16:creationId xmlns:a16="http://schemas.microsoft.com/office/drawing/2014/main" id="{F73C03A8-E4F6-4D31-8DCD-79FA7C5630A5}"/>
              </a:ext>
            </a:extLst>
          </p:cNvPr>
          <p:cNvSpPr>
            <a:spLocks noGrp="1"/>
          </p:cNvSpPr>
          <p:nvPr/>
        </p:nvSpPr>
        <p:spPr>
          <a:xfrm>
            <a:off x="8048625" y="1762125"/>
            <a:ext cx="3429000" cy="914400"/>
          </a:xfrm>
          <a:prstGeom prst="roundRect">
            <a:avLst>
              <a:gd name="adj" fmla="val 8333"/>
            </a:avLst>
          </a:prstGeom>
          <a:solidFill>
            <a:srgbClr val="F4F8FB"/>
          </a:solidFill>
          <a:ln w="14288">
            <a:solidFill>
              <a:srgbClr val="C9D7E3"/>
            </a:solidFill>
            <a:prstDash val="solid"/>
          </a:ln>
        </p:spPr>
      </p:sp>
      <p:sp>
        <p:nvSpPr>
          <p:cNvPr id="15" name="Прямокутник 14">
            <a:extLst>
              <a:ext uri="{FF2B5EF4-FFF2-40B4-BE49-F238E27FC236}">
                <a16:creationId xmlns:a16="http://schemas.microsoft.com/office/drawing/2014/main" id="{17CB0185-73C5-47B7-8E37-0798AF6D89A4}"/>
              </a:ext>
            </a:extLst>
          </p:cNvPr>
          <p:cNvSpPr>
            <a:spLocks noGrp="1"/>
          </p:cNvSpPr>
          <p:nvPr/>
        </p:nvSpPr>
        <p:spPr>
          <a:xfrm>
            <a:off x="8220075" y="1876425"/>
            <a:ext cx="30861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35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35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Методи</a:t>
            </a:r>
          </a:p>
        </p:txBody>
      </p:sp>
      <p:sp>
        <p:nvSpPr>
          <p:cNvPr id="16" name="Прямокутник 15">
            <a:extLst>
              <a:ext uri="{FF2B5EF4-FFF2-40B4-BE49-F238E27FC236}">
                <a16:creationId xmlns:a16="http://schemas.microsoft.com/office/drawing/2014/main" id="{3F858EB1-2FC2-42B8-BACF-8423D1354CF2}"/>
              </a:ext>
            </a:extLst>
          </p:cNvPr>
          <p:cNvSpPr>
            <a:spLocks noGrp="1"/>
          </p:cNvSpPr>
          <p:nvPr/>
        </p:nvSpPr>
        <p:spPr>
          <a:xfrm>
            <a:off x="8220075" y="2209800"/>
            <a:ext cx="30861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моделі, вибірки, процедури</a:t>
            </a:r>
          </a:p>
        </p:txBody>
      </p:sp>
      <p:sp>
        <p:nvSpPr>
          <p:cNvPr id="17" name="Округлений прямокутник 16">
            <a:extLst>
              <a:ext uri="{FF2B5EF4-FFF2-40B4-BE49-F238E27FC236}">
                <a16:creationId xmlns:a16="http://schemas.microsoft.com/office/drawing/2014/main" id="{418C0753-40C2-4269-B326-6FFF1D8192C8}"/>
              </a:ext>
            </a:extLst>
          </p:cNvPr>
          <p:cNvSpPr>
            <a:spLocks noGrp="1"/>
          </p:cNvSpPr>
          <p:nvPr/>
        </p:nvSpPr>
        <p:spPr>
          <a:xfrm>
            <a:off x="1666875" y="4238625"/>
            <a:ext cx="3429000" cy="914400"/>
          </a:xfrm>
          <a:prstGeom prst="roundRect">
            <a:avLst>
              <a:gd name="adj" fmla="val 8333"/>
            </a:avLst>
          </a:prstGeom>
          <a:solidFill>
            <a:srgbClr val="F4F8FB"/>
          </a:solidFill>
          <a:ln w="14288">
            <a:solidFill>
              <a:srgbClr val="C9D7E3"/>
            </a:solidFill>
            <a:prstDash val="solid"/>
          </a:ln>
        </p:spPr>
      </p:sp>
      <p:sp>
        <p:nvSpPr>
          <p:cNvPr id="18" name="Прямокутник 17">
            <a:extLst>
              <a:ext uri="{FF2B5EF4-FFF2-40B4-BE49-F238E27FC236}">
                <a16:creationId xmlns:a16="http://schemas.microsoft.com/office/drawing/2014/main" id="{E766452B-F2AC-4F7C-8939-F4F241705EC4}"/>
              </a:ext>
            </a:extLst>
          </p:cNvPr>
          <p:cNvSpPr>
            <a:spLocks noGrp="1"/>
          </p:cNvSpPr>
          <p:nvPr/>
        </p:nvSpPr>
        <p:spPr>
          <a:xfrm>
            <a:off x="1838325" y="4352925"/>
            <a:ext cx="30861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35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35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Припущення</a:t>
            </a:r>
          </a:p>
        </p:txBody>
      </p:sp>
      <p:sp>
        <p:nvSpPr>
          <p:cNvPr id="19" name="Прямокутник 18">
            <a:extLst>
              <a:ext uri="{FF2B5EF4-FFF2-40B4-BE49-F238E27FC236}">
                <a16:creationId xmlns:a16="http://schemas.microsoft.com/office/drawing/2014/main" id="{68C67FDA-B20B-4CB1-982D-2EF2585828E1}"/>
              </a:ext>
            </a:extLst>
          </p:cNvPr>
          <p:cNvSpPr>
            <a:spLocks noGrp="1"/>
          </p:cNvSpPr>
          <p:nvPr/>
        </p:nvSpPr>
        <p:spPr>
          <a:xfrm>
            <a:off x="1838325" y="4686300"/>
            <a:ext cx="30861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різна логіка причинності</a:t>
            </a:r>
          </a:p>
        </p:txBody>
      </p:sp>
      <p:sp>
        <p:nvSpPr>
          <p:cNvPr id="20" name="Округлений прямокутник 19">
            <a:extLst>
              <a:ext uri="{FF2B5EF4-FFF2-40B4-BE49-F238E27FC236}">
                <a16:creationId xmlns:a16="http://schemas.microsoft.com/office/drawing/2014/main" id="{E5258C95-665F-499F-B11F-B257E8D23C22}"/>
              </a:ext>
            </a:extLst>
          </p:cNvPr>
          <p:cNvSpPr>
            <a:spLocks noGrp="1"/>
          </p:cNvSpPr>
          <p:nvPr/>
        </p:nvSpPr>
        <p:spPr>
          <a:xfrm>
            <a:off x="7000875" y="4238625"/>
            <a:ext cx="3429000" cy="914400"/>
          </a:xfrm>
          <a:prstGeom prst="roundRect">
            <a:avLst>
              <a:gd name="adj" fmla="val 8333"/>
            </a:avLst>
          </a:prstGeom>
          <a:solidFill>
            <a:srgbClr val="F4F8FB"/>
          </a:solidFill>
          <a:ln w="14288">
            <a:solidFill>
              <a:srgbClr val="C9D7E3"/>
            </a:solidFill>
            <a:prstDash val="solid"/>
          </a:ln>
        </p:spPr>
      </p:sp>
      <p:sp>
        <p:nvSpPr>
          <p:cNvPr id="21" name="Прямокутник 20">
            <a:extLst>
              <a:ext uri="{FF2B5EF4-FFF2-40B4-BE49-F238E27FC236}">
                <a16:creationId xmlns:a16="http://schemas.microsoft.com/office/drawing/2014/main" id="{4CB501AC-8741-4A56-B4CF-06D5A66AA2C7}"/>
              </a:ext>
            </a:extLst>
          </p:cNvPr>
          <p:cNvSpPr>
            <a:spLocks noGrp="1"/>
          </p:cNvSpPr>
          <p:nvPr/>
        </p:nvSpPr>
        <p:spPr>
          <a:xfrm>
            <a:off x="7172325" y="4352925"/>
            <a:ext cx="30861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35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35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Якість даних</a:t>
            </a:r>
          </a:p>
        </p:txBody>
      </p:sp>
      <p:sp>
        <p:nvSpPr>
          <p:cNvPr id="22" name="Прямокутник 21">
            <a:extLst>
              <a:ext uri="{FF2B5EF4-FFF2-40B4-BE49-F238E27FC236}">
                <a16:creationId xmlns:a16="http://schemas.microsoft.com/office/drawing/2014/main" id="{1698C8A4-58C5-4E14-9ECF-75149C6B4D09}"/>
              </a:ext>
            </a:extLst>
          </p:cNvPr>
          <p:cNvSpPr>
            <a:spLocks noGrp="1"/>
          </p:cNvSpPr>
          <p:nvPr/>
        </p:nvSpPr>
        <p:spPr>
          <a:xfrm>
            <a:off x="7172325" y="4686300"/>
            <a:ext cx="30861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пропуски, похибки, зміни методик</a:t>
            </a:r>
          </a:p>
        </p:txBody>
      </p:sp>
      <p:cxnSp>
        <p:nvCxnSpPr>
          <p:cNvPr id="23" name="Пряма зі стрілкою 22">
            <a:extLst>
              <a:ext uri="{FF2B5EF4-FFF2-40B4-BE49-F238E27FC236}">
                <a16:creationId xmlns:a16="http://schemas.microsoft.com/office/drawing/2014/main" id="{AA655A5F-B2C8-4947-AB13-989F0F0FD578}"/>
              </a:ext>
            </a:extLst>
          </p:cNvPr>
          <p:cNvCxnSpPr/>
          <p:nvPr/>
        </p:nvCxnSpPr>
        <p:spPr>
          <a:xfrm>
            <a:off x="4050967" y="2500313"/>
            <a:ext cx="946816" cy="0"/>
          </a:xfrm>
          <a:prstGeom prst="straightConnector1">
            <a:avLst/>
          </a:prstGeom>
          <a:ln w="19050">
            <a:solidFill>
              <a:srgbClr val="C9D7E3"/>
            </a:solidFill>
            <a:prstDash val="solid"/>
          </a:ln>
        </p:spPr>
      </p:cxnSp>
      <p:cxnSp>
        <p:nvCxnSpPr>
          <p:cNvPr id="24" name="Пряма зі стрілкою 23">
            <a:extLst>
              <a:ext uri="{FF2B5EF4-FFF2-40B4-BE49-F238E27FC236}">
                <a16:creationId xmlns:a16="http://schemas.microsoft.com/office/drawing/2014/main" id="{736D6670-EDA5-47C2-939B-6B431589E427}"/>
              </a:ext>
            </a:extLst>
          </p:cNvPr>
          <p:cNvCxnSpPr/>
          <p:nvPr/>
        </p:nvCxnSpPr>
        <p:spPr>
          <a:xfrm>
            <a:off x="5972175" y="2609850"/>
            <a:ext cx="247650" cy="0"/>
          </a:xfrm>
          <a:prstGeom prst="straightConnector1">
            <a:avLst/>
          </a:prstGeom>
          <a:ln w="19050">
            <a:solidFill>
              <a:srgbClr val="C9D7E3"/>
            </a:solidFill>
            <a:prstDash val="solid"/>
          </a:ln>
        </p:spPr>
      </p:cxnSp>
      <p:cxnSp>
        <p:nvCxnSpPr>
          <p:cNvPr id="25" name="Пряма зі стрілкою 24">
            <a:extLst>
              <a:ext uri="{FF2B5EF4-FFF2-40B4-BE49-F238E27FC236}">
                <a16:creationId xmlns:a16="http://schemas.microsoft.com/office/drawing/2014/main" id="{EB3BDDAB-29CF-49F9-8D97-1AD6176C1A33}"/>
              </a:ext>
            </a:extLst>
          </p:cNvPr>
          <p:cNvCxnSpPr/>
          <p:nvPr/>
        </p:nvCxnSpPr>
        <p:spPr>
          <a:xfrm>
            <a:off x="7194217" y="2500313"/>
            <a:ext cx="946816" cy="0"/>
          </a:xfrm>
          <a:prstGeom prst="straightConnector1">
            <a:avLst/>
          </a:prstGeom>
          <a:ln w="19050">
            <a:solidFill>
              <a:srgbClr val="C9D7E3"/>
            </a:solidFill>
            <a:prstDash val="solid"/>
          </a:ln>
        </p:spPr>
      </p:cxnSp>
      <p:cxnSp>
        <p:nvCxnSpPr>
          <p:cNvPr id="26" name="Пряма зі стрілкою 25">
            <a:extLst>
              <a:ext uri="{FF2B5EF4-FFF2-40B4-BE49-F238E27FC236}">
                <a16:creationId xmlns:a16="http://schemas.microsoft.com/office/drawing/2014/main" id="{D577691A-2C9B-45BC-9561-1B0702E1ED7B}"/>
              </a:ext>
            </a:extLst>
          </p:cNvPr>
          <p:cNvCxnSpPr/>
          <p:nvPr/>
        </p:nvCxnSpPr>
        <p:spPr>
          <a:xfrm>
            <a:off x="4453665" y="3933825"/>
            <a:ext cx="903420" cy="0"/>
          </a:xfrm>
          <a:prstGeom prst="straightConnector1">
            <a:avLst/>
          </a:prstGeom>
          <a:ln w="19050">
            <a:solidFill>
              <a:srgbClr val="C9D7E3"/>
            </a:solidFill>
            <a:prstDash val="solid"/>
          </a:ln>
        </p:spPr>
      </p:cxnSp>
      <p:cxnSp>
        <p:nvCxnSpPr>
          <p:cNvPr id="27" name="Пряма зі стрілкою 26">
            <a:extLst>
              <a:ext uri="{FF2B5EF4-FFF2-40B4-BE49-F238E27FC236}">
                <a16:creationId xmlns:a16="http://schemas.microsoft.com/office/drawing/2014/main" id="{BB163482-3504-46DF-928E-B634FBB6FF60}"/>
              </a:ext>
            </a:extLst>
          </p:cNvPr>
          <p:cNvCxnSpPr/>
          <p:nvPr/>
        </p:nvCxnSpPr>
        <p:spPr>
          <a:xfrm>
            <a:off x="6834915" y="3933825"/>
            <a:ext cx="903420" cy="0"/>
          </a:xfrm>
          <a:prstGeom prst="straightConnector1">
            <a:avLst/>
          </a:prstGeom>
          <a:ln w="19050">
            <a:solidFill>
              <a:srgbClr val="C9D7E3"/>
            </a:solidFill>
            <a:prstDash val="solid"/>
          </a:ln>
        </p:spPr>
      </p:cxnSp>
    </p:spTree>
    <p:extLst>
      <p:ext uri="{BB962C8B-B14F-4D97-AF65-F5344CB8AC3E}">
        <p14:creationId xmlns:p14="http://schemas.microsoft.com/office/powerpoint/2010/main" val="6838946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кутник 18">
            <a:extLst>
              <a:ext uri="{FF2B5EF4-FFF2-40B4-BE49-F238E27FC236}">
                <a16:creationId xmlns:a16="http://schemas.microsoft.com/office/drawing/2014/main" id="{2AFD3F95-EC19-4408-8E80-3F23015653B4}"/>
              </a:ext>
            </a:extLst>
          </p:cNvPr>
          <p:cNvSpPr>
            <a:spLocks noGrp="1"/>
          </p:cNvSpPr>
          <p:nvPr/>
        </p:nvSpPr>
        <p:spPr>
          <a:xfrm>
            <a:off x="666750" y="361950"/>
            <a:ext cx="4095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2. КРИТИЧНИЙ АНАЛІЗ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5224FD32-DB10-464E-A6D1-194DACC8F386}"/>
              </a:ext>
            </a:extLst>
          </p:cNvPr>
          <p:cNvSpPr>
            <a:spLocks noGrp="1"/>
          </p:cNvSpPr>
          <p:nvPr/>
        </p:nvSpPr>
        <p:spPr>
          <a:xfrm>
            <a:off x="666750" y="723900"/>
            <a:ext cx="108585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Приклад інтерпретації суперечливих результатів</a:t>
            </a:r>
          </a:p>
        </p:txBody>
      </p:sp>
      <p:sp>
        <p:nvSpPr>
          <p:cNvPr id="3" name="Пряма сполучна лінія 2">
            <a:extLst>
              <a:ext uri="{FF2B5EF4-FFF2-40B4-BE49-F238E27FC236}">
                <a16:creationId xmlns:a16="http://schemas.microsoft.com/office/drawing/2014/main" id="{347C1D8E-E31C-4D15-A0A6-E7A566BCCEB3}"/>
              </a:ext>
            </a:extLst>
          </p:cNvPr>
          <p:cNvSpPr>
            <a:spLocks noGrp="1"/>
          </p:cNvSpPr>
          <p:nvPr/>
        </p:nvSpPr>
        <p:spPr>
          <a:xfrm>
            <a:off x="666750" y="1381125"/>
            <a:ext cx="10858500" cy="0"/>
          </a:xfrm>
          <a:prstGeom prst="line">
            <a:avLst/>
          </a:prstGeom>
          <a:noFill/>
          <a:ln w="28575">
            <a:solidFill>
              <a:srgbClr val="EAF2F8"/>
            </a:solidFill>
            <a:prstDash val="solid"/>
          </a:ln>
        </p:spPr>
      </p:sp>
      <p:sp>
        <p:nvSpPr>
          <p:cNvPr id="4" name="Пряма сполучна лінія 3">
            <a:extLst>
              <a:ext uri="{FF2B5EF4-FFF2-40B4-BE49-F238E27FC236}">
                <a16:creationId xmlns:a16="http://schemas.microsoft.com/office/drawing/2014/main" id="{D3C661BD-9C71-4D73-9C18-0AF2952E026F}"/>
              </a:ext>
            </a:extLst>
          </p:cNvPr>
          <p:cNvSpPr>
            <a:spLocks noGrp="1"/>
          </p:cNvSpPr>
          <p:nvPr/>
        </p:nvSpPr>
        <p:spPr>
          <a:xfrm>
            <a:off x="666750" y="6248400"/>
            <a:ext cx="10858500" cy="0"/>
          </a:xfrm>
          <a:prstGeom prst="line">
            <a:avLst/>
          </a:prstGeom>
          <a:noFill/>
          <a:ln w="19050">
            <a:solidFill>
              <a:srgbClr val="EAF2F8"/>
            </a:solidFill>
            <a:prstDash val="solid"/>
          </a:ln>
        </p:spPr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16253636-1C3D-4F50-BDAF-64C3CF58D736}"/>
              </a:ext>
            </a:extLst>
          </p:cNvPr>
          <p:cNvSpPr>
            <a:spLocks noGrp="1"/>
          </p:cNvSpPr>
          <p:nvPr/>
        </p:nvSpPr>
        <p:spPr>
          <a:xfrm>
            <a:off x="685800" y="634365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Методологія та організація наукових досліджень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E0D7713E-B8D9-4FAB-868C-E17FFD867D03}"/>
              </a:ext>
            </a:extLst>
          </p:cNvPr>
          <p:cNvSpPr>
            <a:spLocks noGrp="1"/>
          </p:cNvSpPr>
          <p:nvPr/>
        </p:nvSpPr>
        <p:spPr>
          <a:xfrm>
            <a:off x="11049000" y="6343650"/>
            <a:ext cx="4572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16</a:t>
            </a:r>
          </a:p>
        </p:txBody>
      </p:sp>
      <p:sp>
        <p:nvSpPr>
          <p:cNvPr id="7" name="Прямокутник 6">
            <a:extLst>
              <a:ext uri="{FF2B5EF4-FFF2-40B4-BE49-F238E27FC236}">
                <a16:creationId xmlns:a16="http://schemas.microsoft.com/office/drawing/2014/main" id="{C415E9C7-CAA5-4667-941B-F79580938713}"/>
              </a:ext>
            </a:extLst>
          </p:cNvPr>
          <p:cNvSpPr>
            <a:spLocks noGrp="1"/>
          </p:cNvSpPr>
          <p:nvPr/>
        </p:nvSpPr>
        <p:spPr>
          <a:xfrm>
            <a:off x="666750" y="1619250"/>
            <a:ext cx="108585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ІЛЮСТРАТИВНЕ ПИТАННЯ</a:t>
            </a:r>
          </a:p>
        </p:txBody>
      </p:sp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E04855B1-CEEB-4102-A10B-78524B4F1453}"/>
              </a:ext>
            </a:extLst>
          </p:cNvPr>
          <p:cNvSpPr>
            <a:spLocks noGrp="1"/>
          </p:cNvSpPr>
          <p:nvPr/>
        </p:nvSpPr>
        <p:spPr>
          <a:xfrm>
            <a:off x="1809750" y="2019300"/>
            <a:ext cx="857250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9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9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Чи підвищує цифровізація експортну стійкість підприємств?</a:t>
            </a:r>
          </a:p>
        </p:txBody>
      </p:sp>
      <p:sp>
        <p:nvSpPr>
          <p:cNvPr id="9" name="Округлений прямокутник 8">
            <a:extLst>
              <a:ext uri="{FF2B5EF4-FFF2-40B4-BE49-F238E27FC236}">
                <a16:creationId xmlns:a16="http://schemas.microsoft.com/office/drawing/2014/main" id="{208A8E5B-A22D-4505-8E18-F25626ACBD1A}"/>
              </a:ext>
            </a:extLst>
          </p:cNvPr>
          <p:cNvSpPr>
            <a:spLocks noGrp="1"/>
          </p:cNvSpPr>
          <p:nvPr/>
        </p:nvSpPr>
        <p:spPr>
          <a:xfrm>
            <a:off x="666750" y="2905125"/>
            <a:ext cx="3333750" cy="161925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 w="14288">
            <a:solidFill>
              <a:srgbClr val="C9D7E3"/>
            </a:solidFill>
            <a:prstDash val="solid"/>
          </a:ln>
        </p:spPr>
      </p:sp>
      <p:sp>
        <p:nvSpPr>
          <p:cNvPr id="10" name="Прямокутник 9">
            <a:extLst>
              <a:ext uri="{FF2B5EF4-FFF2-40B4-BE49-F238E27FC236}">
                <a16:creationId xmlns:a16="http://schemas.microsoft.com/office/drawing/2014/main" id="{5A143B70-5D77-4E1E-9AF2-6E047B62C869}"/>
              </a:ext>
            </a:extLst>
          </p:cNvPr>
          <p:cNvSpPr>
            <a:spLocks noGrp="1"/>
          </p:cNvSpPr>
          <p:nvPr/>
        </p:nvSpPr>
        <p:spPr>
          <a:xfrm>
            <a:off x="876300" y="3038475"/>
            <a:ext cx="29527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3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3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Дослідження A</a:t>
            </a:r>
          </a:p>
        </p:txBody>
      </p:sp>
      <p:sp>
        <p:nvSpPr>
          <p:cNvPr id="11" name="Прямокутник 10">
            <a:extLst>
              <a:ext uri="{FF2B5EF4-FFF2-40B4-BE49-F238E27FC236}">
                <a16:creationId xmlns:a16="http://schemas.microsoft.com/office/drawing/2014/main" id="{52E45767-A27C-4AA1-AE7E-1768E40F1545}"/>
              </a:ext>
            </a:extLst>
          </p:cNvPr>
          <p:cNvSpPr>
            <a:spLocks noGrp="1"/>
          </p:cNvSpPr>
          <p:nvPr/>
        </p:nvSpPr>
        <p:spPr>
          <a:xfrm>
            <a:off x="876300" y="3457575"/>
            <a:ext cx="2952750" cy="914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Позитивний зв’язок</a:t>
            </a:r>
          </a:p>
          <a:p>
            <a:endParaRPr sz="1200" b="0">
              <a:solidFill>
                <a:srgbClr val="243746"/>
              </a:solidFill>
              <a:latin typeface="DejaVu Sans"/>
              <a:ea typeface="DejaVu Sans"/>
              <a:cs typeface="DejaVu Sans"/>
            </a:endParaRPr>
          </a:p>
          <a:p>
            <a: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вибірка великих експортерів</a:t>
            </a:r>
          </a:p>
        </p:txBody>
      </p:sp>
      <p:sp>
        <p:nvSpPr>
          <p:cNvPr id="12" name="Округлений прямокутник 11">
            <a:extLst>
              <a:ext uri="{FF2B5EF4-FFF2-40B4-BE49-F238E27FC236}">
                <a16:creationId xmlns:a16="http://schemas.microsoft.com/office/drawing/2014/main" id="{B10D8418-CE6F-4751-8ACD-7692CF195E68}"/>
              </a:ext>
            </a:extLst>
          </p:cNvPr>
          <p:cNvSpPr>
            <a:spLocks noGrp="1"/>
          </p:cNvSpPr>
          <p:nvPr/>
        </p:nvSpPr>
        <p:spPr>
          <a:xfrm>
            <a:off x="4286250" y="2905125"/>
            <a:ext cx="3333750" cy="1619250"/>
          </a:xfrm>
          <a:prstGeom prst="roundRect">
            <a:avLst>
              <a:gd name="adj" fmla="val 4706"/>
            </a:avLst>
          </a:prstGeom>
          <a:solidFill>
            <a:srgbClr val="EAF2F8"/>
          </a:solidFill>
          <a:ln w="14288">
            <a:solidFill>
              <a:srgbClr val="C9D7E3"/>
            </a:solidFill>
            <a:prstDash val="solid"/>
          </a:ln>
        </p:spPr>
      </p:sp>
      <p:sp>
        <p:nvSpPr>
          <p:cNvPr id="13" name="Прямокутник 12">
            <a:extLst>
              <a:ext uri="{FF2B5EF4-FFF2-40B4-BE49-F238E27FC236}">
                <a16:creationId xmlns:a16="http://schemas.microsoft.com/office/drawing/2014/main" id="{50C00891-A69D-4740-B00B-86D18607B822}"/>
              </a:ext>
            </a:extLst>
          </p:cNvPr>
          <p:cNvSpPr>
            <a:spLocks noGrp="1"/>
          </p:cNvSpPr>
          <p:nvPr/>
        </p:nvSpPr>
        <p:spPr>
          <a:xfrm>
            <a:off x="4495800" y="3038475"/>
            <a:ext cx="29527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3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3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Дослідження B</a:t>
            </a:r>
          </a:p>
        </p:txBody>
      </p:sp>
      <p:sp>
        <p:nvSpPr>
          <p:cNvPr id="14" name="Прямокутник 13">
            <a:extLst>
              <a:ext uri="{FF2B5EF4-FFF2-40B4-BE49-F238E27FC236}">
                <a16:creationId xmlns:a16="http://schemas.microsoft.com/office/drawing/2014/main" id="{17032DF9-64FE-4808-9F12-DFA3C477C1AD}"/>
              </a:ext>
            </a:extLst>
          </p:cNvPr>
          <p:cNvSpPr>
            <a:spLocks noGrp="1"/>
          </p:cNvSpPr>
          <p:nvPr/>
        </p:nvSpPr>
        <p:spPr>
          <a:xfrm>
            <a:off x="4495800" y="3457575"/>
            <a:ext cx="2952750" cy="914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Зв’язок незначущий</a:t>
            </a:r>
          </a:p>
          <a:p>
            <a:endParaRPr sz="1200" b="0">
              <a:solidFill>
                <a:srgbClr val="243746"/>
              </a:solidFill>
              <a:latin typeface="DejaVu Sans"/>
              <a:ea typeface="DejaVu Sans"/>
              <a:cs typeface="DejaVu Sans"/>
            </a:endParaRPr>
          </a:p>
          <a:p>
            <a: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малий бізнес у країнах із слабкими інституціями</a:t>
            </a:r>
          </a:p>
        </p:txBody>
      </p:sp>
      <p:sp>
        <p:nvSpPr>
          <p:cNvPr id="15" name="Округлений прямокутник 14">
            <a:extLst>
              <a:ext uri="{FF2B5EF4-FFF2-40B4-BE49-F238E27FC236}">
                <a16:creationId xmlns:a16="http://schemas.microsoft.com/office/drawing/2014/main" id="{193AFA19-8E47-44E5-B674-996F8B989861}"/>
              </a:ext>
            </a:extLst>
          </p:cNvPr>
          <p:cNvSpPr>
            <a:spLocks noGrp="1"/>
          </p:cNvSpPr>
          <p:nvPr/>
        </p:nvSpPr>
        <p:spPr>
          <a:xfrm>
            <a:off x="7905750" y="2905125"/>
            <a:ext cx="3333750" cy="161925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 w="14288">
            <a:solidFill>
              <a:srgbClr val="C9D7E3"/>
            </a:solidFill>
            <a:prstDash val="solid"/>
          </a:ln>
        </p:spPr>
      </p:sp>
      <p:sp>
        <p:nvSpPr>
          <p:cNvPr id="16" name="Прямокутник 15">
            <a:extLst>
              <a:ext uri="{FF2B5EF4-FFF2-40B4-BE49-F238E27FC236}">
                <a16:creationId xmlns:a16="http://schemas.microsoft.com/office/drawing/2014/main" id="{16D21559-7D26-4E15-92A7-3D4FFB647715}"/>
              </a:ext>
            </a:extLst>
          </p:cNvPr>
          <p:cNvSpPr>
            <a:spLocks noGrp="1"/>
          </p:cNvSpPr>
          <p:nvPr/>
        </p:nvSpPr>
        <p:spPr>
          <a:xfrm>
            <a:off x="8115300" y="3038475"/>
            <a:ext cx="29527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3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3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Дослідження C</a:t>
            </a:r>
          </a:p>
        </p:txBody>
      </p:sp>
      <p:sp>
        <p:nvSpPr>
          <p:cNvPr id="17" name="Прямокутник 16">
            <a:extLst>
              <a:ext uri="{FF2B5EF4-FFF2-40B4-BE49-F238E27FC236}">
                <a16:creationId xmlns:a16="http://schemas.microsoft.com/office/drawing/2014/main" id="{46DB58B5-56C3-4E63-8C59-2405DD8EF6B7}"/>
              </a:ext>
            </a:extLst>
          </p:cNvPr>
          <p:cNvSpPr>
            <a:spLocks noGrp="1"/>
          </p:cNvSpPr>
          <p:nvPr/>
        </p:nvSpPr>
        <p:spPr>
          <a:xfrm>
            <a:off x="8115300" y="3457575"/>
            <a:ext cx="2952750" cy="914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Нелінійний ефект</a:t>
            </a:r>
          </a:p>
          <a:p>
            <a:endParaRPr sz="1200" b="0">
              <a:solidFill>
                <a:srgbClr val="243746"/>
              </a:solidFill>
              <a:latin typeface="DejaVu Sans"/>
              <a:ea typeface="DejaVu Sans"/>
              <a:cs typeface="DejaVu Sans"/>
            </a:endParaRPr>
          </a:p>
          <a:p>
            <a: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вигоди виникають після досягнення порогового рівня спроможностей</a:t>
            </a:r>
          </a:p>
        </p:txBody>
      </p:sp>
      <p:sp>
        <p:nvSpPr>
          <p:cNvPr id="18" name="Округлений прямокутник 17">
            <a:extLst>
              <a:ext uri="{FF2B5EF4-FFF2-40B4-BE49-F238E27FC236}">
                <a16:creationId xmlns:a16="http://schemas.microsoft.com/office/drawing/2014/main" id="{A4F7E1B1-C20B-4250-8F71-F8DEC634C473}"/>
              </a:ext>
            </a:extLst>
          </p:cNvPr>
          <p:cNvSpPr>
            <a:spLocks noGrp="1"/>
          </p:cNvSpPr>
          <p:nvPr/>
        </p:nvSpPr>
        <p:spPr>
          <a:xfrm>
            <a:off x="1285875" y="4905375"/>
            <a:ext cx="9620250" cy="704850"/>
          </a:xfrm>
          <a:prstGeom prst="roundRect">
            <a:avLst>
              <a:gd name="adj" fmla="val 10811"/>
            </a:avLst>
          </a:prstGeom>
          <a:solidFill>
            <a:srgbClr val="102A43"/>
          </a:solidFill>
          <a:ln w="9525">
            <a:solidFill>
              <a:srgbClr val="102A43"/>
            </a:solidFill>
            <a:prstDash val="solid"/>
          </a:ln>
        </p:spPr>
        <p:txBody>
          <a:bodyPr anchor="ctr"/>
          <a:lstStyle>
            <a:defPPr algn="ctr">
              <a:defRPr sz="13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3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Аналітичний висновок: суперечність може свідчити не про хибність результатів, а про залежність ефекту від контексту й рівня спроможностей.</a:t>
            </a:r>
          </a:p>
        </p:txBody>
      </p:sp>
    </p:spTree>
    <p:extLst>
      <p:ext uri="{BB962C8B-B14F-4D97-AF65-F5344CB8AC3E}">
        <p14:creationId xmlns:p14="http://schemas.microsoft.com/office/powerpoint/2010/main" val="59965848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кутник 18">
            <a:extLst>
              <a:ext uri="{FF2B5EF4-FFF2-40B4-BE49-F238E27FC236}">
                <a16:creationId xmlns:a16="http://schemas.microsoft.com/office/drawing/2014/main" id="{94F655C8-BBF5-455F-8121-7E6E2F824688}"/>
              </a:ext>
            </a:extLst>
          </p:cNvPr>
          <p:cNvSpPr>
            <a:spLocks noGrp="1"/>
          </p:cNvSpPr>
          <p:nvPr/>
        </p:nvSpPr>
        <p:spPr>
          <a:xfrm>
            <a:off x="666750" y="361950"/>
            <a:ext cx="4095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2. КРИТИЧНИЙ АНАЛІЗ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691B7974-6A10-40B1-8641-E94FF9DDF31F}"/>
              </a:ext>
            </a:extLst>
          </p:cNvPr>
          <p:cNvSpPr>
            <a:spLocks noGrp="1"/>
          </p:cNvSpPr>
          <p:nvPr/>
        </p:nvSpPr>
        <p:spPr>
          <a:xfrm>
            <a:off x="666750" y="723900"/>
            <a:ext cx="108585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Що має дати синтез попередніх досліджень</a:t>
            </a:r>
          </a:p>
        </p:txBody>
      </p:sp>
      <p:sp>
        <p:nvSpPr>
          <p:cNvPr id="3" name="Пряма сполучна лінія 2">
            <a:extLst>
              <a:ext uri="{FF2B5EF4-FFF2-40B4-BE49-F238E27FC236}">
                <a16:creationId xmlns:a16="http://schemas.microsoft.com/office/drawing/2014/main" id="{9BEFF9A2-6582-47B9-AAF4-0764CECA6BD9}"/>
              </a:ext>
            </a:extLst>
          </p:cNvPr>
          <p:cNvSpPr>
            <a:spLocks noGrp="1"/>
          </p:cNvSpPr>
          <p:nvPr/>
        </p:nvSpPr>
        <p:spPr>
          <a:xfrm>
            <a:off x="666750" y="1381125"/>
            <a:ext cx="10858500" cy="0"/>
          </a:xfrm>
          <a:prstGeom prst="line">
            <a:avLst/>
          </a:prstGeom>
          <a:noFill/>
          <a:ln w="28575">
            <a:solidFill>
              <a:srgbClr val="EAF2F8"/>
            </a:solidFill>
            <a:prstDash val="solid"/>
          </a:ln>
        </p:spPr>
      </p:sp>
      <p:sp>
        <p:nvSpPr>
          <p:cNvPr id="4" name="Пряма сполучна лінія 3">
            <a:extLst>
              <a:ext uri="{FF2B5EF4-FFF2-40B4-BE49-F238E27FC236}">
                <a16:creationId xmlns:a16="http://schemas.microsoft.com/office/drawing/2014/main" id="{1B73AA41-8103-40CA-8E84-2F8740AFF6BB}"/>
              </a:ext>
            </a:extLst>
          </p:cNvPr>
          <p:cNvSpPr>
            <a:spLocks noGrp="1"/>
          </p:cNvSpPr>
          <p:nvPr/>
        </p:nvSpPr>
        <p:spPr>
          <a:xfrm>
            <a:off x="666750" y="6248400"/>
            <a:ext cx="10858500" cy="0"/>
          </a:xfrm>
          <a:prstGeom prst="line">
            <a:avLst/>
          </a:prstGeom>
          <a:noFill/>
          <a:ln w="19050">
            <a:solidFill>
              <a:srgbClr val="EAF2F8"/>
            </a:solidFill>
            <a:prstDash val="solid"/>
          </a:ln>
        </p:spPr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CEBC5FC7-A5ED-4E6A-8441-776A57830BD9}"/>
              </a:ext>
            </a:extLst>
          </p:cNvPr>
          <p:cNvSpPr>
            <a:spLocks noGrp="1"/>
          </p:cNvSpPr>
          <p:nvPr/>
        </p:nvSpPr>
        <p:spPr>
          <a:xfrm>
            <a:off x="685800" y="634365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Методологія та організація наукових досліджень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D68584F7-72A6-41C5-8445-29371CD1445B}"/>
              </a:ext>
            </a:extLst>
          </p:cNvPr>
          <p:cNvSpPr>
            <a:spLocks noGrp="1"/>
          </p:cNvSpPr>
          <p:nvPr/>
        </p:nvSpPr>
        <p:spPr>
          <a:xfrm>
            <a:off x="11049000" y="6343650"/>
            <a:ext cx="4572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17</a:t>
            </a:r>
          </a:p>
        </p:txBody>
      </p:sp>
      <p:sp>
        <p:nvSpPr>
          <p:cNvPr id="7" name="Округлений прямокутник 6">
            <a:extLst>
              <a:ext uri="{FF2B5EF4-FFF2-40B4-BE49-F238E27FC236}">
                <a16:creationId xmlns:a16="http://schemas.microsoft.com/office/drawing/2014/main" id="{8AC2544A-3A6B-42B3-ACD5-1786F70B4D62}"/>
              </a:ext>
            </a:extLst>
          </p:cNvPr>
          <p:cNvSpPr>
            <a:spLocks noGrp="1"/>
          </p:cNvSpPr>
          <p:nvPr/>
        </p:nvSpPr>
        <p:spPr>
          <a:xfrm>
            <a:off x="666750" y="1714500"/>
            <a:ext cx="5143500" cy="1619250"/>
          </a:xfrm>
          <a:prstGeom prst="roundRect">
            <a:avLst>
              <a:gd name="adj" fmla="val 4706"/>
            </a:avLst>
          </a:prstGeom>
          <a:solidFill>
            <a:srgbClr val="EAF5F1"/>
          </a:solidFill>
          <a:ln w="14288">
            <a:solidFill>
              <a:srgbClr val="C9D7E3"/>
            </a:solidFill>
            <a:prstDash val="solid"/>
          </a:ln>
        </p:spPr>
      </p:sp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F66CC910-00A6-4112-A71C-A46673F19681}"/>
              </a:ext>
            </a:extLst>
          </p:cNvPr>
          <p:cNvSpPr>
            <a:spLocks noGrp="1"/>
          </p:cNvSpPr>
          <p:nvPr/>
        </p:nvSpPr>
        <p:spPr>
          <a:xfrm>
            <a:off x="876300" y="1885950"/>
            <a:ext cx="47244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275" b="1">
                <a:solidFill>
                  <a:srgbClr val="2E7D6B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75" b="1">
                <a:solidFill>
                  <a:srgbClr val="2E7D6B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2E7D6B"/>
                </a:solidFill>
                <a:latin typeface="DejaVu Sans"/>
                <a:ea typeface="DejaVu Sans"/>
                <a:cs typeface="DejaVu Sans"/>
              </a:rPr>
              <a:t>КОНСЕНСУС</a:t>
            </a:r>
          </a:p>
        </p:txBody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2A914ADA-C11F-4C58-A5D5-3A014515F699}"/>
              </a:ext>
            </a:extLst>
          </p:cNvPr>
          <p:cNvSpPr>
            <a:spLocks noGrp="1"/>
          </p:cNvSpPr>
          <p:nvPr/>
        </p:nvSpPr>
        <p:spPr>
          <a:xfrm>
            <a:off x="876300" y="2333625"/>
            <a:ext cx="4724400" cy="762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27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7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Положення, які мають достатню теоретичну й емпіричну підтримку</a:t>
            </a:r>
          </a:p>
        </p:txBody>
      </p:sp>
      <p:sp>
        <p:nvSpPr>
          <p:cNvPr id="10" name="Округлений прямокутник 9">
            <a:extLst>
              <a:ext uri="{FF2B5EF4-FFF2-40B4-BE49-F238E27FC236}">
                <a16:creationId xmlns:a16="http://schemas.microsoft.com/office/drawing/2014/main" id="{3B6BE7EE-5EE1-446F-BB02-28C6CAACC81A}"/>
              </a:ext>
            </a:extLst>
          </p:cNvPr>
          <p:cNvSpPr>
            <a:spLocks noGrp="1"/>
          </p:cNvSpPr>
          <p:nvPr/>
        </p:nvSpPr>
        <p:spPr>
          <a:xfrm>
            <a:off x="6096000" y="1714500"/>
            <a:ext cx="5143500" cy="1619250"/>
          </a:xfrm>
          <a:prstGeom prst="roundRect">
            <a:avLst>
              <a:gd name="adj" fmla="val 4706"/>
            </a:avLst>
          </a:prstGeom>
          <a:solidFill>
            <a:srgbClr val="FBF3E5"/>
          </a:solidFill>
          <a:ln w="14288">
            <a:solidFill>
              <a:srgbClr val="C9D7E3"/>
            </a:solidFill>
            <a:prstDash val="solid"/>
          </a:ln>
        </p:spPr>
      </p:sp>
      <p:sp>
        <p:nvSpPr>
          <p:cNvPr id="11" name="Прямокутник 10">
            <a:extLst>
              <a:ext uri="{FF2B5EF4-FFF2-40B4-BE49-F238E27FC236}">
                <a16:creationId xmlns:a16="http://schemas.microsoft.com/office/drawing/2014/main" id="{C14BD492-8292-4CC0-BE6B-18E1236546D5}"/>
              </a:ext>
            </a:extLst>
          </p:cNvPr>
          <p:cNvSpPr>
            <a:spLocks noGrp="1"/>
          </p:cNvSpPr>
          <p:nvPr/>
        </p:nvSpPr>
        <p:spPr>
          <a:xfrm>
            <a:off x="6305550" y="1885950"/>
            <a:ext cx="47244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275" b="1">
                <a:solidFill>
                  <a:srgbClr val="A66A1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75" b="1">
                <a:solidFill>
                  <a:srgbClr val="A66A18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A66A18"/>
                </a:solidFill>
                <a:latin typeface="DejaVu Sans"/>
                <a:ea typeface="DejaVu Sans"/>
                <a:cs typeface="DejaVu Sans"/>
              </a:rPr>
              <a:t>ДИСКУСІЯ</a:t>
            </a:r>
          </a:p>
        </p:txBody>
      </p:sp>
      <p:sp>
        <p:nvSpPr>
          <p:cNvPr id="12" name="Прямокутник 11">
            <a:extLst>
              <a:ext uri="{FF2B5EF4-FFF2-40B4-BE49-F238E27FC236}">
                <a16:creationId xmlns:a16="http://schemas.microsoft.com/office/drawing/2014/main" id="{2E3D802E-39E3-4203-92B1-9D813D71CA40}"/>
              </a:ext>
            </a:extLst>
          </p:cNvPr>
          <p:cNvSpPr>
            <a:spLocks noGrp="1"/>
          </p:cNvSpPr>
          <p:nvPr/>
        </p:nvSpPr>
        <p:spPr>
          <a:xfrm>
            <a:off x="6305550" y="2333625"/>
            <a:ext cx="4724400" cy="762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27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7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Питання, щодо яких існують альтернативні пояснення або суперечливі результати</a:t>
            </a:r>
          </a:p>
        </p:txBody>
      </p:sp>
      <p:sp>
        <p:nvSpPr>
          <p:cNvPr id="13" name="Округлений прямокутник 12">
            <a:extLst>
              <a:ext uri="{FF2B5EF4-FFF2-40B4-BE49-F238E27FC236}">
                <a16:creationId xmlns:a16="http://schemas.microsoft.com/office/drawing/2014/main" id="{2DEBFA09-BDE5-4772-AFF5-B6A137DCAB9A}"/>
              </a:ext>
            </a:extLst>
          </p:cNvPr>
          <p:cNvSpPr>
            <a:spLocks noGrp="1"/>
          </p:cNvSpPr>
          <p:nvPr/>
        </p:nvSpPr>
        <p:spPr>
          <a:xfrm>
            <a:off x="666750" y="3667125"/>
            <a:ext cx="5143500" cy="1619250"/>
          </a:xfrm>
          <a:prstGeom prst="roundRect">
            <a:avLst>
              <a:gd name="adj" fmla="val 4706"/>
            </a:avLst>
          </a:prstGeom>
          <a:solidFill>
            <a:srgbClr val="F4F8FB"/>
          </a:solidFill>
          <a:ln w="14288">
            <a:solidFill>
              <a:srgbClr val="C9D7E3"/>
            </a:solidFill>
            <a:prstDash val="solid"/>
          </a:ln>
        </p:spPr>
      </p:sp>
      <p:sp>
        <p:nvSpPr>
          <p:cNvPr id="14" name="Прямокутник 13">
            <a:extLst>
              <a:ext uri="{FF2B5EF4-FFF2-40B4-BE49-F238E27FC236}">
                <a16:creationId xmlns:a16="http://schemas.microsoft.com/office/drawing/2014/main" id="{357FA9CD-650C-437F-9DEC-978653D3B44C}"/>
              </a:ext>
            </a:extLst>
          </p:cNvPr>
          <p:cNvSpPr>
            <a:spLocks noGrp="1"/>
          </p:cNvSpPr>
          <p:nvPr/>
        </p:nvSpPr>
        <p:spPr>
          <a:xfrm>
            <a:off x="876300" y="3838575"/>
            <a:ext cx="47244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275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75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ОБМЕЖЕННЯ</a:t>
            </a:r>
          </a:p>
        </p:txBody>
      </p:sp>
      <p:sp>
        <p:nvSpPr>
          <p:cNvPr id="15" name="Прямокутник 14">
            <a:extLst>
              <a:ext uri="{FF2B5EF4-FFF2-40B4-BE49-F238E27FC236}">
                <a16:creationId xmlns:a16="http://schemas.microsoft.com/office/drawing/2014/main" id="{A1596A1B-042F-47D7-8CE1-92E98198DF77}"/>
              </a:ext>
            </a:extLst>
          </p:cNvPr>
          <p:cNvSpPr>
            <a:spLocks noGrp="1"/>
          </p:cNvSpPr>
          <p:nvPr/>
        </p:nvSpPr>
        <p:spPr>
          <a:xfrm>
            <a:off x="876300" y="4286250"/>
            <a:ext cx="4724400" cy="762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27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7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Слабкі місця наявних дизайнів, даних, понять і способів узагальнення</a:t>
            </a:r>
          </a:p>
        </p:txBody>
      </p:sp>
      <p:sp>
        <p:nvSpPr>
          <p:cNvPr id="16" name="Округлений прямокутник 15">
            <a:extLst>
              <a:ext uri="{FF2B5EF4-FFF2-40B4-BE49-F238E27FC236}">
                <a16:creationId xmlns:a16="http://schemas.microsoft.com/office/drawing/2014/main" id="{4A9BCFBD-BA21-4941-841E-9BFF45D98095}"/>
              </a:ext>
            </a:extLst>
          </p:cNvPr>
          <p:cNvSpPr>
            <a:spLocks noGrp="1"/>
          </p:cNvSpPr>
          <p:nvPr/>
        </p:nvSpPr>
        <p:spPr>
          <a:xfrm>
            <a:off x="6096000" y="3667125"/>
            <a:ext cx="5143500" cy="1619250"/>
          </a:xfrm>
          <a:prstGeom prst="roundRect">
            <a:avLst>
              <a:gd name="adj" fmla="val 4706"/>
            </a:avLst>
          </a:prstGeom>
          <a:solidFill>
            <a:srgbClr val="102A43"/>
          </a:solidFill>
          <a:ln w="14288">
            <a:solidFill>
              <a:srgbClr val="102A43"/>
            </a:solidFill>
            <a:prstDash val="solid"/>
          </a:ln>
        </p:spPr>
      </p:sp>
      <p:sp>
        <p:nvSpPr>
          <p:cNvPr id="17" name="Прямокутник 16">
            <a:extLst>
              <a:ext uri="{FF2B5EF4-FFF2-40B4-BE49-F238E27FC236}">
                <a16:creationId xmlns:a16="http://schemas.microsoft.com/office/drawing/2014/main" id="{0D10BC6E-507D-4A8B-A984-93256B948CEE}"/>
              </a:ext>
            </a:extLst>
          </p:cNvPr>
          <p:cNvSpPr>
            <a:spLocks noGrp="1"/>
          </p:cNvSpPr>
          <p:nvPr/>
        </p:nvSpPr>
        <p:spPr>
          <a:xfrm>
            <a:off x="6305550" y="3838575"/>
            <a:ext cx="47244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ДОСЛІДНИЦЬКИЙ НАПРЯМ</a:t>
            </a:r>
          </a:p>
        </p:txBody>
      </p:sp>
      <p:sp>
        <p:nvSpPr>
          <p:cNvPr id="18" name="Прямокутник 17">
            <a:extLst>
              <a:ext uri="{FF2B5EF4-FFF2-40B4-BE49-F238E27FC236}">
                <a16:creationId xmlns:a16="http://schemas.microsoft.com/office/drawing/2014/main" id="{CE1C4A59-670D-4582-8F28-EDF68B170716}"/>
              </a:ext>
            </a:extLst>
          </p:cNvPr>
          <p:cNvSpPr>
            <a:spLocks noGrp="1"/>
          </p:cNvSpPr>
          <p:nvPr/>
        </p:nvSpPr>
        <p:spPr>
          <a:xfrm>
            <a:off x="6305550" y="4286250"/>
            <a:ext cx="4724400" cy="762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27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7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Позиція власного дослідження та його внесок у продовження дискусії</a:t>
            </a:r>
          </a:p>
        </p:txBody>
      </p:sp>
    </p:spTree>
    <p:extLst>
      <p:ext uri="{BB962C8B-B14F-4D97-AF65-F5344CB8AC3E}">
        <p14:creationId xmlns:p14="http://schemas.microsoft.com/office/powerpoint/2010/main" val="6251610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кутник 11">
            <a:extLst>
              <a:ext uri="{FF2B5EF4-FFF2-40B4-BE49-F238E27FC236}">
                <a16:creationId xmlns:a16="http://schemas.microsoft.com/office/drawing/2014/main" id="{6DC30964-8A12-4044-88A4-B6477DA19D2C}"/>
              </a:ext>
            </a:extLst>
          </p:cNvPr>
          <p:cNvSpPr>
            <a:spLocks noGrp="1"/>
          </p:cNvSpPr>
          <p:nvPr/>
        </p:nvSpPr>
        <p:spPr>
          <a:xfrm>
            <a:off x="666750" y="361950"/>
            <a:ext cx="4095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3. НЕВИРІШЕНІ ПИТАННЯ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09E4730B-33E9-4CD9-BC23-B09E970FC1C5}"/>
              </a:ext>
            </a:extLst>
          </p:cNvPr>
          <p:cNvSpPr>
            <a:spLocks noGrp="1"/>
          </p:cNvSpPr>
          <p:nvPr/>
        </p:nvSpPr>
        <p:spPr>
          <a:xfrm>
            <a:off x="666750" y="723900"/>
            <a:ext cx="108585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Наукова прогалина — це не просто відсутність публікацій</a:t>
            </a:r>
          </a:p>
        </p:txBody>
      </p:sp>
      <p:sp>
        <p:nvSpPr>
          <p:cNvPr id="3" name="Пряма сполучна лінія 2">
            <a:extLst>
              <a:ext uri="{FF2B5EF4-FFF2-40B4-BE49-F238E27FC236}">
                <a16:creationId xmlns:a16="http://schemas.microsoft.com/office/drawing/2014/main" id="{3FA069D2-11CA-4BB5-8673-ED481DB448C8}"/>
              </a:ext>
            </a:extLst>
          </p:cNvPr>
          <p:cNvSpPr>
            <a:spLocks noGrp="1"/>
          </p:cNvSpPr>
          <p:nvPr/>
        </p:nvSpPr>
        <p:spPr>
          <a:xfrm>
            <a:off x="666750" y="1381125"/>
            <a:ext cx="10858500" cy="0"/>
          </a:xfrm>
          <a:prstGeom prst="line">
            <a:avLst/>
          </a:prstGeom>
          <a:noFill/>
          <a:ln w="28575">
            <a:solidFill>
              <a:srgbClr val="EAF2F8"/>
            </a:solidFill>
            <a:prstDash val="solid"/>
          </a:ln>
        </p:spPr>
      </p:sp>
      <p:sp>
        <p:nvSpPr>
          <p:cNvPr id="4" name="Пряма сполучна лінія 3">
            <a:extLst>
              <a:ext uri="{FF2B5EF4-FFF2-40B4-BE49-F238E27FC236}">
                <a16:creationId xmlns:a16="http://schemas.microsoft.com/office/drawing/2014/main" id="{1E4A611E-6CE5-4E2F-B147-137A518A46AE}"/>
              </a:ext>
            </a:extLst>
          </p:cNvPr>
          <p:cNvSpPr>
            <a:spLocks noGrp="1"/>
          </p:cNvSpPr>
          <p:nvPr/>
        </p:nvSpPr>
        <p:spPr>
          <a:xfrm>
            <a:off x="666750" y="6248400"/>
            <a:ext cx="10858500" cy="0"/>
          </a:xfrm>
          <a:prstGeom prst="line">
            <a:avLst/>
          </a:prstGeom>
          <a:noFill/>
          <a:ln w="19050">
            <a:solidFill>
              <a:srgbClr val="EAF2F8"/>
            </a:solidFill>
            <a:prstDash val="solid"/>
          </a:ln>
        </p:spPr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17117F57-F5DF-45A8-9764-49C06DC4EA3B}"/>
              </a:ext>
            </a:extLst>
          </p:cNvPr>
          <p:cNvSpPr>
            <a:spLocks noGrp="1"/>
          </p:cNvSpPr>
          <p:nvPr/>
        </p:nvSpPr>
        <p:spPr>
          <a:xfrm>
            <a:off x="685800" y="634365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Методологія та організація наукових досліджень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9B7B187F-F11D-43AD-AC3C-DC2A792AB7D1}"/>
              </a:ext>
            </a:extLst>
          </p:cNvPr>
          <p:cNvSpPr>
            <a:spLocks noGrp="1"/>
          </p:cNvSpPr>
          <p:nvPr/>
        </p:nvSpPr>
        <p:spPr>
          <a:xfrm>
            <a:off x="11049000" y="6343650"/>
            <a:ext cx="4572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18</a:t>
            </a:r>
          </a:p>
        </p:txBody>
      </p:sp>
      <p:sp>
        <p:nvSpPr>
          <p:cNvPr id="7" name="Округлений прямокутник 6">
            <a:extLst>
              <a:ext uri="{FF2B5EF4-FFF2-40B4-BE49-F238E27FC236}">
                <a16:creationId xmlns:a16="http://schemas.microsoft.com/office/drawing/2014/main" id="{A1B597B6-F85D-48CD-AF94-171AE7B9062A}"/>
              </a:ext>
            </a:extLst>
          </p:cNvPr>
          <p:cNvSpPr>
            <a:spLocks noGrp="1"/>
          </p:cNvSpPr>
          <p:nvPr/>
        </p:nvSpPr>
        <p:spPr>
          <a:xfrm>
            <a:off x="904875" y="1762125"/>
            <a:ext cx="4476750" cy="552450"/>
          </a:xfrm>
          <a:prstGeom prst="roundRect">
            <a:avLst>
              <a:gd name="adj" fmla="val 13793"/>
            </a:avLst>
          </a:prstGeom>
          <a:solidFill>
            <a:srgbClr val="FBECEC"/>
          </a:solidFill>
          <a:ln w="14288">
            <a:solidFill>
              <a:srgbClr val="A84A4A"/>
            </a:solidFill>
            <a:prstDash val="solid"/>
          </a:ln>
        </p:spPr>
        <p:txBody>
          <a:bodyPr anchor="ctr"/>
          <a:lstStyle>
            <a:defPPr algn="ctr">
              <a:defRPr sz="1350" b="1">
                <a:solidFill>
                  <a:srgbClr val="A84A4A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350" b="1">
                <a:solidFill>
                  <a:srgbClr val="A84A4A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A84A4A"/>
                </a:solidFill>
                <a:latin typeface="DejaVu Sans"/>
                <a:ea typeface="DejaVu Sans"/>
                <a:cs typeface="DejaVu Sans"/>
              </a:rPr>
              <a:t>НЕ Є ПРОГАЛИНОЮ</a:t>
            </a:r>
          </a:p>
        </p:txBody>
      </p:sp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3EFAC812-D70A-446A-BDDF-3CB422D43536}"/>
              </a:ext>
            </a:extLst>
          </p:cNvPr>
          <p:cNvSpPr>
            <a:spLocks noGrp="1"/>
          </p:cNvSpPr>
          <p:nvPr/>
        </p:nvSpPr>
        <p:spPr>
          <a:xfrm>
            <a:off x="1047750" y="2619375"/>
            <a:ext cx="4191000" cy="1476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4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4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«Тема мало досліджена»</a:t>
            </a:r>
          </a:p>
          <a:p>
            <a:pPr algn="ctr">
              <a:defRPr sz="14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«У вітчизняній літературі немає робіт»</a:t>
            </a:r>
          </a:p>
          <a:p>
            <a:pPr algn="ctr">
              <a:defRPr sz="14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«Питання є актуальним»</a:t>
            </a:r>
          </a:p>
        </p:txBody>
      </p:sp>
      <p:sp>
        <p:nvSpPr>
          <p:cNvPr id="9" name="Округлений прямокутник 8">
            <a:extLst>
              <a:ext uri="{FF2B5EF4-FFF2-40B4-BE49-F238E27FC236}">
                <a16:creationId xmlns:a16="http://schemas.microsoft.com/office/drawing/2014/main" id="{EC2BC7FB-C2E2-44FF-937D-38E6288FC5A9}"/>
              </a:ext>
            </a:extLst>
          </p:cNvPr>
          <p:cNvSpPr>
            <a:spLocks noGrp="1"/>
          </p:cNvSpPr>
          <p:nvPr/>
        </p:nvSpPr>
        <p:spPr>
          <a:xfrm>
            <a:off x="6810375" y="1762125"/>
            <a:ext cx="4476750" cy="552450"/>
          </a:xfrm>
          <a:prstGeom prst="roundRect">
            <a:avLst>
              <a:gd name="adj" fmla="val 13793"/>
            </a:avLst>
          </a:prstGeom>
          <a:solidFill>
            <a:srgbClr val="EAF5F1"/>
          </a:solidFill>
          <a:ln w="14288">
            <a:solidFill>
              <a:srgbClr val="2E7D6B"/>
            </a:solidFill>
            <a:prstDash val="solid"/>
          </a:ln>
        </p:spPr>
        <p:txBody>
          <a:bodyPr anchor="ctr"/>
          <a:lstStyle>
            <a:defPPr algn="ctr">
              <a:defRPr sz="1350" b="1">
                <a:solidFill>
                  <a:srgbClr val="2E7D6B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350" b="1">
                <a:solidFill>
                  <a:srgbClr val="2E7D6B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2E7D6B"/>
                </a:solidFill>
                <a:latin typeface="DejaVu Sans"/>
                <a:ea typeface="DejaVu Sans"/>
                <a:cs typeface="DejaVu Sans"/>
              </a:rPr>
              <a:t>Є ЗМІСТОВНОЮ ПРОГАЛИНОЮ</a:t>
            </a:r>
          </a:p>
        </p:txBody>
      </p:sp>
      <p:sp>
        <p:nvSpPr>
          <p:cNvPr id="10" name="Прямокутник 9">
            <a:extLst>
              <a:ext uri="{FF2B5EF4-FFF2-40B4-BE49-F238E27FC236}">
                <a16:creationId xmlns:a16="http://schemas.microsoft.com/office/drawing/2014/main" id="{64731FED-005A-4A36-B748-4B1454DEB8CB}"/>
              </a:ext>
            </a:extLst>
          </p:cNvPr>
          <p:cNvSpPr>
            <a:spLocks noGrp="1"/>
          </p:cNvSpPr>
          <p:nvPr/>
        </p:nvSpPr>
        <p:spPr>
          <a:xfrm>
            <a:off x="6953250" y="2476500"/>
            <a:ext cx="4191000" cy="1809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4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4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Непояснений механізм</a:t>
            </a:r>
          </a:p>
          <a:p>
            <a:pPr algn="ctr">
              <a:defRPr sz="14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Суперечливі результати</a:t>
            </a:r>
          </a:p>
          <a:p>
            <a:pPr algn="ctr">
              <a:defRPr sz="14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Невизначені межі чинності теорії</a:t>
            </a:r>
          </a:p>
          <a:p>
            <a:pPr algn="ctr">
              <a:defRPr sz="14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Неперевірений контекст</a:t>
            </a:r>
          </a:p>
        </p:txBody>
      </p:sp>
      <p:sp>
        <p:nvSpPr>
          <p:cNvPr id="11" name="Округлений прямокутник 10">
            <a:extLst>
              <a:ext uri="{FF2B5EF4-FFF2-40B4-BE49-F238E27FC236}">
                <a16:creationId xmlns:a16="http://schemas.microsoft.com/office/drawing/2014/main" id="{3102BA5D-AB8D-48FC-8703-66DD20DDDBD5}"/>
              </a:ext>
            </a:extLst>
          </p:cNvPr>
          <p:cNvSpPr>
            <a:spLocks noGrp="1"/>
          </p:cNvSpPr>
          <p:nvPr/>
        </p:nvSpPr>
        <p:spPr>
          <a:xfrm>
            <a:off x="2571750" y="4810125"/>
            <a:ext cx="7048500" cy="628650"/>
          </a:xfrm>
          <a:prstGeom prst="roundRect">
            <a:avLst>
              <a:gd name="adj" fmla="val 12121"/>
            </a:avLst>
          </a:prstGeom>
          <a:solidFill>
            <a:srgbClr val="EAF2F8"/>
          </a:solidFill>
          <a:ln w="9525">
            <a:solidFill>
              <a:srgbClr val="EAF2F8"/>
            </a:solidFill>
            <a:prstDash val="solid"/>
          </a:ln>
        </p:spPr>
        <p:txBody>
          <a:bodyPr anchor="ctr"/>
          <a:lstStyle>
            <a:defPPr algn="ctr">
              <a:defRPr sz="142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42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Прогалина виникає з критичного зіставлення наявних пояснень і доказів.</a:t>
            </a:r>
          </a:p>
        </p:txBody>
      </p:sp>
    </p:spTree>
    <p:extLst>
      <p:ext uri="{BB962C8B-B14F-4D97-AF65-F5344CB8AC3E}">
        <p14:creationId xmlns:p14="http://schemas.microsoft.com/office/powerpoint/2010/main" val="202986334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Прямокутник 25">
            <a:extLst>
              <a:ext uri="{FF2B5EF4-FFF2-40B4-BE49-F238E27FC236}">
                <a16:creationId xmlns:a16="http://schemas.microsoft.com/office/drawing/2014/main" id="{6F06047D-071B-4185-9388-DCE9ABBA3886}"/>
              </a:ext>
            </a:extLst>
          </p:cNvPr>
          <p:cNvSpPr>
            <a:spLocks noGrp="1"/>
          </p:cNvSpPr>
          <p:nvPr/>
        </p:nvSpPr>
        <p:spPr>
          <a:xfrm>
            <a:off x="666750" y="361950"/>
            <a:ext cx="4095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3. НЕВИРІШЕНІ ПИТАННЯ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E11CDFEF-EB2C-4592-B02A-539DBF13AF17}"/>
              </a:ext>
            </a:extLst>
          </p:cNvPr>
          <p:cNvSpPr>
            <a:spLocks noGrp="1"/>
          </p:cNvSpPr>
          <p:nvPr/>
        </p:nvSpPr>
        <p:spPr>
          <a:xfrm>
            <a:off x="666750" y="723900"/>
            <a:ext cx="108585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Типи невирішених питань у науковій дискусії</a:t>
            </a:r>
          </a:p>
        </p:txBody>
      </p:sp>
      <p:sp>
        <p:nvSpPr>
          <p:cNvPr id="3" name="Пряма сполучна лінія 2">
            <a:extLst>
              <a:ext uri="{FF2B5EF4-FFF2-40B4-BE49-F238E27FC236}">
                <a16:creationId xmlns:a16="http://schemas.microsoft.com/office/drawing/2014/main" id="{4B1851EC-EB1B-4346-BAAF-853F0A6E8C20}"/>
              </a:ext>
            </a:extLst>
          </p:cNvPr>
          <p:cNvSpPr>
            <a:spLocks noGrp="1"/>
          </p:cNvSpPr>
          <p:nvPr/>
        </p:nvSpPr>
        <p:spPr>
          <a:xfrm>
            <a:off x="666750" y="1381125"/>
            <a:ext cx="10858500" cy="0"/>
          </a:xfrm>
          <a:prstGeom prst="line">
            <a:avLst/>
          </a:prstGeom>
          <a:noFill/>
          <a:ln w="28575">
            <a:solidFill>
              <a:srgbClr val="EAF2F8"/>
            </a:solidFill>
            <a:prstDash val="solid"/>
          </a:ln>
        </p:spPr>
      </p:sp>
      <p:sp>
        <p:nvSpPr>
          <p:cNvPr id="4" name="Пряма сполучна лінія 3">
            <a:extLst>
              <a:ext uri="{FF2B5EF4-FFF2-40B4-BE49-F238E27FC236}">
                <a16:creationId xmlns:a16="http://schemas.microsoft.com/office/drawing/2014/main" id="{5CE5CA3F-0AD7-4025-BD8F-E6E1BB95F1DA}"/>
              </a:ext>
            </a:extLst>
          </p:cNvPr>
          <p:cNvSpPr>
            <a:spLocks noGrp="1"/>
          </p:cNvSpPr>
          <p:nvPr/>
        </p:nvSpPr>
        <p:spPr>
          <a:xfrm>
            <a:off x="666750" y="6248400"/>
            <a:ext cx="10858500" cy="0"/>
          </a:xfrm>
          <a:prstGeom prst="line">
            <a:avLst/>
          </a:prstGeom>
          <a:noFill/>
          <a:ln w="19050">
            <a:solidFill>
              <a:srgbClr val="EAF2F8"/>
            </a:solidFill>
            <a:prstDash val="solid"/>
          </a:ln>
        </p:spPr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C76B457C-D0AA-4AE3-9FBE-53A8ED3A3A78}"/>
              </a:ext>
            </a:extLst>
          </p:cNvPr>
          <p:cNvSpPr>
            <a:spLocks noGrp="1"/>
          </p:cNvSpPr>
          <p:nvPr/>
        </p:nvSpPr>
        <p:spPr>
          <a:xfrm>
            <a:off x="685800" y="634365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Методологія та організація наукових досліджень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1C102624-6594-4612-BCC1-8CEA51A4D0C1}"/>
              </a:ext>
            </a:extLst>
          </p:cNvPr>
          <p:cNvSpPr>
            <a:spLocks noGrp="1"/>
          </p:cNvSpPr>
          <p:nvPr/>
        </p:nvSpPr>
        <p:spPr>
          <a:xfrm>
            <a:off x="11049000" y="6343650"/>
            <a:ext cx="4572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19</a:t>
            </a:r>
          </a:p>
        </p:txBody>
      </p:sp>
      <p:sp>
        <p:nvSpPr>
          <p:cNvPr id="7" name="Округлений прямокутник 6">
            <a:extLst>
              <a:ext uri="{FF2B5EF4-FFF2-40B4-BE49-F238E27FC236}">
                <a16:creationId xmlns:a16="http://schemas.microsoft.com/office/drawing/2014/main" id="{C8A33626-8766-46B9-92B5-B39D0DFD6510}"/>
              </a:ext>
            </a:extLst>
          </p:cNvPr>
          <p:cNvSpPr>
            <a:spLocks noGrp="1"/>
          </p:cNvSpPr>
          <p:nvPr/>
        </p:nvSpPr>
        <p:spPr>
          <a:xfrm>
            <a:off x="666750" y="1666875"/>
            <a:ext cx="3333750" cy="1524000"/>
          </a:xfrm>
          <a:prstGeom prst="roundRect">
            <a:avLst>
              <a:gd name="adj" fmla="val 5000"/>
            </a:avLst>
          </a:prstGeom>
          <a:solidFill>
            <a:srgbClr val="EAF2F8"/>
          </a:solidFill>
          <a:ln w="14288">
            <a:solidFill>
              <a:srgbClr val="C9D7E3"/>
            </a:solidFill>
            <a:prstDash val="solid"/>
          </a:ln>
        </p:spPr>
      </p:sp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84B25667-3088-4AEB-9473-6ADB21F48F01}"/>
              </a:ext>
            </a:extLst>
          </p:cNvPr>
          <p:cNvSpPr>
            <a:spLocks noGrp="1"/>
          </p:cNvSpPr>
          <p:nvPr/>
        </p:nvSpPr>
        <p:spPr>
          <a:xfrm>
            <a:off x="876300" y="1800225"/>
            <a:ext cx="29527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Теоретична</a:t>
            </a:r>
          </a:p>
        </p:txBody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E74F9FF0-25AB-4D52-BA02-E2D8581C905D}"/>
              </a:ext>
            </a:extLst>
          </p:cNvPr>
          <p:cNvSpPr>
            <a:spLocks noGrp="1"/>
          </p:cNvSpPr>
          <p:nvPr/>
        </p:nvSpPr>
        <p:spPr>
          <a:xfrm>
            <a:off x="876300" y="2219325"/>
            <a:ext cx="2952750" cy="819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наявна теорія не пояснює важливого механізму</a:t>
            </a:r>
          </a:p>
        </p:txBody>
      </p:sp>
      <p:sp>
        <p:nvSpPr>
          <p:cNvPr id="10" name="Округлений прямокутник 9">
            <a:extLst>
              <a:ext uri="{FF2B5EF4-FFF2-40B4-BE49-F238E27FC236}">
                <a16:creationId xmlns:a16="http://schemas.microsoft.com/office/drawing/2014/main" id="{3F5DEC69-5E61-4737-B181-4953E3175D9C}"/>
              </a:ext>
            </a:extLst>
          </p:cNvPr>
          <p:cNvSpPr>
            <a:spLocks noGrp="1"/>
          </p:cNvSpPr>
          <p:nvPr/>
        </p:nvSpPr>
        <p:spPr>
          <a:xfrm>
            <a:off x="4286250" y="1666875"/>
            <a:ext cx="3333750" cy="15240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4288">
            <a:solidFill>
              <a:srgbClr val="C9D7E3"/>
            </a:solidFill>
            <a:prstDash val="solid"/>
          </a:ln>
        </p:spPr>
      </p:sp>
      <p:sp>
        <p:nvSpPr>
          <p:cNvPr id="11" name="Прямокутник 10">
            <a:extLst>
              <a:ext uri="{FF2B5EF4-FFF2-40B4-BE49-F238E27FC236}">
                <a16:creationId xmlns:a16="http://schemas.microsoft.com/office/drawing/2014/main" id="{C372DD07-748A-42A2-A2E4-27320B77AD11}"/>
              </a:ext>
            </a:extLst>
          </p:cNvPr>
          <p:cNvSpPr>
            <a:spLocks noGrp="1"/>
          </p:cNvSpPr>
          <p:nvPr/>
        </p:nvSpPr>
        <p:spPr>
          <a:xfrm>
            <a:off x="4495800" y="1800225"/>
            <a:ext cx="29527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Емпірична</a:t>
            </a:r>
          </a:p>
        </p:txBody>
      </p:sp>
      <p:sp>
        <p:nvSpPr>
          <p:cNvPr id="12" name="Прямокутник 11">
            <a:extLst>
              <a:ext uri="{FF2B5EF4-FFF2-40B4-BE49-F238E27FC236}">
                <a16:creationId xmlns:a16="http://schemas.microsoft.com/office/drawing/2014/main" id="{E82B2374-F2CF-4F51-A3F0-CF4AF73966C6}"/>
              </a:ext>
            </a:extLst>
          </p:cNvPr>
          <p:cNvSpPr>
            <a:spLocks noGrp="1"/>
          </p:cNvSpPr>
          <p:nvPr/>
        </p:nvSpPr>
        <p:spPr>
          <a:xfrm>
            <a:off x="4495800" y="2219325"/>
            <a:ext cx="2952750" cy="819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припущення не отримало достатньої перевірки</a:t>
            </a:r>
          </a:p>
        </p:txBody>
      </p:sp>
      <p:sp>
        <p:nvSpPr>
          <p:cNvPr id="13" name="Округлений прямокутник 12">
            <a:extLst>
              <a:ext uri="{FF2B5EF4-FFF2-40B4-BE49-F238E27FC236}">
                <a16:creationId xmlns:a16="http://schemas.microsoft.com/office/drawing/2014/main" id="{8DD1F53E-8908-4D60-8F38-176BFA9C2405}"/>
              </a:ext>
            </a:extLst>
          </p:cNvPr>
          <p:cNvSpPr>
            <a:spLocks noGrp="1"/>
          </p:cNvSpPr>
          <p:nvPr/>
        </p:nvSpPr>
        <p:spPr>
          <a:xfrm>
            <a:off x="7905750" y="1666875"/>
            <a:ext cx="3333750" cy="15240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4288">
            <a:solidFill>
              <a:srgbClr val="C9D7E3"/>
            </a:solidFill>
            <a:prstDash val="solid"/>
          </a:ln>
        </p:spPr>
      </p:sp>
      <p:sp>
        <p:nvSpPr>
          <p:cNvPr id="14" name="Прямокутник 13">
            <a:extLst>
              <a:ext uri="{FF2B5EF4-FFF2-40B4-BE49-F238E27FC236}">
                <a16:creationId xmlns:a16="http://schemas.microsoft.com/office/drawing/2014/main" id="{FABA2DC7-2804-4979-9BA6-353C463F36F4}"/>
              </a:ext>
            </a:extLst>
          </p:cNvPr>
          <p:cNvSpPr>
            <a:spLocks noGrp="1"/>
          </p:cNvSpPr>
          <p:nvPr/>
        </p:nvSpPr>
        <p:spPr>
          <a:xfrm>
            <a:off x="8115300" y="1800225"/>
            <a:ext cx="29527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Методологічна</a:t>
            </a:r>
          </a:p>
        </p:txBody>
      </p:sp>
      <p:sp>
        <p:nvSpPr>
          <p:cNvPr id="15" name="Прямокутник 14">
            <a:extLst>
              <a:ext uri="{FF2B5EF4-FFF2-40B4-BE49-F238E27FC236}">
                <a16:creationId xmlns:a16="http://schemas.microsoft.com/office/drawing/2014/main" id="{DD14CFDA-D7B9-4D23-B05E-8DC810ACA577}"/>
              </a:ext>
            </a:extLst>
          </p:cNvPr>
          <p:cNvSpPr>
            <a:spLocks noGrp="1"/>
          </p:cNvSpPr>
          <p:nvPr/>
        </p:nvSpPr>
        <p:spPr>
          <a:xfrm>
            <a:off x="8115300" y="2219325"/>
            <a:ext cx="2952750" cy="819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попередні дизайни не дають надійної відповіді</a:t>
            </a:r>
          </a:p>
        </p:txBody>
      </p:sp>
      <p:sp>
        <p:nvSpPr>
          <p:cNvPr id="16" name="Округлений прямокутник 15">
            <a:extLst>
              <a:ext uri="{FF2B5EF4-FFF2-40B4-BE49-F238E27FC236}">
                <a16:creationId xmlns:a16="http://schemas.microsoft.com/office/drawing/2014/main" id="{D41BAD75-ED37-4A6D-BE0B-506A139702A3}"/>
              </a:ext>
            </a:extLst>
          </p:cNvPr>
          <p:cNvSpPr>
            <a:spLocks noGrp="1"/>
          </p:cNvSpPr>
          <p:nvPr/>
        </p:nvSpPr>
        <p:spPr>
          <a:xfrm>
            <a:off x="666750" y="3524250"/>
            <a:ext cx="3333750" cy="15240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4288">
            <a:solidFill>
              <a:srgbClr val="C9D7E3"/>
            </a:solidFill>
            <a:prstDash val="solid"/>
          </a:ln>
        </p:spPr>
      </p:sp>
      <p:sp>
        <p:nvSpPr>
          <p:cNvPr id="17" name="Прямокутник 16">
            <a:extLst>
              <a:ext uri="{FF2B5EF4-FFF2-40B4-BE49-F238E27FC236}">
                <a16:creationId xmlns:a16="http://schemas.microsoft.com/office/drawing/2014/main" id="{02E51CF8-EB16-4D02-973B-07562F26EF32}"/>
              </a:ext>
            </a:extLst>
          </p:cNvPr>
          <p:cNvSpPr>
            <a:spLocks noGrp="1"/>
          </p:cNvSpPr>
          <p:nvPr/>
        </p:nvSpPr>
        <p:spPr>
          <a:xfrm>
            <a:off x="876300" y="3657600"/>
            <a:ext cx="29527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Контекстуальна</a:t>
            </a:r>
          </a:p>
        </p:txBody>
      </p:sp>
      <p:sp>
        <p:nvSpPr>
          <p:cNvPr id="18" name="Прямокутник 17">
            <a:extLst>
              <a:ext uri="{FF2B5EF4-FFF2-40B4-BE49-F238E27FC236}">
                <a16:creationId xmlns:a16="http://schemas.microsoft.com/office/drawing/2014/main" id="{CE65BDD1-BF4E-4298-B60A-7B9676A7EE76}"/>
              </a:ext>
            </a:extLst>
          </p:cNvPr>
          <p:cNvSpPr>
            <a:spLocks noGrp="1"/>
          </p:cNvSpPr>
          <p:nvPr/>
        </p:nvSpPr>
        <p:spPr>
          <a:xfrm>
            <a:off x="876300" y="4076700"/>
            <a:ext cx="2952750" cy="819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зв’язок не перевірено в іншому середовищі</a:t>
            </a:r>
          </a:p>
        </p:txBody>
      </p:sp>
      <p:sp>
        <p:nvSpPr>
          <p:cNvPr id="19" name="Округлений прямокутник 18">
            <a:extLst>
              <a:ext uri="{FF2B5EF4-FFF2-40B4-BE49-F238E27FC236}">
                <a16:creationId xmlns:a16="http://schemas.microsoft.com/office/drawing/2014/main" id="{D0407C5D-4F3F-4D01-9BB4-6CF54FC7A316}"/>
              </a:ext>
            </a:extLst>
          </p:cNvPr>
          <p:cNvSpPr>
            <a:spLocks noGrp="1"/>
          </p:cNvSpPr>
          <p:nvPr/>
        </p:nvSpPr>
        <p:spPr>
          <a:xfrm>
            <a:off x="4286250" y="3524250"/>
            <a:ext cx="3333750" cy="15240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4288">
            <a:solidFill>
              <a:srgbClr val="C9D7E3"/>
            </a:solidFill>
            <a:prstDash val="solid"/>
          </a:ln>
        </p:spPr>
      </p:sp>
      <p:sp>
        <p:nvSpPr>
          <p:cNvPr id="20" name="Прямокутник 19">
            <a:extLst>
              <a:ext uri="{FF2B5EF4-FFF2-40B4-BE49-F238E27FC236}">
                <a16:creationId xmlns:a16="http://schemas.microsoft.com/office/drawing/2014/main" id="{D6B817CE-E8CB-4794-8833-74AED3BCB697}"/>
              </a:ext>
            </a:extLst>
          </p:cNvPr>
          <p:cNvSpPr>
            <a:spLocks noGrp="1"/>
          </p:cNvSpPr>
          <p:nvPr/>
        </p:nvSpPr>
        <p:spPr>
          <a:xfrm>
            <a:off x="4495800" y="3657600"/>
            <a:ext cx="29527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Часова</a:t>
            </a:r>
          </a:p>
        </p:txBody>
      </p:sp>
      <p:sp>
        <p:nvSpPr>
          <p:cNvPr id="21" name="Прямокутник 20">
            <a:extLst>
              <a:ext uri="{FF2B5EF4-FFF2-40B4-BE49-F238E27FC236}">
                <a16:creationId xmlns:a16="http://schemas.microsoft.com/office/drawing/2014/main" id="{EDCD38E2-0231-4C0F-AE4E-B75EAAE90BA9}"/>
              </a:ext>
            </a:extLst>
          </p:cNvPr>
          <p:cNvSpPr>
            <a:spLocks noGrp="1"/>
          </p:cNvSpPr>
          <p:nvPr/>
        </p:nvSpPr>
        <p:spPr>
          <a:xfrm>
            <a:off x="4495800" y="4076700"/>
            <a:ext cx="2952750" cy="819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зміна умов ставить під сумнів попередні висновки</a:t>
            </a:r>
          </a:p>
        </p:txBody>
      </p:sp>
      <p:sp>
        <p:nvSpPr>
          <p:cNvPr id="22" name="Округлений прямокутник 21">
            <a:extLst>
              <a:ext uri="{FF2B5EF4-FFF2-40B4-BE49-F238E27FC236}">
                <a16:creationId xmlns:a16="http://schemas.microsoft.com/office/drawing/2014/main" id="{72DB8C7D-EF5A-4C4A-AC73-C6EB0C154D0E}"/>
              </a:ext>
            </a:extLst>
          </p:cNvPr>
          <p:cNvSpPr>
            <a:spLocks noGrp="1"/>
          </p:cNvSpPr>
          <p:nvPr/>
        </p:nvSpPr>
        <p:spPr>
          <a:xfrm>
            <a:off x="7905750" y="3524250"/>
            <a:ext cx="3333750" cy="1524000"/>
          </a:xfrm>
          <a:prstGeom prst="roundRect">
            <a:avLst>
              <a:gd name="adj" fmla="val 5000"/>
            </a:avLst>
          </a:prstGeom>
          <a:solidFill>
            <a:srgbClr val="EAF2F8"/>
          </a:solidFill>
          <a:ln w="14288">
            <a:solidFill>
              <a:srgbClr val="C9D7E3"/>
            </a:solidFill>
            <a:prstDash val="solid"/>
          </a:ln>
        </p:spPr>
      </p:sp>
      <p:sp>
        <p:nvSpPr>
          <p:cNvPr id="23" name="Прямокутник 22">
            <a:extLst>
              <a:ext uri="{FF2B5EF4-FFF2-40B4-BE49-F238E27FC236}">
                <a16:creationId xmlns:a16="http://schemas.microsoft.com/office/drawing/2014/main" id="{321E5C33-DB22-48CC-A4A7-AD8EE16E16DC}"/>
              </a:ext>
            </a:extLst>
          </p:cNvPr>
          <p:cNvSpPr>
            <a:spLocks noGrp="1"/>
          </p:cNvSpPr>
          <p:nvPr/>
        </p:nvSpPr>
        <p:spPr>
          <a:xfrm>
            <a:off x="8115300" y="3657600"/>
            <a:ext cx="29527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Суперечність</a:t>
            </a:r>
          </a:p>
        </p:txBody>
      </p:sp>
      <p:sp>
        <p:nvSpPr>
          <p:cNvPr id="24" name="Прямокутник 23">
            <a:extLst>
              <a:ext uri="{FF2B5EF4-FFF2-40B4-BE49-F238E27FC236}">
                <a16:creationId xmlns:a16="http://schemas.microsoft.com/office/drawing/2014/main" id="{3CFAB4A8-8362-45FE-BEF5-C12AFB558EBE}"/>
              </a:ext>
            </a:extLst>
          </p:cNvPr>
          <p:cNvSpPr>
            <a:spLocks noGrp="1"/>
          </p:cNvSpPr>
          <p:nvPr/>
        </p:nvSpPr>
        <p:spPr>
          <a:xfrm>
            <a:off x="8115300" y="4076700"/>
            <a:ext cx="2952750" cy="819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дослідження дають несумісні результати</a:t>
            </a:r>
          </a:p>
        </p:txBody>
      </p:sp>
      <p:sp>
        <p:nvSpPr>
          <p:cNvPr id="25" name="Прямокутник 24">
            <a:extLst>
              <a:ext uri="{FF2B5EF4-FFF2-40B4-BE49-F238E27FC236}">
                <a16:creationId xmlns:a16="http://schemas.microsoft.com/office/drawing/2014/main" id="{7F1A5D17-FE55-4110-9812-57F07C49A477}"/>
              </a:ext>
            </a:extLst>
          </p:cNvPr>
          <p:cNvSpPr>
            <a:spLocks noGrp="1"/>
          </p:cNvSpPr>
          <p:nvPr/>
        </p:nvSpPr>
        <p:spPr>
          <a:xfrm>
            <a:off x="952500" y="5476875"/>
            <a:ext cx="1028700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2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У магістерському дослідженні важлива не кількість прогалин, а одна чітко обґрунтована прогалина, співмірна з ресурсами й доступними даними.</a:t>
            </a:r>
          </a:p>
        </p:txBody>
      </p:sp>
    </p:spTree>
    <p:extLst>
      <p:ext uri="{BB962C8B-B14F-4D97-AF65-F5344CB8AC3E}">
        <p14:creationId xmlns:p14="http://schemas.microsoft.com/office/powerpoint/2010/main" val="134607983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Прямокутник 26">
            <a:extLst>
              <a:ext uri="{FF2B5EF4-FFF2-40B4-BE49-F238E27FC236}">
                <a16:creationId xmlns:a16="http://schemas.microsoft.com/office/drawing/2014/main" id="{C65266F8-9569-49D5-A0A4-736F916177ED}"/>
              </a:ext>
            </a:extLst>
          </p:cNvPr>
          <p:cNvSpPr>
            <a:spLocks noGrp="1"/>
          </p:cNvSpPr>
          <p:nvPr/>
        </p:nvSpPr>
        <p:spPr>
          <a:xfrm>
            <a:off x="666750" y="361950"/>
            <a:ext cx="4095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3. НЕВИРІШЕНІ ПИТАННЯ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D708CD04-04BA-410A-A126-ED8CDEEF5BFB}"/>
              </a:ext>
            </a:extLst>
          </p:cNvPr>
          <p:cNvSpPr>
            <a:spLocks noGrp="1"/>
          </p:cNvSpPr>
          <p:nvPr/>
        </p:nvSpPr>
        <p:spPr>
          <a:xfrm>
            <a:off x="666750" y="723900"/>
            <a:ext cx="108585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Логіка виявлення наукової прогалини</a:t>
            </a:r>
          </a:p>
        </p:txBody>
      </p:sp>
      <p:sp>
        <p:nvSpPr>
          <p:cNvPr id="3" name="Пряма сполучна лінія 2">
            <a:extLst>
              <a:ext uri="{FF2B5EF4-FFF2-40B4-BE49-F238E27FC236}">
                <a16:creationId xmlns:a16="http://schemas.microsoft.com/office/drawing/2014/main" id="{2FECF049-D461-459C-84F5-0BB33DFFE963}"/>
              </a:ext>
            </a:extLst>
          </p:cNvPr>
          <p:cNvSpPr>
            <a:spLocks noGrp="1"/>
          </p:cNvSpPr>
          <p:nvPr/>
        </p:nvSpPr>
        <p:spPr>
          <a:xfrm>
            <a:off x="666750" y="1381125"/>
            <a:ext cx="10858500" cy="0"/>
          </a:xfrm>
          <a:prstGeom prst="line">
            <a:avLst/>
          </a:prstGeom>
          <a:noFill/>
          <a:ln w="28575">
            <a:solidFill>
              <a:srgbClr val="EAF2F8"/>
            </a:solidFill>
            <a:prstDash val="solid"/>
          </a:ln>
        </p:spPr>
      </p:sp>
      <p:sp>
        <p:nvSpPr>
          <p:cNvPr id="4" name="Пряма сполучна лінія 3">
            <a:extLst>
              <a:ext uri="{FF2B5EF4-FFF2-40B4-BE49-F238E27FC236}">
                <a16:creationId xmlns:a16="http://schemas.microsoft.com/office/drawing/2014/main" id="{D82E3CEF-AE52-48A2-A81A-786B70EB45CE}"/>
              </a:ext>
            </a:extLst>
          </p:cNvPr>
          <p:cNvSpPr>
            <a:spLocks noGrp="1"/>
          </p:cNvSpPr>
          <p:nvPr/>
        </p:nvSpPr>
        <p:spPr>
          <a:xfrm>
            <a:off x="666750" y="6248400"/>
            <a:ext cx="10858500" cy="0"/>
          </a:xfrm>
          <a:prstGeom prst="line">
            <a:avLst/>
          </a:prstGeom>
          <a:noFill/>
          <a:ln w="19050">
            <a:solidFill>
              <a:srgbClr val="EAF2F8"/>
            </a:solidFill>
            <a:prstDash val="solid"/>
          </a:ln>
        </p:spPr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E88125E3-9CD8-44B0-86E3-C8DD2D834BF7}"/>
              </a:ext>
            </a:extLst>
          </p:cNvPr>
          <p:cNvSpPr>
            <a:spLocks noGrp="1"/>
          </p:cNvSpPr>
          <p:nvPr/>
        </p:nvSpPr>
        <p:spPr>
          <a:xfrm>
            <a:off x="685800" y="634365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Методологія та організація наукових досліджень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8EE2AE0C-2C18-4FE9-9A6B-C1CE0D31CCAC}"/>
              </a:ext>
            </a:extLst>
          </p:cNvPr>
          <p:cNvSpPr>
            <a:spLocks noGrp="1"/>
          </p:cNvSpPr>
          <p:nvPr/>
        </p:nvSpPr>
        <p:spPr>
          <a:xfrm>
            <a:off x="11049000" y="6343650"/>
            <a:ext cx="4572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20</a:t>
            </a:r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19152892-7FA9-485A-B112-D915143CD850}"/>
              </a:ext>
            </a:extLst>
          </p:cNvPr>
          <p:cNvSpPr>
            <a:spLocks noGrp="1"/>
          </p:cNvSpPr>
          <p:nvPr/>
        </p:nvSpPr>
        <p:spPr>
          <a:xfrm>
            <a:off x="1152525" y="1809750"/>
            <a:ext cx="552450" cy="552450"/>
          </a:xfrm>
          <a:prstGeom prst="ellipse">
            <a:avLst/>
          </a:prstGeom>
          <a:solidFill>
            <a:srgbClr val="EAF2F8"/>
          </a:solidFill>
          <a:ln w="14288">
            <a:solidFill>
              <a:srgbClr val="5C9BC6"/>
            </a:solidFill>
            <a:prstDash val="solid"/>
          </a:ln>
        </p:spPr>
        <p:txBody>
          <a:bodyPr anchor="ctr"/>
          <a:lstStyle>
            <a:defPPr algn="ctr">
              <a:defRPr sz="135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35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1</a:t>
            </a:r>
          </a:p>
        </p:txBody>
      </p:sp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4302D689-B9C6-466A-A92C-4DD8196D7A17}"/>
              </a:ext>
            </a:extLst>
          </p:cNvPr>
          <p:cNvSpPr>
            <a:spLocks noGrp="1"/>
          </p:cNvSpPr>
          <p:nvPr/>
        </p:nvSpPr>
        <p:spPr>
          <a:xfrm>
            <a:off x="428625" y="2619375"/>
            <a:ext cx="200025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20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0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СИСТЕМАТИЗУВАТИ</a:t>
            </a:r>
          </a:p>
        </p:txBody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498D6D77-38C4-4E22-8E47-29C686C60304}"/>
              </a:ext>
            </a:extLst>
          </p:cNvPr>
          <p:cNvSpPr>
            <a:spLocks noGrp="1"/>
          </p:cNvSpPr>
          <p:nvPr/>
        </p:nvSpPr>
        <p:spPr>
          <a:xfrm>
            <a:off x="428625" y="3333750"/>
            <a:ext cx="2000250" cy="857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підходи, методи, результати</a:t>
            </a:r>
          </a:p>
        </p:txBody>
      </p:sp>
      <p:cxnSp>
        <p:nvCxnSpPr>
          <p:cNvPr id="10" name="Пряма зі стрілкою 9">
            <a:extLst>
              <a:ext uri="{FF2B5EF4-FFF2-40B4-BE49-F238E27FC236}">
                <a16:creationId xmlns:a16="http://schemas.microsoft.com/office/drawing/2014/main" id="{11CB8885-E558-4B0B-9B70-A7FED0406CF3}"/>
              </a:ext>
            </a:extLst>
          </p:cNvPr>
          <p:cNvCxnSpPr/>
          <p:nvPr/>
        </p:nvCxnSpPr>
        <p:spPr>
          <a:xfrm>
            <a:off x="2409825" y="2085975"/>
            <a:ext cx="342900" cy="0"/>
          </a:xfrm>
          <a:prstGeom prst="straightConnector1">
            <a:avLst/>
          </a:prstGeom>
          <a:ln w="19050">
            <a:solidFill>
              <a:srgbClr val="C9D7E3"/>
            </a:solidFill>
            <a:prstDash val="solid"/>
          </a:ln>
        </p:spPr>
      </p:cxnSp>
      <p:sp>
        <p:nvSpPr>
          <p:cNvPr id="11" name="Овал 10">
            <a:extLst>
              <a:ext uri="{FF2B5EF4-FFF2-40B4-BE49-F238E27FC236}">
                <a16:creationId xmlns:a16="http://schemas.microsoft.com/office/drawing/2014/main" id="{49B1E550-CE1D-4E0F-B82D-28A22EFBB476}"/>
              </a:ext>
            </a:extLst>
          </p:cNvPr>
          <p:cNvSpPr>
            <a:spLocks noGrp="1"/>
          </p:cNvSpPr>
          <p:nvPr/>
        </p:nvSpPr>
        <p:spPr>
          <a:xfrm>
            <a:off x="3495675" y="1809750"/>
            <a:ext cx="552450" cy="552450"/>
          </a:xfrm>
          <a:prstGeom prst="ellipse">
            <a:avLst/>
          </a:prstGeom>
          <a:solidFill>
            <a:srgbClr val="EAF2F8"/>
          </a:solidFill>
          <a:ln w="14288">
            <a:solidFill>
              <a:srgbClr val="5C9BC6"/>
            </a:solidFill>
            <a:prstDash val="solid"/>
          </a:ln>
        </p:spPr>
        <p:txBody>
          <a:bodyPr anchor="ctr"/>
          <a:lstStyle>
            <a:defPPr algn="ctr">
              <a:defRPr sz="135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35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2</a:t>
            </a:r>
          </a:p>
        </p:txBody>
      </p:sp>
      <p:sp>
        <p:nvSpPr>
          <p:cNvPr id="12" name="Прямокутник 11">
            <a:extLst>
              <a:ext uri="{FF2B5EF4-FFF2-40B4-BE49-F238E27FC236}">
                <a16:creationId xmlns:a16="http://schemas.microsoft.com/office/drawing/2014/main" id="{D85320D6-1EEB-43D0-97AD-9BA24FF0BACC}"/>
              </a:ext>
            </a:extLst>
          </p:cNvPr>
          <p:cNvSpPr>
            <a:spLocks noGrp="1"/>
          </p:cNvSpPr>
          <p:nvPr/>
        </p:nvSpPr>
        <p:spPr>
          <a:xfrm>
            <a:off x="2771775" y="2619375"/>
            <a:ext cx="200025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20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0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ЗІСТАВИТИ</a:t>
            </a:r>
          </a:p>
        </p:txBody>
      </p:sp>
      <p:sp>
        <p:nvSpPr>
          <p:cNvPr id="13" name="Прямокутник 12">
            <a:extLst>
              <a:ext uri="{FF2B5EF4-FFF2-40B4-BE49-F238E27FC236}">
                <a16:creationId xmlns:a16="http://schemas.microsoft.com/office/drawing/2014/main" id="{9CCE7A33-DD52-4F84-AAEA-24ABB1E68944}"/>
              </a:ext>
            </a:extLst>
          </p:cNvPr>
          <p:cNvSpPr>
            <a:spLocks noGrp="1"/>
          </p:cNvSpPr>
          <p:nvPr/>
        </p:nvSpPr>
        <p:spPr>
          <a:xfrm>
            <a:off x="2771775" y="3333750"/>
            <a:ext cx="2000250" cy="857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спільне, відмінне, суперечливе</a:t>
            </a:r>
          </a:p>
        </p:txBody>
      </p:sp>
      <p:cxnSp>
        <p:nvCxnSpPr>
          <p:cNvPr id="14" name="Пряма зі стрілкою 13">
            <a:extLst>
              <a:ext uri="{FF2B5EF4-FFF2-40B4-BE49-F238E27FC236}">
                <a16:creationId xmlns:a16="http://schemas.microsoft.com/office/drawing/2014/main" id="{45A944E0-79C1-4EE4-90D3-E8057833916B}"/>
              </a:ext>
            </a:extLst>
          </p:cNvPr>
          <p:cNvCxnSpPr/>
          <p:nvPr/>
        </p:nvCxnSpPr>
        <p:spPr>
          <a:xfrm>
            <a:off x="4752975" y="2085975"/>
            <a:ext cx="342900" cy="0"/>
          </a:xfrm>
          <a:prstGeom prst="straightConnector1">
            <a:avLst/>
          </a:prstGeom>
          <a:ln w="19050">
            <a:solidFill>
              <a:srgbClr val="C9D7E3"/>
            </a:solidFill>
            <a:prstDash val="solid"/>
          </a:ln>
        </p:spPr>
      </p:cxnSp>
      <p:sp>
        <p:nvSpPr>
          <p:cNvPr id="15" name="Овал 14">
            <a:extLst>
              <a:ext uri="{FF2B5EF4-FFF2-40B4-BE49-F238E27FC236}">
                <a16:creationId xmlns:a16="http://schemas.microsoft.com/office/drawing/2014/main" id="{0B949821-BBF7-4815-B323-EF8CAE4F7DD1}"/>
              </a:ext>
            </a:extLst>
          </p:cNvPr>
          <p:cNvSpPr>
            <a:spLocks noGrp="1"/>
          </p:cNvSpPr>
          <p:nvPr/>
        </p:nvSpPr>
        <p:spPr>
          <a:xfrm>
            <a:off x="5838825" y="1809750"/>
            <a:ext cx="552450" cy="552450"/>
          </a:xfrm>
          <a:prstGeom prst="ellipse">
            <a:avLst/>
          </a:prstGeom>
          <a:solidFill>
            <a:srgbClr val="EAF2F8"/>
          </a:solidFill>
          <a:ln w="14288">
            <a:solidFill>
              <a:srgbClr val="5C9BC6"/>
            </a:solidFill>
            <a:prstDash val="solid"/>
          </a:ln>
        </p:spPr>
        <p:txBody>
          <a:bodyPr anchor="ctr"/>
          <a:lstStyle>
            <a:defPPr algn="ctr">
              <a:defRPr sz="135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35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3</a:t>
            </a:r>
          </a:p>
        </p:txBody>
      </p:sp>
      <p:sp>
        <p:nvSpPr>
          <p:cNvPr id="16" name="Прямокутник 15">
            <a:extLst>
              <a:ext uri="{FF2B5EF4-FFF2-40B4-BE49-F238E27FC236}">
                <a16:creationId xmlns:a16="http://schemas.microsoft.com/office/drawing/2014/main" id="{DD001F05-E275-4AE3-BB5A-35DEC1E260E4}"/>
              </a:ext>
            </a:extLst>
          </p:cNvPr>
          <p:cNvSpPr>
            <a:spLocks noGrp="1"/>
          </p:cNvSpPr>
          <p:nvPr/>
        </p:nvSpPr>
        <p:spPr>
          <a:xfrm>
            <a:off x="5114925" y="2619375"/>
            <a:ext cx="200025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20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0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ПОЯСНИТИ РОЗБІЖНОСТІ</a:t>
            </a:r>
          </a:p>
        </p:txBody>
      </p:sp>
      <p:sp>
        <p:nvSpPr>
          <p:cNvPr id="17" name="Прямокутник 16">
            <a:extLst>
              <a:ext uri="{FF2B5EF4-FFF2-40B4-BE49-F238E27FC236}">
                <a16:creationId xmlns:a16="http://schemas.microsoft.com/office/drawing/2014/main" id="{8AADCABA-6688-411F-9122-44B13F76DBCC}"/>
              </a:ext>
            </a:extLst>
          </p:cNvPr>
          <p:cNvSpPr>
            <a:spLocks noGrp="1"/>
          </p:cNvSpPr>
          <p:nvPr/>
        </p:nvSpPr>
        <p:spPr>
          <a:xfrm>
            <a:off x="5114925" y="3333750"/>
            <a:ext cx="2000250" cy="857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контекст, дані, припущення</a:t>
            </a:r>
          </a:p>
        </p:txBody>
      </p:sp>
      <p:cxnSp>
        <p:nvCxnSpPr>
          <p:cNvPr id="18" name="Пряма зі стрілкою 17">
            <a:extLst>
              <a:ext uri="{FF2B5EF4-FFF2-40B4-BE49-F238E27FC236}">
                <a16:creationId xmlns:a16="http://schemas.microsoft.com/office/drawing/2014/main" id="{BF92DF81-513E-4D5D-8D91-BA8B2E0BAEC7}"/>
              </a:ext>
            </a:extLst>
          </p:cNvPr>
          <p:cNvCxnSpPr/>
          <p:nvPr/>
        </p:nvCxnSpPr>
        <p:spPr>
          <a:xfrm>
            <a:off x="7096125" y="2085975"/>
            <a:ext cx="342900" cy="0"/>
          </a:xfrm>
          <a:prstGeom prst="straightConnector1">
            <a:avLst/>
          </a:prstGeom>
          <a:ln w="19050">
            <a:solidFill>
              <a:srgbClr val="C9D7E3"/>
            </a:solidFill>
            <a:prstDash val="solid"/>
          </a:ln>
        </p:spPr>
      </p:cxnSp>
      <p:sp>
        <p:nvSpPr>
          <p:cNvPr id="19" name="Овал 18">
            <a:extLst>
              <a:ext uri="{FF2B5EF4-FFF2-40B4-BE49-F238E27FC236}">
                <a16:creationId xmlns:a16="http://schemas.microsoft.com/office/drawing/2014/main" id="{6781BD0C-EB79-4D2D-88CB-945A4B416088}"/>
              </a:ext>
            </a:extLst>
          </p:cNvPr>
          <p:cNvSpPr>
            <a:spLocks noGrp="1"/>
          </p:cNvSpPr>
          <p:nvPr/>
        </p:nvSpPr>
        <p:spPr>
          <a:xfrm>
            <a:off x="8181975" y="1809750"/>
            <a:ext cx="552450" cy="552450"/>
          </a:xfrm>
          <a:prstGeom prst="ellipse">
            <a:avLst/>
          </a:prstGeom>
          <a:solidFill>
            <a:srgbClr val="EAF2F8"/>
          </a:solidFill>
          <a:ln w="14288">
            <a:solidFill>
              <a:srgbClr val="5C9BC6"/>
            </a:solidFill>
            <a:prstDash val="solid"/>
          </a:ln>
        </p:spPr>
        <p:txBody>
          <a:bodyPr anchor="ctr"/>
          <a:lstStyle>
            <a:defPPr algn="ctr">
              <a:defRPr sz="135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35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4</a:t>
            </a:r>
          </a:p>
        </p:txBody>
      </p:sp>
      <p:sp>
        <p:nvSpPr>
          <p:cNvPr id="20" name="Прямокутник 19">
            <a:extLst>
              <a:ext uri="{FF2B5EF4-FFF2-40B4-BE49-F238E27FC236}">
                <a16:creationId xmlns:a16="http://schemas.microsoft.com/office/drawing/2014/main" id="{C523FE80-E226-4A50-9FE6-F1777F091F3D}"/>
              </a:ext>
            </a:extLst>
          </p:cNvPr>
          <p:cNvSpPr>
            <a:spLocks noGrp="1"/>
          </p:cNvSpPr>
          <p:nvPr/>
        </p:nvSpPr>
        <p:spPr>
          <a:xfrm>
            <a:off x="7458075" y="2619375"/>
            <a:ext cx="200025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20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0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ВИДІЛИТИ НЕВИРІШЕНЕ</a:t>
            </a:r>
          </a:p>
        </p:txBody>
      </p:sp>
      <p:sp>
        <p:nvSpPr>
          <p:cNvPr id="21" name="Прямокутник 20">
            <a:extLst>
              <a:ext uri="{FF2B5EF4-FFF2-40B4-BE49-F238E27FC236}">
                <a16:creationId xmlns:a16="http://schemas.microsoft.com/office/drawing/2014/main" id="{AB94C3FB-1206-4218-8D55-6CA349C6D45A}"/>
              </a:ext>
            </a:extLst>
          </p:cNvPr>
          <p:cNvSpPr>
            <a:spLocks noGrp="1"/>
          </p:cNvSpPr>
          <p:nvPr/>
        </p:nvSpPr>
        <p:spPr>
          <a:xfrm>
            <a:off x="7458075" y="3333750"/>
            <a:ext cx="2000250" cy="857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механізм, умова або зв’язок</a:t>
            </a:r>
          </a:p>
        </p:txBody>
      </p:sp>
      <p:cxnSp>
        <p:nvCxnSpPr>
          <p:cNvPr id="22" name="Пряма зі стрілкою 21">
            <a:extLst>
              <a:ext uri="{FF2B5EF4-FFF2-40B4-BE49-F238E27FC236}">
                <a16:creationId xmlns:a16="http://schemas.microsoft.com/office/drawing/2014/main" id="{4FD1154F-C54A-425B-9C21-4AFFCF22DE2A}"/>
              </a:ext>
            </a:extLst>
          </p:cNvPr>
          <p:cNvCxnSpPr/>
          <p:nvPr/>
        </p:nvCxnSpPr>
        <p:spPr>
          <a:xfrm>
            <a:off x="9439275" y="2085975"/>
            <a:ext cx="342900" cy="0"/>
          </a:xfrm>
          <a:prstGeom prst="straightConnector1">
            <a:avLst/>
          </a:prstGeom>
          <a:ln w="19050">
            <a:solidFill>
              <a:srgbClr val="C9D7E3"/>
            </a:solidFill>
            <a:prstDash val="solid"/>
          </a:ln>
        </p:spPr>
      </p:cxnSp>
      <p:sp>
        <p:nvSpPr>
          <p:cNvPr id="23" name="Овал 22">
            <a:extLst>
              <a:ext uri="{FF2B5EF4-FFF2-40B4-BE49-F238E27FC236}">
                <a16:creationId xmlns:a16="http://schemas.microsoft.com/office/drawing/2014/main" id="{9BB044F3-978F-46D6-A6FE-369C78F1530D}"/>
              </a:ext>
            </a:extLst>
          </p:cNvPr>
          <p:cNvSpPr>
            <a:spLocks noGrp="1"/>
          </p:cNvSpPr>
          <p:nvPr/>
        </p:nvSpPr>
        <p:spPr>
          <a:xfrm>
            <a:off x="10525125" y="1809750"/>
            <a:ext cx="552450" cy="552450"/>
          </a:xfrm>
          <a:prstGeom prst="ellipse">
            <a:avLst/>
          </a:prstGeom>
          <a:solidFill>
            <a:srgbClr val="102A43"/>
          </a:solidFill>
          <a:ln w="14288">
            <a:solidFill>
              <a:srgbClr val="102A43"/>
            </a:solidFill>
            <a:prstDash val="solid"/>
          </a:ln>
        </p:spPr>
        <p:txBody>
          <a:bodyPr anchor="ctr"/>
          <a:lstStyle>
            <a:defPPr algn="ctr">
              <a:defRPr sz="13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3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5</a:t>
            </a:r>
          </a:p>
        </p:txBody>
      </p:sp>
      <p:sp>
        <p:nvSpPr>
          <p:cNvPr id="24" name="Прямокутник 23">
            <a:extLst>
              <a:ext uri="{FF2B5EF4-FFF2-40B4-BE49-F238E27FC236}">
                <a16:creationId xmlns:a16="http://schemas.microsoft.com/office/drawing/2014/main" id="{6A98D7E7-8D1E-4CCA-8EE1-3DAADFEF99F1}"/>
              </a:ext>
            </a:extLst>
          </p:cNvPr>
          <p:cNvSpPr>
            <a:spLocks noGrp="1"/>
          </p:cNvSpPr>
          <p:nvPr/>
        </p:nvSpPr>
        <p:spPr>
          <a:xfrm>
            <a:off x="9801225" y="2619375"/>
            <a:ext cx="200025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20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0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СФОРМУЛЮВАТИ ПИТАННЯ</a:t>
            </a:r>
          </a:p>
        </p:txBody>
      </p:sp>
      <p:sp>
        <p:nvSpPr>
          <p:cNvPr id="25" name="Прямокутник 24">
            <a:extLst>
              <a:ext uri="{FF2B5EF4-FFF2-40B4-BE49-F238E27FC236}">
                <a16:creationId xmlns:a16="http://schemas.microsoft.com/office/drawing/2014/main" id="{59076947-3147-4ACC-899B-6846C72A8B84}"/>
              </a:ext>
            </a:extLst>
          </p:cNvPr>
          <p:cNvSpPr>
            <a:spLocks noGrp="1"/>
          </p:cNvSpPr>
          <p:nvPr/>
        </p:nvSpPr>
        <p:spPr>
          <a:xfrm>
            <a:off x="9801225" y="3333750"/>
            <a:ext cx="2000250" cy="857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конкретне й досліджуване</a:t>
            </a:r>
          </a:p>
        </p:txBody>
      </p:sp>
      <p:sp>
        <p:nvSpPr>
          <p:cNvPr id="26" name="Округлений прямокутник 25">
            <a:extLst>
              <a:ext uri="{FF2B5EF4-FFF2-40B4-BE49-F238E27FC236}">
                <a16:creationId xmlns:a16="http://schemas.microsoft.com/office/drawing/2014/main" id="{767F270C-CE57-490A-9AF9-1B1FBF157064}"/>
              </a:ext>
            </a:extLst>
          </p:cNvPr>
          <p:cNvSpPr>
            <a:spLocks noGrp="1"/>
          </p:cNvSpPr>
          <p:nvPr/>
        </p:nvSpPr>
        <p:spPr>
          <a:xfrm>
            <a:off x="1619250" y="4762500"/>
            <a:ext cx="8953500" cy="781050"/>
          </a:xfrm>
          <a:prstGeom prst="roundRect">
            <a:avLst>
              <a:gd name="adj" fmla="val 9756"/>
            </a:avLst>
          </a:prstGeom>
          <a:solidFill>
            <a:srgbClr val="102A43"/>
          </a:solidFill>
          <a:ln w="9525">
            <a:solidFill>
              <a:srgbClr val="102A43"/>
            </a:solidFill>
            <a:prstDash val="solid"/>
          </a:ln>
        </p:spPr>
        <p:txBody>
          <a:bodyPr anchor="ctr"/>
          <a:lstStyle>
            <a:defPPr algn="ctr">
              <a:defRPr sz="14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4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Логіка переходу має бути простежуваною: від аналізу конкретних джерел — до конкретного дослідницького питання.</a:t>
            </a:r>
          </a:p>
        </p:txBody>
      </p:sp>
    </p:spTree>
    <p:extLst>
      <p:ext uri="{BB962C8B-B14F-4D97-AF65-F5344CB8AC3E}">
        <p14:creationId xmlns:p14="http://schemas.microsoft.com/office/powerpoint/2010/main" val="6284170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кутник 22">
            <a:extLst>
              <a:ext uri="{FF2B5EF4-FFF2-40B4-BE49-F238E27FC236}">
                <a16:creationId xmlns:a16="http://schemas.microsoft.com/office/drawing/2014/main" id="{69023B0E-A741-4A28-860F-EA70AAE826A8}"/>
              </a:ext>
            </a:extLst>
          </p:cNvPr>
          <p:cNvSpPr>
            <a:spLocks noGrp="1"/>
          </p:cNvSpPr>
          <p:nvPr/>
        </p:nvSpPr>
        <p:spPr>
          <a:xfrm>
            <a:off x="666750" y="361950"/>
            <a:ext cx="4095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3. НЕВИРІШЕНІ ПИТАННЯ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EBE7265B-758D-47C5-A8ED-F0946EDE06A7}"/>
              </a:ext>
            </a:extLst>
          </p:cNvPr>
          <p:cNvSpPr>
            <a:spLocks noGrp="1"/>
          </p:cNvSpPr>
          <p:nvPr/>
        </p:nvSpPr>
        <p:spPr>
          <a:xfrm>
            <a:off x="666750" y="723900"/>
            <a:ext cx="108585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Карта наукової дискусії</a:t>
            </a:r>
          </a:p>
        </p:txBody>
      </p:sp>
      <p:sp>
        <p:nvSpPr>
          <p:cNvPr id="3" name="Пряма сполучна лінія 2">
            <a:extLst>
              <a:ext uri="{FF2B5EF4-FFF2-40B4-BE49-F238E27FC236}">
                <a16:creationId xmlns:a16="http://schemas.microsoft.com/office/drawing/2014/main" id="{9C63A6C8-297F-495D-B00C-DD6F26AEB77B}"/>
              </a:ext>
            </a:extLst>
          </p:cNvPr>
          <p:cNvSpPr>
            <a:spLocks noGrp="1"/>
          </p:cNvSpPr>
          <p:nvPr/>
        </p:nvSpPr>
        <p:spPr>
          <a:xfrm>
            <a:off x="666750" y="1381125"/>
            <a:ext cx="10858500" cy="0"/>
          </a:xfrm>
          <a:prstGeom prst="line">
            <a:avLst/>
          </a:prstGeom>
          <a:noFill/>
          <a:ln w="28575">
            <a:solidFill>
              <a:srgbClr val="EAF2F8"/>
            </a:solidFill>
            <a:prstDash val="solid"/>
          </a:ln>
        </p:spPr>
      </p:sp>
      <p:sp>
        <p:nvSpPr>
          <p:cNvPr id="4" name="Пряма сполучна лінія 3">
            <a:extLst>
              <a:ext uri="{FF2B5EF4-FFF2-40B4-BE49-F238E27FC236}">
                <a16:creationId xmlns:a16="http://schemas.microsoft.com/office/drawing/2014/main" id="{FC2304E6-23EE-44AF-8555-6F0B0D1592BC}"/>
              </a:ext>
            </a:extLst>
          </p:cNvPr>
          <p:cNvSpPr>
            <a:spLocks noGrp="1"/>
          </p:cNvSpPr>
          <p:nvPr/>
        </p:nvSpPr>
        <p:spPr>
          <a:xfrm>
            <a:off x="666750" y="6248400"/>
            <a:ext cx="10858500" cy="0"/>
          </a:xfrm>
          <a:prstGeom prst="line">
            <a:avLst/>
          </a:prstGeom>
          <a:noFill/>
          <a:ln w="19050">
            <a:solidFill>
              <a:srgbClr val="EAF2F8"/>
            </a:solidFill>
            <a:prstDash val="solid"/>
          </a:ln>
        </p:spPr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14E3CC0E-21F8-4CE2-82C1-AC4A050F8F83}"/>
              </a:ext>
            </a:extLst>
          </p:cNvPr>
          <p:cNvSpPr>
            <a:spLocks noGrp="1"/>
          </p:cNvSpPr>
          <p:nvPr/>
        </p:nvSpPr>
        <p:spPr>
          <a:xfrm>
            <a:off x="685800" y="634365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Методологія та організація наукових досліджень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4E853B3C-8DDA-4DA0-B3F3-92657AF54546}"/>
              </a:ext>
            </a:extLst>
          </p:cNvPr>
          <p:cNvSpPr>
            <a:spLocks noGrp="1"/>
          </p:cNvSpPr>
          <p:nvPr/>
        </p:nvSpPr>
        <p:spPr>
          <a:xfrm>
            <a:off x="11049000" y="6343650"/>
            <a:ext cx="4572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21</a:t>
            </a:r>
          </a:p>
        </p:txBody>
      </p:sp>
      <p:sp>
        <p:nvSpPr>
          <p:cNvPr id="7" name="Округлений прямокутник 6">
            <a:extLst>
              <a:ext uri="{FF2B5EF4-FFF2-40B4-BE49-F238E27FC236}">
                <a16:creationId xmlns:a16="http://schemas.microsoft.com/office/drawing/2014/main" id="{7EB8A24E-9D3F-4BA7-BE32-BAA265CD6A1A}"/>
              </a:ext>
            </a:extLst>
          </p:cNvPr>
          <p:cNvSpPr>
            <a:spLocks noGrp="1"/>
          </p:cNvSpPr>
          <p:nvPr/>
        </p:nvSpPr>
        <p:spPr>
          <a:xfrm>
            <a:off x="666750" y="1714500"/>
            <a:ext cx="3333750" cy="3429000"/>
          </a:xfrm>
          <a:prstGeom prst="roundRect">
            <a:avLst>
              <a:gd name="adj" fmla="val 2286"/>
            </a:avLst>
          </a:prstGeom>
          <a:solidFill>
            <a:srgbClr val="2E7D6B"/>
          </a:solidFill>
          <a:ln w="14288">
            <a:solidFill>
              <a:srgbClr val="C9D7E3"/>
            </a:solidFill>
            <a:prstDash val="solid"/>
          </a:ln>
        </p:spPr>
      </p:sp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EE9D6BF6-D7DE-4F08-B689-B1EB881AFF38}"/>
              </a:ext>
            </a:extLst>
          </p:cNvPr>
          <p:cNvSpPr>
            <a:spLocks noGrp="1"/>
          </p:cNvSpPr>
          <p:nvPr/>
        </p:nvSpPr>
        <p:spPr>
          <a:xfrm>
            <a:off x="876300" y="1905000"/>
            <a:ext cx="29146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4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4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КОНСЕНСУС</a:t>
            </a:r>
          </a:p>
        </p:txBody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7EDC0B43-03F1-44C4-AF08-61A5AD704CEF}"/>
              </a:ext>
            </a:extLst>
          </p:cNvPr>
          <p:cNvSpPr>
            <a:spLocks noGrp="1"/>
          </p:cNvSpPr>
          <p:nvPr/>
        </p:nvSpPr>
        <p:spPr>
          <a:xfrm>
            <a:off x="952500" y="2476500"/>
            <a:ext cx="2762250" cy="857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3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3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Що вважається достатньо обґрунтованим?</a:t>
            </a:r>
          </a:p>
        </p:txBody>
      </p:sp>
      <p:sp>
        <p:nvSpPr>
          <p:cNvPr id="10" name="Пряма сполучна лінія 9">
            <a:extLst>
              <a:ext uri="{FF2B5EF4-FFF2-40B4-BE49-F238E27FC236}">
                <a16:creationId xmlns:a16="http://schemas.microsoft.com/office/drawing/2014/main" id="{5F7C1512-9657-481E-B974-33C5C4CA2C7F}"/>
              </a:ext>
            </a:extLst>
          </p:cNvPr>
          <p:cNvSpPr>
            <a:spLocks noGrp="1"/>
          </p:cNvSpPr>
          <p:nvPr/>
        </p:nvSpPr>
        <p:spPr>
          <a:xfrm>
            <a:off x="1095375" y="3524250"/>
            <a:ext cx="2476500" cy="0"/>
          </a:xfrm>
          <a:prstGeom prst="line">
            <a:avLst/>
          </a:prstGeom>
          <a:noFill/>
          <a:ln w="14288">
            <a:solidFill>
              <a:srgbClr val="FFFFFF"/>
            </a:solidFill>
            <a:prstDash val="solid"/>
          </a:ln>
        </p:spPr>
      </p:sp>
      <p:sp>
        <p:nvSpPr>
          <p:cNvPr id="11" name="Прямокутник 10">
            <a:extLst>
              <a:ext uri="{FF2B5EF4-FFF2-40B4-BE49-F238E27FC236}">
                <a16:creationId xmlns:a16="http://schemas.microsoft.com/office/drawing/2014/main" id="{F92CB614-0D62-4A0D-BCF4-A2FA5789905A}"/>
              </a:ext>
            </a:extLst>
          </p:cNvPr>
          <p:cNvSpPr>
            <a:spLocks noGrp="1"/>
          </p:cNvSpPr>
          <p:nvPr/>
        </p:nvSpPr>
        <p:spPr>
          <a:xfrm>
            <a:off x="1000125" y="3714750"/>
            <a:ext cx="2667000" cy="1123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27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7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Стабільні поняття</a:t>
            </a:r>
          </a:p>
          <a:p>
            <a:pPr algn="ctr">
              <a:defRPr sz="127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Повторювані результати</a:t>
            </a:r>
          </a:p>
          <a:p>
            <a:pPr algn="ctr">
              <a:defRPr sz="127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Узгоджені механізми</a:t>
            </a:r>
          </a:p>
        </p:txBody>
      </p:sp>
      <p:sp>
        <p:nvSpPr>
          <p:cNvPr id="12" name="Округлений прямокутник 11">
            <a:extLst>
              <a:ext uri="{FF2B5EF4-FFF2-40B4-BE49-F238E27FC236}">
                <a16:creationId xmlns:a16="http://schemas.microsoft.com/office/drawing/2014/main" id="{C1A37C0A-3F64-4F55-A0A9-207EC9C52907}"/>
              </a:ext>
            </a:extLst>
          </p:cNvPr>
          <p:cNvSpPr>
            <a:spLocks noGrp="1"/>
          </p:cNvSpPr>
          <p:nvPr/>
        </p:nvSpPr>
        <p:spPr>
          <a:xfrm>
            <a:off x="4286250" y="1714500"/>
            <a:ext cx="3333750" cy="3429000"/>
          </a:xfrm>
          <a:prstGeom prst="roundRect">
            <a:avLst>
              <a:gd name="adj" fmla="val 2286"/>
            </a:avLst>
          </a:prstGeom>
          <a:solidFill>
            <a:srgbClr val="A66A18"/>
          </a:solidFill>
          <a:ln w="14288">
            <a:solidFill>
              <a:srgbClr val="C9D7E3"/>
            </a:solidFill>
            <a:prstDash val="solid"/>
          </a:ln>
        </p:spPr>
      </p:sp>
      <p:sp>
        <p:nvSpPr>
          <p:cNvPr id="13" name="Прямокутник 12">
            <a:extLst>
              <a:ext uri="{FF2B5EF4-FFF2-40B4-BE49-F238E27FC236}">
                <a16:creationId xmlns:a16="http://schemas.microsoft.com/office/drawing/2014/main" id="{E2294BC2-F933-41BB-8ABD-E6DC5903D023}"/>
              </a:ext>
            </a:extLst>
          </p:cNvPr>
          <p:cNvSpPr>
            <a:spLocks noGrp="1"/>
          </p:cNvSpPr>
          <p:nvPr/>
        </p:nvSpPr>
        <p:spPr>
          <a:xfrm>
            <a:off x="4495800" y="1905000"/>
            <a:ext cx="29146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4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4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ДЕБАТИ</a:t>
            </a:r>
          </a:p>
        </p:txBody>
      </p:sp>
      <p:sp>
        <p:nvSpPr>
          <p:cNvPr id="14" name="Прямокутник 13">
            <a:extLst>
              <a:ext uri="{FF2B5EF4-FFF2-40B4-BE49-F238E27FC236}">
                <a16:creationId xmlns:a16="http://schemas.microsoft.com/office/drawing/2014/main" id="{405B96E1-BCCC-4D27-9281-A19E92E1BB44}"/>
              </a:ext>
            </a:extLst>
          </p:cNvPr>
          <p:cNvSpPr>
            <a:spLocks noGrp="1"/>
          </p:cNvSpPr>
          <p:nvPr/>
        </p:nvSpPr>
        <p:spPr>
          <a:xfrm>
            <a:off x="4572000" y="2476500"/>
            <a:ext cx="2762250" cy="857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3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3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Де існують альтернативні пояснення?</a:t>
            </a:r>
          </a:p>
        </p:txBody>
      </p:sp>
      <p:sp>
        <p:nvSpPr>
          <p:cNvPr id="15" name="Пряма сполучна лінія 14">
            <a:extLst>
              <a:ext uri="{FF2B5EF4-FFF2-40B4-BE49-F238E27FC236}">
                <a16:creationId xmlns:a16="http://schemas.microsoft.com/office/drawing/2014/main" id="{C23F74AE-E39D-413B-B3C4-99259A0F5B25}"/>
              </a:ext>
            </a:extLst>
          </p:cNvPr>
          <p:cNvSpPr>
            <a:spLocks noGrp="1"/>
          </p:cNvSpPr>
          <p:nvPr/>
        </p:nvSpPr>
        <p:spPr>
          <a:xfrm>
            <a:off x="4714875" y="3524250"/>
            <a:ext cx="2476500" cy="0"/>
          </a:xfrm>
          <a:prstGeom prst="line">
            <a:avLst/>
          </a:prstGeom>
          <a:noFill/>
          <a:ln w="14288">
            <a:solidFill>
              <a:srgbClr val="FFFFFF"/>
            </a:solidFill>
            <a:prstDash val="solid"/>
          </a:ln>
        </p:spPr>
      </p:sp>
      <p:sp>
        <p:nvSpPr>
          <p:cNvPr id="16" name="Прямокутник 15">
            <a:extLst>
              <a:ext uri="{FF2B5EF4-FFF2-40B4-BE49-F238E27FC236}">
                <a16:creationId xmlns:a16="http://schemas.microsoft.com/office/drawing/2014/main" id="{480E8B9C-CCD9-44CD-AF09-4DF2D09E6B84}"/>
              </a:ext>
            </a:extLst>
          </p:cNvPr>
          <p:cNvSpPr>
            <a:spLocks noGrp="1"/>
          </p:cNvSpPr>
          <p:nvPr/>
        </p:nvSpPr>
        <p:spPr>
          <a:xfrm>
            <a:off x="4619625" y="3714750"/>
            <a:ext cx="2667000" cy="1123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27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7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Конкурентні теорії</a:t>
            </a:r>
          </a:p>
          <a:p>
            <a:pPr algn="ctr">
              <a:defRPr sz="127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Суперечливі результати</a:t>
            </a:r>
          </a:p>
          <a:p>
            <a:pPr algn="ctr">
              <a:defRPr sz="127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Різні межі узагальнення</a:t>
            </a:r>
          </a:p>
        </p:txBody>
      </p:sp>
      <p:sp>
        <p:nvSpPr>
          <p:cNvPr id="17" name="Округлений прямокутник 16">
            <a:extLst>
              <a:ext uri="{FF2B5EF4-FFF2-40B4-BE49-F238E27FC236}">
                <a16:creationId xmlns:a16="http://schemas.microsoft.com/office/drawing/2014/main" id="{70CE1625-E001-4528-8CD3-7DA7E8CA3BE6}"/>
              </a:ext>
            </a:extLst>
          </p:cNvPr>
          <p:cNvSpPr>
            <a:spLocks noGrp="1"/>
          </p:cNvSpPr>
          <p:nvPr/>
        </p:nvSpPr>
        <p:spPr>
          <a:xfrm>
            <a:off x="7905750" y="1714500"/>
            <a:ext cx="3333750" cy="3429000"/>
          </a:xfrm>
          <a:prstGeom prst="roundRect">
            <a:avLst>
              <a:gd name="adj" fmla="val 2286"/>
            </a:avLst>
          </a:prstGeom>
          <a:solidFill>
            <a:srgbClr val="3976A8"/>
          </a:solidFill>
          <a:ln w="14288">
            <a:solidFill>
              <a:srgbClr val="C9D7E3"/>
            </a:solidFill>
            <a:prstDash val="solid"/>
          </a:ln>
        </p:spPr>
      </p:sp>
      <p:sp>
        <p:nvSpPr>
          <p:cNvPr id="18" name="Прямокутник 17">
            <a:extLst>
              <a:ext uri="{FF2B5EF4-FFF2-40B4-BE49-F238E27FC236}">
                <a16:creationId xmlns:a16="http://schemas.microsoft.com/office/drawing/2014/main" id="{209BB7CC-15D8-49E9-91C1-4BFAB7917A88}"/>
              </a:ext>
            </a:extLst>
          </p:cNvPr>
          <p:cNvSpPr>
            <a:spLocks noGrp="1"/>
          </p:cNvSpPr>
          <p:nvPr/>
        </p:nvSpPr>
        <p:spPr>
          <a:xfrm>
            <a:off x="8115300" y="1905000"/>
            <a:ext cx="29146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4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4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СЛІПА ЗОНА</a:t>
            </a:r>
          </a:p>
        </p:txBody>
      </p:sp>
      <p:sp>
        <p:nvSpPr>
          <p:cNvPr id="19" name="Прямокутник 18">
            <a:extLst>
              <a:ext uri="{FF2B5EF4-FFF2-40B4-BE49-F238E27FC236}">
                <a16:creationId xmlns:a16="http://schemas.microsoft.com/office/drawing/2014/main" id="{5795A1F3-4BA8-4997-B71F-D1E98162BBC5}"/>
              </a:ext>
            </a:extLst>
          </p:cNvPr>
          <p:cNvSpPr>
            <a:spLocks noGrp="1"/>
          </p:cNvSpPr>
          <p:nvPr/>
        </p:nvSpPr>
        <p:spPr>
          <a:xfrm>
            <a:off x="8191500" y="2476500"/>
            <a:ext cx="2762250" cy="857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3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3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Що поки не отримало переконливого пояснення?</a:t>
            </a:r>
          </a:p>
        </p:txBody>
      </p:sp>
      <p:sp>
        <p:nvSpPr>
          <p:cNvPr id="20" name="Пряма сполучна лінія 19">
            <a:extLst>
              <a:ext uri="{FF2B5EF4-FFF2-40B4-BE49-F238E27FC236}">
                <a16:creationId xmlns:a16="http://schemas.microsoft.com/office/drawing/2014/main" id="{397462DD-82D1-46EB-BD4F-D2441C3BB87E}"/>
              </a:ext>
            </a:extLst>
          </p:cNvPr>
          <p:cNvSpPr>
            <a:spLocks noGrp="1"/>
          </p:cNvSpPr>
          <p:nvPr/>
        </p:nvSpPr>
        <p:spPr>
          <a:xfrm>
            <a:off x="8334375" y="3524250"/>
            <a:ext cx="2476500" cy="0"/>
          </a:xfrm>
          <a:prstGeom prst="line">
            <a:avLst/>
          </a:prstGeom>
          <a:noFill/>
          <a:ln w="14288">
            <a:solidFill>
              <a:srgbClr val="FFFFFF"/>
            </a:solidFill>
            <a:prstDash val="solid"/>
          </a:ln>
        </p:spPr>
      </p:sp>
      <p:sp>
        <p:nvSpPr>
          <p:cNvPr id="21" name="Прямокутник 20">
            <a:extLst>
              <a:ext uri="{FF2B5EF4-FFF2-40B4-BE49-F238E27FC236}">
                <a16:creationId xmlns:a16="http://schemas.microsoft.com/office/drawing/2014/main" id="{A96BCC90-1847-4404-95C7-12980B281A22}"/>
              </a:ext>
            </a:extLst>
          </p:cNvPr>
          <p:cNvSpPr>
            <a:spLocks noGrp="1"/>
          </p:cNvSpPr>
          <p:nvPr/>
        </p:nvSpPr>
        <p:spPr>
          <a:xfrm>
            <a:off x="8239125" y="3714750"/>
            <a:ext cx="2667000" cy="1123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27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7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Невідомий механізм</a:t>
            </a:r>
          </a:p>
          <a:p>
            <a:pPr algn="ctr">
              <a:defRPr sz="127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Неперевірена умова</a:t>
            </a:r>
          </a:p>
          <a:p>
            <a:pPr algn="ctr">
              <a:defRPr sz="127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Новий контекст</a:t>
            </a:r>
          </a:p>
        </p:txBody>
      </p:sp>
      <p:sp>
        <p:nvSpPr>
          <p:cNvPr id="22" name="Прямокутник 21">
            <a:extLst>
              <a:ext uri="{FF2B5EF4-FFF2-40B4-BE49-F238E27FC236}">
                <a16:creationId xmlns:a16="http://schemas.microsoft.com/office/drawing/2014/main" id="{E890656B-711C-4FCB-84E8-31E3451AD387}"/>
              </a:ext>
            </a:extLst>
          </p:cNvPr>
          <p:cNvSpPr>
            <a:spLocks noGrp="1"/>
          </p:cNvSpPr>
          <p:nvPr/>
        </p:nvSpPr>
        <p:spPr>
          <a:xfrm>
            <a:off x="2286000" y="5467350"/>
            <a:ext cx="762000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275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75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Позиція власного дослідження має бути розміщена на карті дискусії, а не поза нею.</a:t>
            </a:r>
          </a:p>
        </p:txBody>
      </p:sp>
    </p:spTree>
    <p:extLst>
      <p:ext uri="{BB962C8B-B14F-4D97-AF65-F5344CB8AC3E}">
        <p14:creationId xmlns:p14="http://schemas.microsoft.com/office/powerpoint/2010/main" val="165645931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5BD94B5F-99F2-4957-86BB-FCFB43395F5A}"/>
              </a:ext>
            </a:extLst>
          </p:cNvPr>
          <p:cNvSpPr>
            <a:spLocks noGrp="1"/>
          </p:cNvSpPr>
          <p:nvPr/>
        </p:nvSpPr>
        <p:spPr>
          <a:xfrm>
            <a:off x="666750" y="361950"/>
            <a:ext cx="4095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3. НЕВИРІШЕНІ ПИТАННЯ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3F139940-C4C4-4C89-BACE-F59BA6257F5D}"/>
              </a:ext>
            </a:extLst>
          </p:cNvPr>
          <p:cNvSpPr>
            <a:spLocks noGrp="1"/>
          </p:cNvSpPr>
          <p:nvPr/>
        </p:nvSpPr>
        <p:spPr>
          <a:xfrm>
            <a:off x="666750" y="723900"/>
            <a:ext cx="108585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Слабке і сильне формулювання прогалини</a:t>
            </a:r>
          </a:p>
        </p:txBody>
      </p:sp>
      <p:sp>
        <p:nvSpPr>
          <p:cNvPr id="3" name="Пряма сполучна лінія 2">
            <a:extLst>
              <a:ext uri="{FF2B5EF4-FFF2-40B4-BE49-F238E27FC236}">
                <a16:creationId xmlns:a16="http://schemas.microsoft.com/office/drawing/2014/main" id="{1FA69A3C-0F5B-4E99-8B05-F80C2A246F4F}"/>
              </a:ext>
            </a:extLst>
          </p:cNvPr>
          <p:cNvSpPr>
            <a:spLocks noGrp="1"/>
          </p:cNvSpPr>
          <p:nvPr/>
        </p:nvSpPr>
        <p:spPr>
          <a:xfrm>
            <a:off x="666750" y="1381125"/>
            <a:ext cx="10858500" cy="0"/>
          </a:xfrm>
          <a:prstGeom prst="line">
            <a:avLst/>
          </a:prstGeom>
          <a:noFill/>
          <a:ln w="28575">
            <a:solidFill>
              <a:srgbClr val="EAF2F8"/>
            </a:solidFill>
            <a:prstDash val="solid"/>
          </a:ln>
        </p:spPr>
      </p:sp>
      <p:sp>
        <p:nvSpPr>
          <p:cNvPr id="4" name="Пряма сполучна лінія 3">
            <a:extLst>
              <a:ext uri="{FF2B5EF4-FFF2-40B4-BE49-F238E27FC236}">
                <a16:creationId xmlns:a16="http://schemas.microsoft.com/office/drawing/2014/main" id="{5C5D3215-D6A7-4ED7-A886-FABB50ACA1E3}"/>
              </a:ext>
            </a:extLst>
          </p:cNvPr>
          <p:cNvSpPr>
            <a:spLocks noGrp="1"/>
          </p:cNvSpPr>
          <p:nvPr/>
        </p:nvSpPr>
        <p:spPr>
          <a:xfrm>
            <a:off x="666750" y="6248400"/>
            <a:ext cx="10858500" cy="0"/>
          </a:xfrm>
          <a:prstGeom prst="line">
            <a:avLst/>
          </a:prstGeom>
          <a:noFill/>
          <a:ln w="19050">
            <a:solidFill>
              <a:srgbClr val="EAF2F8"/>
            </a:solidFill>
            <a:prstDash val="solid"/>
          </a:ln>
        </p:spPr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2931A9A5-BF7D-4409-8BA9-96A51AE4AEBD}"/>
              </a:ext>
            </a:extLst>
          </p:cNvPr>
          <p:cNvSpPr>
            <a:spLocks noGrp="1"/>
          </p:cNvSpPr>
          <p:nvPr/>
        </p:nvSpPr>
        <p:spPr>
          <a:xfrm>
            <a:off x="685800" y="634365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Методологія та організація наукових досліджень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7A39F393-0A94-4FB3-90F4-F9641108E152}"/>
              </a:ext>
            </a:extLst>
          </p:cNvPr>
          <p:cNvSpPr>
            <a:spLocks noGrp="1"/>
          </p:cNvSpPr>
          <p:nvPr/>
        </p:nvSpPr>
        <p:spPr>
          <a:xfrm>
            <a:off x="11049000" y="6343650"/>
            <a:ext cx="4572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22</a:t>
            </a:r>
          </a:p>
        </p:txBody>
      </p:sp>
      <p:graphicFrame>
        <p:nvGraphicFramePr>
          <p:cNvPr id="7" name="Таблиця 6">
            <a:extLst>
              <a:ext uri="{FF2B5EF4-FFF2-40B4-BE49-F238E27FC236}">
                <a16:creationId xmlns:a16="http://schemas.microsoft.com/office/drawing/2014/main" id="{727C67D5-7C5A-4D35-9B0B-1D338FE67DA6}"/>
              </a:ext>
            </a:extLst>
          </p:cNvPr>
          <p:cNvGraphicFramePr/>
          <p:nvPr/>
        </p:nvGraphicFramePr>
        <p:xfrm>
          <a:off x="666750" y="1676400"/>
          <a:ext cx="10858500" cy="3429000"/>
        </p:xfrm>
        <a:graphic>
          <a:graphicData uri="http://schemas.openxmlformats.org/drawingml/2006/table">
            <a:tbl>
              <a:tblPr/>
              <a:tblGrid>
                <a:gridCol w="2286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862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862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57250">
                <a:tc>
                  <a:txBody>
                    <a:bodyPr/>
                    <a:lstStyle/>
                    <a:p>
                      <a:pPr algn="ctr"/>
                      <a:r>
                        <a:rPr sz="120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Критерій</a:t>
                      </a:r>
                    </a:p>
                  </a:txBody>
                  <a:tcPr marL="95250" marR="95250" marT="66675" marB="66675" anchor="ctr">
                    <a:solidFill>
                      <a:srgbClr val="102A4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Слабке формулювання</a:t>
                      </a:r>
                    </a:p>
                  </a:txBody>
                  <a:tcPr marL="95250" marR="95250" marT="66675" marB="66675" anchor="ctr">
                    <a:solidFill>
                      <a:srgbClr val="102A4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Сильне формулювання</a:t>
                      </a:r>
                    </a:p>
                  </a:txBody>
                  <a:tcPr marL="95250" marR="95250" marT="66675" marB="66675" anchor="ctr">
                    <a:solidFill>
                      <a:srgbClr val="102A4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57250">
                <a:tc>
                  <a:txBody>
                    <a:bodyPr/>
                    <a:lstStyle/>
                    <a:p>
                      <a:pPr algn="l"/>
                      <a:r>
                        <a:rPr sz="112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Підстава</a:t>
                      </a:r>
                    </a:p>
                  </a:txBody>
                  <a:tcPr marL="95250" marR="95250" marT="66675" marB="666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2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Тема недостатньо вивчена</a:t>
                      </a:r>
                    </a:p>
                  </a:txBody>
                  <a:tcPr marL="95250" marR="95250" marT="66675" marB="666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2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Результати щодо зв’язку X і Y суперечливі через невраховану умову Z</a:t>
                      </a:r>
                    </a:p>
                  </a:txBody>
                  <a:tcPr marL="95250" marR="95250" marT="66675" marB="66675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57250">
                <a:tc>
                  <a:txBody>
                    <a:bodyPr/>
                    <a:lstStyle/>
                    <a:p>
                      <a:pPr algn="l"/>
                      <a:r>
                        <a:rPr sz="112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Зв’язок із літературою</a:t>
                      </a:r>
                    </a:p>
                  </a:txBody>
                  <a:tcPr marL="95250" marR="95250" marT="66675" marB="66675" anchor="ctr"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2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Посилання на невелику кількість праць</a:t>
                      </a:r>
                    </a:p>
                  </a:txBody>
                  <a:tcPr marL="95250" marR="95250" marT="66675" marB="66675" anchor="ctr"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2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Порівняння теорій, методів, контекстів і результатів</a:t>
                      </a:r>
                    </a:p>
                  </a:txBody>
                  <a:tcPr marL="95250" marR="95250" marT="66675" marB="66675" anchor="ctr">
                    <a:solidFill>
                      <a:srgbClr val="F4F8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57250">
                <a:tc>
                  <a:txBody>
                    <a:bodyPr/>
                    <a:lstStyle/>
                    <a:p>
                      <a:pPr algn="l"/>
                      <a:r>
                        <a:rPr sz="112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Дослідницька перспектива</a:t>
                      </a:r>
                    </a:p>
                  </a:txBody>
                  <a:tcPr marL="95250" marR="95250" marT="66675" marB="666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2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Заклик дослідити тему далі</a:t>
                      </a:r>
                    </a:p>
                  </a:txBody>
                  <a:tcPr marL="95250" marR="95250" marT="66675" marB="666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2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Конкретне питання про механізм, межу або умову зв’язку</a:t>
                      </a:r>
                    </a:p>
                  </a:txBody>
                  <a:tcPr marL="95250" marR="95250" marT="66675" marB="66675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2C34CCD8-1ECB-4849-8F74-E4EC6E6622FE}"/>
              </a:ext>
            </a:extLst>
          </p:cNvPr>
          <p:cNvSpPr>
            <a:spLocks noGrp="1"/>
          </p:cNvSpPr>
          <p:nvPr/>
        </p:nvSpPr>
        <p:spPr>
          <a:xfrm>
            <a:off x="1428750" y="5381625"/>
            <a:ext cx="933450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27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7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Сильна прогалина містить логічний перехід від установленої суперечності до дослідницького питання, на яке реально можна відповісти.</a:t>
            </a:r>
          </a:p>
        </p:txBody>
      </p:sp>
    </p:spTree>
    <p:extLst>
      <p:ext uri="{BB962C8B-B14F-4D97-AF65-F5344CB8AC3E}">
        <p14:creationId xmlns:p14="http://schemas.microsoft.com/office/powerpoint/2010/main" val="191778365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кутник 22">
            <a:extLst>
              <a:ext uri="{FF2B5EF4-FFF2-40B4-BE49-F238E27FC236}">
                <a16:creationId xmlns:a16="http://schemas.microsoft.com/office/drawing/2014/main" id="{C0EB1542-1288-4841-BB94-A6CC31ECBDF9}"/>
              </a:ext>
            </a:extLst>
          </p:cNvPr>
          <p:cNvSpPr>
            <a:spLocks noGrp="1"/>
          </p:cNvSpPr>
          <p:nvPr/>
        </p:nvSpPr>
        <p:spPr>
          <a:xfrm>
            <a:off x="666750" y="361950"/>
            <a:ext cx="4095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4. КОНЦЕПТУАЛЬНА МОДЕЛЬ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DA67B9B1-6541-4908-86F6-7373A6C8FFD2}"/>
              </a:ext>
            </a:extLst>
          </p:cNvPr>
          <p:cNvSpPr>
            <a:spLocks noGrp="1"/>
          </p:cNvSpPr>
          <p:nvPr/>
        </p:nvSpPr>
        <p:spPr>
          <a:xfrm>
            <a:off x="666750" y="723900"/>
            <a:ext cx="108585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З чого складається концептуальна модель</a:t>
            </a:r>
          </a:p>
        </p:txBody>
      </p:sp>
      <p:sp>
        <p:nvSpPr>
          <p:cNvPr id="3" name="Пряма сполучна лінія 2">
            <a:extLst>
              <a:ext uri="{FF2B5EF4-FFF2-40B4-BE49-F238E27FC236}">
                <a16:creationId xmlns:a16="http://schemas.microsoft.com/office/drawing/2014/main" id="{C65D48A0-C365-4AD8-8452-8E0148C25AC9}"/>
              </a:ext>
            </a:extLst>
          </p:cNvPr>
          <p:cNvSpPr>
            <a:spLocks noGrp="1"/>
          </p:cNvSpPr>
          <p:nvPr/>
        </p:nvSpPr>
        <p:spPr>
          <a:xfrm>
            <a:off x="666750" y="1381125"/>
            <a:ext cx="10858500" cy="0"/>
          </a:xfrm>
          <a:prstGeom prst="line">
            <a:avLst/>
          </a:prstGeom>
          <a:noFill/>
          <a:ln w="28575">
            <a:solidFill>
              <a:srgbClr val="EAF2F8"/>
            </a:solidFill>
            <a:prstDash val="solid"/>
          </a:ln>
        </p:spPr>
      </p:sp>
      <p:sp>
        <p:nvSpPr>
          <p:cNvPr id="4" name="Пряма сполучна лінія 3">
            <a:extLst>
              <a:ext uri="{FF2B5EF4-FFF2-40B4-BE49-F238E27FC236}">
                <a16:creationId xmlns:a16="http://schemas.microsoft.com/office/drawing/2014/main" id="{6F5EF824-07B2-4C61-8DF8-36DBA8D7A31F}"/>
              </a:ext>
            </a:extLst>
          </p:cNvPr>
          <p:cNvSpPr>
            <a:spLocks noGrp="1"/>
          </p:cNvSpPr>
          <p:nvPr/>
        </p:nvSpPr>
        <p:spPr>
          <a:xfrm>
            <a:off x="666750" y="6248400"/>
            <a:ext cx="10858500" cy="0"/>
          </a:xfrm>
          <a:prstGeom prst="line">
            <a:avLst/>
          </a:prstGeom>
          <a:noFill/>
          <a:ln w="19050">
            <a:solidFill>
              <a:srgbClr val="EAF2F8"/>
            </a:solidFill>
            <a:prstDash val="solid"/>
          </a:ln>
        </p:spPr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3AA99FB8-0027-47A9-8B4C-0F7987F5AF48}"/>
              </a:ext>
            </a:extLst>
          </p:cNvPr>
          <p:cNvSpPr>
            <a:spLocks noGrp="1"/>
          </p:cNvSpPr>
          <p:nvPr/>
        </p:nvSpPr>
        <p:spPr>
          <a:xfrm>
            <a:off x="685800" y="634365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Методологія та організація наукових досліджень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4CC0F2B9-381D-4488-AF56-A6FF93A82068}"/>
              </a:ext>
            </a:extLst>
          </p:cNvPr>
          <p:cNvSpPr>
            <a:spLocks noGrp="1"/>
          </p:cNvSpPr>
          <p:nvPr/>
        </p:nvSpPr>
        <p:spPr>
          <a:xfrm>
            <a:off x="11049000" y="6343650"/>
            <a:ext cx="4572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23</a:t>
            </a:r>
          </a:p>
        </p:txBody>
      </p:sp>
      <p:sp>
        <p:nvSpPr>
          <p:cNvPr id="7" name="Округлений прямокутник 6">
            <a:extLst>
              <a:ext uri="{FF2B5EF4-FFF2-40B4-BE49-F238E27FC236}">
                <a16:creationId xmlns:a16="http://schemas.microsoft.com/office/drawing/2014/main" id="{A1F77A51-691F-4160-8B9A-73EBEED2D221}"/>
              </a:ext>
            </a:extLst>
          </p:cNvPr>
          <p:cNvSpPr>
            <a:spLocks noGrp="1"/>
          </p:cNvSpPr>
          <p:nvPr/>
        </p:nvSpPr>
        <p:spPr>
          <a:xfrm>
            <a:off x="666750" y="1666875"/>
            <a:ext cx="3333750" cy="1476375"/>
          </a:xfrm>
          <a:prstGeom prst="roundRect">
            <a:avLst>
              <a:gd name="adj" fmla="val 5161"/>
            </a:avLst>
          </a:prstGeom>
          <a:solidFill>
            <a:srgbClr val="FFFFFF"/>
          </a:solidFill>
          <a:ln w="14288">
            <a:solidFill>
              <a:srgbClr val="C9D7E3"/>
            </a:solidFill>
            <a:prstDash val="solid"/>
          </a:ln>
        </p:spPr>
      </p:sp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93926AA3-6018-4ECE-8F2D-B410F26F427D}"/>
              </a:ext>
            </a:extLst>
          </p:cNvPr>
          <p:cNvSpPr>
            <a:spLocks noGrp="1"/>
          </p:cNvSpPr>
          <p:nvPr/>
        </p:nvSpPr>
        <p:spPr>
          <a:xfrm>
            <a:off x="876300" y="1800225"/>
            <a:ext cx="29527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3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3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КОНСТРУКТИ</a:t>
            </a:r>
          </a:p>
        </p:txBody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A2A63975-0610-4E8D-B1F0-80A65C430F6F}"/>
              </a:ext>
            </a:extLst>
          </p:cNvPr>
          <p:cNvSpPr>
            <a:spLocks noGrp="1"/>
          </p:cNvSpPr>
          <p:nvPr/>
        </p:nvSpPr>
        <p:spPr>
          <a:xfrm>
            <a:off x="876300" y="2181225"/>
            <a:ext cx="2952750" cy="809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теоретично визначені поняття, які відображають істотні властивості явища</a:t>
            </a:r>
          </a:p>
        </p:txBody>
      </p:sp>
      <p:sp>
        <p:nvSpPr>
          <p:cNvPr id="10" name="Округлений прямокутник 9">
            <a:extLst>
              <a:ext uri="{FF2B5EF4-FFF2-40B4-BE49-F238E27FC236}">
                <a16:creationId xmlns:a16="http://schemas.microsoft.com/office/drawing/2014/main" id="{5A372ABC-C621-4ABB-A70D-AB3020157684}"/>
              </a:ext>
            </a:extLst>
          </p:cNvPr>
          <p:cNvSpPr>
            <a:spLocks noGrp="1"/>
          </p:cNvSpPr>
          <p:nvPr/>
        </p:nvSpPr>
        <p:spPr>
          <a:xfrm>
            <a:off x="4286250" y="1666875"/>
            <a:ext cx="3333750" cy="1476375"/>
          </a:xfrm>
          <a:prstGeom prst="roundRect">
            <a:avLst>
              <a:gd name="adj" fmla="val 5161"/>
            </a:avLst>
          </a:prstGeom>
          <a:solidFill>
            <a:srgbClr val="FFFFFF"/>
          </a:solidFill>
          <a:ln w="14288">
            <a:solidFill>
              <a:srgbClr val="C9D7E3"/>
            </a:solidFill>
            <a:prstDash val="solid"/>
          </a:ln>
        </p:spPr>
      </p:sp>
      <p:sp>
        <p:nvSpPr>
          <p:cNvPr id="11" name="Прямокутник 10">
            <a:extLst>
              <a:ext uri="{FF2B5EF4-FFF2-40B4-BE49-F238E27FC236}">
                <a16:creationId xmlns:a16="http://schemas.microsoft.com/office/drawing/2014/main" id="{675E70F9-AD1A-4AC2-884A-AA0E3040138B}"/>
              </a:ext>
            </a:extLst>
          </p:cNvPr>
          <p:cNvSpPr>
            <a:spLocks noGrp="1"/>
          </p:cNvSpPr>
          <p:nvPr/>
        </p:nvSpPr>
        <p:spPr>
          <a:xfrm>
            <a:off x="4495800" y="1800225"/>
            <a:ext cx="29527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3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3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ЗВ’ЯЗКИ</a:t>
            </a:r>
          </a:p>
        </p:txBody>
      </p:sp>
      <p:sp>
        <p:nvSpPr>
          <p:cNvPr id="12" name="Прямокутник 11">
            <a:extLst>
              <a:ext uri="{FF2B5EF4-FFF2-40B4-BE49-F238E27FC236}">
                <a16:creationId xmlns:a16="http://schemas.microsoft.com/office/drawing/2014/main" id="{99044168-E7C2-4154-B06D-EAEF155A6AD2}"/>
              </a:ext>
            </a:extLst>
          </p:cNvPr>
          <p:cNvSpPr>
            <a:spLocks noGrp="1"/>
          </p:cNvSpPr>
          <p:nvPr/>
        </p:nvSpPr>
        <p:spPr>
          <a:xfrm>
            <a:off x="4495800" y="2181225"/>
            <a:ext cx="2952750" cy="809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очікувані напрями впливу, взаємозалежності або послідовності</a:t>
            </a:r>
          </a:p>
        </p:txBody>
      </p:sp>
      <p:sp>
        <p:nvSpPr>
          <p:cNvPr id="13" name="Округлений прямокутник 12">
            <a:extLst>
              <a:ext uri="{FF2B5EF4-FFF2-40B4-BE49-F238E27FC236}">
                <a16:creationId xmlns:a16="http://schemas.microsoft.com/office/drawing/2014/main" id="{6C9DD51C-FB77-4C79-80A4-2CD889B1213C}"/>
              </a:ext>
            </a:extLst>
          </p:cNvPr>
          <p:cNvSpPr>
            <a:spLocks noGrp="1"/>
          </p:cNvSpPr>
          <p:nvPr/>
        </p:nvSpPr>
        <p:spPr>
          <a:xfrm>
            <a:off x="7905750" y="1666875"/>
            <a:ext cx="3333750" cy="1476375"/>
          </a:xfrm>
          <a:prstGeom prst="roundRect">
            <a:avLst>
              <a:gd name="adj" fmla="val 5161"/>
            </a:avLst>
          </a:prstGeom>
          <a:solidFill>
            <a:srgbClr val="EAF2F8"/>
          </a:solidFill>
          <a:ln w="14288">
            <a:solidFill>
              <a:srgbClr val="C9D7E3"/>
            </a:solidFill>
            <a:prstDash val="solid"/>
          </a:ln>
        </p:spPr>
      </p:sp>
      <p:sp>
        <p:nvSpPr>
          <p:cNvPr id="14" name="Прямокутник 13">
            <a:extLst>
              <a:ext uri="{FF2B5EF4-FFF2-40B4-BE49-F238E27FC236}">
                <a16:creationId xmlns:a16="http://schemas.microsoft.com/office/drawing/2014/main" id="{C378E6F9-A67F-4B42-BDFB-AA887F2ECC89}"/>
              </a:ext>
            </a:extLst>
          </p:cNvPr>
          <p:cNvSpPr>
            <a:spLocks noGrp="1"/>
          </p:cNvSpPr>
          <p:nvPr/>
        </p:nvSpPr>
        <p:spPr>
          <a:xfrm>
            <a:off x="8115300" y="1800225"/>
            <a:ext cx="29527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3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3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МЕХАНІЗМ</a:t>
            </a:r>
          </a:p>
        </p:txBody>
      </p:sp>
      <p:sp>
        <p:nvSpPr>
          <p:cNvPr id="15" name="Прямокутник 14">
            <a:extLst>
              <a:ext uri="{FF2B5EF4-FFF2-40B4-BE49-F238E27FC236}">
                <a16:creationId xmlns:a16="http://schemas.microsoft.com/office/drawing/2014/main" id="{30EAEB8F-7E20-420C-8B1E-F549A9E36A93}"/>
              </a:ext>
            </a:extLst>
          </p:cNvPr>
          <p:cNvSpPr>
            <a:spLocks noGrp="1"/>
          </p:cNvSpPr>
          <p:nvPr/>
        </p:nvSpPr>
        <p:spPr>
          <a:xfrm>
            <a:off x="8115300" y="2181225"/>
            <a:ext cx="2952750" cy="809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пояснення того, як і чому один елемент пов’язаний з іншим</a:t>
            </a:r>
          </a:p>
        </p:txBody>
      </p:sp>
      <p:sp>
        <p:nvSpPr>
          <p:cNvPr id="16" name="Округлений прямокутник 15">
            <a:extLst>
              <a:ext uri="{FF2B5EF4-FFF2-40B4-BE49-F238E27FC236}">
                <a16:creationId xmlns:a16="http://schemas.microsoft.com/office/drawing/2014/main" id="{141BE254-0D87-4CC1-A12D-4359F54599F4}"/>
              </a:ext>
            </a:extLst>
          </p:cNvPr>
          <p:cNvSpPr>
            <a:spLocks noGrp="1"/>
          </p:cNvSpPr>
          <p:nvPr/>
        </p:nvSpPr>
        <p:spPr>
          <a:xfrm>
            <a:off x="2476500" y="3667125"/>
            <a:ext cx="3333750" cy="1476375"/>
          </a:xfrm>
          <a:prstGeom prst="roundRect">
            <a:avLst>
              <a:gd name="adj" fmla="val 5161"/>
            </a:avLst>
          </a:prstGeom>
          <a:solidFill>
            <a:srgbClr val="FFFFFF"/>
          </a:solidFill>
          <a:ln w="14288">
            <a:solidFill>
              <a:srgbClr val="C9D7E3"/>
            </a:solidFill>
            <a:prstDash val="solid"/>
          </a:ln>
        </p:spPr>
      </p:sp>
      <p:sp>
        <p:nvSpPr>
          <p:cNvPr id="17" name="Прямокутник 16">
            <a:extLst>
              <a:ext uri="{FF2B5EF4-FFF2-40B4-BE49-F238E27FC236}">
                <a16:creationId xmlns:a16="http://schemas.microsoft.com/office/drawing/2014/main" id="{068F881E-2CFD-49F7-9E8A-497A561478BB}"/>
              </a:ext>
            </a:extLst>
          </p:cNvPr>
          <p:cNvSpPr>
            <a:spLocks noGrp="1"/>
          </p:cNvSpPr>
          <p:nvPr/>
        </p:nvSpPr>
        <p:spPr>
          <a:xfrm>
            <a:off x="2686050" y="3800475"/>
            <a:ext cx="29527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3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3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УМОВИ</a:t>
            </a:r>
          </a:p>
        </p:txBody>
      </p:sp>
      <p:sp>
        <p:nvSpPr>
          <p:cNvPr id="18" name="Прямокутник 17">
            <a:extLst>
              <a:ext uri="{FF2B5EF4-FFF2-40B4-BE49-F238E27FC236}">
                <a16:creationId xmlns:a16="http://schemas.microsoft.com/office/drawing/2014/main" id="{C3BD373D-C5D0-4D9B-B1BE-18D46C49B626}"/>
              </a:ext>
            </a:extLst>
          </p:cNvPr>
          <p:cNvSpPr>
            <a:spLocks noGrp="1"/>
          </p:cNvSpPr>
          <p:nvPr/>
        </p:nvSpPr>
        <p:spPr>
          <a:xfrm>
            <a:off x="2686050" y="4181475"/>
            <a:ext cx="2952750" cy="809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контекстуальні чинники, за яких зв’язок посилюється, слабшає або змінюється</a:t>
            </a:r>
          </a:p>
        </p:txBody>
      </p:sp>
      <p:sp>
        <p:nvSpPr>
          <p:cNvPr id="19" name="Округлений прямокутник 18">
            <a:extLst>
              <a:ext uri="{FF2B5EF4-FFF2-40B4-BE49-F238E27FC236}">
                <a16:creationId xmlns:a16="http://schemas.microsoft.com/office/drawing/2014/main" id="{A7A6B4B3-C85F-4F3E-9DCD-C661321FFAC4}"/>
              </a:ext>
            </a:extLst>
          </p:cNvPr>
          <p:cNvSpPr>
            <a:spLocks noGrp="1"/>
          </p:cNvSpPr>
          <p:nvPr/>
        </p:nvSpPr>
        <p:spPr>
          <a:xfrm>
            <a:off x="6096000" y="3667125"/>
            <a:ext cx="3333750" cy="1476375"/>
          </a:xfrm>
          <a:prstGeom prst="roundRect">
            <a:avLst>
              <a:gd name="adj" fmla="val 5161"/>
            </a:avLst>
          </a:prstGeom>
          <a:solidFill>
            <a:srgbClr val="FFFFFF"/>
          </a:solidFill>
          <a:ln w="14288">
            <a:solidFill>
              <a:srgbClr val="C9D7E3"/>
            </a:solidFill>
            <a:prstDash val="solid"/>
          </a:ln>
        </p:spPr>
      </p:sp>
      <p:sp>
        <p:nvSpPr>
          <p:cNvPr id="20" name="Прямокутник 19">
            <a:extLst>
              <a:ext uri="{FF2B5EF4-FFF2-40B4-BE49-F238E27FC236}">
                <a16:creationId xmlns:a16="http://schemas.microsoft.com/office/drawing/2014/main" id="{9F4417AE-8C4F-472C-BA7C-6CB9F4F585E1}"/>
              </a:ext>
            </a:extLst>
          </p:cNvPr>
          <p:cNvSpPr>
            <a:spLocks noGrp="1"/>
          </p:cNvSpPr>
          <p:nvPr/>
        </p:nvSpPr>
        <p:spPr>
          <a:xfrm>
            <a:off x="6305550" y="3800475"/>
            <a:ext cx="29527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3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3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РЕЗУЛЬТАТ</a:t>
            </a:r>
          </a:p>
        </p:txBody>
      </p:sp>
      <p:sp>
        <p:nvSpPr>
          <p:cNvPr id="21" name="Прямокутник 20">
            <a:extLst>
              <a:ext uri="{FF2B5EF4-FFF2-40B4-BE49-F238E27FC236}">
                <a16:creationId xmlns:a16="http://schemas.microsoft.com/office/drawing/2014/main" id="{6159911B-420C-444D-A8C3-D2721F6001C3}"/>
              </a:ext>
            </a:extLst>
          </p:cNvPr>
          <p:cNvSpPr>
            <a:spLocks noGrp="1"/>
          </p:cNvSpPr>
          <p:nvPr/>
        </p:nvSpPr>
        <p:spPr>
          <a:xfrm>
            <a:off x="6305550" y="4181475"/>
            <a:ext cx="2952750" cy="809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явище або зміна, які модель прагне пояснити</a:t>
            </a:r>
          </a:p>
        </p:txBody>
      </p:sp>
      <p:sp>
        <p:nvSpPr>
          <p:cNvPr id="22" name="Прямокутник 21">
            <a:extLst>
              <a:ext uri="{FF2B5EF4-FFF2-40B4-BE49-F238E27FC236}">
                <a16:creationId xmlns:a16="http://schemas.microsoft.com/office/drawing/2014/main" id="{E417ABD1-5641-4184-99AE-919E1579515A}"/>
              </a:ext>
            </a:extLst>
          </p:cNvPr>
          <p:cNvSpPr>
            <a:spLocks noGrp="1"/>
          </p:cNvSpPr>
          <p:nvPr/>
        </p:nvSpPr>
        <p:spPr>
          <a:xfrm>
            <a:off x="2571750" y="5429250"/>
            <a:ext cx="704850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275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75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Модель не дублює зміст тексту — вона візуалізує пояснювальну логіку дослідження.</a:t>
            </a:r>
          </a:p>
        </p:txBody>
      </p:sp>
    </p:spTree>
    <p:extLst>
      <p:ext uri="{BB962C8B-B14F-4D97-AF65-F5344CB8AC3E}">
        <p14:creationId xmlns:p14="http://schemas.microsoft.com/office/powerpoint/2010/main" val="39262721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Прямокутник 21">
            <a:extLst>
              <a:ext uri="{FF2B5EF4-FFF2-40B4-BE49-F238E27FC236}">
                <a16:creationId xmlns:a16="http://schemas.microsoft.com/office/drawing/2014/main" id="{B212ACBC-FB2A-4AD5-99E0-39B0085B586B}"/>
              </a:ext>
            </a:extLst>
          </p:cNvPr>
          <p:cNvSpPr>
            <a:spLocks noGrp="1"/>
          </p:cNvSpPr>
          <p:nvPr/>
        </p:nvSpPr>
        <p:spPr>
          <a:xfrm>
            <a:off x="666750" y="361950"/>
            <a:ext cx="4095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4. КОНЦЕПТУАЛЬНА МОДЕЛЬ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1393A7AF-8C55-4437-8FFF-947C871E2D54}"/>
              </a:ext>
            </a:extLst>
          </p:cNvPr>
          <p:cNvSpPr>
            <a:spLocks noGrp="1"/>
          </p:cNvSpPr>
          <p:nvPr/>
        </p:nvSpPr>
        <p:spPr>
          <a:xfrm>
            <a:off x="666750" y="723900"/>
            <a:ext cx="108585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Логіка формування концептуальної моделі</a:t>
            </a:r>
          </a:p>
        </p:txBody>
      </p:sp>
      <p:sp>
        <p:nvSpPr>
          <p:cNvPr id="3" name="Пряма сполучна лінія 2">
            <a:extLst>
              <a:ext uri="{FF2B5EF4-FFF2-40B4-BE49-F238E27FC236}">
                <a16:creationId xmlns:a16="http://schemas.microsoft.com/office/drawing/2014/main" id="{DD292537-E37D-41D2-91E8-410AA2B6218E}"/>
              </a:ext>
            </a:extLst>
          </p:cNvPr>
          <p:cNvSpPr>
            <a:spLocks noGrp="1"/>
          </p:cNvSpPr>
          <p:nvPr/>
        </p:nvSpPr>
        <p:spPr>
          <a:xfrm>
            <a:off x="666750" y="1381125"/>
            <a:ext cx="10858500" cy="0"/>
          </a:xfrm>
          <a:prstGeom prst="line">
            <a:avLst/>
          </a:prstGeom>
          <a:noFill/>
          <a:ln w="28575">
            <a:solidFill>
              <a:srgbClr val="EAF2F8"/>
            </a:solidFill>
            <a:prstDash val="solid"/>
          </a:ln>
        </p:spPr>
      </p:sp>
      <p:sp>
        <p:nvSpPr>
          <p:cNvPr id="4" name="Пряма сполучна лінія 3">
            <a:extLst>
              <a:ext uri="{FF2B5EF4-FFF2-40B4-BE49-F238E27FC236}">
                <a16:creationId xmlns:a16="http://schemas.microsoft.com/office/drawing/2014/main" id="{C9058EBB-A42A-4211-BB44-FD6385B99CB3}"/>
              </a:ext>
            </a:extLst>
          </p:cNvPr>
          <p:cNvSpPr>
            <a:spLocks noGrp="1"/>
          </p:cNvSpPr>
          <p:nvPr/>
        </p:nvSpPr>
        <p:spPr>
          <a:xfrm>
            <a:off x="666750" y="6248400"/>
            <a:ext cx="10858500" cy="0"/>
          </a:xfrm>
          <a:prstGeom prst="line">
            <a:avLst/>
          </a:prstGeom>
          <a:noFill/>
          <a:ln w="19050">
            <a:solidFill>
              <a:srgbClr val="EAF2F8"/>
            </a:solidFill>
            <a:prstDash val="solid"/>
          </a:ln>
        </p:spPr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E1443F32-D9EB-4726-BBE7-0E13D62FA3F8}"/>
              </a:ext>
            </a:extLst>
          </p:cNvPr>
          <p:cNvSpPr>
            <a:spLocks noGrp="1"/>
          </p:cNvSpPr>
          <p:nvPr/>
        </p:nvSpPr>
        <p:spPr>
          <a:xfrm>
            <a:off x="685800" y="634365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Методологія та організація наукових досліджень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AEBF60D5-341D-42C9-8497-B94721D38800}"/>
              </a:ext>
            </a:extLst>
          </p:cNvPr>
          <p:cNvSpPr>
            <a:spLocks noGrp="1"/>
          </p:cNvSpPr>
          <p:nvPr/>
        </p:nvSpPr>
        <p:spPr>
          <a:xfrm>
            <a:off x="11049000" y="6343650"/>
            <a:ext cx="4572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24</a:t>
            </a:r>
          </a:p>
        </p:txBody>
      </p:sp>
      <p:sp>
        <p:nvSpPr>
          <p:cNvPr id="7" name="Округлений прямокутник 6">
            <a:extLst>
              <a:ext uri="{FF2B5EF4-FFF2-40B4-BE49-F238E27FC236}">
                <a16:creationId xmlns:a16="http://schemas.microsoft.com/office/drawing/2014/main" id="{F1801F86-F49E-44BC-A5DC-762F57F08AF2}"/>
              </a:ext>
            </a:extLst>
          </p:cNvPr>
          <p:cNvSpPr>
            <a:spLocks noGrp="1"/>
          </p:cNvSpPr>
          <p:nvPr/>
        </p:nvSpPr>
        <p:spPr>
          <a:xfrm>
            <a:off x="428625" y="2019300"/>
            <a:ext cx="2000250" cy="666750"/>
          </a:xfrm>
          <a:prstGeom prst="roundRect">
            <a:avLst>
              <a:gd name="adj" fmla="val 11429"/>
            </a:avLst>
          </a:prstGeom>
          <a:solidFill>
            <a:srgbClr val="F4F8FB"/>
          </a:solidFill>
          <a:ln w="14288">
            <a:solidFill>
              <a:srgbClr val="C9D7E3"/>
            </a:solidFill>
            <a:prstDash val="solid"/>
          </a:ln>
        </p:spPr>
        <p:txBody>
          <a:bodyPr anchor="ctr"/>
          <a:lstStyle>
            <a:defPPr algn="ctr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ТЕОРІЯ</a:t>
            </a:r>
          </a:p>
        </p:txBody>
      </p:sp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3091E346-4778-47A2-A51F-94580027778E}"/>
              </a:ext>
            </a:extLst>
          </p:cNvPr>
          <p:cNvSpPr>
            <a:spLocks noGrp="1"/>
          </p:cNvSpPr>
          <p:nvPr/>
        </p:nvSpPr>
        <p:spPr>
          <a:xfrm>
            <a:off x="428625" y="2952750"/>
            <a:ext cx="2000250" cy="857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Обрати пояснювальний підхід</a:t>
            </a:r>
          </a:p>
        </p:txBody>
      </p:sp>
      <p:cxnSp>
        <p:nvCxnSpPr>
          <p:cNvPr id="9" name="Пряма зі стрілкою 8">
            <a:extLst>
              <a:ext uri="{FF2B5EF4-FFF2-40B4-BE49-F238E27FC236}">
                <a16:creationId xmlns:a16="http://schemas.microsoft.com/office/drawing/2014/main" id="{4584DA01-5650-4BEE-86A3-DD8AE30B4581}"/>
              </a:ext>
            </a:extLst>
          </p:cNvPr>
          <p:cNvCxnSpPr/>
          <p:nvPr/>
        </p:nvCxnSpPr>
        <p:spPr>
          <a:xfrm>
            <a:off x="2428875" y="2352675"/>
            <a:ext cx="285750" cy="0"/>
          </a:xfrm>
          <a:prstGeom prst="straightConnector1">
            <a:avLst/>
          </a:prstGeom>
          <a:ln w="23813">
            <a:solidFill>
              <a:srgbClr val="5C9BC6"/>
            </a:solidFill>
            <a:prstDash val="solid"/>
          </a:ln>
        </p:spPr>
      </p:cxnSp>
      <p:sp>
        <p:nvSpPr>
          <p:cNvPr id="10" name="Округлений прямокутник 9">
            <a:extLst>
              <a:ext uri="{FF2B5EF4-FFF2-40B4-BE49-F238E27FC236}">
                <a16:creationId xmlns:a16="http://schemas.microsoft.com/office/drawing/2014/main" id="{E0988906-E42B-44DC-95F8-EBE5B171F971}"/>
              </a:ext>
            </a:extLst>
          </p:cNvPr>
          <p:cNvSpPr>
            <a:spLocks noGrp="1"/>
          </p:cNvSpPr>
          <p:nvPr/>
        </p:nvSpPr>
        <p:spPr>
          <a:xfrm>
            <a:off x="2771775" y="2019300"/>
            <a:ext cx="2000250" cy="666750"/>
          </a:xfrm>
          <a:prstGeom prst="roundRect">
            <a:avLst>
              <a:gd name="adj" fmla="val 11429"/>
            </a:avLst>
          </a:prstGeom>
          <a:solidFill>
            <a:srgbClr val="F4F8FB"/>
          </a:solidFill>
          <a:ln w="14288">
            <a:solidFill>
              <a:srgbClr val="C9D7E3"/>
            </a:solidFill>
            <a:prstDash val="solid"/>
          </a:ln>
        </p:spPr>
        <p:txBody>
          <a:bodyPr anchor="ctr"/>
          <a:lstStyle>
            <a:defPPr algn="ctr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КОНСТРУКТИ</a:t>
            </a:r>
          </a:p>
        </p:txBody>
      </p:sp>
      <p:sp>
        <p:nvSpPr>
          <p:cNvPr id="11" name="Прямокутник 10">
            <a:extLst>
              <a:ext uri="{FF2B5EF4-FFF2-40B4-BE49-F238E27FC236}">
                <a16:creationId xmlns:a16="http://schemas.microsoft.com/office/drawing/2014/main" id="{DEFCC160-5511-43B8-B3B4-2BAD390F668D}"/>
              </a:ext>
            </a:extLst>
          </p:cNvPr>
          <p:cNvSpPr>
            <a:spLocks noGrp="1"/>
          </p:cNvSpPr>
          <p:nvPr/>
        </p:nvSpPr>
        <p:spPr>
          <a:xfrm>
            <a:off x="2771775" y="2952750"/>
            <a:ext cx="2000250" cy="857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Визначити ключові поняття</a:t>
            </a:r>
          </a:p>
        </p:txBody>
      </p:sp>
      <p:cxnSp>
        <p:nvCxnSpPr>
          <p:cNvPr id="12" name="Пряма зі стрілкою 11">
            <a:extLst>
              <a:ext uri="{FF2B5EF4-FFF2-40B4-BE49-F238E27FC236}">
                <a16:creationId xmlns:a16="http://schemas.microsoft.com/office/drawing/2014/main" id="{2EE064FF-8105-4FAE-9B09-4245771CB4F1}"/>
              </a:ext>
            </a:extLst>
          </p:cNvPr>
          <p:cNvCxnSpPr/>
          <p:nvPr/>
        </p:nvCxnSpPr>
        <p:spPr>
          <a:xfrm>
            <a:off x="4772025" y="2352675"/>
            <a:ext cx="285750" cy="0"/>
          </a:xfrm>
          <a:prstGeom prst="straightConnector1">
            <a:avLst/>
          </a:prstGeom>
          <a:ln w="23813">
            <a:solidFill>
              <a:srgbClr val="5C9BC6"/>
            </a:solidFill>
            <a:prstDash val="solid"/>
          </a:ln>
        </p:spPr>
      </p:cxnSp>
      <p:sp>
        <p:nvSpPr>
          <p:cNvPr id="13" name="Округлений прямокутник 12">
            <a:extLst>
              <a:ext uri="{FF2B5EF4-FFF2-40B4-BE49-F238E27FC236}">
                <a16:creationId xmlns:a16="http://schemas.microsoft.com/office/drawing/2014/main" id="{EE43138E-3DDB-4146-BD8D-2927B9392615}"/>
              </a:ext>
            </a:extLst>
          </p:cNvPr>
          <p:cNvSpPr>
            <a:spLocks noGrp="1"/>
          </p:cNvSpPr>
          <p:nvPr/>
        </p:nvSpPr>
        <p:spPr>
          <a:xfrm>
            <a:off x="5114925" y="2019300"/>
            <a:ext cx="2000250" cy="666750"/>
          </a:xfrm>
          <a:prstGeom prst="roundRect">
            <a:avLst>
              <a:gd name="adj" fmla="val 11429"/>
            </a:avLst>
          </a:prstGeom>
          <a:solidFill>
            <a:srgbClr val="F4F8FB"/>
          </a:solidFill>
          <a:ln w="14288">
            <a:solidFill>
              <a:srgbClr val="C9D7E3"/>
            </a:solidFill>
            <a:prstDash val="solid"/>
          </a:ln>
        </p:spPr>
        <p:txBody>
          <a:bodyPr anchor="ctr"/>
          <a:lstStyle>
            <a:defPPr algn="ctr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ЗВ’ЯЗКИ</a:t>
            </a:r>
          </a:p>
        </p:txBody>
      </p:sp>
      <p:sp>
        <p:nvSpPr>
          <p:cNvPr id="14" name="Прямокутник 13">
            <a:extLst>
              <a:ext uri="{FF2B5EF4-FFF2-40B4-BE49-F238E27FC236}">
                <a16:creationId xmlns:a16="http://schemas.microsoft.com/office/drawing/2014/main" id="{6D1FAB2F-A144-4347-9FCB-9ED5FF4EB88F}"/>
              </a:ext>
            </a:extLst>
          </p:cNvPr>
          <p:cNvSpPr>
            <a:spLocks noGrp="1"/>
          </p:cNvSpPr>
          <p:nvPr/>
        </p:nvSpPr>
        <p:spPr>
          <a:xfrm>
            <a:off x="5114925" y="2952750"/>
            <a:ext cx="2000250" cy="857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Обґрунтувати очікувані відношення</a:t>
            </a:r>
          </a:p>
        </p:txBody>
      </p:sp>
      <p:cxnSp>
        <p:nvCxnSpPr>
          <p:cNvPr id="15" name="Пряма зі стрілкою 14">
            <a:extLst>
              <a:ext uri="{FF2B5EF4-FFF2-40B4-BE49-F238E27FC236}">
                <a16:creationId xmlns:a16="http://schemas.microsoft.com/office/drawing/2014/main" id="{D0DD5FA5-8314-4359-8F8E-6DB75CB828F6}"/>
              </a:ext>
            </a:extLst>
          </p:cNvPr>
          <p:cNvCxnSpPr/>
          <p:nvPr/>
        </p:nvCxnSpPr>
        <p:spPr>
          <a:xfrm>
            <a:off x="7115175" y="2352675"/>
            <a:ext cx="285750" cy="0"/>
          </a:xfrm>
          <a:prstGeom prst="straightConnector1">
            <a:avLst/>
          </a:prstGeom>
          <a:ln w="23813">
            <a:solidFill>
              <a:srgbClr val="5C9BC6"/>
            </a:solidFill>
            <a:prstDash val="solid"/>
          </a:ln>
        </p:spPr>
      </p:cxnSp>
      <p:sp>
        <p:nvSpPr>
          <p:cNvPr id="16" name="Округлений прямокутник 15">
            <a:extLst>
              <a:ext uri="{FF2B5EF4-FFF2-40B4-BE49-F238E27FC236}">
                <a16:creationId xmlns:a16="http://schemas.microsoft.com/office/drawing/2014/main" id="{C6B4EF82-CE67-4925-B9C3-4ECA78D29145}"/>
              </a:ext>
            </a:extLst>
          </p:cNvPr>
          <p:cNvSpPr>
            <a:spLocks noGrp="1"/>
          </p:cNvSpPr>
          <p:nvPr/>
        </p:nvSpPr>
        <p:spPr>
          <a:xfrm>
            <a:off x="7458075" y="2019300"/>
            <a:ext cx="2000250" cy="666750"/>
          </a:xfrm>
          <a:prstGeom prst="roundRect">
            <a:avLst>
              <a:gd name="adj" fmla="val 11429"/>
            </a:avLst>
          </a:prstGeom>
          <a:solidFill>
            <a:srgbClr val="102A43"/>
          </a:solidFill>
          <a:ln w="14288">
            <a:solidFill>
              <a:srgbClr val="102A43"/>
            </a:solidFill>
            <a:prstDash val="solid"/>
          </a:ln>
        </p:spPr>
        <p:txBody>
          <a:bodyPr anchor="ctr"/>
          <a:lstStyle>
            <a:defPPr algn="ctr">
              <a:defRPr sz="11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ПИТАННЯ / ГІПОТЕЗИ</a:t>
            </a:r>
          </a:p>
        </p:txBody>
      </p:sp>
      <p:sp>
        <p:nvSpPr>
          <p:cNvPr id="17" name="Прямокутник 16">
            <a:extLst>
              <a:ext uri="{FF2B5EF4-FFF2-40B4-BE49-F238E27FC236}">
                <a16:creationId xmlns:a16="http://schemas.microsoft.com/office/drawing/2014/main" id="{19828B7C-44B5-4E03-9F29-2AE302C19292}"/>
              </a:ext>
            </a:extLst>
          </p:cNvPr>
          <p:cNvSpPr>
            <a:spLocks noGrp="1"/>
          </p:cNvSpPr>
          <p:nvPr/>
        </p:nvSpPr>
        <p:spPr>
          <a:xfrm>
            <a:off x="7458075" y="2952750"/>
            <a:ext cx="2000250" cy="857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Сформулювати те, що перевіряється</a:t>
            </a:r>
          </a:p>
        </p:txBody>
      </p:sp>
      <p:cxnSp>
        <p:nvCxnSpPr>
          <p:cNvPr id="18" name="Пряма зі стрілкою 17">
            <a:extLst>
              <a:ext uri="{FF2B5EF4-FFF2-40B4-BE49-F238E27FC236}">
                <a16:creationId xmlns:a16="http://schemas.microsoft.com/office/drawing/2014/main" id="{A99A5923-22C0-4BDF-944D-EDBED2999863}"/>
              </a:ext>
            </a:extLst>
          </p:cNvPr>
          <p:cNvCxnSpPr/>
          <p:nvPr/>
        </p:nvCxnSpPr>
        <p:spPr>
          <a:xfrm>
            <a:off x="9458325" y="2352675"/>
            <a:ext cx="285750" cy="0"/>
          </a:xfrm>
          <a:prstGeom prst="straightConnector1">
            <a:avLst/>
          </a:prstGeom>
          <a:ln w="23813">
            <a:solidFill>
              <a:srgbClr val="5C9BC6"/>
            </a:solidFill>
            <a:prstDash val="solid"/>
          </a:ln>
        </p:spPr>
      </p:cxnSp>
      <p:sp>
        <p:nvSpPr>
          <p:cNvPr id="19" name="Округлений прямокутник 18">
            <a:extLst>
              <a:ext uri="{FF2B5EF4-FFF2-40B4-BE49-F238E27FC236}">
                <a16:creationId xmlns:a16="http://schemas.microsoft.com/office/drawing/2014/main" id="{EBE763C8-F83E-4C64-A712-B6A5E3BF6D15}"/>
              </a:ext>
            </a:extLst>
          </p:cNvPr>
          <p:cNvSpPr>
            <a:spLocks noGrp="1"/>
          </p:cNvSpPr>
          <p:nvPr/>
        </p:nvSpPr>
        <p:spPr>
          <a:xfrm>
            <a:off x="9801225" y="2019300"/>
            <a:ext cx="2000250" cy="666750"/>
          </a:xfrm>
          <a:prstGeom prst="roundRect">
            <a:avLst>
              <a:gd name="adj" fmla="val 11429"/>
            </a:avLst>
          </a:prstGeom>
          <a:solidFill>
            <a:srgbClr val="F4F8FB"/>
          </a:solidFill>
          <a:ln w="14288">
            <a:solidFill>
              <a:srgbClr val="C9D7E3"/>
            </a:solidFill>
            <a:prstDash val="solid"/>
          </a:ln>
        </p:spPr>
        <p:txBody>
          <a:bodyPr anchor="ctr"/>
          <a:lstStyle>
            <a:defPPr algn="ctr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ІНДИКАТОРИ Й ДАНІ</a:t>
            </a:r>
          </a:p>
        </p:txBody>
      </p:sp>
      <p:sp>
        <p:nvSpPr>
          <p:cNvPr id="20" name="Прямокутник 19">
            <a:extLst>
              <a:ext uri="{FF2B5EF4-FFF2-40B4-BE49-F238E27FC236}">
                <a16:creationId xmlns:a16="http://schemas.microsoft.com/office/drawing/2014/main" id="{1A583845-4FF3-46E3-BFD0-8980E9AA0F95}"/>
              </a:ext>
            </a:extLst>
          </p:cNvPr>
          <p:cNvSpPr>
            <a:spLocks noGrp="1"/>
          </p:cNvSpPr>
          <p:nvPr/>
        </p:nvSpPr>
        <p:spPr>
          <a:xfrm>
            <a:off x="9801225" y="2952750"/>
            <a:ext cx="2000250" cy="857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Визначити емпіричні ознаки</a:t>
            </a:r>
          </a:p>
        </p:txBody>
      </p:sp>
      <p:sp>
        <p:nvSpPr>
          <p:cNvPr id="21" name="Округлений прямокутник 20">
            <a:extLst>
              <a:ext uri="{FF2B5EF4-FFF2-40B4-BE49-F238E27FC236}">
                <a16:creationId xmlns:a16="http://schemas.microsoft.com/office/drawing/2014/main" id="{79A11CF1-4726-456A-921D-DDE1321C55C4}"/>
              </a:ext>
            </a:extLst>
          </p:cNvPr>
          <p:cNvSpPr>
            <a:spLocks noGrp="1"/>
          </p:cNvSpPr>
          <p:nvPr/>
        </p:nvSpPr>
        <p:spPr>
          <a:xfrm>
            <a:off x="2286000" y="4572000"/>
            <a:ext cx="7620000" cy="762000"/>
          </a:xfrm>
          <a:prstGeom prst="roundRect">
            <a:avLst>
              <a:gd name="adj" fmla="val 10000"/>
            </a:avLst>
          </a:prstGeom>
          <a:solidFill>
            <a:srgbClr val="EAF2F8"/>
          </a:solidFill>
          <a:ln w="9525">
            <a:solidFill>
              <a:srgbClr val="EAF2F8"/>
            </a:solidFill>
            <a:prstDash val="solid"/>
          </a:ln>
        </p:spPr>
        <p:txBody>
          <a:bodyPr anchor="ctr"/>
          <a:lstStyle>
            <a:defPPr algn="ctr">
              <a:defRPr sz="142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42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На кожному переході дослідник має пояснити, чому наступний елемент випливає з попереднього.</a:t>
            </a:r>
          </a:p>
        </p:txBody>
      </p:sp>
    </p:spTree>
    <p:extLst>
      <p:ext uri="{BB962C8B-B14F-4D97-AF65-F5344CB8AC3E}">
        <p14:creationId xmlns:p14="http://schemas.microsoft.com/office/powerpoint/2010/main" val="63134323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кутник 19">
            <a:extLst>
              <a:ext uri="{FF2B5EF4-FFF2-40B4-BE49-F238E27FC236}">
                <a16:creationId xmlns:a16="http://schemas.microsoft.com/office/drawing/2014/main" id="{F7E6EB33-45C1-4F1C-9FDA-CACA5273431D}"/>
              </a:ext>
            </a:extLst>
          </p:cNvPr>
          <p:cNvSpPr>
            <a:spLocks noGrp="1"/>
          </p:cNvSpPr>
          <p:nvPr/>
        </p:nvSpPr>
        <p:spPr>
          <a:xfrm>
            <a:off x="666750" y="361950"/>
            <a:ext cx="4095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4. КОНЦЕПТУАЛЬНА МОДЕЛЬ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C11E7F6E-287B-4EDA-8BA5-CB86BBC98103}"/>
              </a:ext>
            </a:extLst>
          </p:cNvPr>
          <p:cNvSpPr>
            <a:spLocks noGrp="1"/>
          </p:cNvSpPr>
          <p:nvPr/>
        </p:nvSpPr>
        <p:spPr>
          <a:xfrm>
            <a:off x="666750" y="723900"/>
            <a:ext cx="108585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Ілюстративна модель експортної стійкості</a:t>
            </a:r>
          </a:p>
        </p:txBody>
      </p:sp>
      <p:sp>
        <p:nvSpPr>
          <p:cNvPr id="3" name="Пряма сполучна лінія 2">
            <a:extLst>
              <a:ext uri="{FF2B5EF4-FFF2-40B4-BE49-F238E27FC236}">
                <a16:creationId xmlns:a16="http://schemas.microsoft.com/office/drawing/2014/main" id="{405D640D-D666-4E44-94D3-B71A75EDCAE9}"/>
              </a:ext>
            </a:extLst>
          </p:cNvPr>
          <p:cNvSpPr>
            <a:spLocks noGrp="1"/>
          </p:cNvSpPr>
          <p:nvPr/>
        </p:nvSpPr>
        <p:spPr>
          <a:xfrm>
            <a:off x="666750" y="1381125"/>
            <a:ext cx="10858500" cy="0"/>
          </a:xfrm>
          <a:prstGeom prst="line">
            <a:avLst/>
          </a:prstGeom>
          <a:noFill/>
          <a:ln w="28575">
            <a:solidFill>
              <a:srgbClr val="EAF2F8"/>
            </a:solidFill>
            <a:prstDash val="solid"/>
          </a:ln>
        </p:spPr>
      </p:sp>
      <p:sp>
        <p:nvSpPr>
          <p:cNvPr id="4" name="Пряма сполучна лінія 3">
            <a:extLst>
              <a:ext uri="{FF2B5EF4-FFF2-40B4-BE49-F238E27FC236}">
                <a16:creationId xmlns:a16="http://schemas.microsoft.com/office/drawing/2014/main" id="{DC242A0C-7E2A-4A6B-B9BF-C5CDF307B599}"/>
              </a:ext>
            </a:extLst>
          </p:cNvPr>
          <p:cNvSpPr>
            <a:spLocks noGrp="1"/>
          </p:cNvSpPr>
          <p:nvPr/>
        </p:nvSpPr>
        <p:spPr>
          <a:xfrm>
            <a:off x="666750" y="6248400"/>
            <a:ext cx="10858500" cy="0"/>
          </a:xfrm>
          <a:prstGeom prst="line">
            <a:avLst/>
          </a:prstGeom>
          <a:noFill/>
          <a:ln w="19050">
            <a:solidFill>
              <a:srgbClr val="EAF2F8"/>
            </a:solidFill>
            <a:prstDash val="solid"/>
          </a:ln>
        </p:spPr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FCA3D74D-081C-4465-B4E5-180C0E922A2B}"/>
              </a:ext>
            </a:extLst>
          </p:cNvPr>
          <p:cNvSpPr>
            <a:spLocks noGrp="1"/>
          </p:cNvSpPr>
          <p:nvPr/>
        </p:nvSpPr>
        <p:spPr>
          <a:xfrm>
            <a:off x="685800" y="634365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Методологія та організація наукових досліджень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057841B3-69A0-4B74-9289-05733278F2D6}"/>
              </a:ext>
            </a:extLst>
          </p:cNvPr>
          <p:cNvSpPr>
            <a:spLocks noGrp="1"/>
          </p:cNvSpPr>
          <p:nvPr/>
        </p:nvSpPr>
        <p:spPr>
          <a:xfrm>
            <a:off x="11049000" y="6343650"/>
            <a:ext cx="4572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25</a:t>
            </a:r>
          </a:p>
        </p:txBody>
      </p:sp>
      <p:sp>
        <p:nvSpPr>
          <p:cNvPr id="7" name="Округлений прямокутник 6">
            <a:extLst>
              <a:ext uri="{FF2B5EF4-FFF2-40B4-BE49-F238E27FC236}">
                <a16:creationId xmlns:a16="http://schemas.microsoft.com/office/drawing/2014/main" id="{7BBF2AAB-AA2F-4DA8-8DAA-D24C6FBB06E5}"/>
              </a:ext>
            </a:extLst>
          </p:cNvPr>
          <p:cNvSpPr>
            <a:spLocks noGrp="1"/>
          </p:cNvSpPr>
          <p:nvPr/>
        </p:nvSpPr>
        <p:spPr>
          <a:xfrm>
            <a:off x="666750" y="2571750"/>
            <a:ext cx="2476500" cy="895350"/>
          </a:xfrm>
          <a:prstGeom prst="roundRect">
            <a:avLst>
              <a:gd name="adj" fmla="val 8511"/>
            </a:avLst>
          </a:prstGeom>
          <a:solidFill>
            <a:srgbClr val="EAF2F8"/>
          </a:solidFill>
          <a:ln w="14288">
            <a:solidFill>
              <a:srgbClr val="5C9BC6"/>
            </a:solidFill>
            <a:prstDash val="solid"/>
          </a:ln>
        </p:spPr>
        <p:txBody>
          <a:bodyPr anchor="ctr"/>
          <a:lstStyle>
            <a:defPPr algn="ctr">
              <a:defRPr sz="127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7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ЦИФРОВІ</a:t>
            </a:r>
          </a:p>
          <a:p>
            <a:pPr algn="ctr">
              <a:defRPr sz="127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СПРОМОЖНОСТІ</a:t>
            </a:r>
          </a:p>
        </p:txBody>
      </p:sp>
      <p:sp>
        <p:nvSpPr>
          <p:cNvPr id="8" name="Округлений прямокутник 7">
            <a:extLst>
              <a:ext uri="{FF2B5EF4-FFF2-40B4-BE49-F238E27FC236}">
                <a16:creationId xmlns:a16="http://schemas.microsoft.com/office/drawing/2014/main" id="{6B9A97ED-1499-45A9-A36D-22B08D137F2F}"/>
              </a:ext>
            </a:extLst>
          </p:cNvPr>
          <p:cNvSpPr>
            <a:spLocks noGrp="1"/>
          </p:cNvSpPr>
          <p:nvPr/>
        </p:nvSpPr>
        <p:spPr>
          <a:xfrm>
            <a:off x="4286250" y="2571750"/>
            <a:ext cx="3143250" cy="895350"/>
          </a:xfrm>
          <a:prstGeom prst="roundRect">
            <a:avLst>
              <a:gd name="adj" fmla="val 8511"/>
            </a:avLst>
          </a:prstGeom>
          <a:solidFill>
            <a:srgbClr val="102A43"/>
          </a:solidFill>
          <a:ln w="9525">
            <a:solidFill>
              <a:srgbClr val="102A43"/>
            </a:solidFill>
            <a:prstDash val="solid"/>
          </a:ln>
        </p:spPr>
        <p:txBody>
          <a:bodyPr anchor="ctr"/>
          <a:lstStyle>
            <a:def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АДАПТИВНІ</a:t>
            </a:r>
          </a:p>
          <a:p>
            <a: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УПРАВЛІНСЬКІ РІШЕННЯ</a:t>
            </a:r>
          </a:p>
        </p:txBody>
      </p:sp>
      <p:sp>
        <p:nvSpPr>
          <p:cNvPr id="9" name="Округлений прямокутник 8">
            <a:extLst>
              <a:ext uri="{FF2B5EF4-FFF2-40B4-BE49-F238E27FC236}">
                <a16:creationId xmlns:a16="http://schemas.microsoft.com/office/drawing/2014/main" id="{3BB71176-ACEB-483F-9C5F-438873DD0D45}"/>
              </a:ext>
            </a:extLst>
          </p:cNvPr>
          <p:cNvSpPr>
            <a:spLocks noGrp="1"/>
          </p:cNvSpPr>
          <p:nvPr/>
        </p:nvSpPr>
        <p:spPr>
          <a:xfrm>
            <a:off x="8572500" y="2571750"/>
            <a:ext cx="2476500" cy="895350"/>
          </a:xfrm>
          <a:prstGeom prst="roundRect">
            <a:avLst>
              <a:gd name="adj" fmla="val 8511"/>
            </a:avLst>
          </a:prstGeom>
          <a:solidFill>
            <a:srgbClr val="EAF2F8"/>
          </a:solidFill>
          <a:ln w="14288">
            <a:solidFill>
              <a:srgbClr val="5C9BC6"/>
            </a:solidFill>
            <a:prstDash val="solid"/>
          </a:ln>
        </p:spPr>
        <p:txBody>
          <a:bodyPr anchor="ctr"/>
          <a:lstStyle>
            <a:defPPr algn="ctr">
              <a:defRPr sz="127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7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ЕКСПОРТНА</a:t>
            </a:r>
          </a:p>
          <a:p>
            <a:pPr algn="ctr">
              <a:defRPr sz="127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СТІЙКІСТЬ</a:t>
            </a:r>
          </a:p>
        </p:txBody>
      </p:sp>
      <p:cxnSp>
        <p:nvCxnSpPr>
          <p:cNvPr id="10" name="Пряма зі стрілкою 9">
            <a:extLst>
              <a:ext uri="{FF2B5EF4-FFF2-40B4-BE49-F238E27FC236}">
                <a16:creationId xmlns:a16="http://schemas.microsoft.com/office/drawing/2014/main" id="{D4002D06-10BE-4871-9961-FEB5336E4344}"/>
              </a:ext>
            </a:extLst>
          </p:cNvPr>
          <p:cNvCxnSpPr/>
          <p:nvPr/>
        </p:nvCxnSpPr>
        <p:spPr>
          <a:xfrm>
            <a:off x="3143250" y="3019425"/>
            <a:ext cx="1143000" cy="0"/>
          </a:xfrm>
          <a:prstGeom prst="straightConnector1">
            <a:avLst/>
          </a:prstGeom>
          <a:ln w="28575">
            <a:solidFill>
              <a:srgbClr val="5C9BC6"/>
            </a:solidFill>
            <a:prstDash val="solid"/>
          </a:ln>
        </p:spPr>
      </p:cxnSp>
      <p:cxnSp>
        <p:nvCxnSpPr>
          <p:cNvPr id="11" name="Пряма зі стрілкою 10">
            <a:extLst>
              <a:ext uri="{FF2B5EF4-FFF2-40B4-BE49-F238E27FC236}">
                <a16:creationId xmlns:a16="http://schemas.microsoft.com/office/drawing/2014/main" id="{C83558A9-1561-45F7-A6CA-1A8479D7A0C7}"/>
              </a:ext>
            </a:extLst>
          </p:cNvPr>
          <p:cNvCxnSpPr/>
          <p:nvPr/>
        </p:nvCxnSpPr>
        <p:spPr>
          <a:xfrm>
            <a:off x="7429500" y="3019425"/>
            <a:ext cx="1143000" cy="0"/>
          </a:xfrm>
          <a:prstGeom prst="straightConnector1">
            <a:avLst/>
          </a:prstGeom>
          <a:ln w="28575">
            <a:solidFill>
              <a:srgbClr val="5C9BC6"/>
            </a:solidFill>
            <a:prstDash val="solid"/>
          </a:ln>
        </p:spPr>
      </p:cxnSp>
      <p:sp>
        <p:nvSpPr>
          <p:cNvPr id="12" name="Округлений прямокутник 11">
            <a:extLst>
              <a:ext uri="{FF2B5EF4-FFF2-40B4-BE49-F238E27FC236}">
                <a16:creationId xmlns:a16="http://schemas.microsoft.com/office/drawing/2014/main" id="{879664E9-9CC8-42BE-8C7C-4519EA526A14}"/>
              </a:ext>
            </a:extLst>
          </p:cNvPr>
          <p:cNvSpPr>
            <a:spLocks noGrp="1"/>
          </p:cNvSpPr>
          <p:nvPr/>
        </p:nvSpPr>
        <p:spPr>
          <a:xfrm>
            <a:off x="3943350" y="1619250"/>
            <a:ext cx="3810000" cy="552450"/>
          </a:xfrm>
          <a:prstGeom prst="roundRect">
            <a:avLst>
              <a:gd name="adj" fmla="val 13793"/>
            </a:avLst>
          </a:prstGeom>
          <a:solidFill>
            <a:srgbClr val="FBF3E5"/>
          </a:solidFill>
          <a:ln w="14288">
            <a:solidFill>
              <a:srgbClr val="A66A18"/>
            </a:solidFill>
            <a:prstDash val="solid"/>
          </a:ln>
        </p:spPr>
        <p:txBody>
          <a:bodyPr anchor="ctr"/>
          <a:lstStyle>
            <a:defPPr algn="ctr">
              <a:defRPr sz="1125" b="1">
                <a:solidFill>
                  <a:srgbClr val="A66A1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1">
                <a:solidFill>
                  <a:srgbClr val="A66A18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A66A18"/>
                </a:solidFill>
                <a:latin typeface="DejaVu Sans"/>
                <a:ea typeface="DejaVu Sans"/>
                <a:cs typeface="DejaVu Sans"/>
              </a:rPr>
              <a:t>ЯКІСТЬ ІНСТИТУЦІЙНОГО СЕРЕДОВИЩА</a:t>
            </a:r>
          </a:p>
        </p:txBody>
      </p:sp>
      <p:cxnSp>
        <p:nvCxnSpPr>
          <p:cNvPr id="13" name="Пряма зі стрілкою 12">
            <a:extLst>
              <a:ext uri="{FF2B5EF4-FFF2-40B4-BE49-F238E27FC236}">
                <a16:creationId xmlns:a16="http://schemas.microsoft.com/office/drawing/2014/main" id="{40C6E3AC-5E7C-4688-9127-0CA1D63FA548}"/>
              </a:ext>
            </a:extLst>
          </p:cNvPr>
          <p:cNvCxnSpPr/>
          <p:nvPr/>
        </p:nvCxnSpPr>
        <p:spPr>
          <a:xfrm>
            <a:off x="5657850" y="2371725"/>
            <a:ext cx="400050" cy="0"/>
          </a:xfrm>
          <a:prstGeom prst="straightConnector1">
            <a:avLst/>
          </a:prstGeom>
          <a:ln w="23813">
            <a:solidFill>
              <a:srgbClr val="A66A18"/>
            </a:solidFill>
            <a:prstDash val="solid"/>
          </a:ln>
        </p:spPr>
      </p:cxnSp>
      <p:sp>
        <p:nvSpPr>
          <p:cNvPr id="14" name="Округлений прямокутник 13">
            <a:extLst>
              <a:ext uri="{FF2B5EF4-FFF2-40B4-BE49-F238E27FC236}">
                <a16:creationId xmlns:a16="http://schemas.microsoft.com/office/drawing/2014/main" id="{B99E60DE-5923-4917-A264-A6C4377EEBCC}"/>
              </a:ext>
            </a:extLst>
          </p:cNvPr>
          <p:cNvSpPr>
            <a:spLocks noGrp="1"/>
          </p:cNvSpPr>
          <p:nvPr/>
        </p:nvSpPr>
        <p:spPr>
          <a:xfrm>
            <a:off x="4286250" y="4095750"/>
            <a:ext cx="3143250" cy="552450"/>
          </a:xfrm>
          <a:prstGeom prst="roundRect">
            <a:avLst>
              <a:gd name="adj" fmla="val 13793"/>
            </a:avLst>
          </a:prstGeom>
          <a:solidFill>
            <a:srgbClr val="FBECEC"/>
          </a:solidFill>
          <a:ln w="14288">
            <a:solidFill>
              <a:srgbClr val="A84A4A"/>
            </a:solidFill>
            <a:prstDash val="solid"/>
          </a:ln>
        </p:spPr>
        <p:txBody>
          <a:bodyPr anchor="ctr"/>
          <a:lstStyle>
            <a:defPPr algn="ctr">
              <a:defRPr sz="1125" b="1">
                <a:solidFill>
                  <a:srgbClr val="A84A4A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1">
                <a:solidFill>
                  <a:srgbClr val="A84A4A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A84A4A"/>
                </a:solidFill>
                <a:latin typeface="DejaVu Sans"/>
                <a:ea typeface="DejaVu Sans"/>
                <a:cs typeface="DejaVu Sans"/>
              </a:rPr>
              <a:t>ІНТЕНСИВНІСТЬ ЗОВНІШНЬОГО ШОКУ</a:t>
            </a:r>
          </a:p>
        </p:txBody>
      </p:sp>
      <p:cxnSp>
        <p:nvCxnSpPr>
          <p:cNvPr id="15" name="Пряма зі стрілкою 14">
            <a:extLst>
              <a:ext uri="{FF2B5EF4-FFF2-40B4-BE49-F238E27FC236}">
                <a16:creationId xmlns:a16="http://schemas.microsoft.com/office/drawing/2014/main" id="{4BE46FB2-6ABA-43E0-BCC5-6597B9E2CC7A}"/>
              </a:ext>
            </a:extLst>
          </p:cNvPr>
          <p:cNvCxnSpPr/>
          <p:nvPr/>
        </p:nvCxnSpPr>
        <p:spPr>
          <a:xfrm>
            <a:off x="7333877" y="3914775"/>
            <a:ext cx="2191495" cy="0"/>
          </a:xfrm>
          <a:prstGeom prst="straightConnector1">
            <a:avLst/>
          </a:prstGeom>
          <a:ln w="20955">
            <a:solidFill>
              <a:srgbClr val="A84A4A"/>
            </a:solidFill>
            <a:prstDash val="solid"/>
          </a:ln>
        </p:spPr>
      </p:cxnSp>
      <p:sp>
        <p:nvSpPr>
          <p:cNvPr id="16" name="Округлений прямокутник 15">
            <a:extLst>
              <a:ext uri="{FF2B5EF4-FFF2-40B4-BE49-F238E27FC236}">
                <a16:creationId xmlns:a16="http://schemas.microsoft.com/office/drawing/2014/main" id="{39ACFED6-7B9C-4A0A-9163-95489C09733A}"/>
              </a:ext>
            </a:extLst>
          </p:cNvPr>
          <p:cNvSpPr>
            <a:spLocks noGrp="1"/>
          </p:cNvSpPr>
          <p:nvPr/>
        </p:nvSpPr>
        <p:spPr>
          <a:xfrm>
            <a:off x="1000125" y="3857625"/>
            <a:ext cx="1809750" cy="361950"/>
          </a:xfrm>
          <a:prstGeom prst="roundRect">
            <a:avLst>
              <a:gd name="adj" fmla="val 21053"/>
            </a:avLst>
          </a:prstGeom>
          <a:solidFill>
            <a:srgbClr val="EAF2F8"/>
          </a:solidFill>
          <a:ln w="9525">
            <a:solidFill>
              <a:srgbClr val="EAF2F8"/>
            </a:solidFill>
            <a:prstDash val="solid"/>
          </a:ln>
        </p:spPr>
        <p:txBody>
          <a:bodyPr anchor="ctr"/>
          <a:lstStyle>
            <a:defPPr algn="ctr">
              <a:def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вихідний чинник</a:t>
            </a:r>
          </a:p>
        </p:txBody>
      </p:sp>
      <p:sp>
        <p:nvSpPr>
          <p:cNvPr id="17" name="Округлений прямокутник 16">
            <a:extLst>
              <a:ext uri="{FF2B5EF4-FFF2-40B4-BE49-F238E27FC236}">
                <a16:creationId xmlns:a16="http://schemas.microsoft.com/office/drawing/2014/main" id="{AD1F0235-F815-4161-BDFA-AA40EAE37A0D}"/>
              </a:ext>
            </a:extLst>
          </p:cNvPr>
          <p:cNvSpPr>
            <a:spLocks noGrp="1"/>
          </p:cNvSpPr>
          <p:nvPr/>
        </p:nvSpPr>
        <p:spPr>
          <a:xfrm>
            <a:off x="4953000" y="3667125"/>
            <a:ext cx="1809750" cy="361950"/>
          </a:xfrm>
          <a:prstGeom prst="roundRect">
            <a:avLst>
              <a:gd name="adj" fmla="val 21053"/>
            </a:avLst>
          </a:prstGeom>
          <a:solidFill>
            <a:srgbClr val="EAF2F8"/>
          </a:solidFill>
          <a:ln w="9525">
            <a:solidFill>
              <a:srgbClr val="EAF2F8"/>
            </a:solidFill>
            <a:prstDash val="solid"/>
          </a:ln>
        </p:spPr>
        <p:txBody>
          <a:bodyPr anchor="ctr"/>
          <a:lstStyle>
            <a:defPPr algn="ctr">
              <a:def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механізм</a:t>
            </a:r>
          </a:p>
        </p:txBody>
      </p:sp>
      <p:sp>
        <p:nvSpPr>
          <p:cNvPr id="18" name="Округлений прямокутник 17">
            <a:extLst>
              <a:ext uri="{FF2B5EF4-FFF2-40B4-BE49-F238E27FC236}">
                <a16:creationId xmlns:a16="http://schemas.microsoft.com/office/drawing/2014/main" id="{E98BAF09-A032-43E0-A633-F7CE12B1E8C4}"/>
              </a:ext>
            </a:extLst>
          </p:cNvPr>
          <p:cNvSpPr>
            <a:spLocks noGrp="1"/>
          </p:cNvSpPr>
          <p:nvPr/>
        </p:nvSpPr>
        <p:spPr>
          <a:xfrm>
            <a:off x="8905875" y="3857625"/>
            <a:ext cx="1809750" cy="361950"/>
          </a:xfrm>
          <a:prstGeom prst="roundRect">
            <a:avLst>
              <a:gd name="adj" fmla="val 21053"/>
            </a:avLst>
          </a:prstGeom>
          <a:solidFill>
            <a:srgbClr val="EAF2F8"/>
          </a:solidFill>
          <a:ln w="9525">
            <a:solidFill>
              <a:srgbClr val="EAF2F8"/>
            </a:solidFill>
            <a:prstDash val="solid"/>
          </a:ln>
        </p:spPr>
        <p:txBody>
          <a:bodyPr anchor="ctr"/>
          <a:lstStyle>
            <a:defPPr algn="ctr">
              <a:def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результат</a:t>
            </a:r>
          </a:p>
        </p:txBody>
      </p:sp>
      <p:sp>
        <p:nvSpPr>
          <p:cNvPr id="19" name="Прямокутник 18">
            <a:extLst>
              <a:ext uri="{FF2B5EF4-FFF2-40B4-BE49-F238E27FC236}">
                <a16:creationId xmlns:a16="http://schemas.microsoft.com/office/drawing/2014/main" id="{1C9B1B8C-52DD-4113-B738-BD2AA2B3E1FA}"/>
              </a:ext>
            </a:extLst>
          </p:cNvPr>
          <p:cNvSpPr>
            <a:spLocks noGrp="1"/>
          </p:cNvSpPr>
          <p:nvPr/>
        </p:nvSpPr>
        <p:spPr>
          <a:xfrm>
            <a:off x="2381250" y="5143500"/>
            <a:ext cx="74295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2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Модель є прикладом логіки, а не готовим емпірично підтвердженим висновком.</a:t>
            </a:r>
          </a:p>
        </p:txBody>
      </p:sp>
    </p:spTree>
    <p:extLst>
      <p:ext uri="{BB962C8B-B14F-4D97-AF65-F5344CB8AC3E}">
        <p14:creationId xmlns:p14="http://schemas.microsoft.com/office/powerpoint/2010/main" val="172737322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F1ADA323-22FE-4487-8413-E294B2E330A9}"/>
              </a:ext>
            </a:extLst>
          </p:cNvPr>
          <p:cNvSpPr>
            <a:spLocks noGrp="1"/>
          </p:cNvSpPr>
          <p:nvPr/>
        </p:nvSpPr>
        <p:spPr>
          <a:xfrm>
            <a:off x="666750" y="361950"/>
            <a:ext cx="4095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4. КОНЦЕПТУАЛЬНА МОДЕЛЬ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65FCA7EB-5EC5-4481-A5A3-C372B8E8918E}"/>
              </a:ext>
            </a:extLst>
          </p:cNvPr>
          <p:cNvSpPr>
            <a:spLocks noGrp="1"/>
          </p:cNvSpPr>
          <p:nvPr/>
        </p:nvSpPr>
        <p:spPr>
          <a:xfrm>
            <a:off x="666750" y="723900"/>
            <a:ext cx="108585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Перевірка узгодженості моделі з дизайном дослідження</a:t>
            </a:r>
          </a:p>
        </p:txBody>
      </p:sp>
      <p:sp>
        <p:nvSpPr>
          <p:cNvPr id="3" name="Пряма сполучна лінія 2">
            <a:extLst>
              <a:ext uri="{FF2B5EF4-FFF2-40B4-BE49-F238E27FC236}">
                <a16:creationId xmlns:a16="http://schemas.microsoft.com/office/drawing/2014/main" id="{89384432-DF2D-41F3-8510-C396B03689A7}"/>
              </a:ext>
            </a:extLst>
          </p:cNvPr>
          <p:cNvSpPr>
            <a:spLocks noGrp="1"/>
          </p:cNvSpPr>
          <p:nvPr/>
        </p:nvSpPr>
        <p:spPr>
          <a:xfrm>
            <a:off x="666750" y="1381125"/>
            <a:ext cx="10858500" cy="0"/>
          </a:xfrm>
          <a:prstGeom prst="line">
            <a:avLst/>
          </a:prstGeom>
          <a:noFill/>
          <a:ln w="28575">
            <a:solidFill>
              <a:srgbClr val="EAF2F8"/>
            </a:solidFill>
            <a:prstDash val="solid"/>
          </a:ln>
        </p:spPr>
      </p:sp>
      <p:sp>
        <p:nvSpPr>
          <p:cNvPr id="4" name="Пряма сполучна лінія 3">
            <a:extLst>
              <a:ext uri="{FF2B5EF4-FFF2-40B4-BE49-F238E27FC236}">
                <a16:creationId xmlns:a16="http://schemas.microsoft.com/office/drawing/2014/main" id="{5BA0D3E9-AA44-4A35-99D1-297694B0DE5B}"/>
              </a:ext>
            </a:extLst>
          </p:cNvPr>
          <p:cNvSpPr>
            <a:spLocks noGrp="1"/>
          </p:cNvSpPr>
          <p:nvPr/>
        </p:nvSpPr>
        <p:spPr>
          <a:xfrm>
            <a:off x="666750" y="6248400"/>
            <a:ext cx="10858500" cy="0"/>
          </a:xfrm>
          <a:prstGeom prst="line">
            <a:avLst/>
          </a:prstGeom>
          <a:noFill/>
          <a:ln w="19050">
            <a:solidFill>
              <a:srgbClr val="EAF2F8"/>
            </a:solidFill>
            <a:prstDash val="solid"/>
          </a:ln>
        </p:spPr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E74B9537-9669-44BB-B181-6BDD9B4523DD}"/>
              </a:ext>
            </a:extLst>
          </p:cNvPr>
          <p:cNvSpPr>
            <a:spLocks noGrp="1"/>
          </p:cNvSpPr>
          <p:nvPr/>
        </p:nvSpPr>
        <p:spPr>
          <a:xfrm>
            <a:off x="685800" y="634365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Методологія та організація наукових досліджень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DBF1676D-7B5F-416E-A8AF-1A9EDCFADA90}"/>
              </a:ext>
            </a:extLst>
          </p:cNvPr>
          <p:cNvSpPr>
            <a:spLocks noGrp="1"/>
          </p:cNvSpPr>
          <p:nvPr/>
        </p:nvSpPr>
        <p:spPr>
          <a:xfrm>
            <a:off x="11049000" y="6343650"/>
            <a:ext cx="4572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26</a:t>
            </a:r>
          </a:p>
        </p:txBody>
      </p:sp>
      <p:graphicFrame>
        <p:nvGraphicFramePr>
          <p:cNvPr id="7" name="Таблиця 6">
            <a:extLst>
              <a:ext uri="{FF2B5EF4-FFF2-40B4-BE49-F238E27FC236}">
                <a16:creationId xmlns:a16="http://schemas.microsoft.com/office/drawing/2014/main" id="{32BC3DD2-8F29-4AF3-8B7A-357FFB1C4D27}"/>
              </a:ext>
            </a:extLst>
          </p:cNvPr>
          <p:cNvGraphicFramePr/>
          <p:nvPr/>
        </p:nvGraphicFramePr>
        <p:xfrm>
          <a:off x="666750" y="1657350"/>
          <a:ext cx="10858500" cy="3829050"/>
        </p:xfrm>
        <a:graphic>
          <a:graphicData uri="http://schemas.openxmlformats.org/drawingml/2006/table">
            <a:tbl>
              <a:tblPr/>
              <a:tblGrid>
                <a:gridCol w="23336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57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57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8098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65810">
                <a:tc>
                  <a:txBody>
                    <a:bodyPr/>
                    <a:lstStyle/>
                    <a:p>
                      <a:pPr algn="ctr"/>
                      <a:r>
                        <a:rPr sz="112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Елемент моделі</a:t>
                      </a:r>
                    </a:p>
                  </a:txBody>
                  <a:tcPr marL="95250" marR="95250" marT="66675" marB="66675" anchor="ctr">
                    <a:solidFill>
                      <a:srgbClr val="102A4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2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Дослідницьке питання</a:t>
                      </a:r>
                    </a:p>
                  </a:txBody>
                  <a:tcPr marL="95250" marR="95250" marT="66675" marB="66675" anchor="ctr">
                    <a:solidFill>
                      <a:srgbClr val="102A4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2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Емпіричні дані</a:t>
                      </a:r>
                    </a:p>
                  </a:txBody>
                  <a:tcPr marL="95250" marR="95250" marT="66675" marB="66675" anchor="ctr">
                    <a:solidFill>
                      <a:srgbClr val="102A4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2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Метод аналізу</a:t>
                      </a:r>
                    </a:p>
                  </a:txBody>
                  <a:tcPr marL="95250" marR="95250" marT="66675" marB="66675" anchor="ctr">
                    <a:solidFill>
                      <a:srgbClr val="102A4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65810">
                <a:tc>
                  <a:txBody>
                    <a:bodyPr/>
                    <a:lstStyle/>
                    <a:p>
                      <a:pPr algn="l"/>
                      <a:r>
                        <a:rPr sz="105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Конструкт</a:t>
                      </a:r>
                    </a:p>
                  </a:txBody>
                  <a:tcPr marL="95250" marR="95250" marT="66675" marB="666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5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Що саме досліджується?</a:t>
                      </a:r>
                    </a:p>
                  </a:txBody>
                  <a:tcPr marL="95250" marR="95250" marT="66675" marB="666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5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Якими ознаками він представлений?</a:t>
                      </a:r>
                    </a:p>
                  </a:txBody>
                  <a:tcPr marL="95250" marR="95250" marT="66675" marB="666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5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Як вимірюється або інтерпретується?</a:t>
                      </a:r>
                    </a:p>
                  </a:txBody>
                  <a:tcPr marL="95250" marR="95250" marT="66675" marB="66675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65810">
                <a:tc>
                  <a:txBody>
                    <a:bodyPr/>
                    <a:lstStyle/>
                    <a:p>
                      <a:pPr algn="l"/>
                      <a:r>
                        <a:rPr sz="105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Зв’язок</a:t>
                      </a:r>
                    </a:p>
                  </a:txBody>
                  <a:tcPr marL="95250" marR="95250" marT="66675" marB="66675" anchor="ctr"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5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Яке відношення потрібно пояснити?</a:t>
                      </a:r>
                    </a:p>
                  </a:txBody>
                  <a:tcPr marL="95250" marR="95250" marT="66675" marB="66675" anchor="ctr"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5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Чи дають дані змогу спостерігати обидва елементи?</a:t>
                      </a:r>
                    </a:p>
                  </a:txBody>
                  <a:tcPr marL="95250" marR="95250" marT="66675" marB="66675" anchor="ctr"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5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Чи дозволяє метод оцінити зв’язок?</a:t>
                      </a:r>
                    </a:p>
                  </a:txBody>
                  <a:tcPr marL="95250" marR="95250" marT="66675" marB="66675" anchor="ctr">
                    <a:solidFill>
                      <a:srgbClr val="F4F8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65810">
                <a:tc>
                  <a:txBody>
                    <a:bodyPr/>
                    <a:lstStyle/>
                    <a:p>
                      <a:pPr algn="l"/>
                      <a:r>
                        <a:rPr sz="105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Механізм</a:t>
                      </a:r>
                    </a:p>
                  </a:txBody>
                  <a:tcPr marL="95250" marR="95250" marT="66675" marB="666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5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Як і чому виникає очікуваний результат?</a:t>
                      </a:r>
                    </a:p>
                  </a:txBody>
                  <a:tcPr marL="95250" marR="95250" marT="66675" marB="666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5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Які проміжні свідчення потрібні?</a:t>
                      </a:r>
                    </a:p>
                  </a:txBody>
                  <a:tcPr marL="95250" marR="95250" marT="66675" marB="666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5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Як відрізнити механізм від альтернативних пояснень?</a:t>
                      </a:r>
                    </a:p>
                  </a:txBody>
                  <a:tcPr marL="95250" marR="95250" marT="66675" marB="66675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65810">
                <a:tc>
                  <a:txBody>
                    <a:bodyPr/>
                    <a:lstStyle/>
                    <a:p>
                      <a:pPr algn="l"/>
                      <a:r>
                        <a:rPr sz="105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Умова</a:t>
                      </a:r>
                    </a:p>
                  </a:txBody>
                  <a:tcPr marL="95250" marR="95250" marT="66675" marB="66675" anchor="ctr"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5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За яких обставин зв’язок змінюється?</a:t>
                      </a:r>
                    </a:p>
                  </a:txBody>
                  <a:tcPr marL="95250" marR="95250" marT="66675" marB="66675" anchor="ctr"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5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Чи представлено відповідний контекст?</a:t>
                      </a:r>
                    </a:p>
                  </a:txBody>
                  <a:tcPr marL="95250" marR="95250" marT="66675" marB="66675" anchor="ctr"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5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Як перевіряється залежність від умов?</a:t>
                      </a:r>
                    </a:p>
                  </a:txBody>
                  <a:tcPr marL="95250" marR="95250" marT="66675" marB="66675" anchor="ctr">
                    <a:solidFill>
                      <a:srgbClr val="F4F8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B017628B-5F96-4DDA-A6CB-23D5DB382A09}"/>
              </a:ext>
            </a:extLst>
          </p:cNvPr>
          <p:cNvSpPr>
            <a:spLocks noGrp="1"/>
          </p:cNvSpPr>
          <p:nvPr/>
        </p:nvSpPr>
        <p:spPr>
          <a:xfrm>
            <a:off x="1762125" y="5667375"/>
            <a:ext cx="86677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2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Узгодженість означає, що кожен важливий елемент моделі має відповідне питання, дані та спосіб аналізу.</a:t>
            </a:r>
          </a:p>
        </p:txBody>
      </p:sp>
    </p:spTree>
    <p:extLst>
      <p:ext uri="{BB962C8B-B14F-4D97-AF65-F5344CB8AC3E}">
        <p14:creationId xmlns:p14="http://schemas.microsoft.com/office/powerpoint/2010/main" val="84836195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Прямокутник 21">
            <a:extLst>
              <a:ext uri="{FF2B5EF4-FFF2-40B4-BE49-F238E27FC236}">
                <a16:creationId xmlns:a16="http://schemas.microsoft.com/office/drawing/2014/main" id="{5DDA9E4C-CBE8-48A8-BF31-FF9B4910A92F}"/>
              </a:ext>
            </a:extLst>
          </p:cNvPr>
          <p:cNvSpPr>
            <a:spLocks noGrp="1"/>
          </p:cNvSpPr>
          <p:nvPr/>
        </p:nvSpPr>
        <p:spPr>
          <a:xfrm>
            <a:off x="666750" y="361950"/>
            <a:ext cx="4095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ПІДСУМОК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7C88E10A-E641-427B-8548-1DC5AD320303}"/>
              </a:ext>
            </a:extLst>
          </p:cNvPr>
          <p:cNvSpPr>
            <a:spLocks noGrp="1"/>
          </p:cNvSpPr>
          <p:nvPr/>
        </p:nvSpPr>
        <p:spPr>
          <a:xfrm>
            <a:off x="666750" y="723900"/>
            <a:ext cx="108585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Контрольні запитання до теоретичного обґрунтування</a:t>
            </a:r>
          </a:p>
        </p:txBody>
      </p:sp>
      <p:sp>
        <p:nvSpPr>
          <p:cNvPr id="3" name="Пряма сполучна лінія 2">
            <a:extLst>
              <a:ext uri="{FF2B5EF4-FFF2-40B4-BE49-F238E27FC236}">
                <a16:creationId xmlns:a16="http://schemas.microsoft.com/office/drawing/2014/main" id="{C3F90A52-4C5D-46BB-8C70-C9C22E8850A0}"/>
              </a:ext>
            </a:extLst>
          </p:cNvPr>
          <p:cNvSpPr>
            <a:spLocks noGrp="1"/>
          </p:cNvSpPr>
          <p:nvPr/>
        </p:nvSpPr>
        <p:spPr>
          <a:xfrm>
            <a:off x="666750" y="1381125"/>
            <a:ext cx="10858500" cy="0"/>
          </a:xfrm>
          <a:prstGeom prst="line">
            <a:avLst/>
          </a:prstGeom>
          <a:noFill/>
          <a:ln w="28575">
            <a:solidFill>
              <a:srgbClr val="EAF2F8"/>
            </a:solidFill>
            <a:prstDash val="solid"/>
          </a:ln>
        </p:spPr>
      </p:sp>
      <p:sp>
        <p:nvSpPr>
          <p:cNvPr id="4" name="Пряма сполучна лінія 3">
            <a:extLst>
              <a:ext uri="{FF2B5EF4-FFF2-40B4-BE49-F238E27FC236}">
                <a16:creationId xmlns:a16="http://schemas.microsoft.com/office/drawing/2014/main" id="{C4D953D1-B70C-46E9-BF33-54D190FB8F6D}"/>
              </a:ext>
            </a:extLst>
          </p:cNvPr>
          <p:cNvSpPr>
            <a:spLocks noGrp="1"/>
          </p:cNvSpPr>
          <p:nvPr/>
        </p:nvSpPr>
        <p:spPr>
          <a:xfrm>
            <a:off x="666750" y="6248400"/>
            <a:ext cx="10858500" cy="0"/>
          </a:xfrm>
          <a:prstGeom prst="line">
            <a:avLst/>
          </a:prstGeom>
          <a:noFill/>
          <a:ln w="19050">
            <a:solidFill>
              <a:srgbClr val="EAF2F8"/>
            </a:solidFill>
            <a:prstDash val="solid"/>
          </a:ln>
        </p:spPr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D276F78D-A2A3-416F-ABEB-E8E3809E0CCF}"/>
              </a:ext>
            </a:extLst>
          </p:cNvPr>
          <p:cNvSpPr>
            <a:spLocks noGrp="1"/>
          </p:cNvSpPr>
          <p:nvPr/>
        </p:nvSpPr>
        <p:spPr>
          <a:xfrm>
            <a:off x="685800" y="634365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Методологія та організація наукових досліджень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F7904ADD-6ADA-4A21-8605-D8DB3DA17AD6}"/>
              </a:ext>
            </a:extLst>
          </p:cNvPr>
          <p:cNvSpPr>
            <a:spLocks noGrp="1"/>
          </p:cNvSpPr>
          <p:nvPr/>
        </p:nvSpPr>
        <p:spPr>
          <a:xfrm>
            <a:off x="11049000" y="6343650"/>
            <a:ext cx="4572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27</a:t>
            </a:r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721C6E35-CF96-4621-9394-4C1D7F60B4BC}"/>
              </a:ext>
            </a:extLst>
          </p:cNvPr>
          <p:cNvSpPr>
            <a:spLocks noGrp="1"/>
          </p:cNvSpPr>
          <p:nvPr/>
        </p:nvSpPr>
        <p:spPr>
          <a:xfrm>
            <a:off x="857250" y="1619250"/>
            <a:ext cx="495300" cy="495300"/>
          </a:xfrm>
          <a:prstGeom prst="ellipse">
            <a:avLst/>
          </a:prstGeom>
          <a:solidFill>
            <a:srgbClr val="EAF2F8"/>
          </a:solidFill>
          <a:ln w="14288">
            <a:solidFill>
              <a:srgbClr val="5C9BC6"/>
            </a:solidFill>
            <a:prstDash val="solid"/>
          </a:ln>
        </p:spPr>
        <p:txBody>
          <a:bodyPr anchor="ctr"/>
          <a:lstStyle>
            <a:defPPr algn="ctr">
              <a:defRPr sz="127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7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1</a:t>
            </a:r>
          </a:p>
        </p:txBody>
      </p:sp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44ED99DD-B1E0-4910-BE19-651EF00F1AF2}"/>
              </a:ext>
            </a:extLst>
          </p:cNvPr>
          <p:cNvSpPr>
            <a:spLocks noGrp="1"/>
          </p:cNvSpPr>
          <p:nvPr/>
        </p:nvSpPr>
        <p:spPr>
          <a:xfrm>
            <a:off x="1666875" y="1581150"/>
            <a:ext cx="93345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4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4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Чи пояснює обраний теоретичний підхід сформульовану проблему?</a:t>
            </a:r>
          </a:p>
        </p:txBody>
      </p:sp>
      <p:sp>
        <p:nvSpPr>
          <p:cNvPr id="9" name="Пряма сполучна лінія 8">
            <a:extLst>
              <a:ext uri="{FF2B5EF4-FFF2-40B4-BE49-F238E27FC236}">
                <a16:creationId xmlns:a16="http://schemas.microsoft.com/office/drawing/2014/main" id="{4F19DB46-C156-404E-9D57-EF4112296523}"/>
              </a:ext>
            </a:extLst>
          </p:cNvPr>
          <p:cNvSpPr>
            <a:spLocks noGrp="1"/>
          </p:cNvSpPr>
          <p:nvPr/>
        </p:nvSpPr>
        <p:spPr>
          <a:xfrm>
            <a:off x="1666875" y="2190750"/>
            <a:ext cx="9382125" cy="0"/>
          </a:xfrm>
          <a:prstGeom prst="line">
            <a:avLst/>
          </a:prstGeom>
          <a:noFill/>
          <a:ln w="14288">
            <a:solidFill>
              <a:srgbClr val="EAF2F8"/>
            </a:solidFill>
            <a:prstDash val="solid"/>
          </a:ln>
        </p:spPr>
      </p:sp>
      <p:sp>
        <p:nvSpPr>
          <p:cNvPr id="10" name="Овал 9">
            <a:extLst>
              <a:ext uri="{FF2B5EF4-FFF2-40B4-BE49-F238E27FC236}">
                <a16:creationId xmlns:a16="http://schemas.microsoft.com/office/drawing/2014/main" id="{C313C374-D2D4-4917-ABBE-B8DEE7B4E8A9}"/>
              </a:ext>
            </a:extLst>
          </p:cNvPr>
          <p:cNvSpPr>
            <a:spLocks noGrp="1"/>
          </p:cNvSpPr>
          <p:nvPr/>
        </p:nvSpPr>
        <p:spPr>
          <a:xfrm>
            <a:off x="857250" y="2438400"/>
            <a:ext cx="495300" cy="495300"/>
          </a:xfrm>
          <a:prstGeom prst="ellipse">
            <a:avLst/>
          </a:prstGeom>
          <a:solidFill>
            <a:srgbClr val="EAF2F8"/>
          </a:solidFill>
          <a:ln w="14288">
            <a:solidFill>
              <a:srgbClr val="5C9BC6"/>
            </a:solidFill>
            <a:prstDash val="solid"/>
          </a:ln>
        </p:spPr>
        <p:txBody>
          <a:bodyPr anchor="ctr"/>
          <a:lstStyle>
            <a:defPPr algn="ctr">
              <a:defRPr sz="127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7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2</a:t>
            </a:r>
          </a:p>
        </p:txBody>
      </p:sp>
      <p:sp>
        <p:nvSpPr>
          <p:cNvPr id="11" name="Прямокутник 10">
            <a:extLst>
              <a:ext uri="{FF2B5EF4-FFF2-40B4-BE49-F238E27FC236}">
                <a16:creationId xmlns:a16="http://schemas.microsoft.com/office/drawing/2014/main" id="{1B31D167-C3AD-41CB-853F-ECE06C5F06BB}"/>
              </a:ext>
            </a:extLst>
          </p:cNvPr>
          <p:cNvSpPr>
            <a:spLocks noGrp="1"/>
          </p:cNvSpPr>
          <p:nvPr/>
        </p:nvSpPr>
        <p:spPr>
          <a:xfrm>
            <a:off x="1666875" y="2400300"/>
            <a:ext cx="93345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4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4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Чи зіставлено аргументи, методи й результати попередніх досліджень?</a:t>
            </a:r>
          </a:p>
        </p:txBody>
      </p:sp>
      <p:sp>
        <p:nvSpPr>
          <p:cNvPr id="12" name="Пряма сполучна лінія 11">
            <a:extLst>
              <a:ext uri="{FF2B5EF4-FFF2-40B4-BE49-F238E27FC236}">
                <a16:creationId xmlns:a16="http://schemas.microsoft.com/office/drawing/2014/main" id="{6D89C42D-49F4-4BAF-9298-A4F5B5486AF2}"/>
              </a:ext>
            </a:extLst>
          </p:cNvPr>
          <p:cNvSpPr>
            <a:spLocks noGrp="1"/>
          </p:cNvSpPr>
          <p:nvPr/>
        </p:nvSpPr>
        <p:spPr>
          <a:xfrm>
            <a:off x="1666875" y="3009900"/>
            <a:ext cx="9382125" cy="0"/>
          </a:xfrm>
          <a:prstGeom prst="line">
            <a:avLst/>
          </a:prstGeom>
          <a:noFill/>
          <a:ln w="14288">
            <a:solidFill>
              <a:srgbClr val="EAF2F8"/>
            </a:solidFill>
            <a:prstDash val="solid"/>
          </a:ln>
        </p:spPr>
      </p:sp>
      <p:sp>
        <p:nvSpPr>
          <p:cNvPr id="13" name="Овал 12">
            <a:extLst>
              <a:ext uri="{FF2B5EF4-FFF2-40B4-BE49-F238E27FC236}">
                <a16:creationId xmlns:a16="http://schemas.microsoft.com/office/drawing/2014/main" id="{894ADF73-4ECE-4EBF-AB5E-714A9CC08592}"/>
              </a:ext>
            </a:extLst>
          </p:cNvPr>
          <p:cNvSpPr>
            <a:spLocks noGrp="1"/>
          </p:cNvSpPr>
          <p:nvPr/>
        </p:nvSpPr>
        <p:spPr>
          <a:xfrm>
            <a:off x="857250" y="3257550"/>
            <a:ext cx="495300" cy="495300"/>
          </a:xfrm>
          <a:prstGeom prst="ellipse">
            <a:avLst/>
          </a:prstGeom>
          <a:solidFill>
            <a:srgbClr val="EAF2F8"/>
          </a:solidFill>
          <a:ln w="14288">
            <a:solidFill>
              <a:srgbClr val="5C9BC6"/>
            </a:solidFill>
            <a:prstDash val="solid"/>
          </a:ln>
        </p:spPr>
        <p:txBody>
          <a:bodyPr anchor="ctr"/>
          <a:lstStyle>
            <a:defPPr algn="ctr">
              <a:defRPr sz="127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7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3</a:t>
            </a:r>
          </a:p>
        </p:txBody>
      </p:sp>
      <p:sp>
        <p:nvSpPr>
          <p:cNvPr id="14" name="Прямокутник 13">
            <a:extLst>
              <a:ext uri="{FF2B5EF4-FFF2-40B4-BE49-F238E27FC236}">
                <a16:creationId xmlns:a16="http://schemas.microsoft.com/office/drawing/2014/main" id="{E75095AA-1900-4030-A439-CFFF4EB5A722}"/>
              </a:ext>
            </a:extLst>
          </p:cNvPr>
          <p:cNvSpPr>
            <a:spLocks noGrp="1"/>
          </p:cNvSpPr>
          <p:nvPr/>
        </p:nvSpPr>
        <p:spPr>
          <a:xfrm>
            <a:off x="1666875" y="3219450"/>
            <a:ext cx="93345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4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4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Чи випливає невирішене питання з конкретної наукової дискусії?</a:t>
            </a:r>
          </a:p>
        </p:txBody>
      </p:sp>
      <p:sp>
        <p:nvSpPr>
          <p:cNvPr id="15" name="Пряма сполучна лінія 14">
            <a:extLst>
              <a:ext uri="{FF2B5EF4-FFF2-40B4-BE49-F238E27FC236}">
                <a16:creationId xmlns:a16="http://schemas.microsoft.com/office/drawing/2014/main" id="{25569705-6F52-4F04-BAFA-9D50F34F58E2}"/>
              </a:ext>
            </a:extLst>
          </p:cNvPr>
          <p:cNvSpPr>
            <a:spLocks noGrp="1"/>
          </p:cNvSpPr>
          <p:nvPr/>
        </p:nvSpPr>
        <p:spPr>
          <a:xfrm>
            <a:off x="1666875" y="3829050"/>
            <a:ext cx="9382125" cy="0"/>
          </a:xfrm>
          <a:prstGeom prst="line">
            <a:avLst/>
          </a:prstGeom>
          <a:noFill/>
          <a:ln w="14288">
            <a:solidFill>
              <a:srgbClr val="EAF2F8"/>
            </a:solidFill>
            <a:prstDash val="solid"/>
          </a:ln>
        </p:spPr>
      </p:sp>
      <p:sp>
        <p:nvSpPr>
          <p:cNvPr id="16" name="Овал 15">
            <a:extLst>
              <a:ext uri="{FF2B5EF4-FFF2-40B4-BE49-F238E27FC236}">
                <a16:creationId xmlns:a16="http://schemas.microsoft.com/office/drawing/2014/main" id="{8CE2F4A6-725F-4D7B-BA40-8081C7AF75EC}"/>
              </a:ext>
            </a:extLst>
          </p:cNvPr>
          <p:cNvSpPr>
            <a:spLocks noGrp="1"/>
          </p:cNvSpPr>
          <p:nvPr/>
        </p:nvSpPr>
        <p:spPr>
          <a:xfrm>
            <a:off x="857250" y="4076700"/>
            <a:ext cx="495300" cy="495300"/>
          </a:xfrm>
          <a:prstGeom prst="ellipse">
            <a:avLst/>
          </a:prstGeom>
          <a:solidFill>
            <a:srgbClr val="EAF2F8"/>
          </a:solidFill>
          <a:ln w="14288">
            <a:solidFill>
              <a:srgbClr val="5C9BC6"/>
            </a:solidFill>
            <a:prstDash val="solid"/>
          </a:ln>
        </p:spPr>
        <p:txBody>
          <a:bodyPr anchor="ctr"/>
          <a:lstStyle>
            <a:defPPr algn="ctr">
              <a:defRPr sz="127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7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4</a:t>
            </a:r>
          </a:p>
        </p:txBody>
      </p:sp>
      <p:sp>
        <p:nvSpPr>
          <p:cNvPr id="17" name="Прямокутник 16">
            <a:extLst>
              <a:ext uri="{FF2B5EF4-FFF2-40B4-BE49-F238E27FC236}">
                <a16:creationId xmlns:a16="http://schemas.microsoft.com/office/drawing/2014/main" id="{0AE74533-5CF6-44CF-AD69-2B9B2F6C301C}"/>
              </a:ext>
            </a:extLst>
          </p:cNvPr>
          <p:cNvSpPr>
            <a:spLocks noGrp="1"/>
          </p:cNvSpPr>
          <p:nvPr/>
        </p:nvSpPr>
        <p:spPr>
          <a:xfrm>
            <a:off x="1666875" y="4038600"/>
            <a:ext cx="93345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4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4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Чи відображає концептуальна модель ключові поняття, зв’язки, механізми й умови?</a:t>
            </a:r>
          </a:p>
        </p:txBody>
      </p:sp>
      <p:sp>
        <p:nvSpPr>
          <p:cNvPr id="18" name="Пряма сполучна лінія 17">
            <a:extLst>
              <a:ext uri="{FF2B5EF4-FFF2-40B4-BE49-F238E27FC236}">
                <a16:creationId xmlns:a16="http://schemas.microsoft.com/office/drawing/2014/main" id="{DE2232A3-9505-4C13-8CCB-02B26A19C2B0}"/>
              </a:ext>
            </a:extLst>
          </p:cNvPr>
          <p:cNvSpPr>
            <a:spLocks noGrp="1"/>
          </p:cNvSpPr>
          <p:nvPr/>
        </p:nvSpPr>
        <p:spPr>
          <a:xfrm>
            <a:off x="1666875" y="4648200"/>
            <a:ext cx="9382125" cy="0"/>
          </a:xfrm>
          <a:prstGeom prst="line">
            <a:avLst/>
          </a:prstGeom>
          <a:noFill/>
          <a:ln w="14288">
            <a:solidFill>
              <a:srgbClr val="EAF2F8"/>
            </a:solidFill>
            <a:prstDash val="solid"/>
          </a:ln>
        </p:spPr>
      </p:sp>
      <p:sp>
        <p:nvSpPr>
          <p:cNvPr id="19" name="Овал 18">
            <a:extLst>
              <a:ext uri="{FF2B5EF4-FFF2-40B4-BE49-F238E27FC236}">
                <a16:creationId xmlns:a16="http://schemas.microsoft.com/office/drawing/2014/main" id="{1C85FC44-3335-44CC-824D-5CFDE7E62341}"/>
              </a:ext>
            </a:extLst>
          </p:cNvPr>
          <p:cNvSpPr>
            <a:spLocks noGrp="1"/>
          </p:cNvSpPr>
          <p:nvPr/>
        </p:nvSpPr>
        <p:spPr>
          <a:xfrm>
            <a:off x="857250" y="4895850"/>
            <a:ext cx="495300" cy="495300"/>
          </a:xfrm>
          <a:prstGeom prst="ellipse">
            <a:avLst/>
          </a:prstGeom>
          <a:solidFill>
            <a:srgbClr val="102A43"/>
          </a:solidFill>
          <a:ln w="14288">
            <a:solidFill>
              <a:srgbClr val="102A43"/>
            </a:solidFill>
            <a:prstDash val="solid"/>
          </a:ln>
        </p:spPr>
        <p:txBody>
          <a:bodyPr anchor="ctr"/>
          <a:lstStyle>
            <a:def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5</a:t>
            </a:r>
          </a:p>
        </p:txBody>
      </p:sp>
      <p:sp>
        <p:nvSpPr>
          <p:cNvPr id="20" name="Прямокутник 19">
            <a:extLst>
              <a:ext uri="{FF2B5EF4-FFF2-40B4-BE49-F238E27FC236}">
                <a16:creationId xmlns:a16="http://schemas.microsoft.com/office/drawing/2014/main" id="{5C298F0F-C7FA-499A-8AD8-FA15350A1CED}"/>
              </a:ext>
            </a:extLst>
          </p:cNvPr>
          <p:cNvSpPr>
            <a:spLocks noGrp="1"/>
          </p:cNvSpPr>
          <p:nvPr/>
        </p:nvSpPr>
        <p:spPr>
          <a:xfrm>
            <a:off x="1666875" y="4857750"/>
            <a:ext cx="93345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4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4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Чи узгоджено модель із дослідницьким питанням, даними та методами?</a:t>
            </a:r>
          </a:p>
        </p:txBody>
      </p:sp>
      <p:sp>
        <p:nvSpPr>
          <p:cNvPr id="21" name="Пряма сполучна лінія 20">
            <a:extLst>
              <a:ext uri="{FF2B5EF4-FFF2-40B4-BE49-F238E27FC236}">
                <a16:creationId xmlns:a16="http://schemas.microsoft.com/office/drawing/2014/main" id="{DB586F0F-AA39-4F07-9797-3954991E192E}"/>
              </a:ext>
            </a:extLst>
          </p:cNvPr>
          <p:cNvSpPr>
            <a:spLocks noGrp="1"/>
          </p:cNvSpPr>
          <p:nvPr/>
        </p:nvSpPr>
        <p:spPr>
          <a:xfrm>
            <a:off x="1666875" y="5467350"/>
            <a:ext cx="9382125" cy="0"/>
          </a:xfrm>
          <a:prstGeom prst="line">
            <a:avLst/>
          </a:prstGeom>
          <a:noFill/>
          <a:ln w="14288">
            <a:solidFill>
              <a:srgbClr val="EAF2F8"/>
            </a:solidFill>
            <a:prstDash val="solid"/>
          </a:ln>
        </p:spPr>
      </p:sp>
    </p:spTree>
    <p:extLst>
      <p:ext uri="{BB962C8B-B14F-4D97-AF65-F5344CB8AC3E}">
        <p14:creationId xmlns:p14="http://schemas.microsoft.com/office/powerpoint/2010/main" val="146904141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кутник 10">
            <a:extLst>
              <a:ext uri="{FF2B5EF4-FFF2-40B4-BE49-F238E27FC236}">
                <a16:creationId xmlns:a16="http://schemas.microsoft.com/office/drawing/2014/main" id="{0334AF74-40A6-4503-B813-B561BC9D5F92}"/>
              </a:ext>
            </a:extLst>
          </p:cNvPr>
          <p:cNvSpPr>
            <a:spLocks noGrp="1"/>
          </p:cNvSpPr>
          <p:nvPr/>
        </p:nvSpPr>
        <p:spPr>
          <a:xfrm>
            <a:off x="666750" y="361950"/>
            <a:ext cx="4095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ДЖЕРЕЛА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25329954-E0FF-4152-88A5-3A2E537FA192}"/>
              </a:ext>
            </a:extLst>
          </p:cNvPr>
          <p:cNvSpPr>
            <a:spLocks noGrp="1"/>
          </p:cNvSpPr>
          <p:nvPr/>
        </p:nvSpPr>
        <p:spPr>
          <a:xfrm>
            <a:off x="666750" y="723900"/>
            <a:ext cx="108585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Рекомендована література до лекції</a:t>
            </a:r>
          </a:p>
        </p:txBody>
      </p:sp>
      <p:sp>
        <p:nvSpPr>
          <p:cNvPr id="3" name="Пряма сполучна лінія 2">
            <a:extLst>
              <a:ext uri="{FF2B5EF4-FFF2-40B4-BE49-F238E27FC236}">
                <a16:creationId xmlns:a16="http://schemas.microsoft.com/office/drawing/2014/main" id="{397AC507-552A-42A2-BD74-66A4B848B0C1}"/>
              </a:ext>
            </a:extLst>
          </p:cNvPr>
          <p:cNvSpPr>
            <a:spLocks noGrp="1"/>
          </p:cNvSpPr>
          <p:nvPr/>
        </p:nvSpPr>
        <p:spPr>
          <a:xfrm>
            <a:off x="666750" y="1381125"/>
            <a:ext cx="10858500" cy="0"/>
          </a:xfrm>
          <a:prstGeom prst="line">
            <a:avLst/>
          </a:prstGeom>
          <a:noFill/>
          <a:ln w="28575">
            <a:solidFill>
              <a:srgbClr val="EAF2F8"/>
            </a:solidFill>
            <a:prstDash val="solid"/>
          </a:ln>
        </p:spPr>
      </p:sp>
      <p:sp>
        <p:nvSpPr>
          <p:cNvPr id="4" name="Пряма сполучна лінія 3">
            <a:extLst>
              <a:ext uri="{FF2B5EF4-FFF2-40B4-BE49-F238E27FC236}">
                <a16:creationId xmlns:a16="http://schemas.microsoft.com/office/drawing/2014/main" id="{9769673F-48A2-4C14-8523-EFBA3CDA75FF}"/>
              </a:ext>
            </a:extLst>
          </p:cNvPr>
          <p:cNvSpPr>
            <a:spLocks noGrp="1"/>
          </p:cNvSpPr>
          <p:nvPr/>
        </p:nvSpPr>
        <p:spPr>
          <a:xfrm>
            <a:off x="666750" y="6248400"/>
            <a:ext cx="10858500" cy="0"/>
          </a:xfrm>
          <a:prstGeom prst="line">
            <a:avLst/>
          </a:prstGeom>
          <a:noFill/>
          <a:ln w="19050">
            <a:solidFill>
              <a:srgbClr val="EAF2F8"/>
            </a:solidFill>
            <a:prstDash val="solid"/>
          </a:ln>
        </p:spPr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8947FDB2-EDA8-42C1-A343-B96B6788464B}"/>
              </a:ext>
            </a:extLst>
          </p:cNvPr>
          <p:cNvSpPr>
            <a:spLocks noGrp="1"/>
          </p:cNvSpPr>
          <p:nvPr/>
        </p:nvSpPr>
        <p:spPr>
          <a:xfrm>
            <a:off x="685800" y="634365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Методологія та організація наукових досліджень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B49687FC-11DD-4ADD-B133-515C545FDAC8}"/>
              </a:ext>
            </a:extLst>
          </p:cNvPr>
          <p:cNvSpPr>
            <a:spLocks noGrp="1"/>
          </p:cNvSpPr>
          <p:nvPr/>
        </p:nvSpPr>
        <p:spPr>
          <a:xfrm>
            <a:off x="11049000" y="6343650"/>
            <a:ext cx="4572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28</a:t>
            </a:r>
          </a:p>
        </p:txBody>
      </p:sp>
      <p:sp>
        <p:nvSpPr>
          <p:cNvPr id="7" name="Округлений прямокутник 6">
            <a:extLst>
              <a:ext uri="{FF2B5EF4-FFF2-40B4-BE49-F238E27FC236}">
                <a16:creationId xmlns:a16="http://schemas.microsoft.com/office/drawing/2014/main" id="{407502DF-C5A6-4001-A1F4-ACFEB5ED935B}"/>
              </a:ext>
            </a:extLst>
          </p:cNvPr>
          <p:cNvSpPr>
            <a:spLocks noGrp="1"/>
          </p:cNvSpPr>
          <p:nvPr/>
        </p:nvSpPr>
        <p:spPr>
          <a:xfrm>
            <a:off x="666750" y="1638300"/>
            <a:ext cx="5238750" cy="3905250"/>
          </a:xfrm>
          <a:prstGeom prst="roundRect">
            <a:avLst>
              <a:gd name="adj" fmla="val 1951"/>
            </a:avLst>
          </a:prstGeom>
          <a:solidFill>
            <a:srgbClr val="F4F8FB"/>
          </a:solidFill>
          <a:ln w="14288">
            <a:solidFill>
              <a:srgbClr val="C9D7E3"/>
            </a:solidFill>
            <a:prstDash val="solid"/>
          </a:ln>
        </p:spPr>
      </p:sp>
      <p:sp>
        <p:nvSpPr>
          <p:cNvPr id="8" name="Округлений прямокутник 7">
            <a:extLst>
              <a:ext uri="{FF2B5EF4-FFF2-40B4-BE49-F238E27FC236}">
                <a16:creationId xmlns:a16="http://schemas.microsoft.com/office/drawing/2014/main" id="{45088FEE-0737-45E7-88C1-F16826E2E52F}"/>
              </a:ext>
            </a:extLst>
          </p:cNvPr>
          <p:cNvSpPr>
            <a:spLocks noGrp="1"/>
          </p:cNvSpPr>
          <p:nvPr/>
        </p:nvSpPr>
        <p:spPr>
          <a:xfrm>
            <a:off x="6286500" y="1638300"/>
            <a:ext cx="5238750" cy="3905250"/>
          </a:xfrm>
          <a:prstGeom prst="roundRect">
            <a:avLst>
              <a:gd name="adj" fmla="val 1951"/>
            </a:avLst>
          </a:prstGeom>
          <a:solidFill>
            <a:srgbClr val="FFFFFF"/>
          </a:solidFill>
          <a:ln w="14288">
            <a:solidFill>
              <a:srgbClr val="C9D7E3"/>
            </a:solidFill>
            <a:prstDash val="solid"/>
          </a:ln>
        </p:spPr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08F9AE48-9403-4095-B34E-E3D7A7390BE0}"/>
              </a:ext>
            </a:extLst>
          </p:cNvPr>
          <p:cNvSpPr>
            <a:spLocks noGrp="1"/>
          </p:cNvSpPr>
          <p:nvPr/>
        </p:nvSpPr>
        <p:spPr>
          <a:xfrm>
            <a:off x="895350" y="1847850"/>
            <a:ext cx="4810125" cy="3476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1. Creswell J. W., Creswell J. D. Research Design: Qualitative, Quantitative, and Mixed Methods Approaches. 6th ed. SAGE, 2023.</a:t>
            </a:r>
          </a:p>
          <a:p>
            <a:endParaRPr sz="1050" b="0">
              <a:solidFill>
                <a:srgbClr val="243746"/>
              </a:solidFill>
              <a:latin typeface="DejaVu Sans"/>
              <a:ea typeface="DejaVu Sans"/>
              <a:cs typeface="DejaVu Sans"/>
            </a:endParaRPr>
          </a:p>
          <a:p>
            <a:pPr algn="l">
              <a:def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2. Booth W. C., Colomb G. G., Williams J. M. et al. The Craft of Research. 5th ed. University of Chicago Press, 2024.</a:t>
            </a:r>
          </a:p>
          <a:p>
            <a:endParaRPr sz="1050" b="0">
              <a:solidFill>
                <a:srgbClr val="243746"/>
              </a:solidFill>
              <a:latin typeface="DejaVu Sans"/>
              <a:ea typeface="DejaVu Sans"/>
              <a:cs typeface="DejaVu Sans"/>
            </a:endParaRPr>
          </a:p>
          <a:p>
            <a:pPr algn="l">
              <a:def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3. Snyder H. Literature review as a research methodology: An overview and guidelines. Journal of Business Research. 2019. Vol. 104. P. 333–339. DOI: 10.1016/j.jbusres.2019.07.039.</a:t>
            </a:r>
          </a:p>
          <a:p>
            <a:endParaRPr sz="1050" b="0">
              <a:solidFill>
                <a:srgbClr val="243746"/>
              </a:solidFill>
              <a:latin typeface="DejaVu Sans"/>
              <a:ea typeface="DejaVu Sans"/>
              <a:cs typeface="DejaVu Sans"/>
            </a:endParaRPr>
          </a:p>
          <a:p>
            <a:pPr algn="l">
              <a:def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4. Toulmin S. E. The Uses of Argument. Updated ed. Cambridge University Press, 2003.</a:t>
            </a:r>
          </a:p>
        </p:txBody>
      </p:sp>
      <p:sp>
        <p:nvSpPr>
          <p:cNvPr id="10" name="Прямокутник 9">
            <a:extLst>
              <a:ext uri="{FF2B5EF4-FFF2-40B4-BE49-F238E27FC236}">
                <a16:creationId xmlns:a16="http://schemas.microsoft.com/office/drawing/2014/main" id="{9258725A-42BA-4EB9-A074-71E495BAA3DE}"/>
              </a:ext>
            </a:extLst>
          </p:cNvPr>
          <p:cNvSpPr>
            <a:spLocks noGrp="1"/>
          </p:cNvSpPr>
          <p:nvPr/>
        </p:nvSpPr>
        <p:spPr>
          <a:xfrm>
            <a:off x="6515100" y="1847850"/>
            <a:ext cx="4810125" cy="3476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5. Jabareen Y. Building a Conceptual Framework: Philosophy, Definitions, and Procedure. International Journal of Qualitative Methods. 2009. Vol. 8, No. 4. P. 49–62. DOI: 10.1177/160940690900800406.</a:t>
            </a:r>
          </a:p>
          <a:p>
            <a:endParaRPr sz="1050" b="0">
              <a:solidFill>
                <a:srgbClr val="243746"/>
              </a:solidFill>
              <a:latin typeface="DejaVu Sans"/>
              <a:ea typeface="DejaVu Sans"/>
              <a:cs typeface="DejaVu Sans"/>
            </a:endParaRPr>
          </a:p>
          <a:p>
            <a:pPr algn="l">
              <a:def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6. Whetten D. A. What Constitutes a Theoretical Contribution? Academy of Management Review. 1989. Vol. 14, No. 4. P. 490–495. DOI: 10.5465/AMR.1989.4308371.</a:t>
            </a:r>
          </a:p>
          <a:p>
            <a:endParaRPr sz="1050" b="0">
              <a:solidFill>
                <a:srgbClr val="243746"/>
              </a:solidFill>
              <a:latin typeface="DejaVu Sans"/>
              <a:ea typeface="DejaVu Sans"/>
              <a:cs typeface="DejaVu Sans"/>
            </a:endParaRPr>
          </a:p>
          <a:p>
            <a:pPr algn="l">
              <a:def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7. Webster J., Watson R. T. Analyzing the Past to Prepare for the Future: Writing a Literature Review. MIS Quarterly. 2002. Vol. 26, No. 2. P. xiii–xxiii.</a:t>
            </a:r>
          </a:p>
        </p:txBody>
      </p:sp>
    </p:spTree>
    <p:extLst>
      <p:ext uri="{BB962C8B-B14F-4D97-AF65-F5344CB8AC3E}">
        <p14:creationId xmlns:p14="http://schemas.microsoft.com/office/powerpoint/2010/main" val="673672858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2040</Words>
  <Application>Microsoft Office PowerPoint</Application>
  <DocSecurity>0</DocSecurity>
  <PresentationFormat>Широкий екран</PresentationFormat>
  <Paragraphs>472</Paragraphs>
  <Slides>28</Slides>
  <Notes>1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28</vt:i4>
      </vt:variant>
    </vt:vector>
  </HeadingPairs>
  <TitlesOfParts>
    <vt:vector size="34" baseType="lpstr">
      <vt:lpstr>Aptos</vt:lpstr>
      <vt:lpstr>Calibri</vt:lpstr>
      <vt:lpstr>DejaVu Sans</vt:lpstr>
      <vt:lpstr>Regular</vt:lpstr>
      <vt:lpstr>Times New Roman</vt:lpstr>
      <vt:lpstr>ChatGPT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Презентація PowerPoint</dc:title>
  <cp:lastModifiedBy>Юлія Мороз</cp:lastModifiedBy>
  <cp:revision>1</cp:revision>
  <dcterms:modified xsi:type="dcterms:W3CDTF">2026-10-15T11:17:43Z</dcterms:modified>
</cp:coreProperties>
</file>