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101462-F648-41B9-8CCE-D37F836040CF}" v="338" dt="2026-10-01T11:43:21.8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redo custSel modSld">
      <pc:chgData name="Yana Hladyshchuk" userId="76f89f3d3a5d35e1" providerId="LiveId" clId="{57AFC747-19C7-44B3-8C4B-E513CF6FC1C7}" dt="2026-10-01T11:44:00.478" v="607" actId="6549"/>
      <pc:docMkLst>
        <pc:docMk/>
      </pc:docMkLst>
      <pc:sldChg chg="modSp mod">
        <pc:chgData name="Yana Hladyshchuk" userId="76f89f3d3a5d35e1" providerId="LiveId" clId="{57AFC747-19C7-44B3-8C4B-E513CF6FC1C7}" dt="2026-10-01T11:17:46.871" v="70" actId="790"/>
        <pc:sldMkLst>
          <pc:docMk/>
          <pc:sldMk cId="0" sldId="256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7:46.871" v="70" actId="790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7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7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7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7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7:46.871" v="70" actId="790"/>
        <pc:sldMkLst>
          <pc:docMk/>
          <pc:sldMk cId="0" sldId="258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8"/>
            <ac:spMk id="2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7:46.871" v="70" actId="790"/>
        <pc:sldMkLst>
          <pc:docMk/>
          <pc:sldMk cId="0" sldId="259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9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9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59"/>
            <ac:spMk id="7" creationId="{00000000-0000-0000-0000-000000000000}"/>
          </ac:spMkLst>
        </pc:spChg>
        <pc:graphicFrameChg chg="modGraphic">
          <ac:chgData name="Yana Hladyshchuk" userId="76f89f3d3a5d35e1" providerId="LiveId" clId="{57AFC747-19C7-44B3-8C4B-E513CF6FC1C7}" dt="2026-10-01T11:17:46.871" v="70" actId="790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01T11:17:46.871" v="70" actId="790"/>
        <pc:sldMkLst>
          <pc:docMk/>
          <pc:sldMk cId="0" sldId="260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0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0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0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0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7:46.871" v="70" actId="790"/>
        <pc:sldMkLst>
          <pc:docMk/>
          <pc:sldMk cId="0" sldId="261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1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1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1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1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1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1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1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1"/>
            <ac:spMk id="10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8:06.216" v="76" actId="20577"/>
        <pc:sldMkLst>
          <pc:docMk/>
          <pc:sldMk cId="0" sldId="262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2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2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2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2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8:06.216" v="76" actId="20577"/>
          <ac:spMkLst>
            <pc:docMk/>
            <pc:sldMk cId="0" sldId="262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56.968" v="73" actId="242"/>
          <ac:spMkLst>
            <pc:docMk/>
            <pc:sldMk cId="0" sldId="262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2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8:13.662" v="79" actId="242"/>
        <pc:sldMkLst>
          <pc:docMk/>
          <pc:sldMk cId="0" sldId="263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3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3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3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3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8:13.662" v="79" actId="242"/>
          <ac:spMkLst>
            <pc:docMk/>
            <pc:sldMk cId="0" sldId="263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8:13.662" v="79" actId="242"/>
          <ac:spMkLst>
            <pc:docMk/>
            <pc:sldMk cId="0" sldId="263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8:26.314" v="81" actId="20577"/>
        <pc:sldMkLst>
          <pc:docMk/>
          <pc:sldMk cId="0" sldId="264"/>
        </pc:sldMkLst>
        <pc:spChg chg="mod">
          <ac:chgData name="Yana Hladyshchuk" userId="76f89f3d3a5d35e1" providerId="LiveId" clId="{57AFC747-19C7-44B3-8C4B-E513CF6FC1C7}" dt="2026-10-01T11:18:26.314" v="81" actId="20577"/>
          <ac:spMkLst>
            <pc:docMk/>
            <pc:sldMk cId="0" sldId="264"/>
            <ac:spMk id="2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8:38.922" v="84" actId="242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5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5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5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5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8:38.922" v="84" actId="242"/>
          <ac:spMkLst>
            <pc:docMk/>
            <pc:sldMk cId="0" sldId="265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8:38.922" v="84" actId="242"/>
          <ac:spMkLst>
            <pc:docMk/>
            <pc:sldMk cId="0" sldId="265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8:38.922" v="84" actId="242"/>
          <ac:spMkLst>
            <pc:docMk/>
            <pc:sldMk cId="0" sldId="265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5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9:58.525" v="94" actId="242"/>
        <pc:sldMkLst>
          <pc:docMk/>
          <pc:sldMk cId="0" sldId="266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6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9:58.525" v="94" actId="242"/>
          <ac:spMkLst>
            <pc:docMk/>
            <pc:sldMk cId="0" sldId="266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9:58.525" v="94" actId="242"/>
          <ac:spMkLst>
            <pc:docMk/>
            <pc:sldMk cId="0" sldId="266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9:58.525" v="94" actId="242"/>
          <ac:spMkLst>
            <pc:docMk/>
            <pc:sldMk cId="0" sldId="266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9:58.525" v="94" actId="242"/>
          <ac:spMkLst>
            <pc:docMk/>
            <pc:sldMk cId="0" sldId="266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6"/>
            <ac:spMk id="10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20:19.705" v="106" actId="20577"/>
        <pc:sldMkLst>
          <pc:docMk/>
          <pc:sldMk cId="0" sldId="267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7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7"/>
            <ac:spMk id="7" creationId="{00000000-0000-0000-0000-000000000000}"/>
          </ac:spMkLst>
        </pc:spChg>
        <pc:graphicFrameChg chg="modGraphic">
          <ac:chgData name="Yana Hladyshchuk" userId="76f89f3d3a5d35e1" providerId="LiveId" clId="{57AFC747-19C7-44B3-8C4B-E513CF6FC1C7}" dt="2026-10-01T11:20:19.705" v="106" actId="20577"/>
          <ac:graphicFrameMkLst>
            <pc:docMk/>
            <pc:sldMk cId="0" sldId="267"/>
            <ac:graphicFrameMk id="6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01T11:21:17.774" v="131" actId="20577"/>
        <pc:sldMkLst>
          <pc:docMk/>
          <pc:sldMk cId="0" sldId="268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8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8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20:40.762" v="111" actId="20577"/>
          <ac:spMkLst>
            <pc:docMk/>
            <pc:sldMk cId="0" sldId="268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8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20:54.150" v="119" actId="20577"/>
          <ac:spMkLst>
            <pc:docMk/>
            <pc:sldMk cId="0" sldId="268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21:17.774" v="131" actId="20577"/>
          <ac:spMkLst>
            <pc:docMk/>
            <pc:sldMk cId="0" sldId="268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8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7:46.871" v="70" actId="790"/>
        <pc:sldMkLst>
          <pc:docMk/>
          <pc:sldMk cId="0" sldId="269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69"/>
            <ac:spMk id="2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24:04.184" v="189" actId="6549"/>
        <pc:sldMkLst>
          <pc:docMk/>
          <pc:sldMk cId="0" sldId="270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0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0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22:01.457" v="172" actId="113"/>
          <ac:spMkLst>
            <pc:docMk/>
            <pc:sldMk cId="0" sldId="270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24:04.184" v="189" actId="6549"/>
          <ac:spMkLst>
            <pc:docMk/>
            <pc:sldMk cId="0" sldId="270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0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31:45.428" v="319" actId="20577"/>
        <pc:sldMkLst>
          <pc:docMk/>
          <pc:sldMk cId="0" sldId="271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1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1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1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1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29:19.813" v="256" actId="403"/>
          <ac:spMkLst>
            <pc:docMk/>
            <pc:sldMk cId="0" sldId="271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31:45.428" v="319" actId="20577"/>
          <ac:spMkLst>
            <pc:docMk/>
            <pc:sldMk cId="0" sldId="271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1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31:33.032" v="312" actId="20577"/>
        <pc:sldMkLst>
          <pc:docMk/>
          <pc:sldMk cId="0" sldId="272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2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2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2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2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31:33.032" v="312" actId="20577"/>
          <ac:spMkLst>
            <pc:docMk/>
            <pc:sldMk cId="0" sldId="272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31:30.465" v="309" actId="20577"/>
          <ac:spMkLst>
            <pc:docMk/>
            <pc:sldMk cId="0" sldId="272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2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38:21.306" v="412" actId="20577"/>
        <pc:sldMkLst>
          <pc:docMk/>
          <pc:sldMk cId="0" sldId="273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3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3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3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3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35:00.402" v="364" actId="6549"/>
          <ac:spMkLst>
            <pc:docMk/>
            <pc:sldMk cId="0" sldId="273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38:21.306" v="412" actId="20577"/>
          <ac:spMkLst>
            <pc:docMk/>
            <pc:sldMk cId="0" sldId="273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3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42:03.694" v="543" actId="20577"/>
        <pc:sldMkLst>
          <pc:docMk/>
          <pc:sldMk cId="0" sldId="274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4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4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4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4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41:38.378" v="496" actId="403"/>
          <ac:spMkLst>
            <pc:docMk/>
            <pc:sldMk cId="0" sldId="274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42:03.694" v="543" actId="20577"/>
          <ac:spMkLst>
            <pc:docMk/>
            <pc:sldMk cId="0" sldId="274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4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42:57.937" v="560" actId="122"/>
        <pc:sldMkLst>
          <pc:docMk/>
          <pc:sldMk cId="0" sldId="275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5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5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5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5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42:57.937" v="560" actId="122"/>
          <ac:spMkLst>
            <pc:docMk/>
            <pc:sldMk cId="0" sldId="275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42:31.435" v="553" actId="20577"/>
          <ac:spMkLst>
            <pc:docMk/>
            <pc:sldMk cId="0" sldId="275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5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43:21.881" v="567"/>
        <pc:sldMkLst>
          <pc:docMk/>
          <pc:sldMk cId="0" sldId="276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6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6"/>
            <ac:spMk id="7" creationId="{00000000-0000-0000-0000-000000000000}"/>
          </ac:spMkLst>
        </pc:spChg>
        <pc:graphicFrameChg chg="mod modGraphic">
          <ac:chgData name="Yana Hladyshchuk" userId="76f89f3d3a5d35e1" providerId="LiveId" clId="{57AFC747-19C7-44B3-8C4B-E513CF6FC1C7}" dt="2026-10-01T11:43:21.881" v="567"/>
          <ac:graphicFrameMkLst>
            <pc:docMk/>
            <pc:sldMk cId="0" sldId="276"/>
            <ac:graphicFrameMk id="6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01T11:44:00.478" v="607" actId="6549"/>
        <pc:sldMkLst>
          <pc:docMk/>
          <pc:sldMk cId="0" sldId="277"/>
        </pc:sldMkLst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43:31.576" v="573" actId="20577"/>
          <ac:spMkLst>
            <pc:docMk/>
            <pc:sldMk cId="0" sldId="27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7:46.871" v="70" actId="790"/>
          <ac:spMkLst>
            <pc:docMk/>
            <pc:sldMk cId="0" sldId="277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44:00.478" v="607" actId="6549"/>
          <ac:spMkLst>
            <pc:docMk/>
            <pc:sldMk cId="0" sldId="277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731520"/>
            <a:ext cx="1072865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МАРКЕТИНГ У ВИРОБНИЧІЙ І НЕВИРОБНИЧІЙ СФЕРАХ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71600"/>
            <a:ext cx="10728655" cy="38404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274320" rIns="365760" rtlCol="0" anchor="ctr"/>
          <a:lstStyle/>
          <a:p>
            <a:pPr algn="ctr">
              <a:spcAft>
                <a:spcPts val="800"/>
              </a:spcAft>
              <a:defRPr sz="210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ТЕМА 4. ЦИФРОВІ B2B-ПЛАТФОРМИ ТА УПРАВЛІННЯ РОЗПОДІЛОМ ТОВАРІВ ПРОМИСЛОВОГО ПРИЗНАЧЕННЯ</a:t>
            </a:r>
          </a:p>
          <a:p>
            <a:pPr>
              <a:spcAft>
                <a:spcPts val="1600"/>
              </a:spcAft>
              <a:defRPr sz="15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ЧАСТИНА 2. МОДЕЛІ B2B-ПЛАТФОРМ, СЕРВІТИЗАЦІЯ, TCO, EVC ТА PROZORRO (ПП. 4.4–4.6)</a:t>
            </a:r>
          </a:p>
          <a:p>
            <a:pPr>
              <a:defRPr sz="1150">
                <a:solidFill>
                  <a:srgbClr val="141E32"/>
                </a:solidFill>
                <a:latin typeface="Montserrat"/>
              </a:defRPr>
            </a:pPr>
            <a:r>
              <a:rPr lang="uk-UA" noProof="0" dirty="0"/>
              <a:t>Розробник: </a:t>
            </a:r>
            <a:r>
              <a:rPr lang="uk-UA" noProof="0" dirty="0" err="1"/>
              <a:t>PhD</a:t>
            </a:r>
            <a:r>
              <a:rPr lang="uk-UA" noProof="0" dirty="0"/>
              <a:t> (доктор філософії), старший викладач Гладищук Яна Андріївна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577840"/>
            <a:ext cx="1072865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Montserrat"/>
              </a:defRPr>
            </a:pPr>
            <a:r>
              <a:rPr lang="uk-UA" noProof="0" dirty="0"/>
              <a:t>ДЕРЖАВНИЙ УНІВЕРСИТЕТ «ЖИТОМИРСЬКА ПОЛІТЕХНІКА»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ПЛАН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2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ПЛАН ЛЕКЦІЙНОГО ЗАНЯТТЯ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ПУНКТ 4.4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Моделі цифрових B2B-каналів: портали, EDI, </a:t>
            </a:r>
            <a:r>
              <a:rPr lang="uk-UA" sz="1200" noProof="0" dirty="0" err="1"/>
              <a:t>маркетплейси</a:t>
            </a:r>
            <a:r>
              <a:rPr lang="uk-UA" sz="1200" noProof="0" dirty="0"/>
              <a:t>, </a:t>
            </a:r>
            <a:r>
              <a:rPr lang="uk-UA" sz="1200" noProof="0" dirty="0" err="1"/>
              <a:t>Prozorro</a:t>
            </a:r>
            <a:r>
              <a:rPr lang="uk-UA" sz="1200" noProof="0" dirty="0"/>
              <a:t>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Мережеві ефекти та економіка </a:t>
            </a:r>
            <a:r>
              <a:rPr lang="uk-UA" sz="1200" noProof="0" dirty="0" err="1"/>
              <a:t>маркетплейсів</a:t>
            </a:r>
            <a:r>
              <a:rPr lang="uk-UA" sz="1200" noProof="0" dirty="0"/>
              <a:t> (</a:t>
            </a:r>
            <a:r>
              <a:rPr lang="uk-UA" sz="1200" noProof="0" dirty="0" err="1"/>
              <a:t>Xometry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5 параметрів вибору моделі цифрового каналу.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Система </a:t>
            </a:r>
            <a:r>
              <a:rPr lang="uk-UA" sz="1200" noProof="0" dirty="0" err="1"/>
              <a:t>Prozorro</a:t>
            </a:r>
            <a:r>
              <a:rPr lang="uk-UA" sz="1200" noProof="0" dirty="0"/>
              <a:t> та електронний каталог </a:t>
            </a:r>
            <a:r>
              <a:rPr lang="uk-UA" sz="1200" noProof="0" dirty="0" err="1"/>
              <a:t>Prozorro</a:t>
            </a:r>
            <a:r>
              <a:rPr lang="uk-UA" sz="1200" noProof="0" dirty="0"/>
              <a:t> </a:t>
            </a:r>
            <a:r>
              <a:rPr lang="uk-UA" sz="1200" noProof="0" dirty="0" err="1"/>
              <a:t>Market</a:t>
            </a:r>
            <a:r>
              <a:rPr lang="uk-UA" sz="1200" noProof="0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4256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ПУНКТ 4.5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6 етапів економічного життєвого циклу ТПП та СОНТ.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Чотири складові довіри до промислового бренду.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Сходи </a:t>
            </a:r>
            <a:r>
              <a:rPr lang="uk-UA" sz="1200" noProof="0" dirty="0" err="1"/>
              <a:t>сервітизації</a:t>
            </a:r>
            <a:r>
              <a:rPr lang="uk-UA" sz="1200" noProof="0" dirty="0"/>
              <a:t>: від виробу до результату (</a:t>
            </a:r>
            <a:r>
              <a:rPr lang="uk-UA" sz="1200" noProof="0" dirty="0" err="1"/>
              <a:t>XaaS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Платформна </a:t>
            </a:r>
            <a:r>
              <a:rPr lang="uk-UA" sz="1200" noProof="0" dirty="0" err="1"/>
              <a:t>сервітизація</a:t>
            </a:r>
            <a:r>
              <a:rPr lang="uk-UA" sz="1200" noProof="0" dirty="0"/>
              <a:t> та порівняння грошових потоків.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ПУНКТ 4.6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Ціноутворення на основі цінності: концепції TCO та EVC.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Формули розрахунку TCO, EVC та обґрунтування ціни.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Нецінові критерії у тендерах </a:t>
            </a:r>
            <a:r>
              <a:rPr lang="uk-UA" sz="1200" noProof="0" dirty="0" err="1"/>
              <a:t>Prozorro</a:t>
            </a:r>
            <a:r>
              <a:rPr lang="uk-UA" sz="1200" noProof="0" dirty="0"/>
              <a:t> та модель очікуваного прибутку.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Система знижок та фінансовий лізинг.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2011680"/>
            <a:ext cx="9448495" cy="2834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457200" rIns="45720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РОЗДІЛ 1 (ПУНКТ 4.4)</a:t>
            </a:r>
          </a:p>
          <a:p>
            <a:pPr>
              <a:defRPr sz="210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МОДЕЛІ ЦИФРОВИХ B2B-ПЛАТФОРМ, МАРКЕТПЛЕЙСИ ТА ЕЛЕКТРОННІ ЗАКУПІВЛІ (PROZORRO)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4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МОДЕЛІ ЦИФРОВИХ КАНАЛІВ B2B ТА ЇХ МАРКЕТИНГОВІ НАСЛІДКИ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70509"/>
              </p:ext>
            </p:extLst>
          </p:nvPr>
        </p:nvGraphicFramePr>
        <p:xfrm>
          <a:off x="548640" y="1508760"/>
          <a:ext cx="1109441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ТИП ЦИФРОВОЇ ПЛАТФОРМИ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КЛЮЧОВІ ТЕХНОЛОГІЇ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ПЕРЕВАГИ ДЛЯ ВИРОБНИКА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РИЗИКИ ТА ОБМЕЖЕННЯ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Власний B2B-портал</a:t>
                      </a:r>
                      <a:br>
                        <a:rPr lang="uk-UA" sz="1400" noProof="0" dirty="0"/>
                      </a:br>
                      <a:r>
                        <a:rPr lang="uk-UA" sz="1400" noProof="0" dirty="0"/>
                        <a:t>(1-to-Many)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E-</a:t>
                      </a:r>
                      <a:r>
                        <a:rPr lang="uk-UA" sz="1400" noProof="0" dirty="0" err="1"/>
                        <a:t>commerce</a:t>
                      </a:r>
                      <a:r>
                        <a:rPr lang="uk-UA" sz="1400" noProof="0" dirty="0"/>
                        <a:t>, CRM, PIM, ERP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Повний контроль даних, </a:t>
                      </a:r>
                      <a:r>
                        <a:rPr lang="uk-UA" sz="1400" noProof="0" dirty="0" err="1"/>
                        <a:t>кастомізація</a:t>
                      </a:r>
                      <a:r>
                        <a:rPr lang="uk-UA" sz="1400" noProof="0" dirty="0"/>
                        <a:t>, високий утримуючий ефект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Високі початкові капітальні витрати (CAPEX) на розробку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Пряма ERP/EDI-інтеграція (M2M)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EDI, API, </a:t>
                      </a:r>
                      <a:r>
                        <a:rPr lang="uk-UA" sz="1400" noProof="0" dirty="0" err="1"/>
                        <a:t>IoT</a:t>
                      </a:r>
                      <a:r>
                        <a:rPr lang="uk-UA" sz="1400" noProof="0" dirty="0"/>
                        <a:t>-датчики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Автоматизація повторних замовлень, відсутність людського чинника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Технічна складність, підходить тільки для постійних замовників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Незалежний </a:t>
                      </a:r>
                      <a:r>
                        <a:rPr lang="uk-UA" sz="1400" noProof="0" dirty="0" err="1"/>
                        <a:t>маркетплейс</a:t>
                      </a:r>
                      <a:br>
                        <a:rPr lang="uk-UA" sz="1400" noProof="0" dirty="0"/>
                      </a:br>
                      <a:r>
                        <a:rPr lang="uk-UA" sz="1400" noProof="0" dirty="0"/>
                        <a:t>(</a:t>
                      </a:r>
                      <a:r>
                        <a:rPr lang="uk-UA" sz="1400" noProof="0" dirty="0" err="1"/>
                        <a:t>Many-to-Many</a:t>
                      </a:r>
                      <a:r>
                        <a:rPr lang="uk-UA" sz="1400" noProof="0" dirty="0"/>
                        <a:t>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Платформи </a:t>
                      </a:r>
                      <a:r>
                        <a:rPr lang="uk-UA" sz="1400" noProof="0" dirty="0" err="1"/>
                        <a:t>Xometry</a:t>
                      </a:r>
                      <a:r>
                        <a:rPr lang="uk-UA" sz="1400" noProof="0" dirty="0"/>
                        <a:t>, </a:t>
                      </a:r>
                      <a:r>
                        <a:rPr lang="uk-UA" sz="1400" noProof="0" dirty="0" err="1"/>
                        <a:t>Alibaba</a:t>
                      </a:r>
                      <a:endParaRPr lang="uk-UA" sz="1400" noProof="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Швидкий вихід на нові ринки, генерація нових </a:t>
                      </a:r>
                      <a:r>
                        <a:rPr lang="uk-UA" sz="1400" noProof="0" dirty="0" err="1"/>
                        <a:t>лідів</a:t>
                      </a:r>
                      <a:endParaRPr lang="uk-UA" sz="1400" noProof="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Комісія платформи, жорстка цінова конкуренція, втрата контакту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Державні e-</a:t>
                      </a:r>
                      <a:r>
                        <a:rPr lang="uk-UA" sz="1400" noProof="0" dirty="0" err="1"/>
                        <a:t>procurement</a:t>
                      </a:r>
                      <a:r>
                        <a:rPr lang="uk-UA" sz="1400" noProof="0" dirty="0"/>
                        <a:t> (B2G)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Система </a:t>
                      </a:r>
                      <a:r>
                        <a:rPr lang="uk-UA" sz="1400" noProof="0" dirty="0" err="1"/>
                        <a:t>Prozorro</a:t>
                      </a:r>
                      <a:r>
                        <a:rPr lang="uk-UA" sz="1400" noProof="0" dirty="0"/>
                        <a:t>, e-каталог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Прозорість, доступ до великих бюджетів державних структур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Жорсткі формальні вимоги, бюрократія, ризики оскаржень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Узагальнено за </a:t>
            </a:r>
            <a:r>
              <a:rPr lang="uk-UA" noProof="0" dirty="0" err="1"/>
              <a:t>Зозульов</a:t>
            </a:r>
            <a:r>
              <a:rPr lang="uk-UA" noProof="0" dirty="0"/>
              <a:t> (2026), </a:t>
            </a:r>
            <a:r>
              <a:rPr lang="uk-UA" noProof="0" dirty="0" err="1"/>
              <a:t>Brennan</a:t>
            </a:r>
            <a:r>
              <a:rPr lang="uk-UA" noProof="0" dirty="0"/>
              <a:t> </a:t>
            </a:r>
            <a:r>
              <a:rPr lang="uk-UA" noProof="0" dirty="0" err="1"/>
              <a:t>et</a:t>
            </a:r>
            <a:r>
              <a:rPr lang="uk-UA" noProof="0" dirty="0"/>
              <a:t> </a:t>
            </a:r>
            <a:r>
              <a:rPr lang="uk-UA" noProof="0" dirty="0" err="1"/>
              <a:t>al</a:t>
            </a:r>
            <a:r>
              <a:rPr lang="uk-UA" noProof="0" dirty="0"/>
              <a:t>. (2024), </a:t>
            </a:r>
            <a:r>
              <a:rPr lang="uk-UA" noProof="0" dirty="0" err="1"/>
              <a:t>McKinsey</a:t>
            </a:r>
            <a:r>
              <a:rPr lang="uk-UA" noProof="0" dirty="0"/>
              <a:t> (2024).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5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МЕРЕЖЕВІ ЕФЕКТИ ТА ЕКОНОМІЧНА ДИЛЕМА МАРКЕТПЛЕЙСІВ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ЕКОНОМІКА ВІДКРИТИХ МАРКЕТПЛЕЙСІВ ТА XOMETRY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Мережеві ефекти (</a:t>
            </a:r>
            <a:r>
              <a:rPr lang="uk-UA" sz="1200" noProof="0" dirty="0" err="1"/>
              <a:t>Network</a:t>
            </a:r>
            <a:r>
              <a:rPr lang="uk-UA" sz="1200" noProof="0" dirty="0"/>
              <a:t> </a:t>
            </a:r>
            <a:r>
              <a:rPr lang="uk-UA" sz="1200" noProof="0" dirty="0" err="1"/>
              <a:t>Effects</a:t>
            </a:r>
            <a:r>
              <a:rPr lang="uk-UA" sz="1200" noProof="0" dirty="0"/>
              <a:t>): чим більше покупців на платформі, тим вона привабливіша для виробників, і навпаки.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Платформи штучного інтелекту (на прикладі </a:t>
            </a:r>
            <a:r>
              <a:rPr lang="uk-UA" sz="1200" noProof="0" dirty="0" err="1"/>
              <a:t>Xometry</a:t>
            </a:r>
            <a:r>
              <a:rPr lang="uk-UA" sz="1200" noProof="0" dirty="0"/>
              <a:t>): автоматично розраховують вартість виготовлення деталі за 3D-моделлю та розподіляють замовлення серед вільних заводів.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Забезпечують високу утилізацію </a:t>
            </a:r>
            <a:r>
              <a:rPr lang="uk-UA" sz="1200" noProof="0" dirty="0" err="1"/>
              <a:t>потужностей</a:t>
            </a:r>
            <a:r>
              <a:rPr lang="uk-UA" sz="1200" noProof="0" dirty="0"/>
              <a:t> для дрібних виробників.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ЕКОНОМІЧНИЙ РОЗРАХУНОК КОМІСІЇ МАРКЕТПЛЕЙСУ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Пряма угода: Ціна = 100 000 грн. Маржа = 20 000 грн. Дохід = 20 000 грн.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Через </a:t>
            </a:r>
            <a:r>
              <a:rPr lang="uk-UA" sz="1200" noProof="0" dirty="0" err="1"/>
              <a:t>маркетплейс</a:t>
            </a:r>
            <a:r>
              <a:rPr lang="uk-UA" sz="1200" noProof="0" dirty="0"/>
              <a:t>: комісія 8% (8 000 грн). Чиста маржа = 12 000 грн.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ДИЛЕМА: </a:t>
            </a:r>
            <a:r>
              <a:rPr lang="uk-UA" sz="1200" noProof="0" dirty="0" err="1"/>
              <a:t>Маркетплейс</a:t>
            </a:r>
            <a:r>
              <a:rPr lang="uk-UA" sz="1200" noProof="0" dirty="0"/>
              <a:t> знижує </a:t>
            </a:r>
            <a:r>
              <a:rPr lang="uk-UA" sz="1200" noProof="0" dirty="0" err="1"/>
              <a:t>маржинальність</a:t>
            </a:r>
            <a:r>
              <a:rPr lang="uk-UA" sz="1200" noProof="0" dirty="0"/>
              <a:t> на 40%, але дає +300% до обсягу замовлень від нових замовників.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Xometry</a:t>
            </a:r>
            <a:r>
              <a:rPr lang="uk-UA" noProof="0" dirty="0"/>
              <a:t> </a:t>
            </a:r>
            <a:r>
              <a:rPr lang="uk-UA" noProof="0" dirty="0" err="1"/>
              <a:t>Inc</a:t>
            </a:r>
            <a:r>
              <a:rPr lang="uk-UA" noProof="0" dirty="0"/>
              <a:t>. </a:t>
            </a:r>
            <a:r>
              <a:rPr lang="uk-UA" noProof="0" dirty="0" err="1"/>
              <a:t>Official</a:t>
            </a:r>
            <a:r>
              <a:rPr lang="uk-UA" noProof="0" dirty="0"/>
              <a:t> </a:t>
            </a:r>
            <a:r>
              <a:rPr lang="uk-UA" noProof="0" dirty="0" err="1"/>
              <a:t>Report</a:t>
            </a:r>
            <a:r>
              <a:rPr lang="uk-UA" noProof="0" dirty="0"/>
              <a:t> (2026), </a:t>
            </a:r>
            <a:r>
              <a:rPr lang="uk-UA" noProof="0" dirty="0" err="1"/>
              <a:t>Deutz</a:t>
            </a:r>
            <a:r>
              <a:rPr lang="uk-UA" noProof="0" dirty="0"/>
              <a:t> AG </a:t>
            </a:r>
            <a:r>
              <a:rPr lang="uk-UA" noProof="0" dirty="0" err="1"/>
              <a:t>Case</a:t>
            </a:r>
            <a:r>
              <a:rPr lang="uk-UA" noProof="0" dirty="0"/>
              <a:t> (2025).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6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П'ЯТЬ ПАРАМЕТРІВ ВИБОРУ МОДЕЛІ ЦИФРОВОГО КАНАЛУ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1. СТАНДАРТИЗАЦІЯ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Чим вища стандартизація, тим менше потрібен особистий контакт.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92424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2.ПОВТОРЮВАННІСТЬ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Дрібні закупівлі добре йдуть на </a:t>
            </a:r>
            <a:r>
              <a:rPr lang="uk-UA" sz="1400" noProof="0" dirty="0" err="1"/>
              <a:t>маркетплейсах</a:t>
            </a:r>
            <a:r>
              <a:rPr lang="uk-UA" sz="1400" noProof="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6208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3. ІНЖИНІРИНГ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Складні вироби вимагають консультацій KAM.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70848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4. КОНТРОЛЬ ДАНИХ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Власний портал зберігає базу замовників.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За </a:t>
            </a:r>
            <a:r>
              <a:rPr lang="uk-UA" noProof="0" dirty="0" err="1"/>
              <a:t>Зозульовим</a:t>
            </a:r>
            <a:r>
              <a:rPr lang="uk-UA" noProof="0" dirty="0"/>
              <a:t> О.В. (2026) та </a:t>
            </a:r>
            <a:r>
              <a:rPr lang="uk-UA" noProof="0" dirty="0" err="1"/>
              <a:t>Brennan</a:t>
            </a:r>
            <a:r>
              <a:rPr lang="uk-UA" noProof="0" dirty="0"/>
              <a:t> </a:t>
            </a:r>
            <a:r>
              <a:rPr lang="uk-UA" noProof="0" dirty="0" err="1"/>
              <a:t>et</a:t>
            </a:r>
            <a:r>
              <a:rPr lang="uk-UA" noProof="0" dirty="0"/>
              <a:t> </a:t>
            </a:r>
            <a:r>
              <a:rPr lang="uk-UA" noProof="0" dirty="0" err="1"/>
              <a:t>al</a:t>
            </a:r>
            <a:r>
              <a:rPr lang="uk-UA" noProof="0" dirty="0"/>
              <a:t>. (2024).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7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СИСТЕМА ПУБЛІЧНИХ ЗАКУПІВЕЛЬ PROZORRO ТА КЛЮЧОВА РЕФОРМА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КЛАСИЧНА МОДЕЛЬ PROZORRO (2016–2019 РР.)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</a:t>
            </a:r>
            <a:r>
              <a:rPr lang="uk-UA" sz="1200" noProof="0" dirty="0" err="1"/>
              <a:t>Трираундовий</a:t>
            </a:r>
            <a:r>
              <a:rPr lang="uk-UA" sz="1200" noProof="0" dirty="0"/>
              <a:t> електронний </a:t>
            </a:r>
            <a:r>
              <a:rPr lang="uk-UA" sz="1200" noProof="0" dirty="0" err="1"/>
              <a:t>редукціон</a:t>
            </a:r>
            <a:r>
              <a:rPr lang="uk-UA" sz="1200" noProof="0" dirty="0"/>
              <a:t> для зниження ціни.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Головний критерій — найнижча цінова пропозиція.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РИЗИКИ: демпінг з боку недобросовісних постачальників, постачання неякісних ТПП, демпінгові блокування торгів.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НОВА РЕДАКЦІЯ ЗАКОНУ (ЗАКОНОПРОЄКТ № 11520, 2026 Р.)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Кінець «ери найнижчої ціни»: обов'язкове запровадження критерію вартість життєвого циклу (LCC / TCO).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Максимальна питома вага цінового критерію знижується з 100% до 60%.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40% оцінки виділяється на нецінові критерії: гарантія, якість, екологічність, енергоефективність.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Безугла &amp; Демчук (2019), Forbes.ua / Законопроєкт № 11520 (2026).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8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ЕЛЕКТРОННИЙ КАТАЛОГ PROZORRO MARKET ТА МАСШТАБ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МЕХАНІЗМ РОБОТИ PROZORRO MARKET (Е-КАТАЛОГ)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Систематизований онлайн-гіпермаркет для державних замовників (B2G </a:t>
            </a:r>
            <a:r>
              <a:rPr lang="uk-UA" sz="1200" noProof="0" dirty="0" err="1"/>
              <a:t>Amazon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Постачальники проходять разову кваліфікацію, після чого кваліфікований ТПП додається до каталогу.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Запит цінових пропозицій (ЗЦП) займає від 2 до 5 днів замість 20+ днів процедури відкритих торгів.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МАРКЕТИНГОВА СПЕЦИФІКА КАТАЛОГУ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Альтернатива спрощеним </a:t>
            </a:r>
            <a:r>
              <a:rPr lang="uk-UA" sz="1200" noProof="0" dirty="0" err="1"/>
              <a:t>закупівлям</a:t>
            </a:r>
            <a:r>
              <a:rPr lang="uk-UA" sz="1200" noProof="0" dirty="0"/>
              <a:t> для серійних ТПП стандартної якості.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Виробники отримують канал збуту із мінімальними трансакційними витратами на участь у тендерах.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Вимагає ідеальної якості PIM-даних та фото-контенту.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Infobox</a:t>
            </a:r>
            <a:r>
              <a:rPr lang="uk-UA" noProof="0" dirty="0"/>
              <a:t> </a:t>
            </a:r>
            <a:r>
              <a:rPr lang="uk-UA" noProof="0" dirty="0" err="1"/>
              <a:t>Prozorro</a:t>
            </a:r>
            <a:r>
              <a:rPr lang="uk-UA" noProof="0" dirty="0"/>
              <a:t> (2023), Мінекономіки України (2026).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2011680"/>
            <a:ext cx="9448495" cy="2834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457200" rIns="45720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РОЗДІЛ 2 (ПУНКТ 4.5)</a:t>
            </a:r>
          </a:p>
          <a:p>
            <a:pPr>
              <a:defRPr sz="210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ТОВАРНА ПОЛІТИКА В УМОВАХ ПЛАТФОРМІЗАЦІЇ</a:t>
            </a:r>
            <a:br>
              <a:rPr lang="uk-UA" noProof="0" dirty="0"/>
            </a:br>
            <a:r>
              <a:rPr lang="uk-UA" noProof="0" dirty="0"/>
              <a:t>ТА СХОДИ СЕРВІТИЗАЦІЇ (XAAS)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10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6 ЕТАПІВ ЕКОНОМІЧНОГО ЖИТТЄВОГО ЦИКЛУ ТПП ТА ІННОВАЦІЇ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ЕТАПИ 1–2 (СОНТ)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Розробка та Освоєння виробництва.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Займають 20–40% тривалості всього циклу ТПП.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Вимагають великих інвестицій в НДДКР.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4256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ЕТАПИ 3–5 (ВИРОБНИЦТВО)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1-й етап випуску, Модернізація, 2-й етап випуску.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Пікові обсяги збуту та максимальна прибутковість.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Модернізація подовжує життя ТПП.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ЕТАП 6 (ЕЛІМІНАЦІЯ)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Зняття з виробництва.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Випуск запчастин триває ще 5–15 років.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Забезпечує лояльність парку обладнання.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Оснач О.Ф. та ін. (2011, с. 189–190).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11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ЧОТИРИ СКЛАДОВІ ДОВІРИ ДО ПРОМИСЛОВОГО БРЕНДУ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1. КОМПЕТЕНТНІСТЬ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Технічні можливості та точна відповідність ТПП заявленим специфікаціям.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92424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2. ЧЕСНІСТЬ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Точне виконання строків договору та відсутність прихованих платежів.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6208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3. ПОСЛІДОВНІСТЬ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Вірність ринку, фінансова стійкість та якість супроводу протягом років.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70848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4. ТУРБОТА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Мотивація персоналу дбати про цінність для замовника.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Оснач О.Ф. (2011, с. 205–206), </a:t>
            </a:r>
            <a:r>
              <a:rPr lang="uk-UA" noProof="0" dirty="0" err="1"/>
              <a:t>Forrester</a:t>
            </a:r>
            <a:r>
              <a:rPr lang="uk-UA" noProof="0" dirty="0"/>
              <a:t> (2025).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12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СХОДИ СЕРВІТИЗАЦІЇ: ВІД ВИРОБУ ДО РЕЗУЛЬТАТУ (XAAS)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820227"/>
              </p:ext>
            </p:extLst>
          </p:nvPr>
        </p:nvGraphicFramePr>
        <p:xfrm>
          <a:off x="548640" y="1508760"/>
          <a:ext cx="1109441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6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РІВЕНЬ СЕРВІТИЗАЦІЇ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СУТНІСТЬ БІЗНЕС-МОДЕЛІ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ДЖЕРЕЛО ДОХОДУ ВИРОБНИКА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ПРАКТИЧНИЙ B2B-КЕЙС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1. Чистий продукт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Одноразовий продаж залізобетонного виробу або верстата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Одноразовий виторг від продажу (CAPEX клієнта)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Традиційне машинобудування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2. Продукт + Сервіс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Продаж виробу з доповненням гарантійного контракту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Ціна виробу + щорічний сервісний платіж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Верстати з плановим ТО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3. Оренда / Лізинг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Передача виробу в тимчасове користування без покупки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Щомісячний лізинговий / орендований платіж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 err="1"/>
                        <a:t>Hilti</a:t>
                      </a:r>
                      <a:r>
                        <a:rPr lang="uk-UA" sz="1400" noProof="0" dirty="0"/>
                        <a:t> </a:t>
                      </a:r>
                      <a:r>
                        <a:rPr lang="uk-UA" sz="1400" noProof="0" dirty="0" err="1"/>
                        <a:t>Fleet</a:t>
                      </a:r>
                      <a:r>
                        <a:rPr lang="uk-UA" sz="1400" noProof="0" dirty="0"/>
                        <a:t> </a:t>
                      </a:r>
                      <a:r>
                        <a:rPr lang="uk-UA" sz="1400" noProof="0" dirty="0" err="1"/>
                        <a:t>Management</a:t>
                      </a:r>
                      <a:endParaRPr lang="uk-UA" sz="1400" noProof="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4. Оплата за результат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Клієнт купує корисний ефект, залізо на балансі заводу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Плату за кубометр повітря / годину роботи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 err="1"/>
                        <a:t>Kaeser</a:t>
                      </a:r>
                      <a:r>
                        <a:rPr lang="uk-UA" sz="1400" noProof="0" dirty="0"/>
                        <a:t> </a:t>
                      </a:r>
                      <a:r>
                        <a:rPr lang="uk-UA" sz="1400" noProof="0" dirty="0" err="1"/>
                        <a:t>Sigma</a:t>
                      </a:r>
                      <a:r>
                        <a:rPr lang="uk-UA" sz="1400" noProof="0" dirty="0"/>
                        <a:t> </a:t>
                      </a:r>
                      <a:r>
                        <a:rPr lang="uk-UA" sz="1400" noProof="0" dirty="0" err="1"/>
                        <a:t>Air</a:t>
                      </a:r>
                      <a:r>
                        <a:rPr lang="uk-UA" sz="1400" noProof="0" dirty="0"/>
                        <a:t> </a:t>
                      </a:r>
                      <a:r>
                        <a:rPr lang="uk-UA" sz="1400" noProof="0" dirty="0" err="1"/>
                        <a:t>Utility</a:t>
                      </a:r>
                      <a:endParaRPr lang="uk-UA" sz="1400" noProof="0" dirty="0"/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Ulaga</a:t>
            </a:r>
            <a:r>
              <a:rPr lang="uk-UA" noProof="0" dirty="0"/>
              <a:t> &amp; </a:t>
            </a:r>
            <a:r>
              <a:rPr lang="uk-UA" noProof="0" dirty="0" err="1"/>
              <a:t>Reinartz</a:t>
            </a:r>
            <a:r>
              <a:rPr lang="uk-UA" noProof="0" dirty="0"/>
              <a:t> (2011), </a:t>
            </a:r>
            <a:r>
              <a:rPr lang="uk-UA" noProof="0" dirty="0" err="1"/>
              <a:t>Rolls-Royce</a:t>
            </a:r>
            <a:r>
              <a:rPr lang="uk-UA" noProof="0" dirty="0"/>
              <a:t> (2024), </a:t>
            </a:r>
            <a:r>
              <a:rPr lang="uk-UA" noProof="0" dirty="0" err="1"/>
              <a:t>Kaeser</a:t>
            </a:r>
            <a:r>
              <a:rPr lang="uk-UA" noProof="0" dirty="0"/>
              <a:t> </a:t>
            </a:r>
            <a:r>
              <a:rPr lang="uk-UA" noProof="0" dirty="0" err="1"/>
              <a:t>Kompressoren</a:t>
            </a:r>
            <a:r>
              <a:rPr lang="uk-UA" noProof="0" dirty="0"/>
              <a:t> (2025).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13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ПЛАТФОРМНА СЕРВІТИЗАЦІЯ ТА ЕКОНОМІКА МОДЕЛІ «ОПЛАТА ЗA РЕЗУЛЬТАТ»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КОНЦЕПЦІЯ ПЛАТФОРМНОЇ СЕРВІТИЗАЦІЇ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Поєднання </a:t>
            </a:r>
            <a:r>
              <a:rPr lang="uk-UA" sz="1200" noProof="0" dirty="0" err="1"/>
              <a:t>PaaS</a:t>
            </a:r>
            <a:r>
              <a:rPr lang="uk-UA" sz="1200" noProof="0" dirty="0"/>
              <a:t>-моделі із цифровою </a:t>
            </a:r>
            <a:r>
              <a:rPr lang="uk-UA" sz="1200" noProof="0" dirty="0" err="1"/>
              <a:t>IoT</a:t>
            </a:r>
            <a:r>
              <a:rPr lang="uk-UA" sz="1200" noProof="0" dirty="0"/>
              <a:t>-платформою виробника.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Обладнання постійно передає телеметрію в хмару виробника.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</a:t>
            </a:r>
            <a:r>
              <a:rPr lang="uk-UA" sz="1200" noProof="0" dirty="0" err="1"/>
              <a:t>Предиктивні</a:t>
            </a:r>
            <a:r>
              <a:rPr lang="uk-UA" sz="1200" noProof="0" dirty="0"/>
              <a:t> алгоритми упереджують поломки, знижуючи витрати на гарантійне обслуговування на 30–40%.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ПОРІВНЯННЯ ГРОШОВИХ ПОТОКІВ </a:t>
            </a:r>
            <a:r>
              <a:rPr lang="uk-UA" sz="1200" noProof="0" dirty="0"/>
              <a:t>(ОДНОРАЗОВИЙ ПРОДАЖ VS РЕЗУЛЬТАТ)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Продаж верстата: разовий приплив 1.0 млн грн у першому році. Далі — нульовий потік, ризик втрати клієнта.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</a:t>
            </a:r>
            <a:r>
              <a:rPr lang="uk-UA" sz="1200" noProof="0" dirty="0" err="1"/>
              <a:t>PaaS</a:t>
            </a:r>
            <a:r>
              <a:rPr lang="uk-UA" sz="1200" noProof="0" dirty="0"/>
              <a:t>-модель: 250 тис. грн/рік протягом 6 років. Сумарний дохід = 1.5 млн грн (на 50% вище LTV).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ТРАНСФОРМАЦІЯ БАЛАНСУ: перехід клієнта з капітальних витрат (CAPEX) на операційні (OPEX).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Лапідус</a:t>
            </a:r>
            <a:r>
              <a:rPr lang="uk-UA" noProof="0" dirty="0"/>
              <a:t> А. (2026), </a:t>
            </a:r>
            <a:r>
              <a:rPr lang="uk-UA" noProof="0" dirty="0" err="1"/>
              <a:t>Ulaga</a:t>
            </a:r>
            <a:r>
              <a:rPr lang="uk-UA" noProof="0" dirty="0"/>
              <a:t> &amp; </a:t>
            </a:r>
            <a:r>
              <a:rPr lang="uk-UA" noProof="0" dirty="0" err="1"/>
              <a:t>Reinartz</a:t>
            </a:r>
            <a:r>
              <a:rPr lang="uk-UA" noProof="0" dirty="0"/>
              <a:t> (2011).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2011680"/>
            <a:ext cx="9448495" cy="2834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457200" rIns="45720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РОЗДІЛ 3 (ПУНКТ 4.6)</a:t>
            </a:r>
          </a:p>
          <a:p>
            <a:pPr>
              <a:defRPr sz="210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B2B-ЦІНОУТВОРЕННЯ: TCO, EVC, ТЕНДЕРНІ СТРАТЕГІЇ ТА ФІНАНСОВИЙ ЛІЗИНГ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15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КОНЦЕПЦІЇ СУКУПНОЇ ВАРТОСТІ ВОЛОДІННЯ (TCO) ТА EVC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СУКУПНА ВАРТІСТЬ ВОЛОДІННЯ (TOTAL COST OF OWNERSHIP — TCO)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TCO враховує всі витрати клієнта протягом усього періоду експлуатації ТПП.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Складові TCO:</a:t>
            </a:r>
          </a:p>
          <a:p>
            <a:pPr algn="ctr"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b="1" noProof="0" dirty="0"/>
              <a:t>Початкова ціна (CAPEX) + Енергія + Технічне обслуговування + Ремонт + Навчання + Утилізація (OPEX)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Ефект айсберга: початкова ціна становить лише 15–30% від підсумкової TCO складного обладнання.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/>
              <p:cNvSpPr/>
              <p:nvPr/>
            </p:nvSpPr>
            <p:spPr>
              <a:xfrm>
                <a:off x="6309360" y="1554480"/>
                <a:ext cx="5303520" cy="4663440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rgbClr val="D2DEF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64592" rIns="182880" bIns="164592" rtlCol="0" anchor="t"/>
              <a:lstStyle/>
              <a:p>
                <a:pPr algn="ctr">
                  <a:spcAft>
                    <a:spcPts val="600"/>
                  </a:spcAft>
                  <a:defRPr sz="1250" b="1">
                    <a:solidFill>
                      <a:srgbClr val="002050"/>
                    </a:solidFill>
                    <a:latin typeface="Montserrat"/>
                  </a:defRPr>
                </a:pPr>
                <a:r>
                  <a:rPr lang="uk-UA" sz="1600" noProof="0" dirty="0"/>
                  <a:t>ЕКОНОМІЧНА ЦІННІСТЬ ДЛЯ КЛІЄНТА </a:t>
                </a:r>
                <a:r>
                  <a:rPr lang="uk-UA" sz="1200" noProof="0" dirty="0"/>
                  <a:t>(ECONOMIC VALUE TO THE CUSTOMER — EVC)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EVC — це максимальна ціна, яку раціональний B2B-покупець готовий платити за інноваційний ТПП порівняно з аналогом.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Формула цінності: </a:t>
                </a:r>
                <a14:m>
                  <m:oMath xmlns:m="http://schemas.openxmlformats.org/officeDocument/2006/math">
                    <m:r>
                      <a:rPr lang="uk-UA" sz="1200" i="1" noProof="0" dirty="0" smtClean="0">
                        <a:latin typeface="Cambria Math" panose="02040503050406030204" pitchFamily="18" charset="0"/>
                      </a:rPr>
                      <m:t>𝐸𝑉𝐶</m:t>
                    </m:r>
                    <m:r>
                      <a:rPr lang="uk-UA" sz="1200" i="0" noProof="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uk-UA" sz="1200" i="1" noProof="0" dirty="0">
                        <a:latin typeface="Cambria Math" panose="02040503050406030204" pitchFamily="18" charset="0"/>
                      </a:rPr>
                      <m:t>𝑇𝐶</m:t>
                    </m:r>
                    <m:sSub>
                      <m:sSub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200" i="1" noProof="0" dirty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uk-UA" sz="1200" i="1" noProof="0" dirty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US" sz="1200" b="0" i="1" noProof="0" dirty="0" smtClean="0">
                            <a:latin typeface="Cambria Math" panose="02040503050406030204" pitchFamily="18" charset="0"/>
                          </a:rPr>
                          <m:t>ef</m:t>
                        </m:r>
                      </m:sub>
                    </m:sSub>
                    <m:r>
                      <a:rPr lang="uk-UA" sz="1200" i="0" noProof="0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uk-UA" sz="1200" i="1" noProof="0" dirty="0">
                        <a:latin typeface="Cambria Math" panose="02040503050406030204" pitchFamily="18" charset="0"/>
                      </a:rPr>
                      <m:t>𝑂</m:t>
                    </m:r>
                    <m:r>
                      <m:rPr>
                        <m:aln/>
                      </m:rPr>
                      <a:rPr lang="uk-UA" sz="1200" i="0" noProof="0" dirty="0">
                        <a:latin typeface="Cambria Math" panose="02040503050406030204" pitchFamily="18" charset="0"/>
                      </a:rPr>
                      <m:t>&amp;</m:t>
                    </m:r>
                    <m:sSub>
                      <m:sSub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200" i="1" noProof="0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uk-UA" sz="1200" i="1" noProof="0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US" sz="1200" b="0" i="1" noProof="0" dirty="0" smtClean="0">
                            <a:latin typeface="Cambria Math" panose="02040503050406030204" pitchFamily="18" charset="0"/>
                          </a:rPr>
                          <m:t>ew</m:t>
                        </m:r>
                      </m:sub>
                    </m:sSub>
                    <m:r>
                      <a:rPr lang="uk-UA" sz="1200" i="0" noProof="0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uk-UA" sz="1200" i="1" noProof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uk-UA" sz="1200" i="1" noProof="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uk-UA" sz="1200" noProof="0" dirty="0"/>
                  <a:t>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Обґрунтування цінової премії за якість та енергоефективність.</a:t>
                </a:r>
              </a:p>
            </p:txBody>
          </p:sp>
        </mc:Choice>
        <mc:Fallback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0" y="1554480"/>
                <a:ext cx="5303520" cy="466344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rgbClr val="D2DEF0"/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Forbis</a:t>
            </a:r>
            <a:r>
              <a:rPr lang="uk-UA" noProof="0" dirty="0"/>
              <a:t> &amp; </a:t>
            </a:r>
            <a:r>
              <a:rPr lang="uk-UA" noProof="0" dirty="0" err="1"/>
              <a:t>Mehta</a:t>
            </a:r>
            <a:r>
              <a:rPr lang="uk-UA" noProof="0" dirty="0"/>
              <a:t> (1981), </a:t>
            </a:r>
            <a:r>
              <a:rPr lang="uk-UA" noProof="0" dirty="0" err="1"/>
              <a:t>Anderson</a:t>
            </a:r>
            <a:r>
              <a:rPr lang="uk-UA" noProof="0" dirty="0"/>
              <a:t> </a:t>
            </a:r>
            <a:r>
              <a:rPr lang="uk-UA" noProof="0" dirty="0" err="1"/>
              <a:t>et</a:t>
            </a:r>
            <a:r>
              <a:rPr lang="uk-UA" noProof="0" dirty="0"/>
              <a:t> </a:t>
            </a:r>
            <a:r>
              <a:rPr lang="uk-UA" noProof="0" dirty="0" err="1"/>
              <a:t>al</a:t>
            </a:r>
            <a:r>
              <a:rPr lang="uk-UA" noProof="0" dirty="0"/>
              <a:t>. (2006), </a:t>
            </a:r>
            <a:r>
              <a:rPr lang="uk-UA" noProof="0" dirty="0" err="1"/>
              <a:t>Зозульов</a:t>
            </a:r>
            <a:r>
              <a:rPr lang="uk-UA" noProof="0" dirty="0"/>
              <a:t> (2026).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16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ФОРМУЛИ РОЗРАХУНКУ TCO ТА EVC ДЛЯ ПРОМИСЛОВОГО ОБЛАДНАННЯ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548640" y="1554480"/>
                <a:ext cx="5303520" cy="4663440"/>
              </a:xfrm>
              <a:prstGeom prst="roundRect">
                <a:avLst/>
              </a:prstGeom>
              <a:solidFill>
                <a:srgbClr val="05193C"/>
              </a:solidFill>
              <a:ln w="25400">
                <a:solidFill>
                  <a:srgbClr val="D4A01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201168" tIns="164592" rIns="201168" bIns="137160" rtlCol="0" anchor="ctr"/>
              <a:lstStyle/>
              <a:p>
                <a:pPr algn="ctr">
                  <a:spcAft>
                    <a:spcPts val="600"/>
                  </a:spcAft>
                  <a:defRPr sz="1200" b="1">
                    <a:solidFill>
                      <a:srgbClr val="D4A017"/>
                    </a:solidFill>
                    <a:latin typeface="Montserrat"/>
                  </a:defRPr>
                </a:pPr>
                <a:r>
                  <a:rPr lang="uk-UA" noProof="0" dirty="0"/>
                  <a:t>ФОРМУЛИ TCO, EVC ТА ОБҐРУНТУВАННЯ ЦІНИ</a:t>
                </a:r>
              </a:p>
              <a:p>
                <a:pPr marL="342900" indent="-342900">
                  <a:spcAft>
                    <a:spcPts val="400"/>
                  </a:spcAft>
                  <a:buAutoNum type="arabicParenR"/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Сукупна вартість володіння (TCO):</a:t>
                </a:r>
                <a:endParaRPr lang="en-US" noProof="0" dirty="0"/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14:m>
                  <m:oMathPara xmlns:m="http://schemas.openxmlformats.org/officeDocument/2006/math">
                    <m:oMath>
                      <m:r>
                        <a:rPr lang="uk-UA" i="1" noProof="0" dirty="0" smtClean="0">
                          <a:latin typeface="Cambria Math" panose="02040503050406030204" pitchFamily="18" charset="0"/>
                        </a:rPr>
                        <m:t>𝑇𝐶𝑂</m:t>
                      </m:r>
                      <m:r>
                        <a:rPr lang="uk-UA" i="0" noProof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uk-UA" i="1" noProof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i="1" noProof="0" dirty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uk-UA" i="1" noProof="0" dirty="0">
                              <a:latin typeface="Cambria Math" panose="02040503050406030204" pitchFamily="18" charset="0"/>
                            </a:rPr>
                            <m:t>𝑎𝑐𝑞</m:t>
                          </m:r>
                        </m:sub>
                      </m:sSub>
                      <m:r>
                        <a:rPr lang="uk-UA" i="0" noProof="0" dirty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uk-UA" i="1" noProof="0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uk-UA" i="1" noProof="0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uk-UA" i="0" noProof="0" dirty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uk-UA" i="1" noProof="0" dirty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r>
                                <a:rPr lang="uk-UA" i="0" noProof="0" dirty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uk-UA" i="1" noProof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i="1" noProof="0" dirty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uk-UA" i="1" noProof="0" dirty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uk-UA" i="1" noProof="0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uk-UA" i="0" noProof="0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uk-UA" i="0" noProof="0" dirty="0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r>
                                        <a:rPr lang="uk-UA" i="1" noProof="0" dirty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uk-UA" i="1" noProof="0" dirty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uk-UA" i="0" noProof="0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uk-UA" i="1" noProof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uk-UA" i="0" noProof="0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i="0" noProof="0" dirty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uk-UA" i="1" noProof="0" dirty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sup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uk-UA" noProof="0" dirty="0"/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2) Економічна цінність для клієнта (EVC):</a:t>
                </a:r>
              </a:p>
              <a:p>
                <a:pPr algn="ctr"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   </a:t>
                </a:r>
                <a14:m>
                  <m:oMath xmlns:m="http://schemas.openxmlformats.org/officeDocument/2006/math">
                    <m:r>
                      <a:rPr lang="uk-UA" i="1" noProof="0" dirty="0" smtClean="0">
                        <a:latin typeface="Cambria Math" panose="02040503050406030204" pitchFamily="18" charset="0"/>
                      </a:rPr>
                      <m:t>𝐸𝑉𝐶</m:t>
                    </m:r>
                    <m:r>
                      <a:rPr lang="uk-UA" i="0" noProof="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uk-UA" i="1" noProof="0" dirty="0">
                        <a:latin typeface="Cambria Math" panose="02040503050406030204" pitchFamily="18" charset="0"/>
                      </a:rPr>
                      <m:t>𝑇𝐶</m:t>
                    </m:r>
                    <m:sSub>
                      <m:sSubPr>
                        <m:ctrlPr>
                          <a:rPr lang="uk-UA" i="1" noProof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 noProof="0" dirty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uk-UA" i="1" noProof="0" dirty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US" b="1" i="1" noProof="0" dirty="0" smtClean="0">
                            <a:latin typeface="Cambria Math" panose="02040503050406030204" pitchFamily="18" charset="0"/>
                          </a:rPr>
                          <m:t>ef</m:t>
                        </m:r>
                      </m:sub>
                    </m:sSub>
                    <m:r>
                      <a:rPr lang="uk-UA" i="0" noProof="0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uk-UA" i="1" noProof="0" dirty="0">
                        <a:latin typeface="Cambria Math" panose="02040503050406030204" pitchFamily="18" charset="0"/>
                      </a:rPr>
                      <m:t>𝑂</m:t>
                    </m:r>
                    <m:r>
                      <m:rPr>
                        <m:aln/>
                      </m:rPr>
                      <a:rPr lang="uk-UA" i="0" noProof="0" dirty="0">
                        <a:latin typeface="Cambria Math" panose="02040503050406030204" pitchFamily="18" charset="0"/>
                      </a:rPr>
                      <m:t>&amp;</m:t>
                    </m:r>
                    <m:sSub>
                      <m:sSubPr>
                        <m:ctrlPr>
                          <a:rPr lang="uk-UA" i="1" noProof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 noProof="0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uk-UA" i="1" noProof="0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US" b="1" i="1" noProof="0" dirty="0" smtClean="0">
                            <a:latin typeface="Cambria Math" panose="02040503050406030204" pitchFamily="18" charset="0"/>
                          </a:rPr>
                          <m:t>ew</m:t>
                        </m:r>
                      </m:sub>
                    </m:sSub>
                    <m:r>
                      <a:rPr lang="uk-UA" i="0" noProof="0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uk-UA" i="1" noProof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uk-UA" i="1" noProof="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en-US" noProof="0" dirty="0"/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3) Максимальна та рекомендована ціна:</a:t>
                </a:r>
              </a:p>
              <a:p>
                <a:pPr algn="ctr"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 noProof="0" dirty="0" err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i="1" noProof="0" dirty="0" err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m:rPr>
                            <m:sty m:val="p"/>
                          </m:rPr>
                          <a:rPr lang="uk-UA" i="1" noProof="0" dirty="0" smtClean="0">
                            <a:latin typeface="Cambria Math" panose="02040503050406030204" pitchFamily="18" charset="0"/>
                          </a:rPr>
                          <m:t>ax</m:t>
                        </m:r>
                      </m:sub>
                    </m:sSub>
                    <m:r>
                      <a:rPr lang="uk-UA" i="0" noProof="0" dirty="0" err="1">
                        <a:latin typeface="Cambria Math" panose="02040503050406030204" pitchFamily="18" charset="0"/>
                      </a:rPr>
                      <m:t>=</m:t>
                    </m:r>
                    <m:r>
                      <a:rPr lang="uk-UA" i="1" noProof="0" dirty="0" err="1">
                        <a:latin typeface="Cambria Math" panose="02040503050406030204" pitchFamily="18" charset="0"/>
                      </a:rPr>
                      <m:t>𝐸𝑉𝐶</m:t>
                    </m:r>
                    <m:r>
                      <a:rPr lang="uk-UA" i="0" noProof="0" dirty="0" err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uk-UA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 noProof="0" dirty="0" err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i="1" noProof="0" dirty="0" err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uk-UA" i="1" noProof="0" dirty="0" smtClean="0">
                            <a:latin typeface="Cambria Math" panose="02040503050406030204" pitchFamily="18" charset="0"/>
                          </a:rPr>
                          <m:t>ec</m:t>
                        </m:r>
                      </m:sub>
                    </m:sSub>
                    <m:r>
                      <a:rPr lang="uk-UA" i="0" noProof="0" dirty="0" err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uk-UA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 noProof="0" dirty="0" err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i="1" noProof="0" dirty="0" err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uk-UA" i="1" noProof="0" dirty="0" smtClean="0">
                            <a:latin typeface="Cambria Math" panose="02040503050406030204" pitchFamily="18" charset="0"/>
                          </a:rPr>
                          <m:t>ef</m:t>
                        </m:r>
                      </m:sub>
                    </m:sSub>
                    <m:r>
                      <a:rPr lang="uk-UA" i="0" noProof="0" dirty="0" err="1">
                        <a:latin typeface="Cambria Math" panose="02040503050406030204" pitchFamily="18" charset="0"/>
                      </a:rPr>
                      <m:t>+0.6·</m:t>
                    </m:r>
                    <m:r>
                      <a:rPr lang="uk-UA" i="1" noProof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uk-UA" i="1" noProof="0" dirty="0" err="1">
                        <a:latin typeface="Cambria Math" panose="02040503050406030204" pitchFamily="18" charset="0"/>
                      </a:rPr>
                      <m:t>𝐸𝑉𝐶</m:t>
                    </m:r>
                  </m:oMath>
                </a14:m>
                <a:endParaRPr lang="uk-UA" noProof="0" dirty="0"/>
              </a:p>
              <a:p>
                <a:pPr>
                  <a:spcAft>
                    <a:spcPts val="400"/>
                  </a:spcAft>
                  <a:defRPr sz="750">
                    <a:solidFill>
                      <a:srgbClr val="465F82"/>
                    </a:solidFill>
                    <a:latin typeface="Montserrat"/>
                  </a:defRPr>
                </a:pPr>
                <a:r>
                  <a:rPr lang="uk-UA" noProof="0" dirty="0"/>
                  <a:t>——————————————————————————————————————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050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US" sz="1050" b="0" i="1" noProof="0" dirty="0" smtClean="0">
                            <a:latin typeface="Cambria Math" panose="02040503050406030204" pitchFamily="18" charset="0"/>
                          </a:rPr>
                          <m:t>cq</m:t>
                        </m:r>
                      </m:sub>
                    </m:sSub>
                  </m:oMath>
                </a14:m>
                <a:r>
                  <a:rPr lang="uk-UA" sz="1050" noProof="0" dirty="0"/>
                  <a:t> — Початкова ціна придбання обладнання (грн).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</a:t>
                </a:r>
                <a14:m>
                  <m:oMath xmlns:m="http://schemas.openxmlformats.org/officeDocument/2006/math">
                    <m:r>
                      <a:rPr lang="uk-UA" sz="1050" i="1" noProof="0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m:rPr>
                        <m:aln/>
                      </m:rPr>
                      <a:rPr lang="uk-UA" sz="1050" i="0" noProof="0" dirty="0" err="1">
                        <a:latin typeface="Cambria Math" panose="02040503050406030204" pitchFamily="18" charset="0"/>
                      </a:rPr>
                      <m:t>&amp;</m:t>
                    </m:r>
                    <m:sSub>
                      <m:sSubPr>
                        <m:ctrlPr>
                          <a:rPr lang="uk-UA" sz="1050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uk-UA" sz="1050" noProof="0" dirty="0"/>
                  <a:t> — Експлуатаційні витрати року t (енергія, ремонт, зарплата).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r, N — Ставка дисконтування та термін </a:t>
                </a:r>
                <a:r>
                  <a:rPr lang="uk-UA" sz="1050" noProof="0" dirty="0" err="1"/>
                  <a:t>службы</a:t>
                </a:r>
                <a:r>
                  <a:rPr lang="uk-UA" sz="1050" noProof="0" dirty="0"/>
                  <a:t> обладнання (років).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050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US" sz="1050" b="0" i="1" noProof="0" dirty="0" smtClean="0">
                            <a:latin typeface="Cambria Math" panose="02040503050406030204" pitchFamily="18" charset="0"/>
                          </a:rPr>
                          <m:t>es</m:t>
                        </m:r>
                      </m:sub>
                    </m:sSub>
                  </m:oMath>
                </a14:m>
                <a:r>
                  <a:rPr lang="uk-UA" sz="1050" noProof="0" dirty="0"/>
                  <a:t> — Ліквідаційна вартість обладнання наприкінці терміну N.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</a:t>
                </a:r>
                <a14:m>
                  <m:oMath xmlns:m="http://schemas.openxmlformats.org/officeDocument/2006/math">
                    <m:r>
                      <a:rPr lang="uk-UA" sz="1050" i="1" noProof="0" dirty="0" smtClean="0">
                        <a:latin typeface="Cambria Math" panose="02040503050406030204" pitchFamily="18" charset="0"/>
                      </a:rPr>
                      <m:t>𝑇𝐶</m:t>
                    </m:r>
                    <m:sSub>
                      <m:sSubPr>
                        <m:ctrlPr>
                          <a:rPr lang="uk-UA" sz="1050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US" sz="1050" b="0" i="1" noProof="0" dirty="0" smtClean="0">
                            <a:latin typeface="Cambria Math" panose="02040503050406030204" pitchFamily="18" charset="0"/>
                          </a:rPr>
                          <m:t>ef</m:t>
                        </m:r>
                      </m:sub>
                    </m:sSub>
                  </m:oMath>
                </a14:m>
                <a:r>
                  <a:rPr lang="uk-UA" sz="1050" noProof="0" dirty="0"/>
                  <a:t> — Сукупні витрати за базовим обладнанням-аналогом.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</a:t>
                </a:r>
                <a14:m>
                  <m:oMath xmlns:m="http://schemas.openxmlformats.org/officeDocument/2006/math">
                    <m:r>
                      <a:rPr lang="uk-UA" sz="1050" i="1" noProof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uk-UA" sz="1050" i="1" noProof="0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uk-UA" sz="1050" noProof="0" dirty="0"/>
                  <a:t> — Додатковий економічний ефект (зростання продуктивності).</a:t>
                </a:r>
                <a:endParaRPr lang="uk-UA" noProof="0" dirty="0"/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554480"/>
                <a:ext cx="5303520" cy="466344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rgbClr val="D4A017"/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/>
              <p:cNvSpPr/>
              <p:nvPr/>
            </p:nvSpPr>
            <p:spPr>
              <a:xfrm>
                <a:off x="6309360" y="1554480"/>
                <a:ext cx="5303520" cy="4663440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rgbClr val="D2DEF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64592" rIns="182880" bIns="164592" rtlCol="0" anchor="t"/>
              <a:lstStyle/>
              <a:p>
                <a:pPr algn="ctr">
                  <a:spcAft>
                    <a:spcPts val="600"/>
                  </a:spcAft>
                  <a:defRPr sz="1250" b="1">
                    <a:solidFill>
                      <a:srgbClr val="002050"/>
                    </a:solidFill>
                    <a:latin typeface="Montserrat"/>
                  </a:defRPr>
                </a:pPr>
                <a:r>
                  <a:rPr lang="uk-UA" sz="1600" noProof="0" dirty="0"/>
                  <a:t>ПОЯСНЕННЯ ЗМІННИХ ТА ПРИКЛАД (ТАБЛИЦЯ 4.6)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ПРИКЛАД ОБЧИСЛЕННЯ EVC: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Базовий компресор (</a:t>
                </a:r>
                <a:r>
                  <a:rPr lang="uk-UA" sz="1200" noProof="0" dirty="0" err="1"/>
                  <a:t>Ref</a:t>
                </a:r>
                <a:r>
                  <a:rPr lang="uk-UA" sz="1200" noProof="0" dirty="0"/>
                  <a:t>):</a:t>
                </a:r>
                <a:endParaRPr lang="en-US" sz="1200" noProof="0" dirty="0"/>
              </a:p>
              <a:p>
                <a:pPr algn="ctr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1200" i="1" noProof="0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200" i="1" noProof="0" dirty="0" err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200" i="1" noProof="0" dirty="0" err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US" sz="1200" b="0" i="1" noProof="0" dirty="0" smtClean="0">
                            <a:latin typeface="Cambria Math" panose="02040503050406030204" pitchFamily="18" charset="0"/>
                          </a:rPr>
                          <m:t>ef</m:t>
                        </m:r>
                      </m:sub>
                    </m:sSub>
                    <m:r>
                      <a:rPr lang="uk-UA" sz="1200" i="0" noProof="0" dirty="0" err="1" smtClean="0">
                        <a:latin typeface="Cambria Math" panose="02040503050406030204" pitchFamily="18" charset="0"/>
                      </a:rPr>
                      <m:t>=1.0</m:t>
                    </m:r>
                    <m:r>
                      <a:rPr lang="en-US" sz="1200" b="0" i="0" noProof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uk-UA" sz="1200" i="0" noProof="0" dirty="0" err="1" smtClean="0">
                        <a:latin typeface="Cambria Math" panose="02040503050406030204" pitchFamily="18" charset="0"/>
                      </a:rPr>
                      <m:t>млн</m:t>
                    </m:r>
                    <m:r>
                      <a:rPr lang="en-US" sz="1200" b="0" i="0" noProof="0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uk-UA" sz="1200" i="0" noProof="0" dirty="0" err="1" smtClean="0">
                        <a:latin typeface="Cambria Math" panose="02040503050406030204" pitchFamily="18" charset="0"/>
                      </a:rPr>
                      <m:t>грн,</m:t>
                    </m:r>
                    <m:r>
                      <a:rPr lang="en-US" sz="1200" b="0" i="0" noProof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uk-UA" sz="1200" i="1" noProof="0" dirty="0" err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m:rPr>
                        <m:aln/>
                      </m:rPr>
                      <a:rPr lang="uk-UA" sz="1200" i="0" noProof="0" dirty="0" err="1" smtClean="0">
                        <a:latin typeface="Cambria Math" panose="02040503050406030204" pitchFamily="18" charset="0"/>
                      </a:rPr>
                      <m:t>&amp;</m:t>
                    </m:r>
                    <m:r>
                      <a:rPr lang="uk-UA" sz="1200" i="1" noProof="0" dirty="0" err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uk-UA" sz="1200" i="0" noProof="0" dirty="0" err="1" smtClean="0">
                        <a:latin typeface="Cambria Math" panose="02040503050406030204" pitchFamily="18" charset="0"/>
                      </a:rPr>
                      <m:t>=2.0</m:t>
                    </m:r>
                    <m:r>
                      <a:rPr lang="en-US" sz="1200" b="0" i="0" noProof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uk-UA" sz="1200" i="0" noProof="0" dirty="0" err="1" smtClean="0">
                        <a:latin typeface="Cambria Math" panose="02040503050406030204" pitchFamily="18" charset="0"/>
                      </a:rPr>
                      <m:t>млн</m:t>
                    </m:r>
                    <m:r>
                      <a:rPr lang="en-US" sz="1200" b="0" i="0" noProof="0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uk-UA" sz="1200" i="0" noProof="0" dirty="0" err="1" smtClean="0">
                        <a:latin typeface="Cambria Math" panose="02040503050406030204" pitchFamily="18" charset="0"/>
                      </a:rPr>
                      <m:t>грн</m:t>
                    </m:r>
                  </m:oMath>
                </a14:m>
                <a:r>
                  <a:rPr lang="en-US" sz="1200" noProof="0" dirty="0"/>
                  <a:t> </a:t>
                </a:r>
                <a:r>
                  <a:rPr lang="uk-UA" sz="1200" noProof="0" dirty="0"/>
                  <a:t>(TCO = 3.0 </a:t>
                </a:r>
                <a:r>
                  <a:rPr lang="en-US" sz="1200" noProof="0" dirty="0" err="1"/>
                  <a:t>млн</a:t>
                </a:r>
                <a:r>
                  <a:rPr lang="en-US" sz="1200" noProof="0" dirty="0"/>
                  <a:t> </a:t>
                </a:r>
                <a:r>
                  <a:rPr lang="en-US" sz="1200" noProof="0" dirty="0" err="1"/>
                  <a:t>грн</a:t>
                </a:r>
                <a:r>
                  <a:rPr lang="en-US" sz="1200" noProof="0" dirty="0"/>
                  <a:t>)</a:t>
                </a:r>
                <a:r>
                  <a:rPr lang="uk-UA" sz="1200" noProof="0" dirty="0"/>
                  <a:t>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Новий компресор (</a:t>
                </a:r>
                <a:r>
                  <a:rPr lang="uk-UA" sz="1200" noProof="0" dirty="0" err="1"/>
                  <a:t>New</a:t>
                </a:r>
                <a:r>
                  <a:rPr lang="uk-UA" sz="1200" noProof="0" dirty="0"/>
                  <a:t>): </a:t>
                </a:r>
                <a:endParaRPr lang="en-US" sz="1200" noProof="0" dirty="0"/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O&amp;M = 1.2 млн грн (заощадження 800 тис.), </a:t>
                </a:r>
                <a14:m>
                  <m:oMath xmlns:m="http://schemas.openxmlformats.org/officeDocument/2006/math">
                    <m:r>
                      <a:rPr lang="uk-UA" sz="1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</m:oMath>
                </a14:m>
                <a:r>
                  <a:rPr lang="uk-UA" sz="1200" noProof="0" dirty="0"/>
                  <a:t>E = 200 тис. грн (продуктивність).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EVC = 3.0 млн - 1.2 млн + 200 тис. = 2.0 млн грн.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endParaRPr lang="en-US" sz="1200" dirty="0"/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ВИСНОВОК: новий компресор можна продавати за ціною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200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200" i="1" noProof="0" dirty="0" err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200" i="1" noProof="0" dirty="0" err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US" sz="1200" b="0" i="1" noProof="0" dirty="0" smtClean="0">
                            <a:latin typeface="Cambria Math" panose="02040503050406030204" pitchFamily="18" charset="0"/>
                          </a:rPr>
                          <m:t>ec</m:t>
                        </m:r>
                      </m:sub>
                    </m:sSub>
                  </m:oMath>
                </a14:m>
                <a:r>
                  <a:rPr lang="uk-UA" sz="1200" noProof="0" dirty="0"/>
                  <a:t>= 1.0 + 0.6 · (1.0) = 1.6 млн грн, залишаючи покупцю 400 тис. грн вигоди.</a:t>
                </a:r>
              </a:p>
            </p:txBody>
          </p:sp>
        </mc:Choice>
        <mc:Fallback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0" y="1554480"/>
                <a:ext cx="5303520" cy="466344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D2DEF0"/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Forbis</a:t>
            </a:r>
            <a:r>
              <a:rPr lang="uk-UA" noProof="0" dirty="0"/>
              <a:t> &amp; </a:t>
            </a:r>
            <a:r>
              <a:rPr lang="uk-UA" noProof="0" dirty="0" err="1"/>
              <a:t>Mehta</a:t>
            </a:r>
            <a:r>
              <a:rPr lang="uk-UA" noProof="0" dirty="0"/>
              <a:t> (1981), </a:t>
            </a:r>
            <a:r>
              <a:rPr lang="uk-UA" noProof="0" dirty="0" err="1"/>
              <a:t>Зозульов</a:t>
            </a:r>
            <a:r>
              <a:rPr lang="uk-UA" noProof="0" dirty="0"/>
              <a:t> О.В. (2026).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17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ВПЛИВ НЕЦІНОВИХ КРИТЕРІЇВ НА ПЕРЕМОГУ В ТЕНДЕРАХ PROZORRO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АНАЛІЗ ОЦІНКИ ТЕНДЕРНИХ ПРОПОЗИЦІЙ (НОВА РЕДАКЦІЯ 60/40)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Учасник А (Демпінг): Ціна = 1.0 млн грн (60 балів), Нецінові = 10 балів. Загальний бал = 70 балів.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Учасник Б (Якісний ТПП): Ціна = 1.2 млн грн (50 балів), Нецінові = 35 балів (гарантія 5 років, TCO). Загальний бал = 85 балів.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endParaRPr lang="en-US" sz="1200" dirty="0"/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ПЕРЕМОЖЕЦЬ: Учасник Б перемагає, попри ціну, вищу на 20%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ПОРІВНЯННЯ ЗІ СТАРОЮ МОДЕЛЛЮ (70/30)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 старою моделлю (70/30) Учасник А отримав би 70 + 10 = 80 балів, а Учасник Б — 58 + 26 = 84 бали (перевага була мінімальною).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 100% ціновою моделлю Учасник А беззаперечно вигравав би.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endParaRPr lang="en-US" sz="1200" dirty="0"/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ВИСНОВОК: Нова модель 60/40 створює стимули для інвестицій у якість та енергоефективність ТПП.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Законопроєкт № 11520 / Forbes.ua (2026), Безугла &amp; Демчук (2019).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18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МОДЕЛЬ ОЧІКУВАНОГО ПРИБУТКУ В ЗАКРИТИХ ТОРГАХ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548640" y="1554480"/>
                <a:ext cx="5303520" cy="4663440"/>
              </a:xfrm>
              <a:prstGeom prst="roundRect">
                <a:avLst/>
              </a:prstGeom>
              <a:solidFill>
                <a:srgbClr val="05193C"/>
              </a:solidFill>
              <a:ln w="25400">
                <a:solidFill>
                  <a:srgbClr val="D4A01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201168" tIns="164592" rIns="201168" bIns="137160" rtlCol="0" anchor="ctr"/>
              <a:lstStyle/>
              <a:p>
                <a:pPr algn="ctr">
                  <a:spcAft>
                    <a:spcPts val="600"/>
                  </a:spcAft>
                  <a:defRPr sz="1200" b="1">
                    <a:solidFill>
                      <a:srgbClr val="D4A017"/>
                    </a:solidFill>
                    <a:latin typeface="Montserrat"/>
                  </a:defRPr>
                </a:pPr>
                <a:r>
                  <a:rPr lang="uk-UA" noProof="0" dirty="0"/>
                  <a:t>ФОРМУЛА ОЧІКУВАНОГО ПРИБУТКУ В ТЕНДЕРІ</a:t>
                </a:r>
              </a:p>
              <a:p>
                <a14:m>
                  <m:oMathPara xmlns:m="http://schemas.openxmlformats.org/officeDocument/2006/math">
                    <m:oMath>
                      <m:r>
                        <a:rPr lang="uk-UA" i="1" noProof="0" dirty="0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uk-UA" i="1" noProof="0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uk-UA" i="0" noProof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i="1" noProof="0" dirty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uk-UA" i="1" noProof="0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uk-UA" i="0" noProof="0" dirty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uk-UA" i="1" noProof="0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uk-UA" i="1" noProof="0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uk-UA" i="0" noProof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uk-UA" i="1" noProof="0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uk-UA" noProof="0" dirty="0"/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Де:</a:t>
                </a:r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14:m>
                  <m:oMath xmlns:m="http://schemas.openxmlformats.org/officeDocument/2006/math">
                    <m:r>
                      <a:rPr lang="uk-UA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uk-UA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i="1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uk-UA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noProof="0" dirty="0"/>
                  <a:t> </a:t>
                </a:r>
                <a:r>
                  <a:rPr lang="uk-UA" noProof="0" dirty="0"/>
                  <a:t>— Очікуваний прибуток від тендеру.</a:t>
                </a:r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noProof="0" dirty="0"/>
                  <a:t> </a:t>
                </a:r>
                <a:r>
                  <a:rPr lang="uk-UA" noProof="0" dirty="0"/>
                  <a:t>— Запропонована ціна тендерної ставки.</a:t>
                </a:r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14:m>
                  <m:oMath xmlns:m="http://schemas.openxmlformats.org/officeDocument/2006/math">
                    <m:r>
                      <a:rPr lang="uk-UA" i="1" dirty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uk-UA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i="1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uk-UA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noProof="0" dirty="0"/>
                  <a:t> — Ймовірність виграшу тендеру за ціною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300" b="1" i="1">
                            <a:solidFill>
                              <a:srgbClr val="FFFFFF"/>
                            </a:solidFill>
                          </a:rPr>
                        </m:ctrlPr>
                      </m:sSubPr>
                      <m:e>
                        <m:r>
                          <a:rPr lang="uk-UA" sz="1300" b="1" i="1">
                            <a:solidFill>
                              <a:srgbClr val="FFFFFF"/>
                            </a:solidFill>
                          </a:rPr>
                          <m:t>𝑃</m:t>
                        </m:r>
                      </m:e>
                      <m:sub>
                        <m:r>
                          <a:rPr lang="uk-UA" sz="1300" b="1" i="1">
                            <a:solidFill>
                              <a:srgbClr val="FFFFFF"/>
                            </a:solidFill>
                          </a:rPr>
                          <m:t>𝑖</m:t>
                        </m:r>
                      </m:sub>
                    </m:sSub>
                    <m:r>
                      <a:rPr lang="uk-UA" sz="1300" b="1" i="1">
                        <a:solidFill>
                          <a:srgbClr val="FFFFFF"/>
                        </a:solidFill>
                      </a:rPr>
                      <m:t> </m:t>
                    </m:r>
                  </m:oMath>
                </a14:m>
                <a:r>
                  <a:rPr lang="uk-UA" noProof="0" dirty="0"/>
                  <a:t>.</a:t>
                </a:r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14:m>
                  <m:oMath xmlns:m="http://schemas.openxmlformats.org/officeDocument/2006/math">
                    <m:r>
                      <a:rPr lang="en-US" i="1" noProof="0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noProof="0" dirty="0"/>
                  <a:t> </a:t>
                </a:r>
                <a:r>
                  <a:rPr lang="uk-UA" noProof="0" dirty="0"/>
                  <a:t>— Повна собівартість виконання контракту.</a:t>
                </a:r>
              </a:p>
              <a:p>
                <a:pPr>
                  <a:spcAft>
                    <a:spcPts val="400"/>
                  </a:spcAft>
                  <a:defRPr sz="750">
                    <a:solidFill>
                      <a:srgbClr val="465F82"/>
                    </a:solidFill>
                    <a:latin typeface="Montserrat"/>
                  </a:defRPr>
                </a:pPr>
                <a:r>
                  <a:rPr lang="uk-UA" noProof="0" dirty="0"/>
                  <a:t>——————————————————————————————————————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ЦІНОВА ДИЛЕМА ТЕНДЕРНОЇ СТАВКИ: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При занадто високій ціні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05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050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05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uk-UA" sz="1050" noProof="0" dirty="0"/>
                  <a:t> маржа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uk-UA" sz="105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05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1050" i="1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uk-UA" sz="105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uk-UA" sz="1050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uk-UA" sz="105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uk-UA" sz="1050" noProof="0" dirty="0"/>
                  <a:t> висока, але </a:t>
                </a:r>
                <a14:m>
                  <m:oMath xmlns:m="http://schemas.openxmlformats.org/officeDocument/2006/math">
                    <m:r>
                      <a:rPr lang="uk-UA" sz="1050" i="1">
                        <a:solidFill>
                          <a:srgbClr val="DCE6F5"/>
                        </a:solidFill>
                      </a:rPr>
                      <m:t>𝑝</m:t>
                    </m:r>
                    <m:d>
                      <m:dPr>
                        <m:ctrlPr>
                          <a:rPr lang="uk-UA" sz="1050" i="1">
                            <a:solidFill>
                              <a:srgbClr val="DCE6F5"/>
                            </a:solidFill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050" i="1">
                                <a:solidFill>
                                  <a:srgbClr val="DCE6F5"/>
                                </a:solidFill>
                              </a:rPr>
                            </m:ctrlPr>
                          </m:sSubPr>
                          <m:e>
                            <m:r>
                              <a:rPr lang="uk-UA" sz="1050" i="1">
                                <a:solidFill>
                                  <a:srgbClr val="DCE6F5"/>
                                </a:solidFill>
                              </a:rPr>
                              <m:t>𝑃</m:t>
                            </m:r>
                          </m:e>
                          <m:sub>
                            <m:r>
                              <a:rPr lang="uk-UA" sz="1050" i="1">
                                <a:solidFill>
                                  <a:srgbClr val="DCE6F5"/>
                                </a:solidFill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sz="1050" noProof="0" dirty="0"/>
                  <a:t> прямує до 0.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При занадто низькій ціні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05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050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05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050" dirty="0"/>
                  <a:t> </a:t>
                </a:r>
                <a:r>
                  <a:rPr lang="uk-UA" sz="1050" noProof="0" dirty="0"/>
                  <a:t>ймовірність </a:t>
                </a:r>
                <a14:m>
                  <m:oMath xmlns:m="http://schemas.openxmlformats.org/officeDocument/2006/math">
                    <m:r>
                      <a:rPr lang="uk-UA" sz="1050" i="1">
                        <a:solidFill>
                          <a:srgbClr val="DCE6F5"/>
                        </a:solidFill>
                      </a:rPr>
                      <m:t>𝑝</m:t>
                    </m:r>
                    <m:d>
                      <m:dPr>
                        <m:ctrlPr>
                          <a:rPr lang="uk-UA" sz="1050" i="1">
                            <a:solidFill>
                              <a:srgbClr val="DCE6F5"/>
                            </a:solidFill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050" i="1">
                                <a:solidFill>
                                  <a:srgbClr val="DCE6F5"/>
                                </a:solidFill>
                              </a:rPr>
                            </m:ctrlPr>
                          </m:sSubPr>
                          <m:e>
                            <m:r>
                              <a:rPr lang="uk-UA" sz="1050" i="1">
                                <a:solidFill>
                                  <a:srgbClr val="DCE6F5"/>
                                </a:solidFill>
                              </a:rPr>
                              <m:t>𝑃</m:t>
                            </m:r>
                          </m:e>
                          <m:sub>
                            <m:r>
                              <a:rPr lang="uk-UA" sz="1050" i="1">
                                <a:solidFill>
                                  <a:srgbClr val="DCE6F5"/>
                                </a:solidFill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sz="1050" noProof="0" dirty="0"/>
                  <a:t> висока, але маржа прямує до 0.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Мета маркетингу: знайти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05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05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50" b="0" i="1" dirty="0" smtClean="0">
                            <a:latin typeface="Cambria Math" panose="02040503050406030204" pitchFamily="18" charset="0"/>
                          </a:rPr>
                          <m:t>opt</m:t>
                        </m:r>
                      </m:sub>
                    </m:sSub>
                  </m:oMath>
                </a14:m>
                <a:r>
                  <a:rPr lang="en-US" sz="1050" dirty="0"/>
                  <a:t> </a:t>
                </a:r>
                <a:r>
                  <a:rPr lang="uk-UA" sz="1050" noProof="0" dirty="0"/>
                  <a:t>, що максимізує </a:t>
                </a:r>
                <a14:m>
                  <m:oMath xmlns:m="http://schemas.openxmlformats.org/officeDocument/2006/math">
                    <m:r>
                      <a:rPr lang="uk-UA" sz="1050" i="1">
                        <a:solidFill>
                          <a:srgbClr val="DCE6F5"/>
                        </a:solidFill>
                      </a:rPr>
                      <m:t>𝐸</m:t>
                    </m:r>
                    <m:d>
                      <m:dPr>
                        <m:ctrlPr>
                          <a:rPr lang="uk-UA" sz="1050" i="1">
                            <a:solidFill>
                              <a:srgbClr val="DCE6F5"/>
                            </a:solidFill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050" i="1">
                                <a:solidFill>
                                  <a:srgbClr val="DCE6F5"/>
                                </a:solidFill>
                              </a:rPr>
                            </m:ctrlPr>
                          </m:sSubPr>
                          <m:e>
                            <m:r>
                              <a:rPr lang="uk-UA" sz="1050" i="1">
                                <a:solidFill>
                                  <a:srgbClr val="DCE6F5"/>
                                </a:solidFill>
                              </a:rPr>
                              <m:t>𝑃</m:t>
                            </m:r>
                          </m:e>
                          <m:sub>
                            <m:r>
                              <a:rPr lang="uk-UA" sz="1050" i="1">
                                <a:solidFill>
                                  <a:srgbClr val="DCE6F5"/>
                                </a:solidFill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sz="1050" noProof="0" dirty="0"/>
                  <a:t>.</a:t>
                </a: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554480"/>
                <a:ext cx="5303520" cy="466344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rgbClr val="D4A017"/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/>
              <p:cNvSpPr/>
              <p:nvPr/>
            </p:nvSpPr>
            <p:spPr>
              <a:xfrm>
                <a:off x="6309360" y="1554480"/>
                <a:ext cx="5303520" cy="4663440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rgbClr val="D2DEF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64592" rIns="182880" bIns="164592" rtlCol="0" anchor="t"/>
              <a:lstStyle/>
              <a:p>
                <a:pPr algn="ctr">
                  <a:spcAft>
                    <a:spcPts val="600"/>
                  </a:spcAft>
                  <a:defRPr sz="1250" b="1">
                    <a:solidFill>
                      <a:srgbClr val="002050"/>
                    </a:solidFill>
                    <a:latin typeface="Montserrat"/>
                  </a:defRPr>
                </a:pPr>
                <a:r>
                  <a:rPr lang="uk-UA" sz="1600" noProof="0" dirty="0"/>
                  <a:t>ПОЯСНЕННЯ ЗМІННИХ </a:t>
                </a:r>
                <a:r>
                  <a:rPr lang="uk-UA" sz="1600" dirty="0"/>
                  <a:t>І</a:t>
                </a:r>
                <a:r>
                  <a:rPr lang="uk-UA" sz="1600" noProof="0" dirty="0"/>
                  <a:t> МАРКЕТИНГОВІ ОБМЕЖЕННЯ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ПРИКЛАД ОБЧИСЛЕННЯ OPTIMAL BID (C = 1.0 млн грн):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Ставка 1: </a:t>
                </a:r>
                <a:endParaRPr lang="uk-UA" sz="1200" noProof="0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200" i="1" noProof="0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200" i="0" noProof="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uk-UA" sz="1200" noProof="0" dirty="0"/>
                  <a:t> = 1.5 млн грн, </a:t>
                </a:r>
                <a14:m>
                  <m:oMath xmlns:m="http://schemas.openxmlformats.org/officeDocument/2006/math">
                    <m:r>
                      <a:rPr lang="uk-UA" sz="1200" i="1" noProof="0" dirty="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uk-UA" sz="1200" i="0" noProof="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sz="1200" noProof="0" dirty="0"/>
                  <a:t>= 0.20 -&gt; </a:t>
                </a:r>
                <a14:m>
                  <m:oMath xmlns:m="http://schemas.openxmlformats.org/officeDocument/2006/math">
                    <m:r>
                      <a:rPr lang="uk-UA" sz="1200" i="1" noProof="0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uk-UA" sz="1200" i="0" noProof="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sz="1200" noProof="0" dirty="0"/>
                  <a:t>= 0.20 · 0.5 = 100тис.грн.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Ставка 2: </a:t>
                </a:r>
                <a:endParaRPr lang="uk-UA" sz="1200" noProof="0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200" i="1" noProof="0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200" i="0" noProof="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sz="1200" noProof="0" dirty="0"/>
                  <a:t>= 1.3 млн грн, </a:t>
                </a:r>
                <a14:m>
                  <m:oMath xmlns:m="http://schemas.openxmlformats.org/officeDocument/2006/math">
                    <m:r>
                      <a:rPr lang="uk-UA" sz="1200" i="1" noProof="0" dirty="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uk-UA" sz="1200" i="0" noProof="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sz="1200" noProof="0" dirty="0"/>
                  <a:t>= 0.60 -&gt; </a:t>
                </a:r>
                <a14:m>
                  <m:oMath xmlns:m="http://schemas.openxmlformats.org/officeDocument/2006/math">
                    <m:r>
                      <a:rPr lang="uk-UA" sz="1200" i="1" noProof="0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uk-UA" sz="1200" i="0" noProof="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sz="1200" noProof="0" dirty="0"/>
                  <a:t>= 0.60 · 0.3 = 180тис.грн.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• Ставка 3: </a:t>
                </a:r>
                <a:endParaRPr lang="uk-UA" sz="1200" noProof="0" dirty="0">
                  <a:latin typeface="Cambria Math" panose="02040503050406030204" pitchFamily="18" charset="0"/>
                </a:endParaRPr>
              </a:p>
              <a:p>
                <a:pPr algn="ctr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200" i="1" noProof="0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200" i="0" noProof="0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uk-UA" sz="1200" noProof="0" dirty="0"/>
                  <a:t>= 1.1 млн грн, </a:t>
                </a:r>
                <a14:m>
                  <m:oMath xmlns:m="http://schemas.openxmlformats.org/officeDocument/2006/math">
                    <m:r>
                      <a:rPr lang="uk-UA" sz="1200" i="1" noProof="0" dirty="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uk-UA" sz="1200" i="0" noProof="0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sz="1200" noProof="0" dirty="0"/>
                  <a:t>= 0.90 -&gt; </a:t>
                </a:r>
                <a14:m>
                  <m:oMath xmlns:m="http://schemas.openxmlformats.org/officeDocument/2006/math">
                    <m:r>
                      <a:rPr lang="uk-UA" sz="1200" i="1" noProof="0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1200" i="1" noProof="0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uk-UA" sz="1200" i="0" noProof="0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uk-UA" sz="1200" noProof="0" dirty="0"/>
                  <a:t>= 0.90 · 0.1 = 90 тис. грн.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endParaRPr lang="uk-UA" sz="1200" noProof="0" dirty="0"/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200" noProof="0" dirty="0"/>
                  <a:t>ВИСНОВОК: Оптимальною є ставка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200" i="1" noProof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200" i="1" noProof="0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uk-UA" sz="1200" i="0" noProof="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sz="1200" noProof="0" dirty="0"/>
                  <a:t>= 1.3 млн грн, що максимізує очікуваний прибуток.</a:t>
                </a:r>
              </a:p>
            </p:txBody>
          </p:sp>
        </mc:Choice>
        <mc:Fallback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0" y="1554480"/>
                <a:ext cx="5303520" cy="466344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D2DEF0"/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Оснач О.Ф. та ін. (2011, с. 229–231).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19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СИСТЕМА ЦИФРОВИХ ЗНИЖОК ТА ЕФЕКТИВНА СТАВКА СКОТНО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548640" y="1554480"/>
                <a:ext cx="5303520" cy="4663440"/>
              </a:xfrm>
              <a:prstGeom prst="roundRect">
                <a:avLst/>
              </a:prstGeom>
              <a:solidFill>
                <a:srgbClr val="05193C"/>
              </a:solidFill>
              <a:ln w="25400">
                <a:solidFill>
                  <a:srgbClr val="D4A01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201168" tIns="164592" rIns="201168" bIns="137160" rtlCol="0" anchor="t"/>
              <a:lstStyle/>
              <a:p>
                <a:pPr algn="ctr">
                  <a:spcAft>
                    <a:spcPts val="600"/>
                  </a:spcAft>
                  <a:defRPr sz="1200" b="1">
                    <a:solidFill>
                      <a:srgbClr val="D4A017"/>
                    </a:solidFill>
                    <a:latin typeface="Montserrat"/>
                  </a:defRPr>
                </a:pPr>
                <a:r>
                  <a:rPr lang="uk-UA" sz="1600" noProof="0" dirty="0"/>
                  <a:t>ФОРМУЛА ЕФЕКТИВНОЇ СТАВКИ СКОТНО 2/10 NET 30</a:t>
                </a:r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uk-UA" sz="1600" i="1" noProof="0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1600" i="1" noProof="0" dirty="0" err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uk-UA" sz="1600" i="1" noProof="0" dirty="0" err="1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uk-UA" sz="1600" i="0" noProof="0" dirty="0" err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noProof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600" b="0" i="1" noProof="0" dirty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1600" b="0" i="1" noProof="0" dirty="0" smtClean="0">
                              <a:latin typeface="Cambria Math" panose="02040503050406030204" pitchFamily="18" charset="0"/>
                            </a:rPr>
                            <m:t>%</m:t>
                          </m:r>
                        </m:num>
                        <m:den>
                          <m:r>
                            <a:rPr lang="en-US" sz="1600" b="0" i="0" noProof="0" dirty="0" smtClean="0">
                              <a:latin typeface="Cambria Math" panose="02040503050406030204" pitchFamily="18" charset="0"/>
                            </a:rPr>
                            <m:t>100%-</m:t>
                          </m:r>
                          <m:r>
                            <m:rPr>
                              <m:sty m:val="p"/>
                            </m:rPr>
                            <a:rPr lang="en-US" sz="1600" b="0" i="0" noProof="0" dirty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1600" b="0" i="0" noProof="0" dirty="0" smtClean="0">
                              <a:latin typeface="Cambria Math" panose="02040503050406030204" pitchFamily="18" charset="0"/>
                            </a:rPr>
                            <m:t>%</m:t>
                          </m:r>
                        </m:den>
                      </m:f>
                      <m:r>
                        <a:rPr lang="uk-UA" sz="1600" i="0" noProof="0" dirty="0" err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uk-UA" sz="1600" i="0" noProof="0" dirty="0" err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1600" i="0" noProof="0" dirty="0" err="1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1600" b="0" i="0" noProof="0" dirty="0" smtClean="0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US" sz="1600" b="0" i="0" noProof="0" dirty="0" smtClean="0"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m:rPr>
                              <m:sty m:val="p"/>
                            </m:rPr>
                            <a:rPr lang="en-US" sz="1600" b="0" i="0" noProof="0" dirty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den>
                      </m:f>
                    </m:oMath>
                  </m:oMathPara>
                </a14:m>
                <a:endParaRPr lang="uk-UA" sz="1600" b="0" noProof="0" dirty="0" err="1"/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endParaRPr lang="uk-UA" sz="1600" noProof="0" dirty="0"/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sz="1600" noProof="0" dirty="0"/>
                  <a:t>Розрахунок для умови «2/10 </a:t>
                </a:r>
                <a:r>
                  <a:rPr lang="uk-UA" sz="1600" noProof="0" dirty="0" err="1"/>
                  <a:t>net</a:t>
                </a:r>
                <a:r>
                  <a:rPr lang="uk-UA" sz="1600" noProof="0" dirty="0"/>
                  <a:t> 30»:</a:t>
                </a:r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uk-UA" sz="1600" i="1" noProof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1600" i="1" noProof="0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uk-UA" sz="1600" i="1" noProof="0" dirty="0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uk-UA" sz="1600" i="0" noProof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1600" i="1" noProof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1600" i="1" noProof="0" dirty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noProof="0" dirty="0" smtClean="0">
                              <a:latin typeface="Cambria Math" panose="02040503050406030204" pitchFamily="18" charset="0"/>
                            </a:rPr>
                            <m:t>(100-2)</m:t>
                          </m:r>
                        </m:den>
                      </m:f>
                      <m:r>
                        <a:rPr lang="uk-UA" sz="1600" i="1" noProof="0" dirty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uk-UA" sz="1600" i="1" noProof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1600" i="1" noProof="0" dirty="0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en-US" sz="1600" b="0" i="1" noProof="0" dirty="0" smtClean="0">
                              <a:latin typeface="Cambria Math" panose="02040503050406030204" pitchFamily="18" charset="0"/>
                            </a:rPr>
                            <m:t>(30-10)</m:t>
                          </m:r>
                        </m:den>
                      </m:f>
                      <m:r>
                        <a:rPr lang="uk-UA" sz="1600" i="1" noProof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1600" i="0" noProof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1600" i="0" noProof="0" dirty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uk-UA" sz="1600" i="0" noProof="0" dirty="0">
                              <a:latin typeface="Cambria Math" panose="02040503050406030204" pitchFamily="18" charset="0"/>
                            </a:rPr>
                            <m:t>98</m:t>
                          </m:r>
                        </m:den>
                      </m:f>
                      <m:r>
                        <a:rPr lang="uk-UA" sz="1600" i="0" noProof="0" dirty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uk-UA" sz="1600" i="0" noProof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1600" i="0" noProof="0" dirty="0">
                              <a:latin typeface="Cambria Math" panose="02040503050406030204" pitchFamily="18" charset="0"/>
                            </a:rPr>
                            <m:t>360</m:t>
                          </m:r>
                        </m:num>
                        <m:den>
                          <m:r>
                            <a:rPr lang="uk-UA" sz="1600" i="0" noProof="0" dirty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uk-UA" sz="160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0" dirty="0" smtClean="0">
                          <a:latin typeface="Cambria Math" panose="02040503050406030204" pitchFamily="18" charset="0"/>
                        </a:rPr>
                        <m:t>.04</m:t>
                      </m:r>
                      <m:r>
                        <a:rPr lang="uk-UA" sz="1600" dirty="0">
                          <a:latin typeface="Cambria Math" panose="02040503050406030204" pitchFamily="18" charset="0"/>
                        </a:rPr>
                        <m:t>%</m:t>
                      </m:r>
                      <m:r>
                        <a:rPr lang="uk-UA" sz="1600" dirty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1600" b="0" i="0" dirty="0" smtClean="0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uk-UA" sz="1600" i="0" noProof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1600" b="1" i="0" noProof="0" dirty="0"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uk-UA" sz="1600" b="0" i="0" noProof="0" dirty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uk-UA" sz="1600" b="1" i="0" noProof="0" dirty="0">
                          <a:latin typeface="Cambria Math" panose="02040503050406030204" pitchFamily="18" charset="0"/>
                        </a:rPr>
                        <m:t>𝟕𝟒</m:t>
                      </m:r>
                      <m:r>
                        <a:rPr lang="uk-UA" sz="1600" b="0" i="0" noProof="0" dirty="0">
                          <a:latin typeface="Cambria Math" panose="02040503050406030204" pitchFamily="18" charset="0"/>
                        </a:rPr>
                        <m:t>%</m:t>
                      </m:r>
                      <m:r>
                        <m:rPr>
                          <m:nor/>
                        </m:rPr>
                        <a:rPr lang="uk-UA" sz="1600" b="0" i="0" noProof="0" dirty="0">
                          <a:latin typeface="Cambria Math" panose="02040503050406030204" pitchFamily="18" charset="0"/>
                        </a:rPr>
                        <m:t> річних</m:t>
                      </m:r>
                    </m:oMath>
                  </m:oMathPara>
                </a14:m>
                <a:endParaRPr lang="uk-UA" sz="1600" noProof="0" dirty="0"/>
              </a:p>
              <a:p>
                <a:pPr>
                  <a:spcAft>
                    <a:spcPts val="400"/>
                  </a:spcAft>
                  <a:defRPr sz="750">
                    <a:solidFill>
                      <a:srgbClr val="465F82"/>
                    </a:solidFill>
                    <a:latin typeface="Montserrat"/>
                  </a:defRPr>
                </a:pPr>
                <a:r>
                  <a:rPr lang="uk-UA" sz="900" noProof="0" dirty="0"/>
                  <a:t>——————————————————————————————————————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100" noProof="0" dirty="0"/>
                  <a:t>• d% — Розмір знижки за дострокову оплату (2%).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100" noProof="0" dirty="0"/>
                  <a:t>• t — Пільговий період оплати зі знижкою (10 днів).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100" noProof="0" dirty="0"/>
                  <a:t>• T — Граничний термін повної оплати за контрактом (30 днів).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100" noProof="0" dirty="0"/>
                  <a:t>• 360 / (T - t) — Кількість періодів обороту на рік (18 періодів</a:t>
                </a:r>
                <a:r>
                  <a:rPr lang="uk-UA" sz="1050" noProof="0" dirty="0"/>
                  <a:t>).</a:t>
                </a: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554480"/>
                <a:ext cx="5303520" cy="466344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rgbClr val="D4A017"/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ПРАКТИЧНЕ ТЛУМАЧЕННЯ СКОТНО У B2B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ЕКОНОМІЧНИЙ ЗМІСТ 36.74%: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Відмова B2B-покупця від 2% знижки еквівалентна залученню кредиту під 36.74% річних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ФІНАНСОВИЙ ВИСНОВОК: покупцю вигідно взяти банківський кредит під 20% річних, щоб оплатити рахунок на 10-й день і отримати 2% знижки.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Оснач О.Ф. та ін. (2011, с. 235–237).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20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ФІНАНСОВИЙ ЛІЗИНГ У B2B: СТРУКТУРА ПЛАТЕЖУ ТА РИНОК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05193C"/>
          </a:solidFill>
          <a:ln w="254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64592" rIns="201168" bIns="137160" rtlCol="0" anchor="t"/>
          <a:lstStyle/>
          <a:p>
            <a:pPr algn="ctr">
              <a:spcAft>
                <a:spcPts val="600"/>
              </a:spcAft>
              <a:defRPr sz="1200" b="1">
                <a:solidFill>
                  <a:srgbClr val="D4A017"/>
                </a:solidFill>
                <a:latin typeface="Montserrat"/>
              </a:defRPr>
            </a:pPr>
            <a:r>
              <a:rPr lang="uk-UA" sz="1600" noProof="0" dirty="0"/>
              <a:t>СТРУКТУРА ЗАГАЛЬНОГО ЛІЗИНГОВОГО ПЛАТЕЖУ (ЛП)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Montserrat"/>
              </a:defRPr>
            </a:pPr>
            <a:r>
              <a:rPr lang="uk-UA" sz="1600" noProof="0" dirty="0"/>
              <a:t>ЛП = АО + ПК + КВ + ДП + ПДВ</a:t>
            </a:r>
          </a:p>
          <a:p>
            <a:pPr>
              <a:spcAft>
                <a:spcPts val="400"/>
              </a:spcAft>
              <a:defRPr sz="1300" b="1">
                <a:solidFill>
                  <a:srgbClr val="FFFFFF"/>
                </a:solidFill>
                <a:latin typeface="Montserrat"/>
              </a:defRPr>
            </a:pPr>
            <a:r>
              <a:rPr lang="uk-UA" sz="1400" noProof="0" dirty="0"/>
              <a:t>Де:</a:t>
            </a:r>
          </a:p>
          <a:p>
            <a:pPr>
              <a:spcAft>
                <a:spcPts val="400"/>
              </a:spcAft>
              <a:defRPr sz="1300" b="1">
                <a:solidFill>
                  <a:srgbClr val="FFFFFF"/>
                </a:solidFill>
                <a:latin typeface="Montserrat"/>
              </a:defRPr>
            </a:pPr>
            <a:r>
              <a:rPr lang="uk-UA" sz="1400" noProof="0" dirty="0"/>
              <a:t>АО — Амортизаційні відрахування на майно.</a:t>
            </a:r>
          </a:p>
          <a:p>
            <a:pPr>
              <a:spcAft>
                <a:spcPts val="400"/>
              </a:spcAft>
              <a:defRPr sz="1300" b="1">
                <a:solidFill>
                  <a:srgbClr val="FFFFFF"/>
                </a:solidFill>
                <a:latin typeface="Montserrat"/>
              </a:defRPr>
            </a:pPr>
            <a:r>
              <a:rPr lang="uk-UA" sz="1400" noProof="0" dirty="0"/>
              <a:t>ПК — Плата за використані кредитні ресурси.</a:t>
            </a:r>
          </a:p>
          <a:p>
            <a:pPr>
              <a:spcAft>
                <a:spcPts val="400"/>
              </a:spcAft>
              <a:defRPr sz="1300" b="1">
                <a:solidFill>
                  <a:srgbClr val="FFFFFF"/>
                </a:solidFill>
                <a:latin typeface="Montserrat"/>
              </a:defRPr>
            </a:pPr>
            <a:r>
              <a:rPr lang="uk-UA" sz="1400" noProof="0" dirty="0"/>
              <a:t>КВ — Комісійна винагорода лізингодавця.</a:t>
            </a:r>
          </a:p>
          <a:p>
            <a:pPr>
              <a:spcAft>
                <a:spcPts val="400"/>
              </a:spcAft>
              <a:defRPr sz="1300" b="1">
                <a:solidFill>
                  <a:srgbClr val="FFFFFF"/>
                </a:solidFill>
                <a:latin typeface="Montserrat"/>
              </a:defRPr>
            </a:pPr>
            <a:r>
              <a:rPr lang="uk-UA" sz="1400" noProof="0" dirty="0"/>
              <a:t>ДП — Додаткові послуги (страхування, реєстрація).</a:t>
            </a:r>
          </a:p>
          <a:p>
            <a:pPr>
              <a:spcAft>
                <a:spcPts val="400"/>
              </a:spcAft>
              <a:defRPr sz="1300" b="1">
                <a:solidFill>
                  <a:srgbClr val="FFFFFF"/>
                </a:solidFill>
                <a:latin typeface="Montserrat"/>
              </a:defRPr>
            </a:pPr>
            <a:r>
              <a:rPr lang="uk-UA" sz="1400" noProof="0" dirty="0"/>
              <a:t>ПДВ — Податок на додану вартість.</a:t>
            </a:r>
          </a:p>
          <a:p>
            <a:pPr>
              <a:spcAft>
                <a:spcPts val="400"/>
              </a:spcAft>
              <a:defRPr sz="750">
                <a:solidFill>
                  <a:srgbClr val="465F82"/>
                </a:solidFill>
                <a:latin typeface="Montserrat"/>
              </a:defRPr>
            </a:pPr>
            <a:r>
              <a:rPr lang="uk-UA" sz="900" noProof="0" dirty="0"/>
              <a:t>——————————————————————————————————————</a:t>
            </a:r>
          </a:p>
          <a:p>
            <a:pPr>
              <a:spcAft>
                <a:spcPts val="250"/>
              </a:spcAft>
              <a:defRPr sz="950">
                <a:solidFill>
                  <a:srgbClr val="DCE6F5"/>
                </a:solidFill>
                <a:latin typeface="Montserrat"/>
              </a:defRPr>
            </a:pPr>
            <a:r>
              <a:rPr lang="uk-UA" sz="1050" noProof="0" dirty="0"/>
              <a:t>• МАРКЕТИНГОВИЙ ЕФЕКТ ЛІЗИНГУ:</a:t>
            </a:r>
          </a:p>
          <a:p>
            <a:pPr>
              <a:spcAft>
                <a:spcPts val="250"/>
              </a:spcAft>
              <a:defRPr sz="950">
                <a:solidFill>
                  <a:srgbClr val="DCE6F5"/>
                </a:solidFill>
                <a:latin typeface="Montserrat"/>
              </a:defRPr>
            </a:pPr>
            <a:r>
              <a:rPr lang="uk-UA" sz="1050" noProof="0" dirty="0"/>
              <a:t>• Зсув сприйняття ціни замовником: замість разової купівлі за 10.0 млн грн замовник сплачує 250 тис. грн/місяць, зберігаючи оборотні кошти.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ПОРІВНЯННЯ КЛАСИФІКАЦІЙ ЛІЗИНГУ (ПІДРУЧНИК VS ЗАКОН)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ПІДРУЧНИКИ виділяють Оперативний (короткостроковий) </a:t>
            </a:r>
            <a:r>
              <a:rPr lang="uk-UA" sz="1200" dirty="0"/>
              <a:t>і</a:t>
            </a:r>
            <a:r>
              <a:rPr lang="uk-UA" sz="1200" noProof="0" dirty="0"/>
              <a:t> Фінансовий (довгостроковий) лізинг.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ЗАКОН УКРАЇНИ № 1201-IX (2021/2026 рр.): регламентує ВИКЛЮЧНО ФІНАНСОВИЙ ЛІЗИНГ.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Оперативний лізинг за сучасним законодавством кваліфікується як звичайна операційна оренди (</a:t>
            </a:r>
            <a:r>
              <a:rPr lang="uk-UA" sz="1200" noProof="0" dirty="0" err="1"/>
              <a:t>Operating</a:t>
            </a:r>
            <a:r>
              <a:rPr lang="uk-UA" sz="1200" noProof="0" dirty="0"/>
              <a:t> </a:t>
            </a:r>
            <a:r>
              <a:rPr lang="uk-UA" sz="1200" noProof="0" dirty="0" err="1"/>
              <a:t>Lease</a:t>
            </a:r>
            <a:r>
              <a:rPr lang="uk-UA" sz="1200" noProof="0" dirty="0"/>
              <a:t>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Оснач О.Ф. (2011, с. 254–255), Закон України № 1201-IX (2026).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21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ПОРІВНЯННЯ КЛАСИФІКАЦІЙ ЛІЗИНГУ: ПІДРУЧНИК VS ЗАКОН УКРАЇНИ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108505"/>
              </p:ext>
            </p:extLst>
          </p:nvPr>
        </p:nvGraphicFramePr>
        <p:xfrm>
          <a:off x="548640" y="1508760"/>
          <a:ext cx="1109441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ПАРАМЕТР ПОРІВНЯННЯ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КЛАСИЧНА ТЕОРІЯ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ЗАКОН УКРАЇНИ № 1201-IX (2026)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Види лізингу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Фінансовий та Оперативний лізинг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Виключно Фінансовий лізинг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Перехід права власності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Можливий при фінансовому, відсутній при оперативному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Обов'язковий або передбачений викуп наприкінці терміну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Термін договору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Оперативний: &lt; терміну амортизації; Фінансовий: &gt;= 75%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Не менше 1 року (відповідно до норм ЗУ)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Облік та амортизація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На балансі орендодавця або орендаря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Предмет лізингу зараховується на баланс </a:t>
                      </a:r>
                      <a:r>
                        <a:rPr lang="uk-UA" sz="1400" noProof="0" dirty="0" err="1"/>
                        <a:t>лізингоодержувача</a:t>
                      </a:r>
                      <a:endParaRPr lang="uk-UA" sz="1400" noProof="0" dirty="0"/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Оснач О.Ф. (2011, с. 254), Закон України № 1201-IX.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ПІДСУМОК 4.4–4.6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22 /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ПИТАННЯ ДЛЯ САМОКОНТРОЛЮ СТУДЕНТІВ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94415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ctr"/>
          <a:lstStyle/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/>
              <a:t>1</a:t>
            </a:r>
            <a:r>
              <a:rPr lang="uk-UA" sz="1400" noProof="0" dirty="0"/>
              <a:t>. Порівняйте 4 моделі цифрових B2B-каналів (портали, EDI, </a:t>
            </a:r>
            <a:r>
              <a:rPr lang="uk-UA" sz="1400" noProof="0" dirty="0" err="1"/>
              <a:t>маркетплейси</a:t>
            </a:r>
            <a:r>
              <a:rPr lang="uk-UA" sz="1400" noProof="0" dirty="0"/>
              <a:t>, </a:t>
            </a:r>
            <a:r>
              <a:rPr lang="uk-UA" sz="1400" noProof="0" dirty="0" err="1"/>
              <a:t>Prozorro</a:t>
            </a:r>
            <a:r>
              <a:rPr lang="uk-UA" sz="1400" noProof="0" dirty="0"/>
              <a:t>) за рівнем контролю даних і витрат.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2. У чому полягає економічна дилема участі B2B-виробника на відкритих </a:t>
            </a:r>
            <a:r>
              <a:rPr lang="uk-UA" sz="1400" noProof="0" dirty="0" err="1"/>
              <a:t>маркетплейсах</a:t>
            </a:r>
            <a:r>
              <a:rPr lang="uk-UA" sz="1400" noProof="0" dirty="0"/>
              <a:t> на прикладі </a:t>
            </a:r>
            <a:r>
              <a:rPr lang="uk-UA" sz="1400" noProof="0" dirty="0" err="1"/>
              <a:t>Xometry</a:t>
            </a:r>
            <a:r>
              <a:rPr lang="uk-UA" sz="1400" noProof="0" dirty="0"/>
              <a:t>?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3. Як новий законопроєкт № 11520 змінює філософію закупівель у </a:t>
            </a:r>
            <a:r>
              <a:rPr lang="uk-UA" sz="1400" noProof="0" dirty="0" err="1"/>
              <a:t>Prozorro</a:t>
            </a:r>
            <a:r>
              <a:rPr lang="uk-UA" sz="1400" noProof="0" dirty="0"/>
              <a:t> (співвідношення 60/40 та критерій TCO)?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4. Які маркетингові переваги надає B2B-постачальникам електронний каталог </a:t>
            </a:r>
            <a:r>
              <a:rPr lang="uk-UA" sz="1400" noProof="0" dirty="0" err="1"/>
              <a:t>Prozorro</a:t>
            </a:r>
            <a:r>
              <a:rPr lang="uk-UA" sz="1400" noProof="0" dirty="0"/>
              <a:t> </a:t>
            </a:r>
            <a:r>
              <a:rPr lang="uk-UA" sz="1400" noProof="0" dirty="0" err="1"/>
              <a:t>Market</a:t>
            </a:r>
            <a:r>
              <a:rPr lang="uk-UA" sz="1400" noProof="0" dirty="0"/>
              <a:t> (е-каталог)?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5. Опишіть 6 етапів економічного життєвого циклу ТПП та роль фази СОНТ у формуванні конкурентних переваг.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6. Розкрийте зміст 'сходів </a:t>
            </a:r>
            <a:r>
              <a:rPr lang="uk-UA" sz="1400" noProof="0" dirty="0" err="1"/>
              <a:t>сервітизації</a:t>
            </a:r>
            <a:r>
              <a:rPr lang="uk-UA" sz="1400" noProof="0" dirty="0"/>
              <a:t>' (</a:t>
            </a:r>
            <a:r>
              <a:rPr lang="uk-UA" sz="1400" noProof="0" dirty="0" err="1"/>
              <a:t>XaaS</a:t>
            </a:r>
            <a:r>
              <a:rPr lang="uk-UA" sz="1400" noProof="0" dirty="0"/>
              <a:t>) та порівняйте грошові потоки разового продажу та моделей з оплатою за результат.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7. Як обчислюються показники TCO та EVC і як вони дозволяють обґрунтувати цінову премію за інноваційний ТПП?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8. Поясніть фінансово-маркетинговий зміст умови </a:t>
            </a:r>
            <a:r>
              <a:rPr lang="uk-UA" sz="1400" noProof="0" dirty="0" err="1"/>
              <a:t>скотно</a:t>
            </a:r>
            <a:r>
              <a:rPr lang="uk-UA" sz="1400" noProof="0" dirty="0"/>
              <a:t> '2/10 </a:t>
            </a:r>
            <a:r>
              <a:rPr lang="uk-UA" sz="1400" noProof="0" dirty="0" err="1"/>
              <a:t>net</a:t>
            </a:r>
            <a:r>
              <a:rPr lang="uk-UA" sz="1400" noProof="0" dirty="0"/>
              <a:t> 30' та чому відмова від знижки дорівнює 36.74% річних.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9. Чим відрізняється трактування лізингу в класичних підручниках від вимог Закону України № 1201-IX?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2823</Words>
  <Application>Microsoft Office PowerPoint</Application>
  <PresentationFormat>Широкий екран</PresentationFormat>
  <Paragraphs>313</Paragraphs>
  <Slides>22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Cambria Math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2026-10-01T11:44:02Z</dcterms:modified>
  <cp:category/>
</cp:coreProperties>
</file>