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slideLayout" Target="../slideLayouts/slideLayout1.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811512" y="-1463040"/>
            <a:ext cx="3840480" cy="3840480"/>
          </a:xfrm>
          <a:prstGeom prst="ellipse">
            <a:avLst/>
          </a:prstGeom>
          <a:solidFill>
            <a:srgbClr val="24365C"/>
          </a:solidFill>
          <a:ln/>
        </p:spPr>
      </p:sp>
      <p:sp>
        <p:nvSpPr>
          <p:cNvPr id="3" name="Shape 1"/>
          <p:cNvSpPr/>
          <p:nvPr/>
        </p:nvSpPr>
        <p:spPr>
          <a:xfrm>
            <a:off x="11000232" y="4206240"/>
            <a:ext cx="2743200" cy="2743200"/>
          </a:xfrm>
          <a:prstGeom prst="ellipse">
            <a:avLst/>
          </a:prstGeom>
          <a:solidFill>
            <a:srgbClr val="2C4066"/>
          </a:solidFill>
          <a:ln/>
        </p:spPr>
      </p:sp>
      <p:sp>
        <p:nvSpPr>
          <p:cNvPr id="4" name="Text 2"/>
          <p:cNvSpPr txBox="1"/>
          <p:nvPr/>
        </p:nvSpPr>
        <p:spPr>
          <a:xfrm>
            <a:off x="640080" y="548640"/>
            <a:ext cx="9144000" cy="365760"/>
          </a:xfrm>
          <a:prstGeom prst="rect">
            <a:avLst/>
          </a:prstGeom>
          <a:noFill/>
          <a:ln/>
        </p:spPr>
        <p:txBody>
          <a:bodyPr wrap="square" lIns="0" tIns="0" rIns="0" bIns="0" rtlCol="0" anchor="ctr"/>
          <a:lstStyle/>
          <a:p>
            <a:pPr indent="0" marL="0">
              <a:buNone/>
            </a:pPr>
            <a:r>
              <a:rPr lang="en-US" sz="1300" b="1" spc="200" kern="0" dirty="0">
                <a:solidFill>
                  <a:srgbClr val="E8A33D"/>
                </a:solidFill>
                <a:latin typeface="Calibri" pitchFamily="34" charset="0"/>
                <a:ea typeface="Calibri" pitchFamily="34" charset="-122"/>
                <a:cs typeface="Calibri" pitchFamily="34" charset="-120"/>
              </a:rPr>
              <a:t>ТЕМА 2  ·  КУРС «УПРАВЛІННЯ РИЗИКАМИ»</a:t>
            </a:r>
            <a:endParaRPr lang="en-US" sz="1300" dirty="0"/>
          </a:p>
        </p:txBody>
      </p:sp>
      <p:pic>
        <p:nvPicPr>
          <p:cNvPr id="5" name="Image 0" descr="icons/warning_gold.png">    </p:cNvPr>
          <p:cNvPicPr>
            <a:picLocks noChangeAspect="1"/>
          </p:cNvPicPr>
          <p:nvPr/>
        </p:nvPicPr>
        <p:blipFill>
          <a:blip r:embed="rId1"/>
          <a:stretch>
            <a:fillRect/>
          </a:stretch>
        </p:blipFill>
        <p:spPr>
          <a:xfrm>
            <a:off x="9966960" y="685800"/>
            <a:ext cx="1005840" cy="1005840"/>
          </a:xfrm>
          <a:prstGeom prst="rect">
            <a:avLst/>
          </a:prstGeom>
        </p:spPr>
      </p:pic>
      <p:sp>
        <p:nvSpPr>
          <p:cNvPr id="6" name="Text 3"/>
          <p:cNvSpPr txBox="1"/>
          <p:nvPr/>
        </p:nvSpPr>
        <p:spPr>
          <a:xfrm>
            <a:off x="594360" y="1371600"/>
            <a:ext cx="9601200" cy="1737360"/>
          </a:xfrm>
          <a:prstGeom prst="rect">
            <a:avLst/>
          </a:prstGeom>
          <a:noFill/>
          <a:ln/>
        </p:spPr>
        <p:txBody>
          <a:bodyPr wrap="square" lIns="0" tIns="0" rIns="0" bIns="0" rtlCol="0" anchor="ctr"/>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Ризики господарської</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діяльності</a:t>
            </a:r>
            <a:endParaRPr lang="en-US" sz="4400" dirty="0"/>
          </a:p>
        </p:txBody>
      </p:sp>
      <p:sp>
        <p:nvSpPr>
          <p:cNvPr id="7" name="Text 4"/>
          <p:cNvSpPr txBox="1"/>
          <p:nvPr/>
        </p:nvSpPr>
        <p:spPr>
          <a:xfrm>
            <a:off x="621792" y="3246120"/>
            <a:ext cx="7772400" cy="1554480"/>
          </a:xfrm>
          <a:prstGeom prst="rect">
            <a:avLst/>
          </a:prstGeom>
          <a:noFill/>
          <a:ln/>
        </p:spPr>
        <p:txBody>
          <a:bodyPr wrap="square" lIns="0" tIns="0" rIns="0" bIns="0" rtlCol="0" anchor="ctr"/>
          <a:lstStyle/>
          <a:p>
            <a:pPr indent="0" marL="0">
              <a:lnSpc>
                <a:spcPct val="135000"/>
              </a:lnSpc>
              <a:buNone/>
            </a:pPr>
            <a:r>
              <a:rPr lang="en-US" sz="1500" dirty="0">
                <a:solidFill>
                  <a:srgbClr val="CFDCEF"/>
                </a:solidFill>
                <a:latin typeface="Calibri" pitchFamily="34" charset="0"/>
                <a:ea typeface="Calibri" pitchFamily="34" charset="-122"/>
                <a:cs typeface="Calibri" pitchFamily="34" charset="-120"/>
              </a:rPr>
              <a:t>2.1  Сутність ризиків господарської діяльності
</a:t>
            </a:r>
            <a:pPr indent="0" marL="0">
              <a:lnSpc>
                <a:spcPct val="135000"/>
              </a:lnSpc>
              <a:buNone/>
            </a:pPr>
            <a:r>
              <a:rPr lang="en-US" sz="1500" dirty="0">
                <a:solidFill>
                  <a:srgbClr val="CFDCEF"/>
                </a:solidFill>
                <a:latin typeface="Calibri" pitchFamily="34" charset="0"/>
                <a:ea typeface="Calibri" pitchFamily="34" charset="-122"/>
                <a:cs typeface="Calibri" pitchFamily="34" charset="-120"/>
              </a:rPr>
              <a:t>2.2  Класифікація господарських ризиків
</a:t>
            </a:r>
            <a:pPr indent="0" marL="0">
              <a:lnSpc>
                <a:spcPct val="135000"/>
              </a:lnSpc>
              <a:buNone/>
            </a:pPr>
            <a:r>
              <a:rPr lang="en-US" sz="1500" dirty="0">
                <a:solidFill>
                  <a:srgbClr val="CFDCEF"/>
                </a:solidFill>
                <a:latin typeface="Calibri" pitchFamily="34" charset="0"/>
                <a:ea typeface="Calibri" pitchFamily="34" charset="-122"/>
                <a:cs typeface="Calibri" pitchFamily="34" charset="-120"/>
              </a:rPr>
              <a:t>2.3  Джерела виникнення та функції ризику
</a:t>
            </a:r>
            <a:pPr indent="0" marL="0">
              <a:lnSpc>
                <a:spcPct val="135000"/>
              </a:lnSpc>
              <a:buNone/>
            </a:pPr>
            <a:r>
              <a:rPr lang="en-US" sz="1500" dirty="0">
                <a:solidFill>
                  <a:srgbClr val="CFDCEF"/>
                </a:solidFill>
                <a:latin typeface="Calibri" pitchFamily="34" charset="0"/>
                <a:ea typeface="Calibri" pitchFamily="34" charset="-122"/>
                <a:cs typeface="Calibri" pitchFamily="34" charset="-120"/>
              </a:rPr>
              <a:t>2.4  Методи виявлення та ідентифікації ризику</a:t>
            </a:r>
            <a:endParaRPr lang="en-US" sz="1500" dirty="0"/>
          </a:p>
        </p:txBody>
      </p:sp>
      <p:sp>
        <p:nvSpPr>
          <p:cNvPr id="8" name="Text 5"/>
          <p:cNvSpPr txBox="1"/>
          <p:nvPr/>
        </p:nvSpPr>
        <p:spPr>
          <a:xfrm>
            <a:off x="621792" y="5989320"/>
            <a:ext cx="5486400" cy="365760"/>
          </a:xfrm>
          <a:prstGeom prst="rect">
            <a:avLst/>
          </a:prstGeom>
          <a:noFill/>
          <a:ln/>
        </p:spPr>
        <p:txBody>
          <a:bodyPr wrap="square" lIns="0" tIns="0" rIns="0" bIns="0" rtlCol="0" anchor="ctr"/>
          <a:lstStyle/>
          <a:p>
            <a:pPr indent="0" marL="0">
              <a:buNone/>
            </a:pPr>
            <a:r>
              <a:rPr lang="en-US" sz="1200" i="1" dirty="0">
                <a:solidFill>
                  <a:srgbClr val="51678A"/>
                </a:solidFill>
                <a:latin typeface="Calibri" pitchFamily="34" charset="0"/>
                <a:ea typeface="Calibri" pitchFamily="34" charset="-122"/>
                <a:cs typeface="Calibri" pitchFamily="34" charset="-120"/>
              </a:rPr>
              <a:t>Компетентності:  ЗК1  ·  СК1  ·  ПРН1</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4572000" cy="320040"/>
          </a:xfrm>
          <a:prstGeom prst="rect">
            <a:avLst/>
          </a:prstGeom>
          <a:noFill/>
          <a:ln/>
        </p:spPr>
        <p:txBody>
          <a:bodyPr wrap="square" lIns="0" tIns="0" rIns="0" bIns="0" rtlCol="0" anchor="ctr"/>
          <a:lstStyle/>
          <a:p>
            <a:pPr indent="0" marL="0">
              <a:buNone/>
            </a:pPr>
            <a:r>
              <a:rPr lang="en-US" sz="1100" b="1" spc="200" kern="0" dirty="0">
                <a:solidFill>
                  <a:srgbClr val="C87F1C"/>
                </a:solidFill>
                <a:latin typeface="Calibri" pitchFamily="34" charset="0"/>
                <a:ea typeface="Calibri" pitchFamily="34" charset="-122"/>
                <a:cs typeface="Calibri" pitchFamily="34" charset="-120"/>
              </a:rPr>
              <a:t>ТЕМА 2</a:t>
            </a:r>
            <a:endParaRPr lang="en-US" sz="1100" dirty="0"/>
          </a:p>
        </p:txBody>
      </p:sp>
      <p:sp>
        <p:nvSpPr>
          <p:cNvPr id="3" name="Text 1"/>
          <p:cNvSpPr/>
          <p:nvPr/>
        </p:nvSpPr>
        <p:spPr>
          <a:xfrm>
            <a:off x="548640" y="685800"/>
            <a:ext cx="7315200" cy="640080"/>
          </a:xfrm>
          <a:prstGeom prst="rect">
            <a:avLst/>
          </a:prstGeom>
          <a:noFill/>
          <a:ln/>
        </p:spPr>
        <p:txBody>
          <a:bodyPr wrap="square" lIns="0" tIns="0" rIns="0" bIns="0" rtlCol="0" anchor="ctr"/>
          <a:lstStyle/>
          <a:p>
            <a:pPr indent="0" marL="0">
              <a:buNone/>
            </a:pPr>
            <a:r>
              <a:rPr lang="en-US" sz="3000" b="1" dirty="0">
                <a:solidFill>
                  <a:srgbClr val="1B2A4A"/>
                </a:solidFill>
                <a:latin typeface="Cambria" pitchFamily="34" charset="0"/>
                <a:ea typeface="Cambria" pitchFamily="34" charset="-122"/>
                <a:cs typeface="Cambria" pitchFamily="34" charset="-120"/>
              </a:rPr>
              <a:t>План лекції</a:t>
            </a:r>
            <a:endParaRPr lang="en-US" sz="3000" dirty="0"/>
          </a:p>
        </p:txBody>
      </p:sp>
      <p:sp>
        <p:nvSpPr>
          <p:cNvPr id="4" name="Shape 2"/>
          <p:cNvSpPr/>
          <p:nvPr/>
        </p:nvSpPr>
        <p:spPr>
          <a:xfrm>
            <a:off x="548640" y="1600200"/>
            <a:ext cx="5212080" cy="1417320"/>
          </a:xfrm>
          <a:prstGeom prst="roundRect">
            <a:avLst>
              <a:gd name="adj" fmla="val 5161"/>
            </a:avLst>
          </a:prstGeom>
          <a:solidFill>
            <a:srgbClr val="F3F6FB"/>
          </a:solidFill>
          <a:ln/>
        </p:spPr>
      </p:sp>
      <p:sp>
        <p:nvSpPr>
          <p:cNvPr id="5" name="Shape 3"/>
          <p:cNvSpPr/>
          <p:nvPr/>
        </p:nvSpPr>
        <p:spPr>
          <a:xfrm>
            <a:off x="777240" y="1828800"/>
            <a:ext cx="502920" cy="502920"/>
          </a:xfrm>
          <a:prstGeom prst="ellipse">
            <a:avLst/>
          </a:prstGeom>
          <a:solidFill>
            <a:srgbClr val="1B2A4A"/>
          </a:solidFill>
          <a:ln/>
        </p:spPr>
      </p:sp>
      <p:sp>
        <p:nvSpPr>
          <p:cNvPr id="6" name="Text 4"/>
          <p:cNvSpPr txBox="1"/>
          <p:nvPr/>
        </p:nvSpPr>
        <p:spPr>
          <a:xfrm>
            <a:off x="777240" y="1828800"/>
            <a:ext cx="502920" cy="502920"/>
          </a:xfrm>
          <a:prstGeom prst="rect">
            <a:avLst/>
          </a:prstGeom>
          <a:noFill/>
          <a:ln/>
        </p:spPr>
        <p:txBody>
          <a:bodyPr wrap="square" lIns="0" tIns="0" rIns="0" bIns="0" rtlCol="0" anchor="ctr"/>
          <a:lstStyle/>
          <a:p>
            <a:pPr algn="ctr" indent="0" marL="0">
              <a:buNone/>
            </a:pPr>
            <a:r>
              <a:rPr lang="en-US" sz="1800" b="1" dirty="0">
                <a:solidFill>
                  <a:srgbClr val="E8A33D"/>
                </a:solidFill>
                <a:latin typeface="Cambria" pitchFamily="34" charset="0"/>
                <a:ea typeface="Cambria" pitchFamily="34" charset="-122"/>
                <a:cs typeface="Cambria" pitchFamily="34" charset="-120"/>
              </a:rPr>
              <a:t>1</a:t>
            </a:r>
            <a:endParaRPr lang="en-US" sz="1800" dirty="0"/>
          </a:p>
        </p:txBody>
      </p:sp>
      <p:sp>
        <p:nvSpPr>
          <p:cNvPr id="7" name="Text 5"/>
          <p:cNvSpPr txBox="1"/>
          <p:nvPr/>
        </p:nvSpPr>
        <p:spPr>
          <a:xfrm>
            <a:off x="1417320" y="1764792"/>
            <a:ext cx="4160520" cy="457200"/>
          </a:xfrm>
          <a:prstGeom prst="rect">
            <a:avLst/>
          </a:prstGeom>
          <a:noFill/>
          <a:ln/>
        </p:spPr>
        <p:txBody>
          <a:bodyPr wrap="square" lIns="0" tIns="0" rIns="0" bIns="0" rtlCol="0" anchor="b"/>
          <a:lstStyle/>
          <a:p>
            <a:pPr indent="0" marL="0">
              <a:buNone/>
            </a:pPr>
            <a:r>
              <a:rPr lang="en-US" sz="1400" b="1" dirty="0">
                <a:solidFill>
                  <a:srgbClr val="1B2A4A"/>
                </a:solidFill>
                <a:latin typeface="Calibri" pitchFamily="34" charset="0"/>
                <a:ea typeface="Calibri" pitchFamily="34" charset="-122"/>
                <a:cs typeface="Calibri" pitchFamily="34" charset="-120"/>
              </a:rPr>
              <a:t>Ризик господарської діяльності</a:t>
            </a:r>
            <a:endParaRPr lang="en-US" sz="1400" dirty="0"/>
          </a:p>
        </p:txBody>
      </p:sp>
      <p:sp>
        <p:nvSpPr>
          <p:cNvPr id="8" name="Text 6"/>
          <p:cNvSpPr txBox="1"/>
          <p:nvPr/>
        </p:nvSpPr>
        <p:spPr>
          <a:xfrm>
            <a:off x="1417320" y="2221992"/>
            <a:ext cx="4160520" cy="685800"/>
          </a:xfrm>
          <a:prstGeom prst="rect">
            <a:avLst/>
          </a:prstGeom>
          <a:noFill/>
          <a:ln/>
        </p:spPr>
        <p:txBody>
          <a:bodyPr wrap="square" lIns="0" tIns="0" rIns="0" bIns="0" rtlCol="0" anchor="t"/>
          <a:lstStyle/>
          <a:p>
            <a:pPr indent="0" marL="0">
              <a:lnSpc>
                <a:spcPct val="115000"/>
              </a:lnSpc>
              <a:buNone/>
            </a:pPr>
            <a:r>
              <a:rPr lang="en-US" sz="1100" dirty="0">
                <a:solidFill>
                  <a:srgbClr val="51678A"/>
                </a:solidFill>
                <a:latin typeface="Calibri" pitchFamily="34" charset="0"/>
                <a:ea typeface="Calibri" pitchFamily="34" charset="-122"/>
                <a:cs typeface="Calibri" pitchFamily="34" charset="-120"/>
              </a:rPr>
              <a:t>сутність поняття, ознаки, співвідношення з невизначеністю</a:t>
            </a:r>
            <a:endParaRPr lang="en-US" sz="1100" dirty="0"/>
          </a:p>
        </p:txBody>
      </p:sp>
      <p:sp>
        <p:nvSpPr>
          <p:cNvPr id="9" name="Shape 7"/>
          <p:cNvSpPr/>
          <p:nvPr/>
        </p:nvSpPr>
        <p:spPr>
          <a:xfrm>
            <a:off x="6217920" y="1600200"/>
            <a:ext cx="5212080" cy="1417320"/>
          </a:xfrm>
          <a:prstGeom prst="roundRect">
            <a:avLst>
              <a:gd name="adj" fmla="val 5161"/>
            </a:avLst>
          </a:prstGeom>
          <a:solidFill>
            <a:srgbClr val="F3F6FB"/>
          </a:solidFill>
          <a:ln/>
        </p:spPr>
      </p:sp>
      <p:sp>
        <p:nvSpPr>
          <p:cNvPr id="10" name="Shape 8"/>
          <p:cNvSpPr/>
          <p:nvPr/>
        </p:nvSpPr>
        <p:spPr>
          <a:xfrm>
            <a:off x="6446520" y="1828800"/>
            <a:ext cx="502920" cy="502920"/>
          </a:xfrm>
          <a:prstGeom prst="ellipse">
            <a:avLst/>
          </a:prstGeom>
          <a:solidFill>
            <a:srgbClr val="1B2A4A"/>
          </a:solidFill>
          <a:ln/>
        </p:spPr>
      </p:sp>
      <p:sp>
        <p:nvSpPr>
          <p:cNvPr id="11" name="Text 9"/>
          <p:cNvSpPr txBox="1"/>
          <p:nvPr/>
        </p:nvSpPr>
        <p:spPr>
          <a:xfrm>
            <a:off x="6446520" y="1828800"/>
            <a:ext cx="502920" cy="502920"/>
          </a:xfrm>
          <a:prstGeom prst="rect">
            <a:avLst/>
          </a:prstGeom>
          <a:noFill/>
          <a:ln/>
        </p:spPr>
        <p:txBody>
          <a:bodyPr wrap="square" lIns="0" tIns="0" rIns="0" bIns="0" rtlCol="0" anchor="ctr"/>
          <a:lstStyle/>
          <a:p>
            <a:pPr algn="ctr" indent="0" marL="0">
              <a:buNone/>
            </a:pPr>
            <a:r>
              <a:rPr lang="en-US" sz="1800" b="1" dirty="0">
                <a:solidFill>
                  <a:srgbClr val="E8A33D"/>
                </a:solidFill>
                <a:latin typeface="Cambria" pitchFamily="34" charset="0"/>
                <a:ea typeface="Cambria" pitchFamily="34" charset="-122"/>
                <a:cs typeface="Cambria" pitchFamily="34" charset="-120"/>
              </a:rPr>
              <a:t>2</a:t>
            </a:r>
            <a:endParaRPr lang="en-US" sz="1800" dirty="0"/>
          </a:p>
        </p:txBody>
      </p:sp>
      <p:sp>
        <p:nvSpPr>
          <p:cNvPr id="12" name="Text 10"/>
          <p:cNvSpPr txBox="1"/>
          <p:nvPr/>
        </p:nvSpPr>
        <p:spPr>
          <a:xfrm>
            <a:off x="7086600" y="1764792"/>
            <a:ext cx="4160520" cy="457200"/>
          </a:xfrm>
          <a:prstGeom prst="rect">
            <a:avLst/>
          </a:prstGeom>
          <a:noFill/>
          <a:ln/>
        </p:spPr>
        <p:txBody>
          <a:bodyPr wrap="square" lIns="0" tIns="0" rIns="0" bIns="0" rtlCol="0" anchor="b"/>
          <a:lstStyle/>
          <a:p>
            <a:pPr indent="0" marL="0">
              <a:buNone/>
            </a:pPr>
            <a:r>
              <a:rPr lang="en-US" sz="1400" b="1" dirty="0">
                <a:solidFill>
                  <a:srgbClr val="1B2A4A"/>
                </a:solidFill>
                <a:latin typeface="Calibri" pitchFamily="34" charset="0"/>
                <a:ea typeface="Calibri" pitchFamily="34" charset="-122"/>
                <a:cs typeface="Calibri" pitchFamily="34" charset="-120"/>
              </a:rPr>
              <a:t>Класифікація ризиків</a:t>
            </a:r>
            <a:endParaRPr lang="en-US" sz="1400" dirty="0"/>
          </a:p>
        </p:txBody>
      </p:sp>
      <p:sp>
        <p:nvSpPr>
          <p:cNvPr id="13" name="Text 11"/>
          <p:cNvSpPr txBox="1"/>
          <p:nvPr/>
        </p:nvSpPr>
        <p:spPr>
          <a:xfrm>
            <a:off x="7086600" y="2221992"/>
            <a:ext cx="4160520" cy="685800"/>
          </a:xfrm>
          <a:prstGeom prst="rect">
            <a:avLst/>
          </a:prstGeom>
          <a:noFill/>
          <a:ln/>
        </p:spPr>
        <p:txBody>
          <a:bodyPr wrap="square" lIns="0" tIns="0" rIns="0" bIns="0" rtlCol="0" anchor="t"/>
          <a:lstStyle/>
          <a:p>
            <a:pPr indent="0" marL="0">
              <a:lnSpc>
                <a:spcPct val="115000"/>
              </a:lnSpc>
              <a:buNone/>
            </a:pPr>
            <a:r>
              <a:rPr lang="en-US" sz="1100" dirty="0">
                <a:solidFill>
                  <a:srgbClr val="51678A"/>
                </a:solidFill>
                <a:latin typeface="Calibri" pitchFamily="34" charset="0"/>
                <a:ea typeface="Calibri" pitchFamily="34" charset="-122"/>
                <a:cs typeface="Calibri" pitchFamily="34" charset="-120"/>
              </a:rPr>
              <a:t>критерії розподілу та основні типи господарських ризиків</a:t>
            </a:r>
            <a:endParaRPr lang="en-US" sz="1100" dirty="0"/>
          </a:p>
        </p:txBody>
      </p:sp>
      <p:sp>
        <p:nvSpPr>
          <p:cNvPr id="14" name="Shape 12"/>
          <p:cNvSpPr/>
          <p:nvPr/>
        </p:nvSpPr>
        <p:spPr>
          <a:xfrm>
            <a:off x="548640" y="3337560"/>
            <a:ext cx="5212080" cy="1417320"/>
          </a:xfrm>
          <a:prstGeom prst="roundRect">
            <a:avLst>
              <a:gd name="adj" fmla="val 5161"/>
            </a:avLst>
          </a:prstGeom>
          <a:solidFill>
            <a:srgbClr val="F3F6FB"/>
          </a:solidFill>
          <a:ln/>
        </p:spPr>
      </p:sp>
      <p:sp>
        <p:nvSpPr>
          <p:cNvPr id="15" name="Shape 13"/>
          <p:cNvSpPr/>
          <p:nvPr/>
        </p:nvSpPr>
        <p:spPr>
          <a:xfrm>
            <a:off x="777240" y="3566160"/>
            <a:ext cx="502920" cy="502920"/>
          </a:xfrm>
          <a:prstGeom prst="ellipse">
            <a:avLst/>
          </a:prstGeom>
          <a:solidFill>
            <a:srgbClr val="1B2A4A"/>
          </a:solidFill>
          <a:ln/>
        </p:spPr>
      </p:sp>
      <p:sp>
        <p:nvSpPr>
          <p:cNvPr id="16" name="Text 14"/>
          <p:cNvSpPr txBox="1"/>
          <p:nvPr/>
        </p:nvSpPr>
        <p:spPr>
          <a:xfrm>
            <a:off x="777240" y="3566160"/>
            <a:ext cx="502920" cy="502920"/>
          </a:xfrm>
          <a:prstGeom prst="rect">
            <a:avLst/>
          </a:prstGeom>
          <a:noFill/>
          <a:ln/>
        </p:spPr>
        <p:txBody>
          <a:bodyPr wrap="square" lIns="0" tIns="0" rIns="0" bIns="0" rtlCol="0" anchor="ctr"/>
          <a:lstStyle/>
          <a:p>
            <a:pPr algn="ctr" indent="0" marL="0">
              <a:buNone/>
            </a:pPr>
            <a:r>
              <a:rPr lang="en-US" sz="1800" b="1" dirty="0">
                <a:solidFill>
                  <a:srgbClr val="E8A33D"/>
                </a:solidFill>
                <a:latin typeface="Cambria" pitchFamily="34" charset="0"/>
                <a:ea typeface="Cambria" pitchFamily="34" charset="-122"/>
                <a:cs typeface="Cambria" pitchFamily="34" charset="-120"/>
              </a:rPr>
              <a:t>3</a:t>
            </a:r>
            <a:endParaRPr lang="en-US" sz="1800" dirty="0"/>
          </a:p>
        </p:txBody>
      </p:sp>
      <p:sp>
        <p:nvSpPr>
          <p:cNvPr id="17" name="Text 15"/>
          <p:cNvSpPr txBox="1"/>
          <p:nvPr/>
        </p:nvSpPr>
        <p:spPr>
          <a:xfrm>
            <a:off x="1417320" y="3502152"/>
            <a:ext cx="4160520" cy="457200"/>
          </a:xfrm>
          <a:prstGeom prst="rect">
            <a:avLst/>
          </a:prstGeom>
          <a:noFill/>
          <a:ln/>
        </p:spPr>
        <p:txBody>
          <a:bodyPr wrap="square" lIns="0" tIns="0" rIns="0" bIns="0" rtlCol="0" anchor="b"/>
          <a:lstStyle/>
          <a:p>
            <a:pPr indent="0" marL="0">
              <a:buNone/>
            </a:pPr>
            <a:r>
              <a:rPr lang="en-US" sz="1400" b="1" dirty="0">
                <a:solidFill>
                  <a:srgbClr val="1B2A4A"/>
                </a:solidFill>
                <a:latin typeface="Calibri" pitchFamily="34" charset="0"/>
                <a:ea typeface="Calibri" pitchFamily="34" charset="-122"/>
                <a:cs typeface="Calibri" pitchFamily="34" charset="-120"/>
              </a:rPr>
              <a:t>Джерела та функції ризику</a:t>
            </a:r>
            <a:endParaRPr lang="en-US" sz="1400" dirty="0"/>
          </a:p>
        </p:txBody>
      </p:sp>
      <p:sp>
        <p:nvSpPr>
          <p:cNvPr id="18" name="Text 16"/>
          <p:cNvSpPr txBox="1"/>
          <p:nvPr/>
        </p:nvSpPr>
        <p:spPr>
          <a:xfrm>
            <a:off x="1417320" y="3959352"/>
            <a:ext cx="4160520" cy="685800"/>
          </a:xfrm>
          <a:prstGeom prst="rect">
            <a:avLst/>
          </a:prstGeom>
          <a:noFill/>
          <a:ln/>
        </p:spPr>
        <p:txBody>
          <a:bodyPr wrap="square" lIns="0" tIns="0" rIns="0" bIns="0" rtlCol="0" anchor="t"/>
          <a:lstStyle/>
          <a:p>
            <a:pPr indent="0" marL="0">
              <a:lnSpc>
                <a:spcPct val="115000"/>
              </a:lnSpc>
              <a:buNone/>
            </a:pPr>
            <a:r>
              <a:rPr lang="en-US" sz="1100" dirty="0">
                <a:solidFill>
                  <a:srgbClr val="51678A"/>
                </a:solidFill>
                <a:latin typeface="Calibri" pitchFamily="34" charset="0"/>
                <a:ea typeface="Calibri" pitchFamily="34" charset="-122"/>
                <a:cs typeface="Calibri" pitchFamily="34" charset="-120"/>
              </a:rPr>
              <a:t>середовища виникнення чинників і роль ризику в діяльності</a:t>
            </a:r>
            <a:endParaRPr lang="en-US" sz="1100" dirty="0"/>
          </a:p>
        </p:txBody>
      </p:sp>
      <p:sp>
        <p:nvSpPr>
          <p:cNvPr id="19" name="Shape 17"/>
          <p:cNvSpPr/>
          <p:nvPr/>
        </p:nvSpPr>
        <p:spPr>
          <a:xfrm>
            <a:off x="6217920" y="3337560"/>
            <a:ext cx="5212080" cy="1417320"/>
          </a:xfrm>
          <a:prstGeom prst="roundRect">
            <a:avLst>
              <a:gd name="adj" fmla="val 5161"/>
            </a:avLst>
          </a:prstGeom>
          <a:solidFill>
            <a:srgbClr val="F3F6FB"/>
          </a:solidFill>
          <a:ln/>
        </p:spPr>
      </p:sp>
      <p:sp>
        <p:nvSpPr>
          <p:cNvPr id="20" name="Shape 18"/>
          <p:cNvSpPr/>
          <p:nvPr/>
        </p:nvSpPr>
        <p:spPr>
          <a:xfrm>
            <a:off x="6446520" y="3566160"/>
            <a:ext cx="502920" cy="502920"/>
          </a:xfrm>
          <a:prstGeom prst="ellipse">
            <a:avLst/>
          </a:prstGeom>
          <a:solidFill>
            <a:srgbClr val="1B2A4A"/>
          </a:solidFill>
          <a:ln/>
        </p:spPr>
      </p:sp>
      <p:sp>
        <p:nvSpPr>
          <p:cNvPr id="21" name="Text 19"/>
          <p:cNvSpPr txBox="1"/>
          <p:nvPr/>
        </p:nvSpPr>
        <p:spPr>
          <a:xfrm>
            <a:off x="6446520" y="3566160"/>
            <a:ext cx="502920" cy="502920"/>
          </a:xfrm>
          <a:prstGeom prst="rect">
            <a:avLst/>
          </a:prstGeom>
          <a:noFill/>
          <a:ln/>
        </p:spPr>
        <p:txBody>
          <a:bodyPr wrap="square" lIns="0" tIns="0" rIns="0" bIns="0" rtlCol="0" anchor="ctr"/>
          <a:lstStyle/>
          <a:p>
            <a:pPr algn="ctr" indent="0" marL="0">
              <a:buNone/>
            </a:pPr>
            <a:r>
              <a:rPr lang="en-US" sz="1800" b="1" dirty="0">
                <a:solidFill>
                  <a:srgbClr val="E8A33D"/>
                </a:solidFill>
                <a:latin typeface="Cambria" pitchFamily="34" charset="0"/>
                <a:ea typeface="Cambria" pitchFamily="34" charset="-122"/>
                <a:cs typeface="Cambria" pitchFamily="34" charset="-120"/>
              </a:rPr>
              <a:t>4</a:t>
            </a:r>
            <a:endParaRPr lang="en-US" sz="1800" dirty="0"/>
          </a:p>
        </p:txBody>
      </p:sp>
      <p:sp>
        <p:nvSpPr>
          <p:cNvPr id="22" name="Text 20"/>
          <p:cNvSpPr txBox="1"/>
          <p:nvPr/>
        </p:nvSpPr>
        <p:spPr>
          <a:xfrm>
            <a:off x="7086600" y="3502152"/>
            <a:ext cx="4160520" cy="457200"/>
          </a:xfrm>
          <a:prstGeom prst="rect">
            <a:avLst/>
          </a:prstGeom>
          <a:noFill/>
          <a:ln/>
        </p:spPr>
        <p:txBody>
          <a:bodyPr wrap="square" lIns="0" tIns="0" rIns="0" bIns="0" rtlCol="0" anchor="b"/>
          <a:lstStyle/>
          <a:p>
            <a:pPr indent="0" marL="0">
              <a:buNone/>
            </a:pPr>
            <a:r>
              <a:rPr lang="en-US" sz="1400" b="1" dirty="0">
                <a:solidFill>
                  <a:srgbClr val="1B2A4A"/>
                </a:solidFill>
                <a:latin typeface="Calibri" pitchFamily="34" charset="0"/>
                <a:ea typeface="Calibri" pitchFamily="34" charset="-122"/>
                <a:cs typeface="Calibri" pitchFamily="34" charset="-120"/>
              </a:rPr>
              <a:t>Методи виявлення ризику</a:t>
            </a:r>
            <a:endParaRPr lang="en-US" sz="1400" dirty="0"/>
          </a:p>
        </p:txBody>
      </p:sp>
      <p:sp>
        <p:nvSpPr>
          <p:cNvPr id="23" name="Text 21"/>
          <p:cNvSpPr txBox="1"/>
          <p:nvPr/>
        </p:nvSpPr>
        <p:spPr>
          <a:xfrm>
            <a:off x="7086600" y="3959352"/>
            <a:ext cx="4160520" cy="685800"/>
          </a:xfrm>
          <a:prstGeom prst="rect">
            <a:avLst/>
          </a:prstGeom>
          <a:noFill/>
          <a:ln/>
        </p:spPr>
        <p:txBody>
          <a:bodyPr wrap="square" lIns="0" tIns="0" rIns="0" bIns="0" rtlCol="0" anchor="t"/>
          <a:lstStyle/>
          <a:p>
            <a:pPr indent="0" marL="0">
              <a:lnSpc>
                <a:spcPct val="115000"/>
              </a:lnSpc>
              <a:buNone/>
            </a:pPr>
            <a:r>
              <a:rPr lang="en-US" sz="1100" dirty="0">
                <a:solidFill>
                  <a:srgbClr val="51678A"/>
                </a:solidFill>
                <a:latin typeface="Calibri" pitchFamily="34" charset="0"/>
                <a:ea typeface="Calibri" pitchFamily="34" charset="-122"/>
                <a:cs typeface="Calibri" pitchFamily="34" charset="-120"/>
              </a:rPr>
              <a:t>етапи ідентифікації та інструментарій його виявлення</a:t>
            </a:r>
            <a:endParaRPr lang="en-US" sz="1100" dirty="0"/>
          </a:p>
        </p:txBody>
      </p:sp>
      <p:sp>
        <p:nvSpPr>
          <p:cNvPr id="24" name="Shape 22"/>
          <p:cNvSpPr/>
          <p:nvPr/>
        </p:nvSpPr>
        <p:spPr>
          <a:xfrm>
            <a:off x="548640" y="5074920"/>
            <a:ext cx="5212080" cy="1417320"/>
          </a:xfrm>
          <a:prstGeom prst="roundRect">
            <a:avLst>
              <a:gd name="adj" fmla="val 5161"/>
            </a:avLst>
          </a:prstGeom>
          <a:solidFill>
            <a:srgbClr val="F3F6FB"/>
          </a:solidFill>
          <a:ln/>
        </p:spPr>
      </p:sp>
      <p:sp>
        <p:nvSpPr>
          <p:cNvPr id="25" name="Shape 23"/>
          <p:cNvSpPr/>
          <p:nvPr/>
        </p:nvSpPr>
        <p:spPr>
          <a:xfrm>
            <a:off x="777240" y="5303520"/>
            <a:ext cx="502920" cy="502920"/>
          </a:xfrm>
          <a:prstGeom prst="ellipse">
            <a:avLst/>
          </a:prstGeom>
          <a:solidFill>
            <a:srgbClr val="1B2A4A"/>
          </a:solidFill>
          <a:ln/>
        </p:spPr>
      </p:sp>
      <p:sp>
        <p:nvSpPr>
          <p:cNvPr id="26" name="Text 24"/>
          <p:cNvSpPr txBox="1"/>
          <p:nvPr/>
        </p:nvSpPr>
        <p:spPr>
          <a:xfrm>
            <a:off x="777240" y="5303520"/>
            <a:ext cx="502920" cy="502920"/>
          </a:xfrm>
          <a:prstGeom prst="rect">
            <a:avLst/>
          </a:prstGeom>
          <a:noFill/>
          <a:ln/>
        </p:spPr>
        <p:txBody>
          <a:bodyPr wrap="square" lIns="0" tIns="0" rIns="0" bIns="0" rtlCol="0" anchor="ctr"/>
          <a:lstStyle/>
          <a:p>
            <a:pPr algn="ctr" indent="0" marL="0">
              <a:buNone/>
            </a:pPr>
            <a:r>
              <a:rPr lang="en-US" sz="1800" b="1" dirty="0">
                <a:solidFill>
                  <a:srgbClr val="E8A33D"/>
                </a:solidFill>
                <a:latin typeface="Cambria" pitchFamily="34" charset="0"/>
                <a:ea typeface="Cambria" pitchFamily="34" charset="-122"/>
                <a:cs typeface="Cambria" pitchFamily="34" charset="-120"/>
              </a:rPr>
              <a:t>5</a:t>
            </a:r>
            <a:endParaRPr lang="en-US" sz="1800" dirty="0"/>
          </a:p>
        </p:txBody>
      </p:sp>
      <p:sp>
        <p:nvSpPr>
          <p:cNvPr id="27" name="Text 25"/>
          <p:cNvSpPr txBox="1"/>
          <p:nvPr/>
        </p:nvSpPr>
        <p:spPr>
          <a:xfrm>
            <a:off x="1417320" y="5239512"/>
            <a:ext cx="4160520" cy="457200"/>
          </a:xfrm>
          <a:prstGeom prst="rect">
            <a:avLst/>
          </a:prstGeom>
          <a:noFill/>
          <a:ln/>
        </p:spPr>
        <p:txBody>
          <a:bodyPr wrap="square" lIns="0" tIns="0" rIns="0" bIns="0" rtlCol="0" anchor="b"/>
          <a:lstStyle/>
          <a:p>
            <a:pPr indent="0" marL="0">
              <a:buNone/>
            </a:pPr>
            <a:r>
              <a:rPr lang="en-US" sz="1400" b="1" dirty="0">
                <a:solidFill>
                  <a:srgbClr val="1B2A4A"/>
                </a:solidFill>
                <a:latin typeface="Calibri" pitchFamily="34" charset="0"/>
                <a:ea typeface="Calibri" pitchFamily="34" charset="-122"/>
                <a:cs typeface="Calibri" pitchFamily="34" charset="-120"/>
              </a:rPr>
              <a:t>Практичне значення</a:t>
            </a:r>
            <a:endParaRPr lang="en-US" sz="1400" dirty="0"/>
          </a:p>
        </p:txBody>
      </p:sp>
      <p:sp>
        <p:nvSpPr>
          <p:cNvPr id="28" name="Text 26"/>
          <p:cNvSpPr txBox="1"/>
          <p:nvPr/>
        </p:nvSpPr>
        <p:spPr>
          <a:xfrm>
            <a:off x="1417320" y="5696712"/>
            <a:ext cx="4160520" cy="685800"/>
          </a:xfrm>
          <a:prstGeom prst="rect">
            <a:avLst/>
          </a:prstGeom>
          <a:noFill/>
          <a:ln/>
        </p:spPr>
        <p:txBody>
          <a:bodyPr wrap="square" lIns="0" tIns="0" rIns="0" bIns="0" rtlCol="0" anchor="t"/>
          <a:lstStyle/>
          <a:p>
            <a:pPr indent="0" marL="0">
              <a:lnSpc>
                <a:spcPct val="115000"/>
              </a:lnSpc>
              <a:buNone/>
            </a:pPr>
            <a:r>
              <a:rPr lang="en-US" sz="1100" dirty="0">
                <a:solidFill>
                  <a:srgbClr val="51678A"/>
                </a:solidFill>
                <a:latin typeface="Calibri" pitchFamily="34" charset="0"/>
                <a:ea typeface="Calibri" pitchFamily="34" charset="-122"/>
                <a:cs typeface="Calibri" pitchFamily="34" charset="-120"/>
              </a:rPr>
              <a:t>застосування знань про ризик в управлінських рішеннях</a:t>
            </a:r>
            <a:endParaRPr lang="en-US" sz="1100" dirty="0"/>
          </a:p>
        </p:txBody>
      </p:sp>
      <p:sp>
        <p:nvSpPr>
          <p:cNvPr id="29" name="Shape 27"/>
          <p:cNvSpPr/>
          <p:nvPr/>
        </p:nvSpPr>
        <p:spPr>
          <a:xfrm>
            <a:off x="6217920" y="5074920"/>
            <a:ext cx="5212080" cy="1417320"/>
          </a:xfrm>
          <a:prstGeom prst="roundRect">
            <a:avLst>
              <a:gd name="adj" fmla="val 5161"/>
            </a:avLst>
          </a:prstGeom>
          <a:solidFill>
            <a:srgbClr val="F3F6FB"/>
          </a:solidFill>
          <a:ln/>
        </p:spPr>
      </p:sp>
      <p:sp>
        <p:nvSpPr>
          <p:cNvPr id="30" name="Shape 28"/>
          <p:cNvSpPr/>
          <p:nvPr/>
        </p:nvSpPr>
        <p:spPr>
          <a:xfrm>
            <a:off x="6446520" y="5303520"/>
            <a:ext cx="502920" cy="502920"/>
          </a:xfrm>
          <a:prstGeom prst="ellipse">
            <a:avLst/>
          </a:prstGeom>
          <a:solidFill>
            <a:srgbClr val="1B2A4A"/>
          </a:solidFill>
          <a:ln/>
        </p:spPr>
      </p:sp>
      <p:sp>
        <p:nvSpPr>
          <p:cNvPr id="31" name="Text 29"/>
          <p:cNvSpPr txBox="1"/>
          <p:nvPr/>
        </p:nvSpPr>
        <p:spPr>
          <a:xfrm>
            <a:off x="6446520" y="5303520"/>
            <a:ext cx="502920" cy="502920"/>
          </a:xfrm>
          <a:prstGeom prst="rect">
            <a:avLst/>
          </a:prstGeom>
          <a:noFill/>
          <a:ln/>
        </p:spPr>
        <p:txBody>
          <a:bodyPr wrap="square" lIns="0" tIns="0" rIns="0" bIns="0" rtlCol="0" anchor="ctr"/>
          <a:lstStyle/>
          <a:p>
            <a:pPr algn="ctr" indent="0" marL="0">
              <a:buNone/>
            </a:pPr>
            <a:r>
              <a:rPr lang="en-US" sz="1800" b="1" dirty="0">
                <a:solidFill>
                  <a:srgbClr val="E8A33D"/>
                </a:solidFill>
                <a:latin typeface="Cambria" pitchFamily="34" charset="0"/>
                <a:ea typeface="Cambria" pitchFamily="34" charset="-122"/>
                <a:cs typeface="Cambria" pitchFamily="34" charset="-120"/>
              </a:rPr>
              <a:t>6</a:t>
            </a:r>
            <a:endParaRPr lang="en-US" sz="1800" dirty="0"/>
          </a:p>
        </p:txBody>
      </p:sp>
      <p:sp>
        <p:nvSpPr>
          <p:cNvPr id="32" name="Text 30"/>
          <p:cNvSpPr txBox="1"/>
          <p:nvPr/>
        </p:nvSpPr>
        <p:spPr>
          <a:xfrm>
            <a:off x="7086600" y="5239512"/>
            <a:ext cx="4160520" cy="457200"/>
          </a:xfrm>
          <a:prstGeom prst="rect">
            <a:avLst/>
          </a:prstGeom>
          <a:noFill/>
          <a:ln/>
        </p:spPr>
        <p:txBody>
          <a:bodyPr wrap="square" lIns="0" tIns="0" rIns="0" bIns="0" rtlCol="0" anchor="b"/>
          <a:lstStyle/>
          <a:p>
            <a:pPr indent="0" marL="0">
              <a:buNone/>
            </a:pPr>
            <a:r>
              <a:rPr lang="en-US" sz="1400" b="1" dirty="0">
                <a:solidFill>
                  <a:srgbClr val="1B2A4A"/>
                </a:solidFill>
                <a:latin typeface="Calibri" pitchFamily="34" charset="0"/>
                <a:ea typeface="Calibri" pitchFamily="34" charset="-122"/>
                <a:cs typeface="Calibri" pitchFamily="34" charset="-120"/>
              </a:rPr>
              <a:t>Висновки</a:t>
            </a:r>
            <a:endParaRPr lang="en-US" sz="1400" dirty="0"/>
          </a:p>
        </p:txBody>
      </p:sp>
      <p:sp>
        <p:nvSpPr>
          <p:cNvPr id="33" name="Text 31"/>
          <p:cNvSpPr txBox="1"/>
          <p:nvPr/>
        </p:nvSpPr>
        <p:spPr>
          <a:xfrm>
            <a:off x="7086600" y="5696712"/>
            <a:ext cx="4160520" cy="685800"/>
          </a:xfrm>
          <a:prstGeom prst="rect">
            <a:avLst/>
          </a:prstGeom>
          <a:noFill/>
          <a:ln/>
        </p:spPr>
        <p:txBody>
          <a:bodyPr wrap="square" lIns="0" tIns="0" rIns="0" bIns="0" rtlCol="0" anchor="t"/>
          <a:lstStyle/>
          <a:p>
            <a:pPr indent="0" marL="0">
              <a:lnSpc>
                <a:spcPct val="115000"/>
              </a:lnSpc>
              <a:buNone/>
            </a:pPr>
            <a:r>
              <a:rPr lang="en-US" sz="1100" dirty="0">
                <a:solidFill>
                  <a:srgbClr val="51678A"/>
                </a:solidFill>
                <a:latin typeface="Calibri" pitchFamily="34" charset="0"/>
                <a:ea typeface="Calibri" pitchFamily="34" charset="-122"/>
                <a:cs typeface="Calibri" pitchFamily="34" charset="-120"/>
              </a:rPr>
              <a:t>узагальнення ключових положень теми</a:t>
            </a:r>
            <a:endParaRPr lang="en-US" sz="1100" dirty="0"/>
          </a:p>
        </p:txBody>
      </p:sp>
      <p:sp>
        <p:nvSpPr>
          <p:cNvPr id="34" name="Text 32"/>
          <p:cNvSpPr/>
          <p:nvPr/>
        </p:nvSpPr>
        <p:spPr>
          <a:xfrm>
            <a:off x="548640" y="6446520"/>
            <a:ext cx="7315200" cy="274320"/>
          </a:xfrm>
          <a:prstGeom prst="rect">
            <a:avLst/>
          </a:prstGeom>
          <a:noFill/>
          <a:ln/>
        </p:spPr>
        <p:txBody>
          <a:bodyPr wrap="square" lIns="0" tIns="0" rIns="0" bIns="0" rtlCol="0" anchor="ctr"/>
          <a:lstStyle/>
          <a:p>
            <a:pPr indent="0" marL="0">
              <a:buNone/>
            </a:pPr>
            <a:r>
              <a:rPr lang="en-US" sz="900" dirty="0">
                <a:solidFill>
                  <a:srgbClr val="51678A"/>
                </a:solidFill>
                <a:latin typeface="Calibri" pitchFamily="34" charset="0"/>
                <a:ea typeface="Calibri" pitchFamily="34" charset="-122"/>
                <a:cs typeface="Calibri" pitchFamily="34" charset="-120"/>
              </a:rPr>
              <a:t>Ризики господарської діяльності</a:t>
            </a:r>
            <a:endParaRPr lang="en-US" sz="900" dirty="0"/>
          </a:p>
        </p:txBody>
      </p:sp>
      <p:sp>
        <p:nvSpPr>
          <p:cNvPr id="35" name="Text 33"/>
          <p:cNvSpPr/>
          <p:nvPr/>
        </p:nvSpPr>
        <p:spPr>
          <a:xfrm>
            <a:off x="457200" y="6547104"/>
            <a:ext cx="7315200" cy="274320"/>
          </a:xfrm>
          <a:prstGeom prst="rect">
            <a:avLst/>
          </a:prstGeom>
          <a:noFill/>
          <a:ln/>
        </p:spPr>
        <p:txBody>
          <a:bodyPr wrap="square" lIns="0" tIns="0" rIns="0" bIns="0" rtlCol="0" anchor="ctr"/>
          <a:lstStyle/>
          <a:p>
            <a:pPr algn="l" indent="0" marL="0">
              <a:buNone/>
            </a:pPr>
            <a:endParaRPr lang="en-US" sz="900" dirty="0"/>
          </a:p>
        </p:txBody>
      </p:sp>
      <p:sp>
        <p:nvSpPr>
          <p:cNvPr id="36" name="Text 34"/>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811512" y="-1463040"/>
            <a:ext cx="3840480" cy="3840480"/>
          </a:xfrm>
          <a:prstGeom prst="ellipse">
            <a:avLst/>
          </a:prstGeom>
          <a:solidFill>
            <a:srgbClr val="24365C"/>
          </a:solidFill>
          <a:ln/>
        </p:spPr>
      </p:sp>
      <p:sp>
        <p:nvSpPr>
          <p:cNvPr id="3" name="Shape 1"/>
          <p:cNvSpPr/>
          <p:nvPr/>
        </p:nvSpPr>
        <p:spPr>
          <a:xfrm>
            <a:off x="11000232" y="4206240"/>
            <a:ext cx="2743200" cy="2743200"/>
          </a:xfrm>
          <a:prstGeom prst="ellipse">
            <a:avLst/>
          </a:prstGeom>
          <a:solidFill>
            <a:srgbClr val="2C4066"/>
          </a:solidFill>
          <a:ln/>
        </p:spPr>
      </p:sp>
      <p:sp>
        <p:nvSpPr>
          <p:cNvPr id="4" name="Text 2"/>
          <p:cNvSpPr/>
          <p:nvPr/>
        </p:nvSpPr>
        <p:spPr>
          <a:xfrm>
            <a:off x="548640" y="365760"/>
            <a:ext cx="4572000" cy="320040"/>
          </a:xfrm>
          <a:prstGeom prst="rect">
            <a:avLst/>
          </a:prstGeom>
          <a:noFill/>
          <a:ln/>
        </p:spPr>
        <p:txBody>
          <a:bodyPr wrap="square" lIns="0" tIns="0" rIns="0" bIns="0" rtlCol="0" anchor="ctr"/>
          <a:lstStyle/>
          <a:p>
            <a:pPr indent="0" marL="0">
              <a:buNone/>
            </a:pPr>
            <a:r>
              <a:rPr lang="en-US" sz="1100" b="1" spc="200" kern="0" dirty="0">
                <a:solidFill>
                  <a:srgbClr val="E8A33D"/>
                </a:solidFill>
                <a:latin typeface="Calibri" pitchFamily="34" charset="0"/>
                <a:ea typeface="Calibri" pitchFamily="34" charset="-122"/>
                <a:cs typeface="Calibri" pitchFamily="34" charset="-120"/>
              </a:rPr>
              <a:t>ВСТУП</a:t>
            </a:r>
            <a:endParaRPr lang="en-US" sz="1100" dirty="0"/>
          </a:p>
        </p:txBody>
      </p:sp>
      <p:sp>
        <p:nvSpPr>
          <p:cNvPr id="5" name="Text 3"/>
          <p:cNvSpPr/>
          <p:nvPr/>
        </p:nvSpPr>
        <p:spPr>
          <a:xfrm>
            <a:off x="548640" y="685800"/>
            <a:ext cx="8229600" cy="640080"/>
          </a:xfrm>
          <a:prstGeom prst="rect">
            <a:avLst/>
          </a:prstGeom>
          <a:noFill/>
          <a:ln/>
        </p:spPr>
        <p:txBody>
          <a:bodyPr wrap="square" lIns="0" tIns="0" rIns="0" bIns="0" rtlCol="0" anchor="ctr"/>
          <a:lstStyle/>
          <a:p>
            <a:pPr indent="0" marL="0">
              <a:buNone/>
            </a:pPr>
            <a:r>
              <a:rPr lang="en-US" sz="2800" b="1" dirty="0">
                <a:solidFill>
                  <a:srgbClr val="FFFFFF"/>
                </a:solidFill>
                <a:latin typeface="Cambria" pitchFamily="34" charset="0"/>
                <a:ea typeface="Cambria" pitchFamily="34" charset="-122"/>
                <a:cs typeface="Cambria" pitchFamily="34" charset="-120"/>
              </a:rPr>
              <a:t>Актуальність теми</a:t>
            </a:r>
            <a:endParaRPr lang="en-US" sz="2800" dirty="0"/>
          </a:p>
        </p:txBody>
      </p:sp>
      <p:sp>
        <p:nvSpPr>
          <p:cNvPr id="6" name="Text 4"/>
          <p:cNvSpPr txBox="1"/>
          <p:nvPr/>
        </p:nvSpPr>
        <p:spPr>
          <a:xfrm>
            <a:off x="548640" y="1417320"/>
            <a:ext cx="6675120" cy="3200400"/>
          </a:xfrm>
          <a:prstGeom prst="rect">
            <a:avLst/>
          </a:prstGeom>
          <a:noFill/>
          <a:ln/>
        </p:spPr>
        <p:txBody>
          <a:bodyPr wrap="square" lIns="0" tIns="0" rIns="0" bIns="0" rtlCol="0" anchor="ctr"/>
          <a:lstStyle/>
          <a:p>
            <a:pPr algn="l" indent="0" marL="0">
              <a:lnSpc>
                <a:spcPct val="128000"/>
              </a:lnSpc>
              <a:buNone/>
            </a:pPr>
            <a:r>
              <a:rPr lang="en-US" sz="1350" dirty="0">
                <a:solidFill>
                  <a:srgbClr val="CFDCEF"/>
                </a:solidFill>
                <a:latin typeface="Calibri" pitchFamily="34" charset="0"/>
                <a:ea typeface="Calibri" pitchFamily="34" charset="-122"/>
                <a:cs typeface="Calibri" pitchFamily="34" charset="-120"/>
              </a:rPr>
              <a:t>Господарська діяльність будь-якого підприємства невіддільна від ризику: кожне управлінське рішення ухвалюється в умовах, коли частина інформації про майбутнє залишається невідомою, а частина зовнішніх і внутрішніх чинників — некерованою. Саме тому ризик перестає бути винятковою, надзвичайною ситуацією і перетворюється на постійний супутник підприємництва, який неможливо повністю усунути, але можна виявити, оцінити та свідомо враховувати під час прийняття рішень. Володіння теоретичним апаратом ризикології — розуміння сутності, видів, джерел і функцій ризику — є базовою професійною компетентністю сучасного менеджера, економіста та підприємця, оскільки дає змогу переходити від інтуїтивного реагування на негативні події до системного управління ризиками.</a:t>
            </a:r>
            <a:endParaRPr lang="en-US" sz="1350" dirty="0"/>
          </a:p>
        </p:txBody>
      </p:sp>
      <p:sp>
        <p:nvSpPr>
          <p:cNvPr id="7" name="Shape 5"/>
          <p:cNvSpPr/>
          <p:nvPr/>
        </p:nvSpPr>
        <p:spPr>
          <a:xfrm>
            <a:off x="7452360" y="1417320"/>
            <a:ext cx="4160520" cy="1572768"/>
          </a:xfrm>
          <a:prstGeom prst="roundRect">
            <a:avLst>
              <a:gd name="adj" fmla="val 4070"/>
            </a:avLst>
          </a:prstGeom>
          <a:solidFill>
            <a:srgbClr val="24365C"/>
          </a:solidFill>
          <a:ln/>
        </p:spPr>
      </p:sp>
      <p:pic>
        <p:nvPicPr>
          <p:cNvPr id="8" name="Image 0" descr="icons/chart_gold.png">    </p:cNvPr>
          <p:cNvPicPr>
            <a:picLocks noChangeAspect="1"/>
          </p:cNvPicPr>
          <p:nvPr/>
        </p:nvPicPr>
        <p:blipFill>
          <a:blip r:embed="rId1"/>
          <a:stretch>
            <a:fillRect/>
          </a:stretch>
        </p:blipFill>
        <p:spPr>
          <a:xfrm>
            <a:off x="7653528" y="1618488"/>
            <a:ext cx="384048" cy="384048"/>
          </a:xfrm>
          <a:prstGeom prst="rect">
            <a:avLst/>
          </a:prstGeom>
        </p:spPr>
      </p:pic>
      <p:sp>
        <p:nvSpPr>
          <p:cNvPr id="9" name="Text 6"/>
          <p:cNvSpPr txBox="1"/>
          <p:nvPr/>
        </p:nvSpPr>
        <p:spPr>
          <a:xfrm>
            <a:off x="8183880" y="1554480"/>
            <a:ext cx="3246120" cy="384048"/>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Динамічність економічного середовища</a:t>
            </a:r>
            <a:endParaRPr lang="en-US" sz="1250" dirty="0"/>
          </a:p>
        </p:txBody>
      </p:sp>
      <p:sp>
        <p:nvSpPr>
          <p:cNvPr id="10" name="Text 7"/>
          <p:cNvSpPr txBox="1"/>
          <p:nvPr/>
        </p:nvSpPr>
        <p:spPr>
          <a:xfrm>
            <a:off x="7653528" y="2039112"/>
            <a:ext cx="3749040" cy="886968"/>
          </a:xfrm>
          <a:prstGeom prst="rect">
            <a:avLst/>
          </a:prstGeom>
          <a:noFill/>
          <a:ln/>
        </p:spPr>
        <p:txBody>
          <a:bodyPr wrap="square" lIns="0" tIns="0" rIns="0" bIns="0" rtlCol="0" anchor="ctr"/>
          <a:lstStyle/>
          <a:p>
            <a:pPr indent="0" marL="0">
              <a:lnSpc>
                <a:spcPct val="115000"/>
              </a:lnSpc>
              <a:buNone/>
            </a:pPr>
            <a:r>
              <a:rPr lang="en-US" sz="1000" dirty="0">
                <a:solidFill>
                  <a:srgbClr val="CFDCEF"/>
                </a:solidFill>
                <a:latin typeface="Calibri" pitchFamily="34" charset="0"/>
                <a:ea typeface="Calibri" pitchFamily="34" charset="-122"/>
                <a:cs typeface="Calibri" pitchFamily="34" charset="-120"/>
              </a:rPr>
              <a:t>швидка зміна ринкової кон’юнктури, цін, попиту та технологій вимагає постійної готовності підприємства до відхилень від запланованого результату</a:t>
            </a:r>
            <a:endParaRPr lang="en-US" sz="1000" dirty="0"/>
          </a:p>
        </p:txBody>
      </p:sp>
      <p:sp>
        <p:nvSpPr>
          <p:cNvPr id="11" name="Shape 8"/>
          <p:cNvSpPr/>
          <p:nvPr/>
        </p:nvSpPr>
        <p:spPr>
          <a:xfrm>
            <a:off x="7452360" y="3172968"/>
            <a:ext cx="4160520" cy="1572768"/>
          </a:xfrm>
          <a:prstGeom prst="roundRect">
            <a:avLst>
              <a:gd name="adj" fmla="val 4070"/>
            </a:avLst>
          </a:prstGeom>
          <a:solidFill>
            <a:srgbClr val="24365C"/>
          </a:solidFill>
          <a:ln/>
        </p:spPr>
      </p:sp>
      <p:pic>
        <p:nvPicPr>
          <p:cNvPr id="12" name="Image 1" descr="icons/balance_gold.png">    </p:cNvPr>
          <p:cNvPicPr>
            <a:picLocks noChangeAspect="1"/>
          </p:cNvPicPr>
          <p:nvPr/>
        </p:nvPicPr>
        <p:blipFill>
          <a:blip r:embed="rId2"/>
          <a:stretch>
            <a:fillRect/>
          </a:stretch>
        </p:blipFill>
        <p:spPr>
          <a:xfrm>
            <a:off x="7653528" y="3374136"/>
            <a:ext cx="384048" cy="384048"/>
          </a:xfrm>
          <a:prstGeom prst="rect">
            <a:avLst/>
          </a:prstGeom>
        </p:spPr>
      </p:pic>
      <p:sp>
        <p:nvSpPr>
          <p:cNvPr id="13" name="Text 9"/>
          <p:cNvSpPr txBox="1"/>
          <p:nvPr/>
        </p:nvSpPr>
        <p:spPr>
          <a:xfrm>
            <a:off x="8183880" y="3310128"/>
            <a:ext cx="3246120" cy="384048"/>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Конкуренція та обмеженість ресурсів</a:t>
            </a:r>
            <a:endParaRPr lang="en-US" sz="1250" dirty="0"/>
          </a:p>
        </p:txBody>
      </p:sp>
      <p:sp>
        <p:nvSpPr>
          <p:cNvPr id="14" name="Text 10"/>
          <p:cNvSpPr txBox="1"/>
          <p:nvPr/>
        </p:nvSpPr>
        <p:spPr>
          <a:xfrm>
            <a:off x="7653528" y="3794760"/>
            <a:ext cx="3749040" cy="886968"/>
          </a:xfrm>
          <a:prstGeom prst="rect">
            <a:avLst/>
          </a:prstGeom>
          <a:noFill/>
          <a:ln/>
        </p:spPr>
        <p:txBody>
          <a:bodyPr wrap="square" lIns="0" tIns="0" rIns="0" bIns="0" rtlCol="0" anchor="ctr"/>
          <a:lstStyle/>
          <a:p>
            <a:pPr indent="0" marL="0">
              <a:lnSpc>
                <a:spcPct val="115000"/>
              </a:lnSpc>
              <a:buNone/>
            </a:pPr>
            <a:r>
              <a:rPr lang="en-US" sz="1000" dirty="0">
                <a:solidFill>
                  <a:srgbClr val="CFDCEF"/>
                </a:solidFill>
                <a:latin typeface="Calibri" pitchFamily="34" charset="0"/>
                <a:ea typeface="Calibri" pitchFamily="34" charset="-122"/>
                <a:cs typeface="Calibri" pitchFamily="34" charset="-120"/>
              </a:rPr>
              <a:t>боротьба за ринки збуту й ресурси посилює ймовірність втрат і одночасно відкриває нові можливості для тих, хто вміє керувати ризиком</a:t>
            </a:r>
            <a:endParaRPr lang="en-US" sz="1000" dirty="0"/>
          </a:p>
        </p:txBody>
      </p:sp>
      <p:sp>
        <p:nvSpPr>
          <p:cNvPr id="15" name="Shape 11"/>
          <p:cNvSpPr/>
          <p:nvPr/>
        </p:nvSpPr>
        <p:spPr>
          <a:xfrm>
            <a:off x="7452360" y="4928616"/>
            <a:ext cx="4160520" cy="1572768"/>
          </a:xfrm>
          <a:prstGeom prst="roundRect">
            <a:avLst>
              <a:gd name="adj" fmla="val 4070"/>
            </a:avLst>
          </a:prstGeom>
          <a:solidFill>
            <a:srgbClr val="24365C"/>
          </a:solidFill>
          <a:ln/>
        </p:spPr>
      </p:sp>
      <p:pic>
        <p:nvPicPr>
          <p:cNvPr id="16" name="Image 2" descr="icons/shield_gold.png">    </p:cNvPr>
          <p:cNvPicPr>
            <a:picLocks noChangeAspect="1"/>
          </p:cNvPicPr>
          <p:nvPr/>
        </p:nvPicPr>
        <p:blipFill>
          <a:blip r:embed="rId3"/>
          <a:stretch>
            <a:fillRect/>
          </a:stretch>
        </p:blipFill>
        <p:spPr>
          <a:xfrm>
            <a:off x="7653528" y="5129784"/>
            <a:ext cx="384048" cy="384048"/>
          </a:xfrm>
          <a:prstGeom prst="rect">
            <a:avLst/>
          </a:prstGeom>
        </p:spPr>
      </p:pic>
      <p:sp>
        <p:nvSpPr>
          <p:cNvPr id="17" name="Text 12"/>
          <p:cNvSpPr txBox="1"/>
          <p:nvPr/>
        </p:nvSpPr>
        <p:spPr>
          <a:xfrm>
            <a:off x="8183880" y="5065776"/>
            <a:ext cx="3246120" cy="384048"/>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Потреба у стійкості бізнесу</a:t>
            </a:r>
            <a:endParaRPr lang="en-US" sz="1250" dirty="0"/>
          </a:p>
        </p:txBody>
      </p:sp>
      <p:sp>
        <p:nvSpPr>
          <p:cNvPr id="18" name="Text 13"/>
          <p:cNvSpPr txBox="1"/>
          <p:nvPr/>
        </p:nvSpPr>
        <p:spPr>
          <a:xfrm>
            <a:off x="7653528" y="5550408"/>
            <a:ext cx="3749040" cy="886968"/>
          </a:xfrm>
          <a:prstGeom prst="rect">
            <a:avLst/>
          </a:prstGeom>
          <a:noFill/>
          <a:ln/>
        </p:spPr>
        <p:txBody>
          <a:bodyPr wrap="square" lIns="0" tIns="0" rIns="0" bIns="0" rtlCol="0" anchor="ctr"/>
          <a:lstStyle/>
          <a:p>
            <a:pPr indent="0" marL="0">
              <a:lnSpc>
                <a:spcPct val="115000"/>
              </a:lnSpc>
              <a:buNone/>
            </a:pPr>
            <a:r>
              <a:rPr lang="en-US" sz="1000" dirty="0">
                <a:solidFill>
                  <a:srgbClr val="CFDCEF"/>
                </a:solidFill>
                <a:latin typeface="Calibri" pitchFamily="34" charset="0"/>
                <a:ea typeface="Calibri" pitchFamily="34" charset="-122"/>
                <a:cs typeface="Calibri" pitchFamily="34" charset="-120"/>
              </a:rPr>
              <a:t>системне управління ризиком підвищує фінансову стійкість підприємства та його здатність адаптуватися до кризових явищ</a:t>
            </a:r>
            <a:endParaRPr lang="en-US" sz="1000" dirty="0"/>
          </a:p>
        </p:txBody>
      </p:sp>
      <p:sp>
        <p:nvSpPr>
          <p:cNvPr id="19" name="Text 14"/>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Ризики господарської діяльності</a:t>
            </a:r>
            <a:endParaRPr lang="en-US" sz="900" dirty="0"/>
          </a:p>
        </p:txBody>
      </p:sp>
      <p:sp>
        <p:nvSpPr>
          <p:cNvPr id="20" name="Text 15"/>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4572000" cy="320040"/>
          </a:xfrm>
          <a:prstGeom prst="rect">
            <a:avLst/>
          </a:prstGeom>
          <a:noFill/>
          <a:ln/>
        </p:spPr>
        <p:txBody>
          <a:bodyPr wrap="square" lIns="0" tIns="0" rIns="0" bIns="0" rtlCol="0" anchor="ctr"/>
          <a:lstStyle/>
          <a:p>
            <a:pPr indent="0" marL="0">
              <a:buNone/>
            </a:pPr>
            <a:r>
              <a:rPr lang="en-US" sz="1100" b="1" spc="200" kern="0" dirty="0">
                <a:solidFill>
                  <a:srgbClr val="C87F1C"/>
                </a:solidFill>
                <a:latin typeface="Calibri" pitchFamily="34" charset="0"/>
                <a:ea typeface="Calibri" pitchFamily="34" charset="-122"/>
                <a:cs typeface="Calibri" pitchFamily="34" charset="-120"/>
              </a:rPr>
              <a:t>ВСТУП</a:t>
            </a:r>
            <a:endParaRPr lang="en-US" sz="1100" dirty="0"/>
          </a:p>
        </p:txBody>
      </p:sp>
      <p:sp>
        <p:nvSpPr>
          <p:cNvPr id="3" name="Text 1"/>
          <p:cNvSpPr/>
          <p:nvPr/>
        </p:nvSpPr>
        <p:spPr>
          <a:xfrm>
            <a:off x="548640" y="685800"/>
            <a:ext cx="10789920" cy="64008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Від невизначеності до ризику господарської діяльності</a:t>
            </a:r>
            <a:endParaRPr lang="en-US" sz="2400" dirty="0"/>
          </a:p>
        </p:txBody>
      </p:sp>
      <p:sp>
        <p:nvSpPr>
          <p:cNvPr id="4" name="Text 2"/>
          <p:cNvSpPr txBox="1"/>
          <p:nvPr/>
        </p:nvSpPr>
        <p:spPr>
          <a:xfrm>
            <a:off x="548640" y="1508760"/>
            <a:ext cx="11064240" cy="1554480"/>
          </a:xfrm>
          <a:prstGeom prst="rect">
            <a:avLst/>
          </a:prstGeom>
          <a:noFill/>
          <a:ln/>
        </p:spPr>
        <p:txBody>
          <a:bodyPr wrap="square" lIns="0" tIns="0" rIns="0" bIns="0" rtlCol="0" anchor="ctr"/>
          <a:lstStyle/>
          <a:p>
            <a:pPr indent="0" marL="0">
              <a:lnSpc>
                <a:spcPct val="125000"/>
              </a:lnSpc>
              <a:buNone/>
            </a:pPr>
            <a:r>
              <a:rPr lang="en-US" sz="1300" dirty="0">
                <a:solidFill>
                  <a:srgbClr val="2A3550"/>
                </a:solidFill>
                <a:latin typeface="Calibri" pitchFamily="34" charset="0"/>
                <a:ea typeface="Calibri" pitchFamily="34" charset="-122"/>
                <a:cs typeface="Calibri" pitchFamily="34" charset="-120"/>
              </a:rPr>
              <a:t>У попередній темі невизначеність було розглянуто як об’єктивний стан неповноти інформації, що передує прийняттю будь-якого господарського рішення. Ризик є прямим наслідком цієї невизначеності: він виникає в момент, коли суб’єкт господарювання, діючи в умовах кількох можливих сценаріїв розвитку подій, ухвалює конкретне рішення і бере на себе відповідальність за можливе відхилення фактичного результату від очікуваного. Таким чином, ризик господарської діяльності — це не самостійне, ізольоване явище, а закономірний прояв невизначеності на етапі практичної реалізації управлінського рішення в конкретних виробничих, комерційних або фінансових умовах підприємства.</a:t>
            </a:r>
            <a:endParaRPr lang="en-US" sz="1300" dirty="0"/>
          </a:p>
        </p:txBody>
      </p:sp>
      <p:sp>
        <p:nvSpPr>
          <p:cNvPr id="5" name="Shape 3"/>
          <p:cNvSpPr/>
          <p:nvPr/>
        </p:nvSpPr>
        <p:spPr>
          <a:xfrm>
            <a:off x="777240" y="3520440"/>
            <a:ext cx="3246120" cy="2148840"/>
          </a:xfrm>
          <a:prstGeom prst="roundRect">
            <a:avLst>
              <a:gd name="adj" fmla="val 3404"/>
            </a:avLst>
          </a:prstGeom>
          <a:solidFill>
            <a:srgbClr val="F3F6FB"/>
          </a:solidFill>
          <a:ln/>
        </p:spPr>
      </p:sp>
      <p:sp>
        <p:nvSpPr>
          <p:cNvPr id="6" name="Shape 4"/>
          <p:cNvSpPr/>
          <p:nvPr/>
        </p:nvSpPr>
        <p:spPr>
          <a:xfrm>
            <a:off x="2034540" y="3776472"/>
            <a:ext cx="731520" cy="731520"/>
          </a:xfrm>
          <a:prstGeom prst="ellipse">
            <a:avLst/>
          </a:prstGeom>
          <a:solidFill>
            <a:srgbClr val="1B2A4A"/>
          </a:solidFill>
          <a:ln/>
        </p:spPr>
      </p:sp>
      <p:pic>
        <p:nvPicPr>
          <p:cNvPr id="7" name="Image 0" descr="icons/question_white.png">    </p:cNvPr>
          <p:cNvPicPr>
            <a:picLocks noChangeAspect="1"/>
          </p:cNvPicPr>
          <p:nvPr/>
        </p:nvPicPr>
        <p:blipFill>
          <a:blip r:embed="rId1"/>
          <a:stretch>
            <a:fillRect/>
          </a:stretch>
        </p:blipFill>
        <p:spPr>
          <a:xfrm>
            <a:off x="2199132" y="3941064"/>
            <a:ext cx="402336" cy="402336"/>
          </a:xfrm>
          <a:prstGeom prst="rect">
            <a:avLst/>
          </a:prstGeom>
        </p:spPr>
      </p:pic>
      <p:sp>
        <p:nvSpPr>
          <p:cNvPr id="8" name="Text 5"/>
          <p:cNvSpPr txBox="1"/>
          <p:nvPr/>
        </p:nvSpPr>
        <p:spPr>
          <a:xfrm>
            <a:off x="960120" y="4617720"/>
            <a:ext cx="2880360" cy="457200"/>
          </a:xfrm>
          <a:prstGeom prst="rect">
            <a:avLst/>
          </a:prstGeom>
          <a:noFill/>
          <a:ln/>
        </p:spPr>
        <p:txBody>
          <a:bodyPr wrap="square" lIns="0" tIns="0" rIns="0" bIns="0" rtlCol="0" anchor="ctr"/>
          <a:lstStyle/>
          <a:p>
            <a:pPr algn="ctr" indent="0" marL="0">
              <a:buNone/>
            </a:pPr>
            <a:r>
              <a:rPr lang="en-US" sz="1350" b="1" dirty="0">
                <a:solidFill>
                  <a:srgbClr val="1B2A4A"/>
                </a:solidFill>
                <a:latin typeface="Calibri" pitchFamily="34" charset="0"/>
                <a:ea typeface="Calibri" pitchFamily="34" charset="-122"/>
                <a:cs typeface="Calibri" pitchFamily="34" charset="-120"/>
              </a:rPr>
              <a:t>Невизначеність</a:t>
            </a:r>
            <a:endParaRPr lang="en-US" sz="1350" dirty="0"/>
          </a:p>
        </p:txBody>
      </p:sp>
      <p:sp>
        <p:nvSpPr>
          <p:cNvPr id="9" name="Text 6"/>
          <p:cNvSpPr txBox="1"/>
          <p:nvPr/>
        </p:nvSpPr>
        <p:spPr>
          <a:xfrm>
            <a:off x="1005840" y="5056632"/>
            <a:ext cx="2788920" cy="594360"/>
          </a:xfrm>
          <a:prstGeom prst="rect">
            <a:avLst/>
          </a:prstGeom>
          <a:noFill/>
          <a:ln/>
        </p:spPr>
        <p:txBody>
          <a:bodyPr wrap="square" lIns="0" tIns="0" rIns="0" bIns="0" rtlCol="0" anchor="ctr"/>
          <a:lstStyle/>
          <a:p>
            <a:pPr algn="ctr" indent="0" marL="0">
              <a:lnSpc>
                <a:spcPct val="110000"/>
              </a:lnSpc>
              <a:buNone/>
            </a:pPr>
            <a:r>
              <a:rPr lang="en-US" sz="1000" dirty="0">
                <a:solidFill>
                  <a:srgbClr val="51678A"/>
                </a:solidFill>
                <a:latin typeface="Calibri" pitchFamily="34" charset="0"/>
                <a:ea typeface="Calibri" pitchFamily="34" charset="-122"/>
                <a:cs typeface="Calibri" pitchFamily="34" charset="-120"/>
              </a:rPr>
              <a:t>неповнота інформації про майбутні умови господарювання</a:t>
            </a:r>
            <a:endParaRPr lang="en-US" sz="1000" dirty="0"/>
          </a:p>
        </p:txBody>
      </p:sp>
      <p:sp>
        <p:nvSpPr>
          <p:cNvPr id="10" name="Text 7"/>
          <p:cNvSpPr txBox="1"/>
          <p:nvPr/>
        </p:nvSpPr>
        <p:spPr>
          <a:xfrm>
            <a:off x="4078224" y="4297680"/>
            <a:ext cx="393192" cy="548640"/>
          </a:xfrm>
          <a:prstGeom prst="rect">
            <a:avLst/>
          </a:prstGeom>
          <a:noFill/>
          <a:ln/>
        </p:spPr>
        <p:txBody>
          <a:bodyPr wrap="square" lIns="0" tIns="0" rIns="0" bIns="0" rtlCol="0" anchor="ctr"/>
          <a:lstStyle/>
          <a:p>
            <a:pPr algn="ctr" indent="0" marL="0">
              <a:buNone/>
            </a:pPr>
            <a:r>
              <a:rPr lang="en-US" sz="2600" b="1" dirty="0">
                <a:solidFill>
                  <a:srgbClr val="C87F1C"/>
                </a:solidFill>
                <a:latin typeface="Calibri" pitchFamily="34" charset="0"/>
                <a:ea typeface="Calibri" pitchFamily="34" charset="-122"/>
                <a:cs typeface="Calibri" pitchFamily="34" charset="-120"/>
              </a:rPr>
              <a:t>→</a:t>
            </a:r>
            <a:endParaRPr lang="en-US" sz="2600" dirty="0"/>
          </a:p>
        </p:txBody>
      </p:sp>
      <p:sp>
        <p:nvSpPr>
          <p:cNvPr id="11" name="Shape 8"/>
          <p:cNvSpPr/>
          <p:nvPr/>
        </p:nvSpPr>
        <p:spPr>
          <a:xfrm>
            <a:off x="4526280" y="3520440"/>
            <a:ext cx="3246120" cy="2148840"/>
          </a:xfrm>
          <a:prstGeom prst="roundRect">
            <a:avLst>
              <a:gd name="adj" fmla="val 3404"/>
            </a:avLst>
          </a:prstGeom>
          <a:solidFill>
            <a:srgbClr val="F3F6FB"/>
          </a:solidFill>
          <a:ln/>
        </p:spPr>
      </p:sp>
      <p:sp>
        <p:nvSpPr>
          <p:cNvPr id="12" name="Shape 9"/>
          <p:cNvSpPr/>
          <p:nvPr/>
        </p:nvSpPr>
        <p:spPr>
          <a:xfrm>
            <a:off x="5783580" y="3776472"/>
            <a:ext cx="731520" cy="731520"/>
          </a:xfrm>
          <a:prstGeom prst="ellipse">
            <a:avLst/>
          </a:prstGeom>
          <a:solidFill>
            <a:srgbClr val="1B2A4A"/>
          </a:solidFill>
          <a:ln/>
        </p:spPr>
      </p:sp>
      <p:pic>
        <p:nvPicPr>
          <p:cNvPr id="13" name="Image 1" descr="icons/random_white.png">    </p:cNvPr>
          <p:cNvPicPr>
            <a:picLocks noChangeAspect="1"/>
          </p:cNvPicPr>
          <p:nvPr/>
        </p:nvPicPr>
        <p:blipFill>
          <a:blip r:embed="rId2"/>
          <a:stretch>
            <a:fillRect/>
          </a:stretch>
        </p:blipFill>
        <p:spPr>
          <a:xfrm>
            <a:off x="5948172" y="3941064"/>
            <a:ext cx="402336" cy="402336"/>
          </a:xfrm>
          <a:prstGeom prst="rect">
            <a:avLst/>
          </a:prstGeom>
        </p:spPr>
      </p:pic>
      <p:sp>
        <p:nvSpPr>
          <p:cNvPr id="14" name="Text 10"/>
          <p:cNvSpPr txBox="1"/>
          <p:nvPr/>
        </p:nvSpPr>
        <p:spPr>
          <a:xfrm>
            <a:off x="4709160" y="4617720"/>
            <a:ext cx="2880360" cy="457200"/>
          </a:xfrm>
          <a:prstGeom prst="rect">
            <a:avLst/>
          </a:prstGeom>
          <a:noFill/>
          <a:ln/>
        </p:spPr>
        <p:txBody>
          <a:bodyPr wrap="square" lIns="0" tIns="0" rIns="0" bIns="0" rtlCol="0" anchor="ctr"/>
          <a:lstStyle/>
          <a:p>
            <a:pPr algn="ctr" indent="0" marL="0">
              <a:buNone/>
            </a:pPr>
            <a:r>
              <a:rPr lang="en-US" sz="1350" b="1" dirty="0">
                <a:solidFill>
                  <a:srgbClr val="1B2A4A"/>
                </a:solidFill>
                <a:latin typeface="Calibri" pitchFamily="34" charset="0"/>
                <a:ea typeface="Calibri" pitchFamily="34" charset="-122"/>
                <a:cs typeface="Calibri" pitchFamily="34" charset="-120"/>
              </a:rPr>
              <a:t>Рішення в умовах вибору</a:t>
            </a:r>
            <a:endParaRPr lang="en-US" sz="1350" dirty="0"/>
          </a:p>
        </p:txBody>
      </p:sp>
      <p:sp>
        <p:nvSpPr>
          <p:cNvPr id="15" name="Text 11"/>
          <p:cNvSpPr txBox="1"/>
          <p:nvPr/>
        </p:nvSpPr>
        <p:spPr>
          <a:xfrm>
            <a:off x="4754880" y="5056632"/>
            <a:ext cx="2788920" cy="594360"/>
          </a:xfrm>
          <a:prstGeom prst="rect">
            <a:avLst/>
          </a:prstGeom>
          <a:noFill/>
          <a:ln/>
        </p:spPr>
        <p:txBody>
          <a:bodyPr wrap="square" lIns="0" tIns="0" rIns="0" bIns="0" rtlCol="0" anchor="ctr"/>
          <a:lstStyle/>
          <a:p>
            <a:pPr algn="ctr" indent="0" marL="0">
              <a:lnSpc>
                <a:spcPct val="110000"/>
              </a:lnSpc>
              <a:buNone/>
            </a:pPr>
            <a:r>
              <a:rPr lang="en-US" sz="1000" dirty="0">
                <a:solidFill>
                  <a:srgbClr val="51678A"/>
                </a:solidFill>
                <a:latin typeface="Calibri" pitchFamily="34" charset="0"/>
                <a:ea typeface="Calibri" pitchFamily="34" charset="-122"/>
                <a:cs typeface="Calibri" pitchFamily="34" charset="-120"/>
              </a:rPr>
              <a:t>суб’єкт обирає варіант дій серед кількох можливих сценаріїв</a:t>
            </a:r>
            <a:endParaRPr lang="en-US" sz="1000" dirty="0"/>
          </a:p>
        </p:txBody>
      </p:sp>
      <p:sp>
        <p:nvSpPr>
          <p:cNvPr id="16" name="Text 12"/>
          <p:cNvSpPr txBox="1"/>
          <p:nvPr/>
        </p:nvSpPr>
        <p:spPr>
          <a:xfrm>
            <a:off x="7827264" y="4297680"/>
            <a:ext cx="393192" cy="548640"/>
          </a:xfrm>
          <a:prstGeom prst="rect">
            <a:avLst/>
          </a:prstGeom>
          <a:noFill/>
          <a:ln/>
        </p:spPr>
        <p:txBody>
          <a:bodyPr wrap="square" lIns="0" tIns="0" rIns="0" bIns="0" rtlCol="0" anchor="ctr"/>
          <a:lstStyle/>
          <a:p>
            <a:pPr algn="ctr" indent="0" marL="0">
              <a:buNone/>
            </a:pPr>
            <a:r>
              <a:rPr lang="en-US" sz="2600" b="1" dirty="0">
                <a:solidFill>
                  <a:srgbClr val="C87F1C"/>
                </a:solidFill>
                <a:latin typeface="Calibri" pitchFamily="34" charset="0"/>
                <a:ea typeface="Calibri" pitchFamily="34" charset="-122"/>
                <a:cs typeface="Calibri" pitchFamily="34" charset="-120"/>
              </a:rPr>
              <a:t>→</a:t>
            </a:r>
            <a:endParaRPr lang="en-US" sz="2600" dirty="0"/>
          </a:p>
        </p:txBody>
      </p:sp>
      <p:sp>
        <p:nvSpPr>
          <p:cNvPr id="17" name="Shape 13"/>
          <p:cNvSpPr/>
          <p:nvPr/>
        </p:nvSpPr>
        <p:spPr>
          <a:xfrm>
            <a:off x="8275320" y="3520440"/>
            <a:ext cx="3246120" cy="2148840"/>
          </a:xfrm>
          <a:prstGeom prst="roundRect">
            <a:avLst>
              <a:gd name="adj" fmla="val 3404"/>
            </a:avLst>
          </a:prstGeom>
          <a:solidFill>
            <a:srgbClr val="FCEFDA"/>
          </a:solidFill>
          <a:ln/>
        </p:spPr>
      </p:sp>
      <p:sp>
        <p:nvSpPr>
          <p:cNvPr id="18" name="Shape 14"/>
          <p:cNvSpPr/>
          <p:nvPr/>
        </p:nvSpPr>
        <p:spPr>
          <a:xfrm>
            <a:off x="9532620" y="3776472"/>
            <a:ext cx="731520" cy="731520"/>
          </a:xfrm>
          <a:prstGeom prst="ellipse">
            <a:avLst/>
          </a:prstGeom>
          <a:solidFill>
            <a:srgbClr val="E8A33D"/>
          </a:solidFill>
          <a:ln/>
        </p:spPr>
      </p:sp>
      <p:pic>
        <p:nvPicPr>
          <p:cNvPr id="19" name="Image 2" descr="icons/warning_white.png">    </p:cNvPr>
          <p:cNvPicPr>
            <a:picLocks noChangeAspect="1"/>
          </p:cNvPicPr>
          <p:nvPr/>
        </p:nvPicPr>
        <p:blipFill>
          <a:blip r:embed="rId3"/>
          <a:stretch>
            <a:fillRect/>
          </a:stretch>
        </p:blipFill>
        <p:spPr>
          <a:xfrm>
            <a:off x="9697212" y="3941064"/>
            <a:ext cx="402336" cy="402336"/>
          </a:xfrm>
          <a:prstGeom prst="rect">
            <a:avLst/>
          </a:prstGeom>
        </p:spPr>
      </p:pic>
      <p:sp>
        <p:nvSpPr>
          <p:cNvPr id="20" name="Text 15"/>
          <p:cNvSpPr txBox="1"/>
          <p:nvPr/>
        </p:nvSpPr>
        <p:spPr>
          <a:xfrm>
            <a:off x="8458200" y="4617720"/>
            <a:ext cx="2880360" cy="457200"/>
          </a:xfrm>
          <a:prstGeom prst="rect">
            <a:avLst/>
          </a:prstGeom>
          <a:noFill/>
          <a:ln/>
        </p:spPr>
        <p:txBody>
          <a:bodyPr wrap="square" lIns="0" tIns="0" rIns="0" bIns="0" rtlCol="0" anchor="ctr"/>
          <a:lstStyle/>
          <a:p>
            <a:pPr algn="ctr" indent="0" marL="0">
              <a:buNone/>
            </a:pPr>
            <a:r>
              <a:rPr lang="en-US" sz="1350" b="1" dirty="0">
                <a:solidFill>
                  <a:srgbClr val="C87F1C"/>
                </a:solidFill>
                <a:latin typeface="Calibri" pitchFamily="34" charset="0"/>
                <a:ea typeface="Calibri" pitchFamily="34" charset="-122"/>
                <a:cs typeface="Calibri" pitchFamily="34" charset="-120"/>
              </a:rPr>
              <a:t>Ризик господарської діяльності</a:t>
            </a:r>
            <a:endParaRPr lang="en-US" sz="1350" dirty="0"/>
          </a:p>
        </p:txBody>
      </p:sp>
      <p:sp>
        <p:nvSpPr>
          <p:cNvPr id="21" name="Text 16"/>
          <p:cNvSpPr txBox="1"/>
          <p:nvPr/>
        </p:nvSpPr>
        <p:spPr>
          <a:xfrm>
            <a:off x="8503920" y="5056632"/>
            <a:ext cx="2788920" cy="594360"/>
          </a:xfrm>
          <a:prstGeom prst="rect">
            <a:avLst/>
          </a:prstGeom>
          <a:noFill/>
          <a:ln/>
        </p:spPr>
        <p:txBody>
          <a:bodyPr wrap="square" lIns="0" tIns="0" rIns="0" bIns="0" rtlCol="0" anchor="ctr"/>
          <a:lstStyle/>
          <a:p>
            <a:pPr algn="ctr" indent="0" marL="0">
              <a:lnSpc>
                <a:spcPct val="110000"/>
              </a:lnSpc>
              <a:buNone/>
            </a:pPr>
            <a:r>
              <a:rPr lang="en-US" sz="1000" dirty="0">
                <a:solidFill>
                  <a:srgbClr val="51678A"/>
                </a:solidFill>
                <a:latin typeface="Calibri" pitchFamily="34" charset="0"/>
                <a:ea typeface="Calibri" pitchFamily="34" charset="-122"/>
                <a:cs typeface="Calibri" pitchFamily="34" charset="-120"/>
              </a:rPr>
              <a:t>імовірність відхилення фактичного результату від очікуваного, включно зі втратами чи вигодами</a:t>
            </a:r>
            <a:endParaRPr lang="en-US" sz="1000" dirty="0"/>
          </a:p>
        </p:txBody>
      </p:sp>
      <p:sp>
        <p:nvSpPr>
          <p:cNvPr id="22" name="Text 17"/>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Ризики господарської діяльності</a:t>
            </a:r>
            <a:endParaRPr lang="en-US" sz="900" dirty="0"/>
          </a:p>
        </p:txBody>
      </p:sp>
      <p:sp>
        <p:nvSpPr>
          <p:cNvPr id="23" name="Text 18"/>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811512" y="-1463040"/>
            <a:ext cx="3840480" cy="3840480"/>
          </a:xfrm>
          <a:prstGeom prst="ellipse">
            <a:avLst/>
          </a:prstGeom>
          <a:solidFill>
            <a:srgbClr val="24365C"/>
          </a:solidFill>
          <a:ln/>
        </p:spPr>
      </p:sp>
      <p:sp>
        <p:nvSpPr>
          <p:cNvPr id="3" name="Shape 1"/>
          <p:cNvSpPr/>
          <p:nvPr/>
        </p:nvSpPr>
        <p:spPr>
          <a:xfrm>
            <a:off x="11000232" y="4206240"/>
            <a:ext cx="2743200" cy="2743200"/>
          </a:xfrm>
          <a:prstGeom prst="ellipse">
            <a:avLst/>
          </a:prstGeom>
          <a:solidFill>
            <a:srgbClr val="2C4066"/>
          </a:solidFill>
          <a:ln/>
        </p:spPr>
      </p:sp>
      <p:sp>
        <p:nvSpPr>
          <p:cNvPr id="4" name="Text 2"/>
          <p:cNvSpPr/>
          <p:nvPr/>
        </p:nvSpPr>
        <p:spPr>
          <a:xfrm>
            <a:off x="640080" y="2286000"/>
            <a:ext cx="3657600" cy="1188720"/>
          </a:xfrm>
          <a:prstGeom prst="rect">
            <a:avLst/>
          </a:prstGeom>
          <a:noFill/>
          <a:ln/>
        </p:spPr>
        <p:txBody>
          <a:bodyPr wrap="square" lIns="0" tIns="0" rIns="0" bIns="0" rtlCol="0" anchor="ctr"/>
          <a:lstStyle/>
          <a:p>
            <a:pPr indent="0" marL="0">
              <a:buNone/>
            </a:pPr>
            <a:r>
              <a:rPr lang="en-US" sz="6000" b="1" dirty="0">
                <a:solidFill>
                  <a:srgbClr val="E8A33D"/>
                </a:solidFill>
                <a:latin typeface="Cambria" pitchFamily="34" charset="0"/>
                <a:ea typeface="Cambria" pitchFamily="34" charset="-122"/>
                <a:cs typeface="Cambria" pitchFamily="34" charset="-120"/>
              </a:rPr>
              <a:t>2.1</a:t>
            </a:r>
            <a:endParaRPr lang="en-US" sz="6000" dirty="0"/>
          </a:p>
        </p:txBody>
      </p:sp>
      <p:sp>
        <p:nvSpPr>
          <p:cNvPr id="5" name="Text 3"/>
          <p:cNvSpPr/>
          <p:nvPr/>
        </p:nvSpPr>
        <p:spPr>
          <a:xfrm>
            <a:off x="658368" y="3337560"/>
            <a:ext cx="8686800" cy="1005840"/>
          </a:xfrm>
          <a:prstGeom prst="rect">
            <a:avLst/>
          </a:prstGeom>
          <a:noFill/>
          <a:ln/>
        </p:spPr>
        <p:txBody>
          <a:bodyPr wrap="square" lIns="0" tIns="0" rIns="0" bIns="0" rtlCol="0" anchor="ctr"/>
          <a:lstStyle/>
          <a:p>
            <a:pPr indent="0" marL="0">
              <a:lnSpc>
                <a:spcPct val="105000"/>
              </a:lnSpc>
              <a:buNone/>
            </a:pPr>
            <a:r>
              <a:rPr lang="en-US" sz="3000" b="1" dirty="0">
                <a:solidFill>
                  <a:srgbClr val="FFFFFF"/>
                </a:solidFill>
                <a:latin typeface="Cambria" pitchFamily="34" charset="0"/>
                <a:ea typeface="Cambria" pitchFamily="34" charset="-122"/>
                <a:cs typeface="Cambria" pitchFamily="34" charset="-120"/>
              </a:rPr>
              <a:t>Сутність ризиків господарської діяльності</a:t>
            </a:r>
            <a:endParaRPr lang="en-US" sz="3000" dirty="0"/>
          </a:p>
        </p:txBody>
      </p:sp>
      <p:sp>
        <p:nvSpPr>
          <p:cNvPr id="6" name="Text 4"/>
          <p:cNvSpPr/>
          <p:nvPr/>
        </p:nvSpPr>
        <p:spPr>
          <a:xfrm>
            <a:off x="658368" y="4343400"/>
            <a:ext cx="8229600" cy="548640"/>
          </a:xfrm>
          <a:prstGeom prst="rect">
            <a:avLst/>
          </a:prstGeom>
          <a:noFill/>
          <a:ln/>
        </p:spPr>
        <p:txBody>
          <a:bodyPr wrap="square" lIns="0" tIns="0" rIns="0" bIns="0" rtlCol="0" anchor="ctr"/>
          <a:lstStyle/>
          <a:p>
            <a:pPr indent="0" marL="0">
              <a:buNone/>
            </a:pPr>
            <a:r>
              <a:rPr lang="en-US" sz="1300" i="1" dirty="0">
                <a:solidFill>
                  <a:srgbClr val="CFDCEF"/>
                </a:solidFill>
                <a:latin typeface="Calibri" pitchFamily="34" charset="0"/>
                <a:ea typeface="Calibri" pitchFamily="34" charset="-122"/>
                <a:cs typeface="Calibri" pitchFamily="34" charset="-120"/>
              </a:rPr>
              <a:t>Поняття, ознаки та природа господарського ризику</a:t>
            </a:r>
            <a:endParaRPr lang="en-US" sz="1300" dirty="0"/>
          </a:p>
        </p:txBody>
      </p:sp>
      <p:sp>
        <p:nvSpPr>
          <p:cNvPr id="7" name="Text 5"/>
          <p:cNvSpPr/>
          <p:nvPr/>
        </p:nvSpPr>
        <p:spPr>
          <a:xfrm>
            <a:off x="457200" y="6547104"/>
            <a:ext cx="7315200" cy="274320"/>
          </a:xfrm>
          <a:prstGeom prst="rect">
            <a:avLst/>
          </a:prstGeom>
          <a:noFill/>
          <a:ln/>
        </p:spPr>
        <p:txBody>
          <a:bodyPr wrap="square" lIns="0" tIns="0" rIns="0" bIns="0" rtlCol="0" anchor="ctr"/>
          <a:lstStyle/>
          <a:p>
            <a:pPr algn="l" indent="0" marL="0">
              <a:buNone/>
            </a:pPr>
            <a:endParaRPr lang="en-US" sz="900" dirty="0"/>
          </a:p>
        </p:txBody>
      </p:sp>
      <p:sp>
        <p:nvSpPr>
          <p:cNvPr id="8" name="Text 6"/>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2.1  СУТНІСТЬ РИЗИКІВ ГОСПОДАРСЬКОЇ ДІЯЛЬНОСТІ</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Сутність поняття «господарський ризик»</a:t>
            </a:r>
            <a:endParaRPr lang="en-US" sz="2400" dirty="0"/>
          </a:p>
        </p:txBody>
      </p:sp>
      <p:sp>
        <p:nvSpPr>
          <p:cNvPr id="4" name="Shape 2"/>
          <p:cNvSpPr/>
          <p:nvPr/>
        </p:nvSpPr>
        <p:spPr>
          <a:xfrm>
            <a:off x="548640" y="1508760"/>
            <a:ext cx="6537960" cy="2331720"/>
          </a:xfrm>
          <a:prstGeom prst="roundRect">
            <a:avLst>
              <a:gd name="adj" fmla="val 3137"/>
            </a:avLst>
          </a:prstGeom>
          <a:solidFill>
            <a:srgbClr val="F3F6FB"/>
          </a:solidFill>
          <a:ln/>
        </p:spPr>
      </p:sp>
      <p:pic>
        <p:nvPicPr>
          <p:cNvPr id="5" name="Image 0" descr="icons/warning_navy.png">    </p:cNvPr>
          <p:cNvPicPr>
            <a:picLocks noChangeAspect="1"/>
          </p:cNvPicPr>
          <p:nvPr/>
        </p:nvPicPr>
        <p:blipFill>
          <a:blip r:embed="rId1"/>
          <a:stretch>
            <a:fillRect/>
          </a:stretch>
        </p:blipFill>
        <p:spPr>
          <a:xfrm>
            <a:off x="868680" y="1810512"/>
            <a:ext cx="502920" cy="502920"/>
          </a:xfrm>
          <a:prstGeom prst="rect">
            <a:avLst/>
          </a:prstGeom>
        </p:spPr>
      </p:pic>
      <p:sp>
        <p:nvSpPr>
          <p:cNvPr id="6" name="Text 3"/>
          <p:cNvSpPr txBox="1"/>
          <p:nvPr/>
        </p:nvSpPr>
        <p:spPr>
          <a:xfrm>
            <a:off x="1554480" y="1691640"/>
            <a:ext cx="5486400" cy="2057400"/>
          </a:xfrm>
          <a:prstGeom prst="rect">
            <a:avLst/>
          </a:prstGeom>
          <a:noFill/>
          <a:ln/>
        </p:spPr>
        <p:txBody>
          <a:bodyPr wrap="square" lIns="0" tIns="0" rIns="0" bIns="0" rtlCol="0" anchor="ctr"/>
          <a:lstStyle/>
          <a:p>
            <a:pPr indent="0" marL="0">
              <a:lnSpc>
                <a:spcPct val="125000"/>
              </a:lnSpc>
              <a:buNone/>
            </a:pPr>
            <a:r>
              <a:rPr lang="en-US" sz="1250" dirty="0">
                <a:solidFill>
                  <a:srgbClr val="2A3550"/>
                </a:solidFill>
                <a:latin typeface="Calibri" pitchFamily="34" charset="0"/>
                <a:ea typeface="Calibri" pitchFamily="34" charset="-122"/>
                <a:cs typeface="Calibri" pitchFamily="34" charset="-120"/>
              </a:rPr>
              <a:t>Господарський ризик — це економічна категорія, що відображає ймовірність відхилення фактичних результатів господарської діяльності підприємства від запланованих (очікуваних) унаслідок дії невизначених факторів внутрішнього та зовнішнього середовища. Відхилення може мати як негативний характер (втрати, збитки, недоотриманий прибуток), так і позитивний (додатковий прибуток, нові можливості), проте в теорії управління ризиками основну увагу традиційно приділяють саме несприятливим наслідкам, оскільки вони загрожують фінансовій стійкості підприємства.</a:t>
            </a:r>
            <a:endParaRPr lang="en-US" sz="1250" dirty="0"/>
          </a:p>
        </p:txBody>
      </p:sp>
      <p:sp>
        <p:nvSpPr>
          <p:cNvPr id="7" name="Shape 4"/>
          <p:cNvSpPr/>
          <p:nvPr/>
        </p:nvSpPr>
        <p:spPr>
          <a:xfrm>
            <a:off x="548640" y="4023360"/>
            <a:ext cx="6537960" cy="1965960"/>
          </a:xfrm>
          <a:prstGeom prst="roundRect">
            <a:avLst>
              <a:gd name="adj" fmla="val 3721"/>
            </a:avLst>
          </a:prstGeom>
          <a:solidFill>
            <a:srgbClr val="FCEFDA"/>
          </a:solidFill>
          <a:ln/>
        </p:spPr>
      </p:sp>
      <p:pic>
        <p:nvPicPr>
          <p:cNvPr id="8" name="Image 1" descr="icons/bulb_navy.png">    </p:cNvPr>
          <p:cNvPicPr>
            <a:picLocks noChangeAspect="1"/>
          </p:cNvPicPr>
          <p:nvPr/>
        </p:nvPicPr>
        <p:blipFill>
          <a:blip r:embed="rId2"/>
          <a:stretch>
            <a:fillRect/>
          </a:stretch>
        </p:blipFill>
        <p:spPr>
          <a:xfrm>
            <a:off x="868680" y="4279392"/>
            <a:ext cx="457200" cy="457200"/>
          </a:xfrm>
          <a:prstGeom prst="rect">
            <a:avLst/>
          </a:prstGeom>
        </p:spPr>
      </p:pic>
      <p:sp>
        <p:nvSpPr>
          <p:cNvPr id="9" name="Text 5"/>
          <p:cNvSpPr txBox="1"/>
          <p:nvPr/>
        </p:nvSpPr>
        <p:spPr>
          <a:xfrm>
            <a:off x="1508760" y="4224528"/>
            <a:ext cx="5486400" cy="1645920"/>
          </a:xfrm>
          <a:prstGeom prst="rect">
            <a:avLst/>
          </a:prstGeom>
          <a:noFill/>
          <a:ln/>
        </p:spPr>
        <p:txBody>
          <a:bodyPr wrap="square" lIns="0" tIns="0" rIns="0" bIns="0" rtlCol="0" anchor="ctr"/>
          <a:lstStyle/>
          <a:p>
            <a:pPr indent="0" marL="0">
              <a:lnSpc>
                <a:spcPct val="122000"/>
              </a:lnSpc>
              <a:buNone/>
            </a:pPr>
            <a:r>
              <a:rPr lang="en-US" sz="1150" dirty="0">
                <a:solidFill>
                  <a:srgbClr val="2A3550"/>
                </a:solidFill>
                <a:latin typeface="Calibri" pitchFamily="34" charset="0"/>
                <a:ea typeface="Calibri" pitchFamily="34" charset="-122"/>
                <a:cs typeface="Calibri" pitchFamily="34" charset="-120"/>
              </a:rPr>
              <a:t>У ризикології ризик розглядають одночасно як економічну категорію, як діяльність суб’єкта в умовах вибору та як подію (ситуацію), пов’язану з можливістю настання несприятливих наслідків. Такий комплексний підхід дає змогу не лише фіксувати наявність ризику, а й досліджувати механізми його виникнення, оцінювання та управління ним у процесі господарювання.</a:t>
            </a:r>
            <a:endParaRPr lang="en-US" sz="1150" dirty="0"/>
          </a:p>
        </p:txBody>
      </p:sp>
      <p:sp>
        <p:nvSpPr>
          <p:cNvPr id="10" name="Shape 6"/>
          <p:cNvSpPr/>
          <p:nvPr/>
        </p:nvSpPr>
        <p:spPr>
          <a:xfrm>
            <a:off x="7360920" y="1508760"/>
            <a:ext cx="4279392" cy="1481328"/>
          </a:xfrm>
          <a:prstGeom prst="roundRect">
            <a:avLst>
              <a:gd name="adj" fmla="val 4321"/>
            </a:avLst>
          </a:prstGeom>
          <a:solidFill>
            <a:srgbClr val="1B2A4A"/>
          </a:solidFill>
          <a:ln/>
        </p:spPr>
      </p:sp>
      <p:sp>
        <p:nvSpPr>
          <p:cNvPr id="11" name="Shape 7"/>
          <p:cNvSpPr/>
          <p:nvPr/>
        </p:nvSpPr>
        <p:spPr>
          <a:xfrm>
            <a:off x="7543800" y="1691640"/>
            <a:ext cx="457200" cy="457200"/>
          </a:xfrm>
          <a:prstGeom prst="ellipse">
            <a:avLst/>
          </a:prstGeom>
          <a:solidFill>
            <a:srgbClr val="E8A33D"/>
          </a:solidFill>
          <a:ln/>
        </p:spPr>
      </p:sp>
      <p:pic>
        <p:nvPicPr>
          <p:cNvPr id="12" name="Image 2" descr="icons/target_navy.png">    </p:cNvPr>
          <p:cNvPicPr>
            <a:picLocks noChangeAspect="1"/>
          </p:cNvPicPr>
          <p:nvPr/>
        </p:nvPicPr>
        <p:blipFill>
          <a:blip r:embed="rId3"/>
          <a:stretch>
            <a:fillRect/>
          </a:stretch>
        </p:blipFill>
        <p:spPr>
          <a:xfrm>
            <a:off x="7644384" y="1792224"/>
            <a:ext cx="256032" cy="256032"/>
          </a:xfrm>
          <a:prstGeom prst="rect">
            <a:avLst/>
          </a:prstGeom>
        </p:spPr>
      </p:pic>
      <p:sp>
        <p:nvSpPr>
          <p:cNvPr id="13" name="Text 8"/>
          <p:cNvSpPr txBox="1"/>
          <p:nvPr/>
        </p:nvSpPr>
        <p:spPr>
          <a:xfrm>
            <a:off x="8138160" y="1645920"/>
            <a:ext cx="3319272" cy="384048"/>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Ймовірнісна природа</a:t>
            </a:r>
            <a:endParaRPr lang="en-US" sz="1250" dirty="0"/>
          </a:p>
        </p:txBody>
      </p:sp>
      <p:sp>
        <p:nvSpPr>
          <p:cNvPr id="14" name="Text 9"/>
          <p:cNvSpPr txBox="1"/>
          <p:nvPr/>
        </p:nvSpPr>
        <p:spPr>
          <a:xfrm>
            <a:off x="8138160" y="2057400"/>
            <a:ext cx="3319272" cy="822960"/>
          </a:xfrm>
          <a:prstGeom prst="rect">
            <a:avLst/>
          </a:prstGeom>
          <a:noFill/>
          <a:ln/>
        </p:spPr>
        <p:txBody>
          <a:bodyPr wrap="square" lIns="0" tIns="0" rIns="0" bIns="0" rtlCol="0" anchor="ctr"/>
          <a:lstStyle/>
          <a:p>
            <a:pPr indent="0" marL="0">
              <a:lnSpc>
                <a:spcPct val="115000"/>
              </a:lnSpc>
              <a:buNone/>
            </a:pPr>
            <a:r>
              <a:rPr lang="en-US" sz="1000" dirty="0">
                <a:solidFill>
                  <a:srgbClr val="CFDCEF"/>
                </a:solidFill>
                <a:latin typeface="Calibri" pitchFamily="34" charset="0"/>
                <a:ea typeface="Calibri" pitchFamily="34" charset="-122"/>
                <a:cs typeface="Calibri" pitchFamily="34" charset="-120"/>
              </a:rPr>
              <a:t>ризик завжди пов’язаний із можливістю, а не гарантією настання події</a:t>
            </a:r>
            <a:endParaRPr lang="en-US" sz="1000" dirty="0"/>
          </a:p>
        </p:txBody>
      </p:sp>
      <p:sp>
        <p:nvSpPr>
          <p:cNvPr id="15" name="Shape 10"/>
          <p:cNvSpPr/>
          <p:nvPr/>
        </p:nvSpPr>
        <p:spPr>
          <a:xfrm>
            <a:off x="7360920" y="3118104"/>
            <a:ext cx="4279392" cy="1481328"/>
          </a:xfrm>
          <a:prstGeom prst="roundRect">
            <a:avLst>
              <a:gd name="adj" fmla="val 4321"/>
            </a:avLst>
          </a:prstGeom>
          <a:solidFill>
            <a:srgbClr val="1B2A4A"/>
          </a:solidFill>
          <a:ln/>
        </p:spPr>
      </p:sp>
      <p:sp>
        <p:nvSpPr>
          <p:cNvPr id="16" name="Shape 11"/>
          <p:cNvSpPr/>
          <p:nvPr/>
        </p:nvSpPr>
        <p:spPr>
          <a:xfrm>
            <a:off x="7543800" y="3300984"/>
            <a:ext cx="457200" cy="457200"/>
          </a:xfrm>
          <a:prstGeom prst="ellipse">
            <a:avLst/>
          </a:prstGeom>
          <a:solidFill>
            <a:srgbClr val="E8A33D"/>
          </a:solidFill>
          <a:ln/>
        </p:spPr>
      </p:sp>
      <p:pic>
        <p:nvPicPr>
          <p:cNvPr id="17" name="Image 3" descr="icons/balance_navy.png">    </p:cNvPr>
          <p:cNvPicPr>
            <a:picLocks noChangeAspect="1"/>
          </p:cNvPicPr>
          <p:nvPr/>
        </p:nvPicPr>
        <p:blipFill>
          <a:blip r:embed="rId4"/>
          <a:stretch>
            <a:fillRect/>
          </a:stretch>
        </p:blipFill>
        <p:spPr>
          <a:xfrm>
            <a:off x="7644384" y="3401568"/>
            <a:ext cx="256032" cy="256032"/>
          </a:xfrm>
          <a:prstGeom prst="rect">
            <a:avLst/>
          </a:prstGeom>
        </p:spPr>
      </p:pic>
      <p:sp>
        <p:nvSpPr>
          <p:cNvPr id="18" name="Text 12"/>
          <p:cNvSpPr txBox="1"/>
          <p:nvPr/>
        </p:nvSpPr>
        <p:spPr>
          <a:xfrm>
            <a:off x="8138160" y="3255264"/>
            <a:ext cx="3319272" cy="384048"/>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Подвійний результат</a:t>
            </a:r>
            <a:endParaRPr lang="en-US" sz="1250" dirty="0"/>
          </a:p>
        </p:txBody>
      </p:sp>
      <p:sp>
        <p:nvSpPr>
          <p:cNvPr id="19" name="Text 13"/>
          <p:cNvSpPr txBox="1"/>
          <p:nvPr/>
        </p:nvSpPr>
        <p:spPr>
          <a:xfrm>
            <a:off x="8138160" y="3666744"/>
            <a:ext cx="3319272" cy="822960"/>
          </a:xfrm>
          <a:prstGeom prst="rect">
            <a:avLst/>
          </a:prstGeom>
          <a:noFill/>
          <a:ln/>
        </p:spPr>
        <p:txBody>
          <a:bodyPr wrap="square" lIns="0" tIns="0" rIns="0" bIns="0" rtlCol="0" anchor="ctr"/>
          <a:lstStyle/>
          <a:p>
            <a:pPr indent="0" marL="0">
              <a:lnSpc>
                <a:spcPct val="115000"/>
              </a:lnSpc>
              <a:buNone/>
            </a:pPr>
            <a:r>
              <a:rPr lang="en-US" sz="1000" dirty="0">
                <a:solidFill>
                  <a:srgbClr val="CFDCEF"/>
                </a:solidFill>
                <a:latin typeface="Calibri" pitchFamily="34" charset="0"/>
                <a:ea typeface="Calibri" pitchFamily="34" charset="-122"/>
                <a:cs typeface="Calibri" pitchFamily="34" charset="-120"/>
              </a:rPr>
              <a:t>наслідком ризику може бути як втрата, так і додаткова вигода</a:t>
            </a:r>
            <a:endParaRPr lang="en-US" sz="1000" dirty="0"/>
          </a:p>
        </p:txBody>
      </p:sp>
      <p:sp>
        <p:nvSpPr>
          <p:cNvPr id="20" name="Shape 14"/>
          <p:cNvSpPr/>
          <p:nvPr/>
        </p:nvSpPr>
        <p:spPr>
          <a:xfrm>
            <a:off x="7360920" y="4727448"/>
            <a:ext cx="4279392" cy="1481328"/>
          </a:xfrm>
          <a:prstGeom prst="roundRect">
            <a:avLst>
              <a:gd name="adj" fmla="val 4321"/>
            </a:avLst>
          </a:prstGeom>
          <a:solidFill>
            <a:srgbClr val="1B2A4A"/>
          </a:solidFill>
          <a:ln/>
        </p:spPr>
      </p:sp>
      <p:sp>
        <p:nvSpPr>
          <p:cNvPr id="21" name="Shape 15"/>
          <p:cNvSpPr/>
          <p:nvPr/>
        </p:nvSpPr>
        <p:spPr>
          <a:xfrm>
            <a:off x="7543800" y="4910328"/>
            <a:ext cx="457200" cy="457200"/>
          </a:xfrm>
          <a:prstGeom prst="ellipse">
            <a:avLst/>
          </a:prstGeom>
          <a:solidFill>
            <a:srgbClr val="E8A33D"/>
          </a:solidFill>
          <a:ln/>
        </p:spPr>
      </p:sp>
      <p:pic>
        <p:nvPicPr>
          <p:cNvPr id="22" name="Image 4" descr="icons/layers_navy.png">    </p:cNvPr>
          <p:cNvPicPr>
            <a:picLocks noChangeAspect="1"/>
          </p:cNvPicPr>
          <p:nvPr/>
        </p:nvPicPr>
        <p:blipFill>
          <a:blip r:embed="rId5"/>
          <a:stretch>
            <a:fillRect/>
          </a:stretch>
        </p:blipFill>
        <p:spPr>
          <a:xfrm>
            <a:off x="7644384" y="5010912"/>
            <a:ext cx="256032" cy="256032"/>
          </a:xfrm>
          <a:prstGeom prst="rect">
            <a:avLst/>
          </a:prstGeom>
        </p:spPr>
      </p:pic>
      <p:sp>
        <p:nvSpPr>
          <p:cNvPr id="23" name="Text 16"/>
          <p:cNvSpPr txBox="1"/>
          <p:nvPr/>
        </p:nvSpPr>
        <p:spPr>
          <a:xfrm>
            <a:off x="8138160" y="4864608"/>
            <a:ext cx="3319272" cy="384048"/>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Об’єктивно-суб’єктивний характер</a:t>
            </a:r>
            <a:endParaRPr lang="en-US" sz="1250" dirty="0"/>
          </a:p>
        </p:txBody>
      </p:sp>
      <p:sp>
        <p:nvSpPr>
          <p:cNvPr id="24" name="Text 17"/>
          <p:cNvSpPr txBox="1"/>
          <p:nvPr/>
        </p:nvSpPr>
        <p:spPr>
          <a:xfrm>
            <a:off x="8138160" y="5276088"/>
            <a:ext cx="3319272" cy="822960"/>
          </a:xfrm>
          <a:prstGeom prst="rect">
            <a:avLst/>
          </a:prstGeom>
          <a:noFill/>
          <a:ln/>
        </p:spPr>
        <p:txBody>
          <a:bodyPr wrap="square" lIns="0" tIns="0" rIns="0" bIns="0" rtlCol="0" anchor="ctr"/>
          <a:lstStyle/>
          <a:p>
            <a:pPr indent="0" marL="0">
              <a:lnSpc>
                <a:spcPct val="115000"/>
              </a:lnSpc>
              <a:buNone/>
            </a:pPr>
            <a:r>
              <a:rPr lang="en-US" sz="1000" dirty="0">
                <a:solidFill>
                  <a:srgbClr val="CFDCEF"/>
                </a:solidFill>
                <a:latin typeface="Calibri" pitchFamily="34" charset="0"/>
                <a:ea typeface="Calibri" pitchFamily="34" charset="-122"/>
                <a:cs typeface="Calibri" pitchFamily="34" charset="-120"/>
              </a:rPr>
              <a:t>існує незалежно від суб’єкта, але оцінюється й переживається ним по-різному</a:t>
            </a:r>
            <a:endParaRPr lang="en-US" sz="1000" dirty="0"/>
          </a:p>
        </p:txBody>
      </p:sp>
      <p:sp>
        <p:nvSpPr>
          <p:cNvPr id="25" name="Text 18"/>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2.1 Сутність ризиків господарської діяльності</a:t>
            </a:r>
            <a:endParaRPr lang="en-US" sz="900" dirty="0"/>
          </a:p>
        </p:txBody>
      </p:sp>
      <p:sp>
        <p:nvSpPr>
          <p:cNvPr id="26" name="Text 19"/>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2.1  СУТНІСТЬ РИЗИКІВ ГОСПОДАРСЬКОЇ ДІЯЛЬНОСТІ</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Ключові ознаки господарського ризику</a:t>
            </a:r>
            <a:endParaRPr lang="en-US" sz="2400" dirty="0"/>
          </a:p>
        </p:txBody>
      </p:sp>
      <p:sp>
        <p:nvSpPr>
          <p:cNvPr id="4" name="Shape 2"/>
          <p:cNvSpPr/>
          <p:nvPr/>
        </p:nvSpPr>
        <p:spPr>
          <a:xfrm>
            <a:off x="548640" y="1508760"/>
            <a:ext cx="5394960" cy="2148840"/>
          </a:xfrm>
          <a:prstGeom prst="roundRect">
            <a:avLst>
              <a:gd name="adj" fmla="val 3404"/>
            </a:avLst>
          </a:prstGeom>
          <a:solidFill>
            <a:srgbClr val="F3F6FB"/>
          </a:solidFill>
          <a:ln/>
        </p:spPr>
      </p:sp>
      <p:sp>
        <p:nvSpPr>
          <p:cNvPr id="5" name="Shape 3"/>
          <p:cNvSpPr/>
          <p:nvPr/>
        </p:nvSpPr>
        <p:spPr>
          <a:xfrm>
            <a:off x="777240" y="1737360"/>
            <a:ext cx="502920" cy="502920"/>
          </a:xfrm>
          <a:prstGeom prst="ellipse">
            <a:avLst/>
          </a:prstGeom>
          <a:solidFill>
            <a:srgbClr val="1B2A4A"/>
          </a:solidFill>
          <a:ln/>
        </p:spPr>
      </p:sp>
      <p:pic>
        <p:nvPicPr>
          <p:cNvPr id="6" name="Image 0" descr="icons/random_white.png">    </p:cNvPr>
          <p:cNvPicPr>
            <a:picLocks noChangeAspect="1"/>
          </p:cNvPicPr>
          <p:nvPr/>
        </p:nvPicPr>
        <p:blipFill>
          <a:blip r:embed="rId1"/>
          <a:stretch>
            <a:fillRect/>
          </a:stretch>
        </p:blipFill>
        <p:spPr>
          <a:xfrm>
            <a:off x="886968" y="1847088"/>
            <a:ext cx="283464" cy="283464"/>
          </a:xfrm>
          <a:prstGeom prst="rect">
            <a:avLst/>
          </a:prstGeom>
        </p:spPr>
      </p:pic>
      <p:sp>
        <p:nvSpPr>
          <p:cNvPr id="7" name="Text 4"/>
          <p:cNvSpPr txBox="1"/>
          <p:nvPr/>
        </p:nvSpPr>
        <p:spPr>
          <a:xfrm>
            <a:off x="1444752" y="1709928"/>
            <a:ext cx="4297680" cy="50292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Ймовірнісний характер</a:t>
            </a:r>
            <a:endParaRPr lang="en-US" sz="1350" dirty="0"/>
          </a:p>
        </p:txBody>
      </p:sp>
      <p:sp>
        <p:nvSpPr>
          <p:cNvPr id="8" name="Text 5"/>
          <p:cNvSpPr txBox="1"/>
          <p:nvPr/>
        </p:nvSpPr>
        <p:spPr>
          <a:xfrm>
            <a:off x="841248" y="2377440"/>
            <a:ext cx="4846320" cy="1188720"/>
          </a:xfrm>
          <a:prstGeom prst="rect">
            <a:avLst/>
          </a:prstGeom>
          <a:noFill/>
          <a:ln/>
        </p:spPr>
        <p:txBody>
          <a:bodyPr wrap="square" lIns="0" tIns="0" rIns="0" bIns="0" rtlCol="0" anchor="ctr"/>
          <a:lstStyle/>
          <a:p>
            <a:pPr indent="0" marL="0">
              <a:lnSpc>
                <a:spcPct val="120000"/>
              </a:lnSpc>
              <a:buNone/>
            </a:pPr>
            <a:r>
              <a:rPr lang="en-US" sz="1080" dirty="0">
                <a:solidFill>
                  <a:srgbClr val="51678A"/>
                </a:solidFill>
                <a:latin typeface="Calibri" pitchFamily="34" charset="0"/>
                <a:ea typeface="Calibri" pitchFamily="34" charset="-122"/>
                <a:cs typeface="Calibri" pitchFamily="34" charset="-120"/>
              </a:rPr>
              <a:t>ризикова подія не є абсолютно визначеною: вона може настати або не настати, а її наслідки описуються лише з певним ступенем імовірності, що встановлюється на основі статистичних даних або експертних оцінок.</a:t>
            </a:r>
            <a:endParaRPr lang="en-US" sz="1080" dirty="0"/>
          </a:p>
        </p:txBody>
      </p:sp>
      <p:sp>
        <p:nvSpPr>
          <p:cNvPr id="9" name="Shape 6"/>
          <p:cNvSpPr/>
          <p:nvPr/>
        </p:nvSpPr>
        <p:spPr>
          <a:xfrm>
            <a:off x="6263640" y="1508760"/>
            <a:ext cx="5394960" cy="2148840"/>
          </a:xfrm>
          <a:prstGeom prst="roundRect">
            <a:avLst>
              <a:gd name="adj" fmla="val 3404"/>
            </a:avLst>
          </a:prstGeom>
          <a:solidFill>
            <a:srgbClr val="F3F6FB"/>
          </a:solidFill>
          <a:ln/>
        </p:spPr>
      </p:sp>
      <p:sp>
        <p:nvSpPr>
          <p:cNvPr id="10" name="Shape 7"/>
          <p:cNvSpPr/>
          <p:nvPr/>
        </p:nvSpPr>
        <p:spPr>
          <a:xfrm>
            <a:off x="6492240" y="1737360"/>
            <a:ext cx="502920" cy="502920"/>
          </a:xfrm>
          <a:prstGeom prst="ellipse">
            <a:avLst/>
          </a:prstGeom>
          <a:solidFill>
            <a:srgbClr val="1B2A4A"/>
          </a:solidFill>
          <a:ln/>
        </p:spPr>
      </p:sp>
      <p:pic>
        <p:nvPicPr>
          <p:cNvPr id="11" name="Image 1" descr="icons/balance_white.png">    </p:cNvPr>
          <p:cNvPicPr>
            <a:picLocks noChangeAspect="1"/>
          </p:cNvPicPr>
          <p:nvPr/>
        </p:nvPicPr>
        <p:blipFill>
          <a:blip r:embed="rId2"/>
          <a:stretch>
            <a:fillRect/>
          </a:stretch>
        </p:blipFill>
        <p:spPr>
          <a:xfrm>
            <a:off x="6601968" y="1847088"/>
            <a:ext cx="283464" cy="283464"/>
          </a:xfrm>
          <a:prstGeom prst="rect">
            <a:avLst/>
          </a:prstGeom>
        </p:spPr>
      </p:pic>
      <p:sp>
        <p:nvSpPr>
          <p:cNvPr id="12" name="Text 8"/>
          <p:cNvSpPr txBox="1"/>
          <p:nvPr/>
        </p:nvSpPr>
        <p:spPr>
          <a:xfrm>
            <a:off x="7159752" y="1709928"/>
            <a:ext cx="4297680" cy="50292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Альтернативність (можливість вибору)</a:t>
            </a:r>
            <a:endParaRPr lang="en-US" sz="1350" dirty="0"/>
          </a:p>
        </p:txBody>
      </p:sp>
      <p:sp>
        <p:nvSpPr>
          <p:cNvPr id="13" name="Text 9"/>
          <p:cNvSpPr txBox="1"/>
          <p:nvPr/>
        </p:nvSpPr>
        <p:spPr>
          <a:xfrm>
            <a:off x="6556248" y="2377440"/>
            <a:ext cx="4846320" cy="1188720"/>
          </a:xfrm>
          <a:prstGeom prst="rect">
            <a:avLst/>
          </a:prstGeom>
          <a:noFill/>
          <a:ln/>
        </p:spPr>
        <p:txBody>
          <a:bodyPr wrap="square" lIns="0" tIns="0" rIns="0" bIns="0" rtlCol="0" anchor="ctr"/>
          <a:lstStyle/>
          <a:p>
            <a:pPr indent="0" marL="0">
              <a:lnSpc>
                <a:spcPct val="120000"/>
              </a:lnSpc>
              <a:buNone/>
            </a:pPr>
            <a:r>
              <a:rPr lang="en-US" sz="1080" dirty="0">
                <a:solidFill>
                  <a:srgbClr val="51678A"/>
                </a:solidFill>
                <a:latin typeface="Calibri" pitchFamily="34" charset="0"/>
                <a:ea typeface="Calibri" pitchFamily="34" charset="-122"/>
                <a:cs typeface="Calibri" pitchFamily="34" charset="-120"/>
              </a:rPr>
              <a:t>ризик виникає лише тоді, коли суб’єкт господарювання має щонайменше два варіанти дій і повинен свідомо обрати один із них, узявши на себе відповідальність за наслідки цього вибору.</a:t>
            </a:r>
            <a:endParaRPr lang="en-US" sz="1080" dirty="0"/>
          </a:p>
        </p:txBody>
      </p:sp>
      <p:sp>
        <p:nvSpPr>
          <p:cNvPr id="14" name="Shape 10"/>
          <p:cNvSpPr/>
          <p:nvPr/>
        </p:nvSpPr>
        <p:spPr>
          <a:xfrm>
            <a:off x="548640" y="3931920"/>
            <a:ext cx="5394960" cy="2148840"/>
          </a:xfrm>
          <a:prstGeom prst="roundRect">
            <a:avLst>
              <a:gd name="adj" fmla="val 3404"/>
            </a:avLst>
          </a:prstGeom>
          <a:solidFill>
            <a:srgbClr val="F3F6FB"/>
          </a:solidFill>
          <a:ln/>
        </p:spPr>
      </p:sp>
      <p:sp>
        <p:nvSpPr>
          <p:cNvPr id="15" name="Shape 11"/>
          <p:cNvSpPr/>
          <p:nvPr/>
        </p:nvSpPr>
        <p:spPr>
          <a:xfrm>
            <a:off x="777240" y="4160520"/>
            <a:ext cx="502920" cy="502920"/>
          </a:xfrm>
          <a:prstGeom prst="ellipse">
            <a:avLst/>
          </a:prstGeom>
          <a:solidFill>
            <a:srgbClr val="1B2A4A"/>
          </a:solidFill>
          <a:ln/>
        </p:spPr>
      </p:sp>
      <p:pic>
        <p:nvPicPr>
          <p:cNvPr id="16" name="Image 2" descr="icons/warning_white.png">    </p:cNvPr>
          <p:cNvPicPr>
            <a:picLocks noChangeAspect="1"/>
          </p:cNvPicPr>
          <p:nvPr/>
        </p:nvPicPr>
        <p:blipFill>
          <a:blip r:embed="rId3"/>
          <a:stretch>
            <a:fillRect/>
          </a:stretch>
        </p:blipFill>
        <p:spPr>
          <a:xfrm>
            <a:off x="886968" y="4270248"/>
            <a:ext cx="283464" cy="283464"/>
          </a:xfrm>
          <a:prstGeom prst="rect">
            <a:avLst/>
          </a:prstGeom>
        </p:spPr>
      </p:pic>
      <p:sp>
        <p:nvSpPr>
          <p:cNvPr id="17" name="Text 12"/>
          <p:cNvSpPr txBox="1"/>
          <p:nvPr/>
        </p:nvSpPr>
        <p:spPr>
          <a:xfrm>
            <a:off x="1444752" y="4133088"/>
            <a:ext cx="4297680" cy="50292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Суперечливість наслідків</a:t>
            </a:r>
            <a:endParaRPr lang="en-US" sz="1350" dirty="0"/>
          </a:p>
        </p:txBody>
      </p:sp>
      <p:sp>
        <p:nvSpPr>
          <p:cNvPr id="18" name="Text 13"/>
          <p:cNvSpPr txBox="1"/>
          <p:nvPr/>
        </p:nvSpPr>
        <p:spPr>
          <a:xfrm>
            <a:off x="841248" y="4800600"/>
            <a:ext cx="4846320" cy="1188720"/>
          </a:xfrm>
          <a:prstGeom prst="rect">
            <a:avLst/>
          </a:prstGeom>
          <a:noFill/>
          <a:ln/>
        </p:spPr>
        <p:txBody>
          <a:bodyPr wrap="square" lIns="0" tIns="0" rIns="0" bIns="0" rtlCol="0" anchor="ctr"/>
          <a:lstStyle/>
          <a:p>
            <a:pPr indent="0" marL="0">
              <a:lnSpc>
                <a:spcPct val="120000"/>
              </a:lnSpc>
              <a:buNone/>
            </a:pPr>
            <a:r>
              <a:rPr lang="en-US" sz="1080" dirty="0">
                <a:solidFill>
                  <a:srgbClr val="51678A"/>
                </a:solidFill>
                <a:latin typeface="Calibri" pitchFamily="34" charset="0"/>
                <a:ea typeface="Calibri" pitchFamily="34" charset="-122"/>
                <a:cs typeface="Calibri" pitchFamily="34" charset="-120"/>
              </a:rPr>
              <a:t>ризикове рішення може одночасно приносити підприємству і додатковий економічний ефект, і потенційні втрати, тому оцінювання ризику завжди передбачає зіставлення можливої вигоди та можливих збитків.</a:t>
            </a:r>
            <a:endParaRPr lang="en-US" sz="1080" dirty="0"/>
          </a:p>
        </p:txBody>
      </p:sp>
      <p:sp>
        <p:nvSpPr>
          <p:cNvPr id="19" name="Shape 14"/>
          <p:cNvSpPr/>
          <p:nvPr/>
        </p:nvSpPr>
        <p:spPr>
          <a:xfrm>
            <a:off x="6263640" y="3931920"/>
            <a:ext cx="5394960" cy="2148840"/>
          </a:xfrm>
          <a:prstGeom prst="roundRect">
            <a:avLst>
              <a:gd name="adj" fmla="val 3404"/>
            </a:avLst>
          </a:prstGeom>
          <a:solidFill>
            <a:srgbClr val="F3F6FB"/>
          </a:solidFill>
          <a:ln/>
        </p:spPr>
      </p:sp>
      <p:sp>
        <p:nvSpPr>
          <p:cNvPr id="20" name="Shape 15"/>
          <p:cNvSpPr/>
          <p:nvPr/>
        </p:nvSpPr>
        <p:spPr>
          <a:xfrm>
            <a:off x="6492240" y="4160520"/>
            <a:ext cx="502920" cy="502920"/>
          </a:xfrm>
          <a:prstGeom prst="ellipse">
            <a:avLst/>
          </a:prstGeom>
          <a:solidFill>
            <a:srgbClr val="1B2A4A"/>
          </a:solidFill>
          <a:ln/>
        </p:spPr>
      </p:sp>
      <p:pic>
        <p:nvPicPr>
          <p:cNvPr id="21" name="Image 3" descr="icons/brain_white.png">    </p:cNvPr>
          <p:cNvPicPr>
            <a:picLocks noChangeAspect="1"/>
          </p:cNvPicPr>
          <p:nvPr/>
        </p:nvPicPr>
        <p:blipFill>
          <a:blip r:embed="rId4"/>
          <a:stretch>
            <a:fillRect/>
          </a:stretch>
        </p:blipFill>
        <p:spPr>
          <a:xfrm>
            <a:off x="6601968" y="4270248"/>
            <a:ext cx="283464" cy="283464"/>
          </a:xfrm>
          <a:prstGeom prst="rect">
            <a:avLst/>
          </a:prstGeom>
        </p:spPr>
      </p:pic>
      <p:sp>
        <p:nvSpPr>
          <p:cNvPr id="22" name="Text 16"/>
          <p:cNvSpPr txBox="1"/>
          <p:nvPr/>
        </p:nvSpPr>
        <p:spPr>
          <a:xfrm>
            <a:off x="7159752" y="4133088"/>
            <a:ext cx="4297680" cy="50292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Суб’єктивність оцінювання</a:t>
            </a:r>
            <a:endParaRPr lang="en-US" sz="1350" dirty="0"/>
          </a:p>
        </p:txBody>
      </p:sp>
      <p:sp>
        <p:nvSpPr>
          <p:cNvPr id="23" name="Text 17"/>
          <p:cNvSpPr txBox="1"/>
          <p:nvPr/>
        </p:nvSpPr>
        <p:spPr>
          <a:xfrm>
            <a:off x="6556248" y="4800600"/>
            <a:ext cx="4846320" cy="1188720"/>
          </a:xfrm>
          <a:prstGeom prst="rect">
            <a:avLst/>
          </a:prstGeom>
          <a:noFill/>
          <a:ln/>
        </p:spPr>
        <p:txBody>
          <a:bodyPr wrap="square" lIns="0" tIns="0" rIns="0" bIns="0" rtlCol="0" anchor="ctr"/>
          <a:lstStyle/>
          <a:p>
            <a:pPr indent="0" marL="0">
              <a:lnSpc>
                <a:spcPct val="120000"/>
              </a:lnSpc>
              <a:buNone/>
            </a:pPr>
            <a:r>
              <a:rPr lang="en-US" sz="1080" dirty="0">
                <a:solidFill>
                  <a:srgbClr val="51678A"/>
                </a:solidFill>
                <a:latin typeface="Calibri" pitchFamily="34" charset="0"/>
                <a:ea typeface="Calibri" pitchFamily="34" charset="-122"/>
                <a:cs typeface="Calibri" pitchFamily="34" charset="-120"/>
              </a:rPr>
              <a:t>сприйняття рівня ризику залежить від досвіду, кваліфікації, схильності особи, яка приймає рішення, до ризику, а також від повноти доступної їй інформації про ситуацію.</a:t>
            </a:r>
            <a:endParaRPr lang="en-US" sz="1080" dirty="0"/>
          </a:p>
        </p:txBody>
      </p:sp>
      <p:sp>
        <p:nvSpPr>
          <p:cNvPr id="24" name="Text 18"/>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2.1 Сутність ризиків господарської діяльності</a:t>
            </a:r>
            <a:endParaRPr lang="en-US" sz="900" dirty="0"/>
          </a:p>
        </p:txBody>
      </p:sp>
      <p:sp>
        <p:nvSpPr>
          <p:cNvPr id="25" name="Text 19"/>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2.1  СУТНІСТЬ РИЗИКІВ ГОСПОДАРСЬКОЇ ДІЯЛЬНОСТІ</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Об’єктивна та суб’єктивна природа ризику</a:t>
            </a:r>
            <a:endParaRPr lang="en-US" sz="2400" dirty="0"/>
          </a:p>
        </p:txBody>
      </p:sp>
      <p:sp>
        <p:nvSpPr>
          <p:cNvPr id="4" name="Text 2"/>
          <p:cNvSpPr txBox="1"/>
          <p:nvPr/>
        </p:nvSpPr>
        <p:spPr>
          <a:xfrm>
            <a:off x="548640" y="1417320"/>
            <a:ext cx="11064240" cy="960120"/>
          </a:xfrm>
          <a:prstGeom prst="rect">
            <a:avLst/>
          </a:prstGeom>
          <a:noFill/>
          <a:ln/>
        </p:spPr>
        <p:txBody>
          <a:bodyPr wrap="square" lIns="0" tIns="0" rIns="0" bIns="0" rtlCol="0" anchor="ctr"/>
          <a:lstStyle/>
          <a:p>
            <a:pPr indent="0" marL="0">
              <a:lnSpc>
                <a:spcPct val="122000"/>
              </a:lnSpc>
              <a:buNone/>
            </a:pPr>
            <a:r>
              <a:rPr lang="en-US" sz="1250" dirty="0">
                <a:solidFill>
                  <a:srgbClr val="2A3550"/>
                </a:solidFill>
                <a:latin typeface="Calibri" pitchFamily="34" charset="0"/>
                <a:ea typeface="Calibri" pitchFamily="34" charset="-122"/>
                <a:cs typeface="Calibri" pitchFamily="34" charset="-120"/>
              </a:rPr>
              <a:t>Господарський ризик має двоїсту природу. З одного боку, він існує об’єктивно — незалежно від волі та свідомості конкретної людини, оскільки породжується реальними процесами в економіці, природі та суспільстві. З іншого боку, ризик набуває суб’єктивного змісту в момент, коли конкретна особа оцінює ситуацію, ухвалює рішення та реалізує його, спираючись на власні знання, досвід і психологічну готовність діяти в умовах невизначеності.</a:t>
            </a:r>
            <a:endParaRPr lang="en-US" sz="1250" dirty="0"/>
          </a:p>
        </p:txBody>
      </p:sp>
      <p:sp>
        <p:nvSpPr>
          <p:cNvPr id="5" name="Shape 3"/>
          <p:cNvSpPr/>
          <p:nvPr/>
        </p:nvSpPr>
        <p:spPr>
          <a:xfrm>
            <a:off x="548640" y="2514600"/>
            <a:ext cx="5349240" cy="3429000"/>
          </a:xfrm>
          <a:prstGeom prst="roundRect">
            <a:avLst>
              <a:gd name="adj" fmla="val 2133"/>
            </a:avLst>
          </a:prstGeom>
          <a:solidFill>
            <a:srgbClr val="1B2A4A"/>
          </a:solidFill>
          <a:ln/>
        </p:spPr>
      </p:sp>
      <p:pic>
        <p:nvPicPr>
          <p:cNvPr id="6" name="Image 0" descr="icons/globe_gold.png">    </p:cNvPr>
          <p:cNvPicPr>
            <a:picLocks noChangeAspect="1"/>
          </p:cNvPicPr>
          <p:nvPr/>
        </p:nvPicPr>
        <p:blipFill>
          <a:blip r:embed="rId1"/>
          <a:stretch>
            <a:fillRect/>
          </a:stretch>
        </p:blipFill>
        <p:spPr>
          <a:xfrm>
            <a:off x="868680" y="2807208"/>
            <a:ext cx="457200" cy="457200"/>
          </a:xfrm>
          <a:prstGeom prst="rect">
            <a:avLst/>
          </a:prstGeom>
        </p:spPr>
      </p:pic>
      <p:sp>
        <p:nvSpPr>
          <p:cNvPr id="7" name="Text 4"/>
          <p:cNvSpPr txBox="1"/>
          <p:nvPr/>
        </p:nvSpPr>
        <p:spPr>
          <a:xfrm>
            <a:off x="1463040" y="2807208"/>
            <a:ext cx="4160520" cy="45720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Об’єктивна складова</a:t>
            </a:r>
            <a:endParaRPr lang="en-US" sz="1500" dirty="0"/>
          </a:p>
        </p:txBody>
      </p:sp>
      <p:sp>
        <p:nvSpPr>
          <p:cNvPr id="8" name="Shape 5"/>
          <p:cNvSpPr/>
          <p:nvPr/>
        </p:nvSpPr>
        <p:spPr>
          <a:xfrm>
            <a:off x="868680" y="3529584"/>
            <a:ext cx="118872" cy="118872"/>
          </a:xfrm>
          <a:prstGeom prst="ellipse">
            <a:avLst/>
          </a:prstGeom>
          <a:solidFill>
            <a:srgbClr val="E8A33D"/>
          </a:solidFill>
          <a:ln/>
        </p:spPr>
      </p:sp>
      <p:sp>
        <p:nvSpPr>
          <p:cNvPr id="9" name="Text 6"/>
          <p:cNvSpPr txBox="1"/>
          <p:nvPr/>
        </p:nvSpPr>
        <p:spPr>
          <a:xfrm>
            <a:off x="1143000" y="3401568"/>
            <a:ext cx="4434840" cy="548640"/>
          </a:xfrm>
          <a:prstGeom prst="rect">
            <a:avLst/>
          </a:prstGeom>
          <a:noFill/>
          <a:ln/>
        </p:spPr>
        <p:txBody>
          <a:bodyPr wrap="square" lIns="0" tIns="0" rIns="0" bIns="0" rtlCol="0" anchor="ctr"/>
          <a:lstStyle/>
          <a:p>
            <a:pPr indent="0" marL="0">
              <a:lnSpc>
                <a:spcPct val="115000"/>
              </a:lnSpc>
              <a:buNone/>
            </a:pPr>
            <a:r>
              <a:rPr lang="en-US" sz="1050" dirty="0">
                <a:solidFill>
                  <a:srgbClr val="CFDCEF"/>
                </a:solidFill>
                <a:latin typeface="Calibri" pitchFamily="34" charset="0"/>
                <a:ea typeface="Calibri" pitchFamily="34" charset="-122"/>
                <a:cs typeface="Calibri" pitchFamily="34" charset="-120"/>
              </a:rPr>
              <a:t>породжується реальними економічними, природними та соціальними процесами, що існують незалежно від конкретного підприємства</a:t>
            </a:r>
            <a:endParaRPr lang="en-US" sz="1050" dirty="0"/>
          </a:p>
        </p:txBody>
      </p:sp>
      <p:sp>
        <p:nvSpPr>
          <p:cNvPr id="10" name="Shape 7"/>
          <p:cNvSpPr/>
          <p:nvPr/>
        </p:nvSpPr>
        <p:spPr>
          <a:xfrm>
            <a:off x="868680" y="4123944"/>
            <a:ext cx="118872" cy="118872"/>
          </a:xfrm>
          <a:prstGeom prst="ellipse">
            <a:avLst/>
          </a:prstGeom>
          <a:solidFill>
            <a:srgbClr val="E8A33D"/>
          </a:solidFill>
          <a:ln/>
        </p:spPr>
      </p:sp>
      <p:sp>
        <p:nvSpPr>
          <p:cNvPr id="11" name="Text 8"/>
          <p:cNvSpPr txBox="1"/>
          <p:nvPr/>
        </p:nvSpPr>
        <p:spPr>
          <a:xfrm>
            <a:off x="1143000" y="3995928"/>
            <a:ext cx="4434840" cy="548640"/>
          </a:xfrm>
          <a:prstGeom prst="rect">
            <a:avLst/>
          </a:prstGeom>
          <a:noFill/>
          <a:ln/>
        </p:spPr>
        <p:txBody>
          <a:bodyPr wrap="square" lIns="0" tIns="0" rIns="0" bIns="0" rtlCol="0" anchor="ctr"/>
          <a:lstStyle/>
          <a:p>
            <a:pPr indent="0" marL="0">
              <a:lnSpc>
                <a:spcPct val="115000"/>
              </a:lnSpc>
              <a:buNone/>
            </a:pPr>
            <a:r>
              <a:rPr lang="en-US" sz="1050" dirty="0">
                <a:solidFill>
                  <a:srgbClr val="CFDCEF"/>
                </a:solidFill>
                <a:latin typeface="Calibri" pitchFamily="34" charset="0"/>
                <a:ea typeface="Calibri" pitchFamily="34" charset="-122"/>
                <a:cs typeface="Calibri" pitchFamily="34" charset="-120"/>
              </a:rPr>
              <a:t>виявляється через дію ринкових законів, конкуренції, коливань цін, попиту та пропозиції</a:t>
            </a:r>
            <a:endParaRPr lang="en-US" sz="1050" dirty="0"/>
          </a:p>
        </p:txBody>
      </p:sp>
      <p:sp>
        <p:nvSpPr>
          <p:cNvPr id="12" name="Shape 9"/>
          <p:cNvSpPr/>
          <p:nvPr/>
        </p:nvSpPr>
        <p:spPr>
          <a:xfrm>
            <a:off x="868680" y="4718304"/>
            <a:ext cx="118872" cy="118872"/>
          </a:xfrm>
          <a:prstGeom prst="ellipse">
            <a:avLst/>
          </a:prstGeom>
          <a:solidFill>
            <a:srgbClr val="E8A33D"/>
          </a:solidFill>
          <a:ln/>
        </p:spPr>
      </p:sp>
      <p:sp>
        <p:nvSpPr>
          <p:cNvPr id="13" name="Text 10"/>
          <p:cNvSpPr txBox="1"/>
          <p:nvPr/>
        </p:nvSpPr>
        <p:spPr>
          <a:xfrm>
            <a:off x="1143000" y="4590288"/>
            <a:ext cx="4434840" cy="548640"/>
          </a:xfrm>
          <a:prstGeom prst="rect">
            <a:avLst/>
          </a:prstGeom>
          <a:noFill/>
          <a:ln/>
        </p:spPr>
        <p:txBody>
          <a:bodyPr wrap="square" lIns="0" tIns="0" rIns="0" bIns="0" rtlCol="0" anchor="ctr"/>
          <a:lstStyle/>
          <a:p>
            <a:pPr indent="0" marL="0">
              <a:lnSpc>
                <a:spcPct val="115000"/>
              </a:lnSpc>
              <a:buNone/>
            </a:pPr>
            <a:r>
              <a:rPr lang="en-US" sz="1050" dirty="0">
                <a:solidFill>
                  <a:srgbClr val="CFDCEF"/>
                </a:solidFill>
                <a:latin typeface="Calibri" pitchFamily="34" charset="0"/>
                <a:ea typeface="Calibri" pitchFamily="34" charset="-122"/>
                <a:cs typeface="Calibri" pitchFamily="34" charset="-120"/>
              </a:rPr>
              <a:t>не залежить від того, усвідомлює суб’єкт наявність ризику чи ні</a:t>
            </a:r>
            <a:endParaRPr lang="en-US" sz="1050" dirty="0"/>
          </a:p>
        </p:txBody>
      </p:sp>
      <p:sp>
        <p:nvSpPr>
          <p:cNvPr id="14" name="Shape 11"/>
          <p:cNvSpPr/>
          <p:nvPr/>
        </p:nvSpPr>
        <p:spPr>
          <a:xfrm>
            <a:off x="868680" y="5312664"/>
            <a:ext cx="118872" cy="118872"/>
          </a:xfrm>
          <a:prstGeom prst="ellipse">
            <a:avLst/>
          </a:prstGeom>
          <a:solidFill>
            <a:srgbClr val="E8A33D"/>
          </a:solidFill>
          <a:ln/>
        </p:spPr>
      </p:sp>
      <p:sp>
        <p:nvSpPr>
          <p:cNvPr id="15" name="Text 12"/>
          <p:cNvSpPr txBox="1"/>
          <p:nvPr/>
        </p:nvSpPr>
        <p:spPr>
          <a:xfrm>
            <a:off x="1143000" y="5184648"/>
            <a:ext cx="4434840" cy="548640"/>
          </a:xfrm>
          <a:prstGeom prst="rect">
            <a:avLst/>
          </a:prstGeom>
          <a:noFill/>
          <a:ln/>
        </p:spPr>
        <p:txBody>
          <a:bodyPr wrap="square" lIns="0" tIns="0" rIns="0" bIns="0" rtlCol="0" anchor="ctr"/>
          <a:lstStyle/>
          <a:p>
            <a:pPr indent="0" marL="0">
              <a:lnSpc>
                <a:spcPct val="115000"/>
              </a:lnSpc>
              <a:buNone/>
            </a:pPr>
            <a:r>
              <a:rPr lang="en-US" sz="1050" dirty="0">
                <a:solidFill>
                  <a:srgbClr val="CFDCEF"/>
                </a:solidFill>
                <a:latin typeface="Calibri" pitchFamily="34" charset="0"/>
                <a:ea typeface="Calibri" pitchFamily="34" charset="-122"/>
                <a:cs typeface="Calibri" pitchFamily="34" charset="-120"/>
              </a:rPr>
              <a:t>може бути виміряна за допомогою статистичних показників імовірності та частоти настання подій</a:t>
            </a:r>
            <a:endParaRPr lang="en-US" sz="1050" dirty="0"/>
          </a:p>
        </p:txBody>
      </p:sp>
      <p:sp>
        <p:nvSpPr>
          <p:cNvPr id="16" name="Shape 13"/>
          <p:cNvSpPr/>
          <p:nvPr/>
        </p:nvSpPr>
        <p:spPr>
          <a:xfrm>
            <a:off x="6172200" y="2514600"/>
            <a:ext cx="5349240" cy="3429000"/>
          </a:xfrm>
          <a:prstGeom prst="roundRect">
            <a:avLst>
              <a:gd name="adj" fmla="val 2133"/>
            </a:avLst>
          </a:prstGeom>
          <a:solidFill>
            <a:srgbClr val="FCEFDA"/>
          </a:solidFill>
          <a:ln/>
        </p:spPr>
      </p:sp>
      <p:pic>
        <p:nvPicPr>
          <p:cNvPr id="17" name="Image 1" descr="icons/brain_navy.png">    </p:cNvPr>
          <p:cNvPicPr>
            <a:picLocks noChangeAspect="1"/>
          </p:cNvPicPr>
          <p:nvPr/>
        </p:nvPicPr>
        <p:blipFill>
          <a:blip r:embed="rId2"/>
          <a:stretch>
            <a:fillRect/>
          </a:stretch>
        </p:blipFill>
        <p:spPr>
          <a:xfrm>
            <a:off x="6492240" y="2807208"/>
            <a:ext cx="457200" cy="457200"/>
          </a:xfrm>
          <a:prstGeom prst="rect">
            <a:avLst/>
          </a:prstGeom>
        </p:spPr>
      </p:pic>
      <p:sp>
        <p:nvSpPr>
          <p:cNvPr id="18" name="Text 14"/>
          <p:cNvSpPr txBox="1"/>
          <p:nvPr/>
        </p:nvSpPr>
        <p:spPr>
          <a:xfrm>
            <a:off x="7086600" y="2807208"/>
            <a:ext cx="416052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Суб’єктивна складова</a:t>
            </a:r>
            <a:endParaRPr lang="en-US" sz="1500" dirty="0"/>
          </a:p>
        </p:txBody>
      </p:sp>
      <p:sp>
        <p:nvSpPr>
          <p:cNvPr id="19" name="Shape 15"/>
          <p:cNvSpPr/>
          <p:nvPr/>
        </p:nvSpPr>
        <p:spPr>
          <a:xfrm>
            <a:off x="6492240" y="3529584"/>
            <a:ext cx="118872" cy="118872"/>
          </a:xfrm>
          <a:prstGeom prst="ellipse">
            <a:avLst/>
          </a:prstGeom>
          <a:solidFill>
            <a:srgbClr val="C87F1C"/>
          </a:solidFill>
          <a:ln/>
        </p:spPr>
      </p:sp>
      <p:sp>
        <p:nvSpPr>
          <p:cNvPr id="20" name="Text 16"/>
          <p:cNvSpPr txBox="1"/>
          <p:nvPr/>
        </p:nvSpPr>
        <p:spPr>
          <a:xfrm>
            <a:off x="6766560" y="3401568"/>
            <a:ext cx="4434840" cy="548640"/>
          </a:xfrm>
          <a:prstGeom prst="rect">
            <a:avLst/>
          </a:prstGeom>
          <a:noFill/>
          <a:ln/>
        </p:spPr>
        <p:txBody>
          <a:bodyPr wrap="square" lIns="0" tIns="0" rIns="0" bIns="0" rtlCol="0" anchor="ctr"/>
          <a:lstStyle/>
          <a:p>
            <a:pPr indent="0" marL="0">
              <a:lnSpc>
                <a:spcPct val="115000"/>
              </a:lnSpc>
              <a:buNone/>
            </a:pPr>
            <a:r>
              <a:rPr lang="en-US" sz="1050" dirty="0">
                <a:solidFill>
                  <a:srgbClr val="2A3550"/>
                </a:solidFill>
                <a:latin typeface="Calibri" pitchFamily="34" charset="0"/>
                <a:ea typeface="Calibri" pitchFamily="34" charset="-122"/>
                <a:cs typeface="Calibri" pitchFamily="34" charset="-120"/>
              </a:rPr>
              <a:t>проявляється через сприйняття, оцінку та вибір варіанта дій конкретною особою, яка приймає рішення</a:t>
            </a:r>
            <a:endParaRPr lang="en-US" sz="1050" dirty="0"/>
          </a:p>
        </p:txBody>
      </p:sp>
      <p:sp>
        <p:nvSpPr>
          <p:cNvPr id="21" name="Shape 17"/>
          <p:cNvSpPr/>
          <p:nvPr/>
        </p:nvSpPr>
        <p:spPr>
          <a:xfrm>
            <a:off x="6492240" y="4123944"/>
            <a:ext cx="118872" cy="118872"/>
          </a:xfrm>
          <a:prstGeom prst="ellipse">
            <a:avLst/>
          </a:prstGeom>
          <a:solidFill>
            <a:srgbClr val="C87F1C"/>
          </a:solidFill>
          <a:ln/>
        </p:spPr>
      </p:sp>
      <p:sp>
        <p:nvSpPr>
          <p:cNvPr id="22" name="Text 18"/>
          <p:cNvSpPr txBox="1"/>
          <p:nvPr/>
        </p:nvSpPr>
        <p:spPr>
          <a:xfrm>
            <a:off x="6766560" y="3995928"/>
            <a:ext cx="4434840" cy="548640"/>
          </a:xfrm>
          <a:prstGeom prst="rect">
            <a:avLst/>
          </a:prstGeom>
          <a:noFill/>
          <a:ln/>
        </p:spPr>
        <p:txBody>
          <a:bodyPr wrap="square" lIns="0" tIns="0" rIns="0" bIns="0" rtlCol="0" anchor="ctr"/>
          <a:lstStyle/>
          <a:p>
            <a:pPr indent="0" marL="0">
              <a:lnSpc>
                <a:spcPct val="115000"/>
              </a:lnSpc>
              <a:buNone/>
            </a:pPr>
            <a:r>
              <a:rPr lang="en-US" sz="1050" dirty="0">
                <a:solidFill>
                  <a:srgbClr val="2A3550"/>
                </a:solidFill>
                <a:latin typeface="Calibri" pitchFamily="34" charset="0"/>
                <a:ea typeface="Calibri" pitchFamily="34" charset="-122"/>
                <a:cs typeface="Calibri" pitchFamily="34" charset="-120"/>
              </a:rPr>
              <a:t>залежить від рівня знань, досвіду, інтуїції та схильності керівника до ризику</a:t>
            </a:r>
            <a:endParaRPr lang="en-US" sz="1050" dirty="0"/>
          </a:p>
        </p:txBody>
      </p:sp>
      <p:sp>
        <p:nvSpPr>
          <p:cNvPr id="23" name="Shape 19"/>
          <p:cNvSpPr/>
          <p:nvPr/>
        </p:nvSpPr>
        <p:spPr>
          <a:xfrm>
            <a:off x="6492240" y="4718304"/>
            <a:ext cx="118872" cy="118872"/>
          </a:xfrm>
          <a:prstGeom prst="ellipse">
            <a:avLst/>
          </a:prstGeom>
          <a:solidFill>
            <a:srgbClr val="C87F1C"/>
          </a:solidFill>
          <a:ln/>
        </p:spPr>
      </p:sp>
      <p:sp>
        <p:nvSpPr>
          <p:cNvPr id="24" name="Text 20"/>
          <p:cNvSpPr txBox="1"/>
          <p:nvPr/>
        </p:nvSpPr>
        <p:spPr>
          <a:xfrm>
            <a:off x="6766560" y="4590288"/>
            <a:ext cx="4434840" cy="548640"/>
          </a:xfrm>
          <a:prstGeom prst="rect">
            <a:avLst/>
          </a:prstGeom>
          <a:noFill/>
          <a:ln/>
        </p:spPr>
        <p:txBody>
          <a:bodyPr wrap="square" lIns="0" tIns="0" rIns="0" bIns="0" rtlCol="0" anchor="ctr"/>
          <a:lstStyle/>
          <a:p>
            <a:pPr indent="0" marL="0">
              <a:lnSpc>
                <a:spcPct val="115000"/>
              </a:lnSpc>
              <a:buNone/>
            </a:pPr>
            <a:r>
              <a:rPr lang="en-US" sz="1050" dirty="0">
                <a:solidFill>
                  <a:srgbClr val="2A3550"/>
                </a:solidFill>
                <a:latin typeface="Calibri" pitchFamily="34" charset="0"/>
                <a:ea typeface="Calibri" pitchFamily="34" charset="-122"/>
                <a:cs typeface="Calibri" pitchFamily="34" charset="-120"/>
              </a:rPr>
              <a:t>зумовлює те, що та сама ситуація може оцінюватися різними людьми як більш чи менш ризикована</a:t>
            </a:r>
            <a:endParaRPr lang="en-US" sz="1050" dirty="0"/>
          </a:p>
        </p:txBody>
      </p:sp>
      <p:sp>
        <p:nvSpPr>
          <p:cNvPr id="25" name="Shape 21"/>
          <p:cNvSpPr/>
          <p:nvPr/>
        </p:nvSpPr>
        <p:spPr>
          <a:xfrm>
            <a:off x="6492240" y="5312664"/>
            <a:ext cx="118872" cy="118872"/>
          </a:xfrm>
          <a:prstGeom prst="ellipse">
            <a:avLst/>
          </a:prstGeom>
          <a:solidFill>
            <a:srgbClr val="C87F1C"/>
          </a:solidFill>
          <a:ln/>
        </p:spPr>
      </p:sp>
      <p:sp>
        <p:nvSpPr>
          <p:cNvPr id="26" name="Text 22"/>
          <p:cNvSpPr txBox="1"/>
          <p:nvPr/>
        </p:nvSpPr>
        <p:spPr>
          <a:xfrm>
            <a:off x="6766560" y="5184648"/>
            <a:ext cx="4434840" cy="548640"/>
          </a:xfrm>
          <a:prstGeom prst="rect">
            <a:avLst/>
          </a:prstGeom>
          <a:noFill/>
          <a:ln/>
        </p:spPr>
        <p:txBody>
          <a:bodyPr wrap="square" lIns="0" tIns="0" rIns="0" bIns="0" rtlCol="0" anchor="ctr"/>
          <a:lstStyle/>
          <a:p>
            <a:pPr indent="0" marL="0">
              <a:lnSpc>
                <a:spcPct val="115000"/>
              </a:lnSpc>
              <a:buNone/>
            </a:pPr>
            <a:r>
              <a:rPr lang="en-US" sz="1050" dirty="0">
                <a:solidFill>
                  <a:srgbClr val="2A3550"/>
                </a:solidFill>
                <a:latin typeface="Calibri" pitchFamily="34" charset="0"/>
                <a:ea typeface="Calibri" pitchFamily="34" charset="-122"/>
                <a:cs typeface="Calibri" pitchFamily="34" charset="-120"/>
              </a:rPr>
              <a:t>реалізується в конкретному управлінському рішенні та відповідальності за нього</a:t>
            </a:r>
            <a:endParaRPr lang="en-US" sz="1050" dirty="0"/>
          </a:p>
        </p:txBody>
      </p:sp>
      <p:sp>
        <p:nvSpPr>
          <p:cNvPr id="27" name="Text 23"/>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2.1 Сутність ризиків господарської діяльності</a:t>
            </a:r>
            <a:endParaRPr lang="en-US" sz="900" dirty="0"/>
          </a:p>
        </p:txBody>
      </p:sp>
      <p:sp>
        <p:nvSpPr>
          <p:cNvPr id="28" name="Text 24"/>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2.1  СУТНІСТЬ РИЗИКІВ ГОСПОДАРСЬКОЇ ДІЯЛЬНОСТІ</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Елементи ризикової ситуації</a:t>
            </a:r>
            <a:endParaRPr lang="en-US" sz="2400" dirty="0"/>
          </a:p>
        </p:txBody>
      </p:sp>
      <p:sp>
        <p:nvSpPr>
          <p:cNvPr id="4" name="Text 2"/>
          <p:cNvSpPr txBox="1"/>
          <p:nvPr/>
        </p:nvSpPr>
        <p:spPr>
          <a:xfrm>
            <a:off x="548640" y="1417320"/>
            <a:ext cx="11064240" cy="777240"/>
          </a:xfrm>
          <a:prstGeom prst="rect">
            <a:avLst/>
          </a:prstGeom>
          <a:noFill/>
          <a:ln/>
        </p:spPr>
        <p:txBody>
          <a:bodyPr wrap="square" lIns="0" tIns="0" rIns="0" bIns="0" rtlCol="0" anchor="ctr"/>
          <a:lstStyle/>
          <a:p>
            <a:pPr indent="0" marL="0">
              <a:lnSpc>
                <a:spcPct val="122000"/>
              </a:lnSpc>
              <a:buNone/>
            </a:pPr>
            <a:r>
              <a:rPr lang="en-US" sz="1250" dirty="0">
                <a:solidFill>
                  <a:srgbClr val="2A3550"/>
                </a:solidFill>
                <a:latin typeface="Calibri" pitchFamily="34" charset="0"/>
                <a:ea typeface="Calibri" pitchFamily="34" charset="-122"/>
                <a:cs typeface="Calibri" pitchFamily="34" charset="-120"/>
              </a:rPr>
              <a:t>Виникнення господарського ризику завжди пов’язане з так званою ризиковою ситуацією — сукупністю умов та обставин, що створюють середовище для можливого відхилення результату діяльності від очікуваного. У структурі будь-якої ризикової ситуації виокремлюють чотири взаємопов’язані елементи.</a:t>
            </a:r>
            <a:endParaRPr lang="en-US" sz="1250" dirty="0"/>
          </a:p>
        </p:txBody>
      </p:sp>
      <p:sp>
        <p:nvSpPr>
          <p:cNvPr id="5" name="Shape 3"/>
          <p:cNvSpPr/>
          <p:nvPr/>
        </p:nvSpPr>
        <p:spPr>
          <a:xfrm>
            <a:off x="548640" y="2331720"/>
            <a:ext cx="2633472" cy="2606040"/>
          </a:xfrm>
          <a:prstGeom prst="roundRect">
            <a:avLst>
              <a:gd name="adj" fmla="val 2807"/>
            </a:avLst>
          </a:prstGeom>
          <a:solidFill>
            <a:srgbClr val="F3F6FB"/>
          </a:solidFill>
          <a:ln/>
        </p:spPr>
      </p:sp>
      <p:sp>
        <p:nvSpPr>
          <p:cNvPr id="6" name="Shape 4"/>
          <p:cNvSpPr/>
          <p:nvPr/>
        </p:nvSpPr>
        <p:spPr>
          <a:xfrm>
            <a:off x="1572768" y="2560320"/>
            <a:ext cx="585216" cy="585216"/>
          </a:xfrm>
          <a:prstGeom prst="ellipse">
            <a:avLst/>
          </a:prstGeom>
          <a:solidFill>
            <a:srgbClr val="1B2A4A"/>
          </a:solidFill>
          <a:ln/>
        </p:spPr>
      </p:sp>
      <p:pic>
        <p:nvPicPr>
          <p:cNvPr id="7" name="Image 0" descr="icons/users_white.png">    </p:cNvPr>
          <p:cNvPicPr>
            <a:picLocks noChangeAspect="1"/>
          </p:cNvPicPr>
          <p:nvPr/>
        </p:nvPicPr>
        <p:blipFill>
          <a:blip r:embed="rId1"/>
          <a:stretch>
            <a:fillRect/>
          </a:stretch>
        </p:blipFill>
        <p:spPr>
          <a:xfrm>
            <a:off x="1709928" y="2697480"/>
            <a:ext cx="310896" cy="310896"/>
          </a:xfrm>
          <a:prstGeom prst="rect">
            <a:avLst/>
          </a:prstGeom>
        </p:spPr>
      </p:pic>
      <p:sp>
        <p:nvSpPr>
          <p:cNvPr id="8" name="Text 5"/>
          <p:cNvSpPr txBox="1"/>
          <p:nvPr/>
        </p:nvSpPr>
        <p:spPr>
          <a:xfrm>
            <a:off x="658368" y="2441448"/>
            <a:ext cx="365760" cy="274320"/>
          </a:xfrm>
          <a:prstGeom prst="rect">
            <a:avLst/>
          </a:prstGeom>
          <a:noFill/>
          <a:ln/>
        </p:spPr>
        <p:txBody>
          <a:bodyPr wrap="square" lIns="0" tIns="0" rIns="0" bIns="0" rtlCol="0" anchor="ctr"/>
          <a:lstStyle/>
          <a:p>
            <a:pPr indent="0" marL="0">
              <a:buNone/>
            </a:pPr>
            <a:r>
              <a:rPr lang="en-US" sz="1300" b="1" dirty="0">
                <a:solidFill>
                  <a:srgbClr val="C87F1C"/>
                </a:solidFill>
                <a:latin typeface="Cambria" pitchFamily="34" charset="0"/>
                <a:ea typeface="Cambria" pitchFamily="34" charset="-122"/>
                <a:cs typeface="Cambria" pitchFamily="34" charset="-120"/>
              </a:rPr>
              <a:t>1</a:t>
            </a:r>
            <a:endParaRPr lang="en-US" sz="1300" dirty="0"/>
          </a:p>
        </p:txBody>
      </p:sp>
      <p:sp>
        <p:nvSpPr>
          <p:cNvPr id="9" name="Text 6"/>
          <p:cNvSpPr txBox="1"/>
          <p:nvPr/>
        </p:nvSpPr>
        <p:spPr>
          <a:xfrm>
            <a:off x="713232" y="3291840"/>
            <a:ext cx="2304288" cy="45720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Суб’єкт ризику</a:t>
            </a:r>
            <a:endParaRPr lang="en-US" sz="1250" dirty="0"/>
          </a:p>
        </p:txBody>
      </p:sp>
      <p:sp>
        <p:nvSpPr>
          <p:cNvPr id="10" name="Text 7"/>
          <p:cNvSpPr txBox="1"/>
          <p:nvPr/>
        </p:nvSpPr>
        <p:spPr>
          <a:xfrm>
            <a:off x="731520" y="3749040"/>
            <a:ext cx="2267712" cy="1097280"/>
          </a:xfrm>
          <a:prstGeom prst="rect">
            <a:avLst/>
          </a:prstGeom>
          <a:noFill/>
          <a:ln/>
        </p:spPr>
        <p:txBody>
          <a:bodyPr wrap="square" lIns="0" tIns="0" rIns="0" bIns="0" rtlCol="0" anchor="ctr"/>
          <a:lstStyle/>
          <a:p>
            <a:pPr algn="ctr" indent="0" marL="0">
              <a:lnSpc>
                <a:spcPct val="115000"/>
              </a:lnSpc>
              <a:buNone/>
            </a:pPr>
            <a:r>
              <a:rPr lang="en-US" sz="960" dirty="0">
                <a:solidFill>
                  <a:srgbClr val="51678A"/>
                </a:solidFill>
                <a:latin typeface="Calibri" pitchFamily="34" charset="0"/>
                <a:ea typeface="Calibri" pitchFamily="34" charset="-122"/>
                <a:cs typeface="Calibri" pitchFamily="34" charset="-120"/>
              </a:rPr>
              <a:t>особа або орган управління, який ухвалює рішення в умовах невизначеності й бере на себе відповідальність за його наслідки</a:t>
            </a:r>
            <a:endParaRPr lang="en-US" sz="960" dirty="0"/>
          </a:p>
        </p:txBody>
      </p:sp>
      <p:sp>
        <p:nvSpPr>
          <p:cNvPr id="11" name="Shape 8"/>
          <p:cNvSpPr/>
          <p:nvPr/>
        </p:nvSpPr>
        <p:spPr>
          <a:xfrm>
            <a:off x="3346704" y="2331720"/>
            <a:ext cx="2633472" cy="2606040"/>
          </a:xfrm>
          <a:prstGeom prst="roundRect">
            <a:avLst>
              <a:gd name="adj" fmla="val 2807"/>
            </a:avLst>
          </a:prstGeom>
          <a:solidFill>
            <a:srgbClr val="FCEFDA"/>
          </a:solidFill>
          <a:ln/>
        </p:spPr>
      </p:sp>
      <p:sp>
        <p:nvSpPr>
          <p:cNvPr id="12" name="Shape 9"/>
          <p:cNvSpPr/>
          <p:nvPr/>
        </p:nvSpPr>
        <p:spPr>
          <a:xfrm>
            <a:off x="4370832" y="2560320"/>
            <a:ext cx="585216" cy="585216"/>
          </a:xfrm>
          <a:prstGeom prst="ellipse">
            <a:avLst/>
          </a:prstGeom>
          <a:solidFill>
            <a:srgbClr val="1B2A4A"/>
          </a:solidFill>
          <a:ln/>
        </p:spPr>
      </p:sp>
      <p:pic>
        <p:nvPicPr>
          <p:cNvPr id="13" name="Image 1" descr="icons/target_white.png">    </p:cNvPr>
          <p:cNvPicPr>
            <a:picLocks noChangeAspect="1"/>
          </p:cNvPicPr>
          <p:nvPr/>
        </p:nvPicPr>
        <p:blipFill>
          <a:blip r:embed="rId2"/>
          <a:stretch>
            <a:fillRect/>
          </a:stretch>
        </p:blipFill>
        <p:spPr>
          <a:xfrm>
            <a:off x="4507992" y="2697480"/>
            <a:ext cx="310896" cy="310896"/>
          </a:xfrm>
          <a:prstGeom prst="rect">
            <a:avLst/>
          </a:prstGeom>
        </p:spPr>
      </p:pic>
      <p:sp>
        <p:nvSpPr>
          <p:cNvPr id="14" name="Text 10"/>
          <p:cNvSpPr txBox="1"/>
          <p:nvPr/>
        </p:nvSpPr>
        <p:spPr>
          <a:xfrm>
            <a:off x="3456432" y="2441448"/>
            <a:ext cx="365760" cy="274320"/>
          </a:xfrm>
          <a:prstGeom prst="rect">
            <a:avLst/>
          </a:prstGeom>
          <a:noFill/>
          <a:ln/>
        </p:spPr>
        <p:txBody>
          <a:bodyPr wrap="square" lIns="0" tIns="0" rIns="0" bIns="0" rtlCol="0" anchor="ctr"/>
          <a:lstStyle/>
          <a:p>
            <a:pPr indent="0" marL="0">
              <a:buNone/>
            </a:pPr>
            <a:r>
              <a:rPr lang="en-US" sz="1300" b="1" dirty="0">
                <a:solidFill>
                  <a:srgbClr val="C87F1C"/>
                </a:solidFill>
                <a:latin typeface="Cambria" pitchFamily="34" charset="0"/>
                <a:ea typeface="Cambria" pitchFamily="34" charset="-122"/>
                <a:cs typeface="Cambria" pitchFamily="34" charset="-120"/>
              </a:rPr>
              <a:t>2</a:t>
            </a:r>
            <a:endParaRPr lang="en-US" sz="1300" dirty="0"/>
          </a:p>
        </p:txBody>
      </p:sp>
      <p:sp>
        <p:nvSpPr>
          <p:cNvPr id="15" name="Text 11"/>
          <p:cNvSpPr txBox="1"/>
          <p:nvPr/>
        </p:nvSpPr>
        <p:spPr>
          <a:xfrm>
            <a:off x="3511296" y="3291840"/>
            <a:ext cx="2304288" cy="45720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Об’єкт ризику</a:t>
            </a:r>
            <a:endParaRPr lang="en-US" sz="1250" dirty="0"/>
          </a:p>
        </p:txBody>
      </p:sp>
      <p:sp>
        <p:nvSpPr>
          <p:cNvPr id="16" name="Text 12"/>
          <p:cNvSpPr txBox="1"/>
          <p:nvPr/>
        </p:nvSpPr>
        <p:spPr>
          <a:xfrm>
            <a:off x="3529584" y="3749040"/>
            <a:ext cx="2267712" cy="1097280"/>
          </a:xfrm>
          <a:prstGeom prst="rect">
            <a:avLst/>
          </a:prstGeom>
          <a:noFill/>
          <a:ln/>
        </p:spPr>
        <p:txBody>
          <a:bodyPr wrap="square" lIns="0" tIns="0" rIns="0" bIns="0" rtlCol="0" anchor="ctr"/>
          <a:lstStyle/>
          <a:p>
            <a:pPr algn="ctr" indent="0" marL="0">
              <a:lnSpc>
                <a:spcPct val="115000"/>
              </a:lnSpc>
              <a:buNone/>
            </a:pPr>
            <a:r>
              <a:rPr lang="en-US" sz="960" dirty="0">
                <a:solidFill>
                  <a:srgbClr val="51678A"/>
                </a:solidFill>
                <a:latin typeface="Calibri" pitchFamily="34" charset="0"/>
                <a:ea typeface="Calibri" pitchFamily="34" charset="-122"/>
                <a:cs typeface="Calibri" pitchFamily="34" charset="-120"/>
              </a:rPr>
              <a:t>ресурси, процеси або результати діяльності підприємства (майно, прибуток, репутація), на які може вплинути ризикова подія</a:t>
            </a:r>
            <a:endParaRPr lang="en-US" sz="960" dirty="0"/>
          </a:p>
        </p:txBody>
      </p:sp>
      <p:sp>
        <p:nvSpPr>
          <p:cNvPr id="17" name="Shape 13"/>
          <p:cNvSpPr/>
          <p:nvPr/>
        </p:nvSpPr>
        <p:spPr>
          <a:xfrm>
            <a:off x="6144768" y="2331720"/>
            <a:ext cx="2633472" cy="2606040"/>
          </a:xfrm>
          <a:prstGeom prst="roundRect">
            <a:avLst>
              <a:gd name="adj" fmla="val 2807"/>
            </a:avLst>
          </a:prstGeom>
          <a:solidFill>
            <a:srgbClr val="F3F6FB"/>
          </a:solidFill>
          <a:ln/>
        </p:spPr>
      </p:sp>
      <p:sp>
        <p:nvSpPr>
          <p:cNvPr id="18" name="Shape 14"/>
          <p:cNvSpPr/>
          <p:nvPr/>
        </p:nvSpPr>
        <p:spPr>
          <a:xfrm>
            <a:off x="7168896" y="2560320"/>
            <a:ext cx="585216" cy="585216"/>
          </a:xfrm>
          <a:prstGeom prst="ellipse">
            <a:avLst/>
          </a:prstGeom>
          <a:solidFill>
            <a:srgbClr val="1B2A4A"/>
          </a:solidFill>
          <a:ln/>
        </p:spPr>
      </p:sp>
      <p:pic>
        <p:nvPicPr>
          <p:cNvPr id="19" name="Image 2" descr="icons/random_white.png">    </p:cNvPr>
          <p:cNvPicPr>
            <a:picLocks noChangeAspect="1"/>
          </p:cNvPicPr>
          <p:nvPr/>
        </p:nvPicPr>
        <p:blipFill>
          <a:blip r:embed="rId3"/>
          <a:stretch>
            <a:fillRect/>
          </a:stretch>
        </p:blipFill>
        <p:spPr>
          <a:xfrm>
            <a:off x="7306056" y="2697480"/>
            <a:ext cx="310896" cy="310896"/>
          </a:xfrm>
          <a:prstGeom prst="rect">
            <a:avLst/>
          </a:prstGeom>
        </p:spPr>
      </p:pic>
      <p:sp>
        <p:nvSpPr>
          <p:cNvPr id="20" name="Text 15"/>
          <p:cNvSpPr txBox="1"/>
          <p:nvPr/>
        </p:nvSpPr>
        <p:spPr>
          <a:xfrm>
            <a:off x="6254496" y="2441448"/>
            <a:ext cx="365760" cy="274320"/>
          </a:xfrm>
          <a:prstGeom prst="rect">
            <a:avLst/>
          </a:prstGeom>
          <a:noFill/>
          <a:ln/>
        </p:spPr>
        <p:txBody>
          <a:bodyPr wrap="square" lIns="0" tIns="0" rIns="0" bIns="0" rtlCol="0" anchor="ctr"/>
          <a:lstStyle/>
          <a:p>
            <a:pPr indent="0" marL="0">
              <a:buNone/>
            </a:pPr>
            <a:r>
              <a:rPr lang="en-US" sz="1300" b="1" dirty="0">
                <a:solidFill>
                  <a:srgbClr val="C87F1C"/>
                </a:solidFill>
                <a:latin typeface="Cambria" pitchFamily="34" charset="0"/>
                <a:ea typeface="Cambria" pitchFamily="34" charset="-122"/>
                <a:cs typeface="Cambria" pitchFamily="34" charset="-120"/>
              </a:rPr>
              <a:t>3</a:t>
            </a:r>
            <a:endParaRPr lang="en-US" sz="1300" dirty="0"/>
          </a:p>
        </p:txBody>
      </p:sp>
      <p:sp>
        <p:nvSpPr>
          <p:cNvPr id="21" name="Text 16"/>
          <p:cNvSpPr txBox="1"/>
          <p:nvPr/>
        </p:nvSpPr>
        <p:spPr>
          <a:xfrm>
            <a:off x="6309360" y="3291840"/>
            <a:ext cx="2304288" cy="45720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Джерело ризику</a:t>
            </a:r>
            <a:endParaRPr lang="en-US" sz="1250" dirty="0"/>
          </a:p>
        </p:txBody>
      </p:sp>
      <p:sp>
        <p:nvSpPr>
          <p:cNvPr id="22" name="Text 17"/>
          <p:cNvSpPr txBox="1"/>
          <p:nvPr/>
        </p:nvSpPr>
        <p:spPr>
          <a:xfrm>
            <a:off x="6327648" y="3749040"/>
            <a:ext cx="2267712" cy="1097280"/>
          </a:xfrm>
          <a:prstGeom prst="rect">
            <a:avLst/>
          </a:prstGeom>
          <a:noFill/>
          <a:ln/>
        </p:spPr>
        <p:txBody>
          <a:bodyPr wrap="square" lIns="0" tIns="0" rIns="0" bIns="0" rtlCol="0" anchor="ctr"/>
          <a:lstStyle/>
          <a:p>
            <a:pPr algn="ctr" indent="0" marL="0">
              <a:lnSpc>
                <a:spcPct val="115000"/>
              </a:lnSpc>
              <a:buNone/>
            </a:pPr>
            <a:r>
              <a:rPr lang="en-US" sz="960" dirty="0">
                <a:solidFill>
                  <a:srgbClr val="51678A"/>
                </a:solidFill>
                <a:latin typeface="Calibri" pitchFamily="34" charset="0"/>
                <a:ea typeface="Calibri" pitchFamily="34" charset="-122"/>
                <a:cs typeface="Calibri" pitchFamily="34" charset="-120"/>
              </a:rPr>
              <a:t>фактор або подія зовнішнього чи внутрішнього середовища, що безпосередньо породжує можливість відхилення результату</a:t>
            </a:r>
            <a:endParaRPr lang="en-US" sz="960" dirty="0"/>
          </a:p>
        </p:txBody>
      </p:sp>
      <p:sp>
        <p:nvSpPr>
          <p:cNvPr id="23" name="Shape 18"/>
          <p:cNvSpPr/>
          <p:nvPr/>
        </p:nvSpPr>
        <p:spPr>
          <a:xfrm>
            <a:off x="8942832" y="2331720"/>
            <a:ext cx="2633472" cy="2606040"/>
          </a:xfrm>
          <a:prstGeom prst="roundRect">
            <a:avLst>
              <a:gd name="adj" fmla="val 2807"/>
            </a:avLst>
          </a:prstGeom>
          <a:solidFill>
            <a:srgbClr val="FCEFDA"/>
          </a:solidFill>
          <a:ln/>
        </p:spPr>
      </p:sp>
      <p:sp>
        <p:nvSpPr>
          <p:cNvPr id="24" name="Shape 19"/>
          <p:cNvSpPr/>
          <p:nvPr/>
        </p:nvSpPr>
        <p:spPr>
          <a:xfrm>
            <a:off x="9966960" y="2560320"/>
            <a:ext cx="585216" cy="585216"/>
          </a:xfrm>
          <a:prstGeom prst="ellipse">
            <a:avLst/>
          </a:prstGeom>
          <a:solidFill>
            <a:srgbClr val="1B2A4A"/>
          </a:solidFill>
          <a:ln/>
        </p:spPr>
      </p:sp>
      <p:pic>
        <p:nvPicPr>
          <p:cNvPr id="25" name="Image 3" descr="icons/warning_white.png">    </p:cNvPr>
          <p:cNvPicPr>
            <a:picLocks noChangeAspect="1"/>
          </p:cNvPicPr>
          <p:nvPr/>
        </p:nvPicPr>
        <p:blipFill>
          <a:blip r:embed="rId4"/>
          <a:stretch>
            <a:fillRect/>
          </a:stretch>
        </p:blipFill>
        <p:spPr>
          <a:xfrm>
            <a:off x="10104120" y="2697480"/>
            <a:ext cx="310896" cy="310896"/>
          </a:xfrm>
          <a:prstGeom prst="rect">
            <a:avLst/>
          </a:prstGeom>
        </p:spPr>
      </p:pic>
      <p:sp>
        <p:nvSpPr>
          <p:cNvPr id="26" name="Text 20"/>
          <p:cNvSpPr txBox="1"/>
          <p:nvPr/>
        </p:nvSpPr>
        <p:spPr>
          <a:xfrm>
            <a:off x="9052560" y="2441448"/>
            <a:ext cx="365760" cy="274320"/>
          </a:xfrm>
          <a:prstGeom prst="rect">
            <a:avLst/>
          </a:prstGeom>
          <a:noFill/>
          <a:ln/>
        </p:spPr>
        <p:txBody>
          <a:bodyPr wrap="square" lIns="0" tIns="0" rIns="0" bIns="0" rtlCol="0" anchor="ctr"/>
          <a:lstStyle/>
          <a:p>
            <a:pPr indent="0" marL="0">
              <a:buNone/>
            </a:pPr>
            <a:r>
              <a:rPr lang="en-US" sz="1300" b="1" dirty="0">
                <a:solidFill>
                  <a:srgbClr val="C87F1C"/>
                </a:solidFill>
                <a:latin typeface="Cambria" pitchFamily="34" charset="0"/>
                <a:ea typeface="Cambria" pitchFamily="34" charset="-122"/>
                <a:cs typeface="Cambria" pitchFamily="34" charset="-120"/>
              </a:rPr>
              <a:t>4</a:t>
            </a:r>
            <a:endParaRPr lang="en-US" sz="1300" dirty="0"/>
          </a:p>
        </p:txBody>
      </p:sp>
      <p:sp>
        <p:nvSpPr>
          <p:cNvPr id="27" name="Text 21"/>
          <p:cNvSpPr txBox="1"/>
          <p:nvPr/>
        </p:nvSpPr>
        <p:spPr>
          <a:xfrm>
            <a:off x="9107424" y="3291840"/>
            <a:ext cx="2304288" cy="45720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Наслідки ризику</a:t>
            </a:r>
            <a:endParaRPr lang="en-US" sz="1250" dirty="0"/>
          </a:p>
        </p:txBody>
      </p:sp>
      <p:sp>
        <p:nvSpPr>
          <p:cNvPr id="28" name="Text 22"/>
          <p:cNvSpPr txBox="1"/>
          <p:nvPr/>
        </p:nvSpPr>
        <p:spPr>
          <a:xfrm>
            <a:off x="9125712" y="3749040"/>
            <a:ext cx="2267712" cy="1097280"/>
          </a:xfrm>
          <a:prstGeom prst="rect">
            <a:avLst/>
          </a:prstGeom>
          <a:noFill/>
          <a:ln/>
        </p:spPr>
        <p:txBody>
          <a:bodyPr wrap="square" lIns="0" tIns="0" rIns="0" bIns="0" rtlCol="0" anchor="ctr"/>
          <a:lstStyle/>
          <a:p>
            <a:pPr algn="ctr" indent="0" marL="0">
              <a:lnSpc>
                <a:spcPct val="115000"/>
              </a:lnSpc>
              <a:buNone/>
            </a:pPr>
            <a:r>
              <a:rPr lang="en-US" sz="960" dirty="0">
                <a:solidFill>
                  <a:srgbClr val="51678A"/>
                </a:solidFill>
                <a:latin typeface="Calibri" pitchFamily="34" charset="0"/>
                <a:ea typeface="Calibri" pitchFamily="34" charset="-122"/>
                <a:cs typeface="Calibri" pitchFamily="34" charset="-120"/>
              </a:rPr>
              <a:t>фактичний результат дії ризикового фактора — втрати, збитки або, навпаки, додатковий позитивний ефект</a:t>
            </a:r>
            <a:endParaRPr lang="en-US" sz="960" dirty="0"/>
          </a:p>
        </p:txBody>
      </p:sp>
      <p:sp>
        <p:nvSpPr>
          <p:cNvPr id="29" name="Text 23"/>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2.1 Сутність ризиків господарської діяльності</a:t>
            </a:r>
            <a:endParaRPr lang="en-US" sz="900" dirty="0"/>
          </a:p>
        </p:txBody>
      </p:sp>
      <p:sp>
        <p:nvSpPr>
          <p:cNvPr id="30" name="Text 24"/>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811512" y="-1463040"/>
            <a:ext cx="3840480" cy="3840480"/>
          </a:xfrm>
          <a:prstGeom prst="ellipse">
            <a:avLst/>
          </a:prstGeom>
          <a:solidFill>
            <a:srgbClr val="24365C"/>
          </a:solidFill>
          <a:ln/>
        </p:spPr>
      </p:sp>
      <p:sp>
        <p:nvSpPr>
          <p:cNvPr id="3" name="Shape 1"/>
          <p:cNvSpPr/>
          <p:nvPr/>
        </p:nvSpPr>
        <p:spPr>
          <a:xfrm>
            <a:off x="11000232" y="4206240"/>
            <a:ext cx="2743200" cy="2743200"/>
          </a:xfrm>
          <a:prstGeom prst="ellipse">
            <a:avLst/>
          </a:prstGeom>
          <a:solidFill>
            <a:srgbClr val="2C4066"/>
          </a:solidFill>
          <a:ln/>
        </p:spPr>
      </p:sp>
      <p:sp>
        <p:nvSpPr>
          <p:cNvPr id="4" name="Text 2"/>
          <p:cNvSpPr/>
          <p:nvPr/>
        </p:nvSpPr>
        <p:spPr>
          <a:xfrm>
            <a:off x="640080" y="2286000"/>
            <a:ext cx="3657600" cy="1188720"/>
          </a:xfrm>
          <a:prstGeom prst="rect">
            <a:avLst/>
          </a:prstGeom>
          <a:noFill/>
          <a:ln/>
        </p:spPr>
        <p:txBody>
          <a:bodyPr wrap="square" lIns="0" tIns="0" rIns="0" bIns="0" rtlCol="0" anchor="ctr"/>
          <a:lstStyle/>
          <a:p>
            <a:pPr indent="0" marL="0">
              <a:buNone/>
            </a:pPr>
            <a:r>
              <a:rPr lang="en-US" sz="6000" b="1" dirty="0">
                <a:solidFill>
                  <a:srgbClr val="E8A33D"/>
                </a:solidFill>
                <a:latin typeface="Cambria" pitchFamily="34" charset="0"/>
                <a:ea typeface="Cambria" pitchFamily="34" charset="-122"/>
                <a:cs typeface="Cambria" pitchFamily="34" charset="-120"/>
              </a:rPr>
              <a:t>2.2</a:t>
            </a:r>
            <a:endParaRPr lang="en-US" sz="6000" dirty="0"/>
          </a:p>
        </p:txBody>
      </p:sp>
      <p:sp>
        <p:nvSpPr>
          <p:cNvPr id="5" name="Text 3"/>
          <p:cNvSpPr/>
          <p:nvPr/>
        </p:nvSpPr>
        <p:spPr>
          <a:xfrm>
            <a:off x="658368" y="3337560"/>
            <a:ext cx="8686800" cy="1005840"/>
          </a:xfrm>
          <a:prstGeom prst="rect">
            <a:avLst/>
          </a:prstGeom>
          <a:noFill/>
          <a:ln/>
        </p:spPr>
        <p:txBody>
          <a:bodyPr wrap="square" lIns="0" tIns="0" rIns="0" bIns="0" rtlCol="0" anchor="ctr"/>
          <a:lstStyle/>
          <a:p>
            <a:pPr indent="0" marL="0">
              <a:lnSpc>
                <a:spcPct val="105000"/>
              </a:lnSpc>
              <a:buNone/>
            </a:pPr>
            <a:r>
              <a:rPr lang="en-US" sz="3000" b="1" dirty="0">
                <a:solidFill>
                  <a:srgbClr val="FFFFFF"/>
                </a:solidFill>
                <a:latin typeface="Cambria" pitchFamily="34" charset="0"/>
                <a:ea typeface="Cambria" pitchFamily="34" charset="-122"/>
                <a:cs typeface="Cambria" pitchFamily="34" charset="-120"/>
              </a:rPr>
              <a:t>Класифікація господарських ризиків</a:t>
            </a:r>
            <a:endParaRPr lang="en-US" sz="3000" dirty="0"/>
          </a:p>
        </p:txBody>
      </p:sp>
      <p:sp>
        <p:nvSpPr>
          <p:cNvPr id="6" name="Text 4"/>
          <p:cNvSpPr/>
          <p:nvPr/>
        </p:nvSpPr>
        <p:spPr>
          <a:xfrm>
            <a:off x="658368" y="4343400"/>
            <a:ext cx="8229600" cy="548640"/>
          </a:xfrm>
          <a:prstGeom prst="rect">
            <a:avLst/>
          </a:prstGeom>
          <a:noFill/>
          <a:ln/>
        </p:spPr>
        <p:txBody>
          <a:bodyPr wrap="square" lIns="0" tIns="0" rIns="0" bIns="0" rtlCol="0" anchor="ctr"/>
          <a:lstStyle/>
          <a:p>
            <a:pPr indent="0" marL="0">
              <a:buNone/>
            </a:pPr>
            <a:r>
              <a:rPr lang="en-US" sz="1300" i="1" dirty="0">
                <a:solidFill>
                  <a:srgbClr val="CFDCEF"/>
                </a:solidFill>
                <a:latin typeface="Calibri" pitchFamily="34" charset="0"/>
                <a:ea typeface="Calibri" pitchFamily="34" charset="-122"/>
                <a:cs typeface="Calibri" pitchFamily="34" charset="-120"/>
              </a:rPr>
              <a:t>Критерії розподілу та основні типи ризиків підприємства</a:t>
            </a:r>
            <a:endParaRPr lang="en-US" sz="1300" dirty="0"/>
          </a:p>
        </p:txBody>
      </p:sp>
      <p:sp>
        <p:nvSpPr>
          <p:cNvPr id="7" name="Text 5"/>
          <p:cNvSpPr/>
          <p:nvPr/>
        </p:nvSpPr>
        <p:spPr>
          <a:xfrm>
            <a:off x="457200" y="6547104"/>
            <a:ext cx="7315200" cy="274320"/>
          </a:xfrm>
          <a:prstGeom prst="rect">
            <a:avLst/>
          </a:prstGeom>
          <a:noFill/>
          <a:ln/>
        </p:spPr>
        <p:txBody>
          <a:bodyPr wrap="square" lIns="0" tIns="0" rIns="0" bIns="0" rtlCol="0" anchor="ctr"/>
          <a:lstStyle/>
          <a:p>
            <a:pPr algn="l" indent="0" marL="0">
              <a:buNone/>
            </a:pPr>
            <a:endParaRPr lang="en-US" sz="900" dirty="0"/>
          </a:p>
        </p:txBody>
      </p:sp>
      <p:sp>
        <p:nvSpPr>
          <p:cNvPr id="8" name="Text 6"/>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2.2  КЛАСИФІКАЦІЯ ГОСПОДАРСЬКИХ РИЗИКІВ</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Критерії класифікації господарських ризиків</a:t>
            </a:r>
            <a:endParaRPr lang="en-US" sz="2400" dirty="0"/>
          </a:p>
        </p:txBody>
      </p:sp>
      <p:sp>
        <p:nvSpPr>
          <p:cNvPr id="4" name="Text 2"/>
          <p:cNvSpPr txBox="1"/>
          <p:nvPr/>
        </p:nvSpPr>
        <p:spPr>
          <a:xfrm>
            <a:off x="548640" y="1417320"/>
            <a:ext cx="11064240" cy="731520"/>
          </a:xfrm>
          <a:prstGeom prst="rect">
            <a:avLst/>
          </a:prstGeom>
          <a:noFill/>
          <a:ln/>
        </p:spPr>
        <p:txBody>
          <a:bodyPr wrap="square" lIns="0" tIns="0" rIns="0" bIns="0" rtlCol="0" anchor="ctr"/>
          <a:lstStyle/>
          <a:p>
            <a:pPr indent="0" marL="0">
              <a:lnSpc>
                <a:spcPct val="122000"/>
              </a:lnSpc>
              <a:buNone/>
            </a:pPr>
            <a:r>
              <a:rPr lang="en-US" sz="1250" dirty="0">
                <a:solidFill>
                  <a:srgbClr val="2A3550"/>
                </a:solidFill>
                <a:latin typeface="Calibri" pitchFamily="34" charset="0"/>
                <a:ea typeface="Calibri" pitchFamily="34" charset="-122"/>
                <a:cs typeface="Calibri" pitchFamily="34" charset="-120"/>
              </a:rPr>
              <a:t>Багатовимірність поняття ризику зумовлює потребу в його класифікації за різними критеріями. Науково обґрунтована класифікація дає змогу систематизувати ризики, полегшує їх ідентифікацію, оцінювання та вибір адекватних методів управління кожним конкретним видом ризику.</a:t>
            </a:r>
            <a:endParaRPr lang="en-US" sz="1250" dirty="0"/>
          </a:p>
        </p:txBody>
      </p:sp>
      <p:sp>
        <p:nvSpPr>
          <p:cNvPr id="5" name="Shape 3"/>
          <p:cNvSpPr/>
          <p:nvPr/>
        </p:nvSpPr>
        <p:spPr>
          <a:xfrm>
            <a:off x="548640" y="2331720"/>
            <a:ext cx="3547872" cy="1691640"/>
          </a:xfrm>
          <a:prstGeom prst="roundRect">
            <a:avLst>
              <a:gd name="adj" fmla="val 4324"/>
            </a:avLst>
          </a:prstGeom>
          <a:solidFill>
            <a:srgbClr val="F3F6FB"/>
          </a:solidFill>
          <a:ln/>
        </p:spPr>
      </p:sp>
      <p:sp>
        <p:nvSpPr>
          <p:cNvPr id="6" name="Shape 4"/>
          <p:cNvSpPr/>
          <p:nvPr/>
        </p:nvSpPr>
        <p:spPr>
          <a:xfrm>
            <a:off x="749808" y="2532888"/>
            <a:ext cx="457200" cy="457200"/>
          </a:xfrm>
          <a:prstGeom prst="ellipse">
            <a:avLst/>
          </a:prstGeom>
          <a:solidFill>
            <a:srgbClr val="E8A33D"/>
          </a:solidFill>
          <a:ln/>
        </p:spPr>
      </p:sp>
      <p:pic>
        <p:nvPicPr>
          <p:cNvPr id="7" name="Image 0" descr="icons/sitemap_navy.png">    </p:cNvPr>
          <p:cNvPicPr>
            <a:picLocks noChangeAspect="1"/>
          </p:cNvPicPr>
          <p:nvPr/>
        </p:nvPicPr>
        <p:blipFill>
          <a:blip r:embed="rId1"/>
          <a:stretch>
            <a:fillRect/>
          </a:stretch>
        </p:blipFill>
        <p:spPr>
          <a:xfrm>
            <a:off x="850392" y="2633472"/>
            <a:ext cx="256032" cy="256032"/>
          </a:xfrm>
          <a:prstGeom prst="rect">
            <a:avLst/>
          </a:prstGeom>
        </p:spPr>
      </p:pic>
      <p:sp>
        <p:nvSpPr>
          <p:cNvPr id="8" name="Text 5"/>
          <p:cNvSpPr txBox="1"/>
          <p:nvPr/>
        </p:nvSpPr>
        <p:spPr>
          <a:xfrm>
            <a:off x="749808" y="3108960"/>
            <a:ext cx="3145536" cy="384048"/>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За сферою виникнення</a:t>
            </a:r>
            <a:endParaRPr lang="en-US" sz="1200" dirty="0"/>
          </a:p>
        </p:txBody>
      </p:sp>
      <p:sp>
        <p:nvSpPr>
          <p:cNvPr id="9" name="Text 6"/>
          <p:cNvSpPr txBox="1"/>
          <p:nvPr/>
        </p:nvSpPr>
        <p:spPr>
          <a:xfrm>
            <a:off x="749808" y="3465576"/>
            <a:ext cx="3145536" cy="502920"/>
          </a:xfrm>
          <a:prstGeom prst="rect">
            <a:avLst/>
          </a:prstGeom>
          <a:noFill/>
          <a:ln/>
        </p:spPr>
        <p:txBody>
          <a:bodyPr wrap="square" lIns="0" tIns="0" rIns="0" bIns="0" rtlCol="0" anchor="ctr"/>
          <a:lstStyle/>
          <a:p>
            <a:pPr indent="0" marL="0">
              <a:lnSpc>
                <a:spcPct val="110000"/>
              </a:lnSpc>
              <a:buNone/>
            </a:pPr>
            <a:r>
              <a:rPr lang="en-US" sz="980" dirty="0">
                <a:solidFill>
                  <a:srgbClr val="51678A"/>
                </a:solidFill>
                <a:latin typeface="Calibri" pitchFamily="34" charset="0"/>
                <a:ea typeface="Calibri" pitchFamily="34" charset="-122"/>
                <a:cs typeface="Calibri" pitchFamily="34" charset="-120"/>
              </a:rPr>
              <a:t>виробничі, комерційні, фінансові, інноваційні, кадрові, екологічні</a:t>
            </a:r>
            <a:endParaRPr lang="en-US" sz="980" dirty="0"/>
          </a:p>
        </p:txBody>
      </p:sp>
      <p:sp>
        <p:nvSpPr>
          <p:cNvPr id="10" name="Shape 7"/>
          <p:cNvSpPr/>
          <p:nvPr/>
        </p:nvSpPr>
        <p:spPr>
          <a:xfrm>
            <a:off x="4297680" y="2331720"/>
            <a:ext cx="3547872" cy="1691640"/>
          </a:xfrm>
          <a:prstGeom prst="roundRect">
            <a:avLst>
              <a:gd name="adj" fmla="val 4324"/>
            </a:avLst>
          </a:prstGeom>
          <a:solidFill>
            <a:srgbClr val="F3F6FB"/>
          </a:solidFill>
          <a:ln/>
        </p:spPr>
      </p:sp>
      <p:sp>
        <p:nvSpPr>
          <p:cNvPr id="11" name="Shape 8"/>
          <p:cNvSpPr/>
          <p:nvPr/>
        </p:nvSpPr>
        <p:spPr>
          <a:xfrm>
            <a:off x="4498848" y="2532888"/>
            <a:ext cx="457200" cy="457200"/>
          </a:xfrm>
          <a:prstGeom prst="ellipse">
            <a:avLst/>
          </a:prstGeom>
          <a:solidFill>
            <a:srgbClr val="E8A33D"/>
          </a:solidFill>
          <a:ln/>
        </p:spPr>
      </p:sp>
      <p:pic>
        <p:nvPicPr>
          <p:cNvPr id="12" name="Image 1" descr="icons/balance_navy.png">    </p:cNvPr>
          <p:cNvPicPr>
            <a:picLocks noChangeAspect="1"/>
          </p:cNvPicPr>
          <p:nvPr/>
        </p:nvPicPr>
        <p:blipFill>
          <a:blip r:embed="rId2"/>
          <a:stretch>
            <a:fillRect/>
          </a:stretch>
        </p:blipFill>
        <p:spPr>
          <a:xfrm>
            <a:off x="4599432" y="2633472"/>
            <a:ext cx="256032" cy="256032"/>
          </a:xfrm>
          <a:prstGeom prst="rect">
            <a:avLst/>
          </a:prstGeom>
        </p:spPr>
      </p:pic>
      <p:sp>
        <p:nvSpPr>
          <p:cNvPr id="13" name="Text 9"/>
          <p:cNvSpPr txBox="1"/>
          <p:nvPr/>
        </p:nvSpPr>
        <p:spPr>
          <a:xfrm>
            <a:off x="4498848" y="3108960"/>
            <a:ext cx="3145536" cy="384048"/>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За ступенем допустимості</a:t>
            </a:r>
            <a:endParaRPr lang="en-US" sz="1200" dirty="0"/>
          </a:p>
        </p:txBody>
      </p:sp>
      <p:sp>
        <p:nvSpPr>
          <p:cNvPr id="14" name="Text 10"/>
          <p:cNvSpPr txBox="1"/>
          <p:nvPr/>
        </p:nvSpPr>
        <p:spPr>
          <a:xfrm>
            <a:off x="4498848" y="3465576"/>
            <a:ext cx="3145536" cy="502920"/>
          </a:xfrm>
          <a:prstGeom prst="rect">
            <a:avLst/>
          </a:prstGeom>
          <a:noFill/>
          <a:ln/>
        </p:spPr>
        <p:txBody>
          <a:bodyPr wrap="square" lIns="0" tIns="0" rIns="0" bIns="0" rtlCol="0" anchor="ctr"/>
          <a:lstStyle/>
          <a:p>
            <a:pPr indent="0" marL="0">
              <a:lnSpc>
                <a:spcPct val="110000"/>
              </a:lnSpc>
              <a:buNone/>
            </a:pPr>
            <a:r>
              <a:rPr lang="en-US" sz="980" dirty="0">
                <a:solidFill>
                  <a:srgbClr val="51678A"/>
                </a:solidFill>
                <a:latin typeface="Calibri" pitchFamily="34" charset="0"/>
                <a:ea typeface="Calibri" pitchFamily="34" charset="-122"/>
                <a:cs typeface="Calibri" pitchFamily="34" charset="-120"/>
              </a:rPr>
              <a:t>допустимий, критичний, катастрофічний</a:t>
            </a:r>
            <a:endParaRPr lang="en-US" sz="980" dirty="0"/>
          </a:p>
        </p:txBody>
      </p:sp>
      <p:sp>
        <p:nvSpPr>
          <p:cNvPr id="15" name="Shape 11"/>
          <p:cNvSpPr/>
          <p:nvPr/>
        </p:nvSpPr>
        <p:spPr>
          <a:xfrm>
            <a:off x="8046720" y="2331720"/>
            <a:ext cx="3547872" cy="1691640"/>
          </a:xfrm>
          <a:prstGeom prst="roundRect">
            <a:avLst>
              <a:gd name="adj" fmla="val 4324"/>
            </a:avLst>
          </a:prstGeom>
          <a:solidFill>
            <a:srgbClr val="F3F6FB"/>
          </a:solidFill>
          <a:ln/>
        </p:spPr>
      </p:sp>
      <p:sp>
        <p:nvSpPr>
          <p:cNvPr id="16" name="Shape 12"/>
          <p:cNvSpPr/>
          <p:nvPr/>
        </p:nvSpPr>
        <p:spPr>
          <a:xfrm>
            <a:off x="8247888" y="2532888"/>
            <a:ext cx="457200" cy="457200"/>
          </a:xfrm>
          <a:prstGeom prst="ellipse">
            <a:avLst/>
          </a:prstGeom>
          <a:solidFill>
            <a:srgbClr val="E8A33D"/>
          </a:solidFill>
          <a:ln/>
        </p:spPr>
      </p:sp>
      <p:pic>
        <p:nvPicPr>
          <p:cNvPr id="17" name="Image 2" descr="icons/random_navy.png">    </p:cNvPr>
          <p:cNvPicPr>
            <a:picLocks noChangeAspect="1"/>
          </p:cNvPicPr>
          <p:nvPr/>
        </p:nvPicPr>
        <p:blipFill>
          <a:blip r:embed="rId3"/>
          <a:stretch>
            <a:fillRect/>
          </a:stretch>
        </p:blipFill>
        <p:spPr>
          <a:xfrm>
            <a:off x="8348472" y="2633472"/>
            <a:ext cx="256032" cy="256032"/>
          </a:xfrm>
          <a:prstGeom prst="rect">
            <a:avLst/>
          </a:prstGeom>
        </p:spPr>
      </p:pic>
      <p:sp>
        <p:nvSpPr>
          <p:cNvPr id="18" name="Text 13"/>
          <p:cNvSpPr txBox="1"/>
          <p:nvPr/>
        </p:nvSpPr>
        <p:spPr>
          <a:xfrm>
            <a:off x="8247888" y="3108960"/>
            <a:ext cx="3145536" cy="384048"/>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За характером наслідків</a:t>
            </a:r>
            <a:endParaRPr lang="en-US" sz="1200" dirty="0"/>
          </a:p>
        </p:txBody>
      </p:sp>
      <p:sp>
        <p:nvSpPr>
          <p:cNvPr id="19" name="Text 14"/>
          <p:cNvSpPr txBox="1"/>
          <p:nvPr/>
        </p:nvSpPr>
        <p:spPr>
          <a:xfrm>
            <a:off x="8247888" y="3465576"/>
            <a:ext cx="3145536" cy="502920"/>
          </a:xfrm>
          <a:prstGeom prst="rect">
            <a:avLst/>
          </a:prstGeom>
          <a:noFill/>
          <a:ln/>
        </p:spPr>
        <p:txBody>
          <a:bodyPr wrap="square" lIns="0" tIns="0" rIns="0" bIns="0" rtlCol="0" anchor="ctr"/>
          <a:lstStyle/>
          <a:p>
            <a:pPr indent="0" marL="0">
              <a:lnSpc>
                <a:spcPct val="110000"/>
              </a:lnSpc>
              <a:buNone/>
            </a:pPr>
            <a:r>
              <a:rPr lang="en-US" sz="980" dirty="0">
                <a:solidFill>
                  <a:srgbClr val="51678A"/>
                </a:solidFill>
                <a:latin typeface="Calibri" pitchFamily="34" charset="0"/>
                <a:ea typeface="Calibri" pitchFamily="34" charset="-122"/>
                <a:cs typeface="Calibri" pitchFamily="34" charset="-120"/>
              </a:rPr>
              <a:t>чисті (лише втрати) та спекулятивні (втрати або вигода)</a:t>
            </a:r>
            <a:endParaRPr lang="en-US" sz="980" dirty="0"/>
          </a:p>
        </p:txBody>
      </p:sp>
      <p:sp>
        <p:nvSpPr>
          <p:cNvPr id="20" name="Shape 15"/>
          <p:cNvSpPr/>
          <p:nvPr/>
        </p:nvSpPr>
        <p:spPr>
          <a:xfrm>
            <a:off x="548640" y="4251960"/>
            <a:ext cx="3547872" cy="1691640"/>
          </a:xfrm>
          <a:prstGeom prst="roundRect">
            <a:avLst>
              <a:gd name="adj" fmla="val 4324"/>
            </a:avLst>
          </a:prstGeom>
          <a:solidFill>
            <a:srgbClr val="F3F6FB"/>
          </a:solidFill>
          <a:ln/>
        </p:spPr>
      </p:sp>
      <p:sp>
        <p:nvSpPr>
          <p:cNvPr id="21" name="Shape 16"/>
          <p:cNvSpPr/>
          <p:nvPr/>
        </p:nvSpPr>
        <p:spPr>
          <a:xfrm>
            <a:off x="749808" y="4453128"/>
            <a:ext cx="457200" cy="457200"/>
          </a:xfrm>
          <a:prstGeom prst="ellipse">
            <a:avLst/>
          </a:prstGeom>
          <a:solidFill>
            <a:srgbClr val="E8A33D"/>
          </a:solidFill>
          <a:ln/>
        </p:spPr>
      </p:sp>
      <p:pic>
        <p:nvPicPr>
          <p:cNvPr id="22" name="Image 3" descr="icons/globe_navy.png">    </p:cNvPr>
          <p:cNvPicPr>
            <a:picLocks noChangeAspect="1"/>
          </p:cNvPicPr>
          <p:nvPr/>
        </p:nvPicPr>
        <p:blipFill>
          <a:blip r:embed="rId4"/>
          <a:stretch>
            <a:fillRect/>
          </a:stretch>
        </p:blipFill>
        <p:spPr>
          <a:xfrm>
            <a:off x="850392" y="4553712"/>
            <a:ext cx="256032" cy="256032"/>
          </a:xfrm>
          <a:prstGeom prst="rect">
            <a:avLst/>
          </a:prstGeom>
        </p:spPr>
      </p:pic>
      <p:sp>
        <p:nvSpPr>
          <p:cNvPr id="23" name="Text 17"/>
          <p:cNvSpPr txBox="1"/>
          <p:nvPr/>
        </p:nvSpPr>
        <p:spPr>
          <a:xfrm>
            <a:off x="749808" y="5029200"/>
            <a:ext cx="3145536" cy="384048"/>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За масштабом впливу</a:t>
            </a:r>
            <a:endParaRPr lang="en-US" sz="1200" dirty="0"/>
          </a:p>
        </p:txBody>
      </p:sp>
      <p:sp>
        <p:nvSpPr>
          <p:cNvPr id="24" name="Text 18"/>
          <p:cNvSpPr txBox="1"/>
          <p:nvPr/>
        </p:nvSpPr>
        <p:spPr>
          <a:xfrm>
            <a:off x="749808" y="5385816"/>
            <a:ext cx="3145536" cy="502920"/>
          </a:xfrm>
          <a:prstGeom prst="rect">
            <a:avLst/>
          </a:prstGeom>
          <a:noFill/>
          <a:ln/>
        </p:spPr>
        <p:txBody>
          <a:bodyPr wrap="square" lIns="0" tIns="0" rIns="0" bIns="0" rtlCol="0" anchor="ctr"/>
          <a:lstStyle/>
          <a:p>
            <a:pPr indent="0" marL="0">
              <a:lnSpc>
                <a:spcPct val="110000"/>
              </a:lnSpc>
              <a:buNone/>
            </a:pPr>
            <a:r>
              <a:rPr lang="en-US" sz="980" dirty="0">
                <a:solidFill>
                  <a:srgbClr val="51678A"/>
                </a:solidFill>
                <a:latin typeface="Calibri" pitchFamily="34" charset="0"/>
                <a:ea typeface="Calibri" pitchFamily="34" charset="-122"/>
                <a:cs typeface="Calibri" pitchFamily="34" charset="-120"/>
              </a:rPr>
              <a:t>загальноекономічні, галузеві, ризики окремого підприємства</a:t>
            </a:r>
            <a:endParaRPr lang="en-US" sz="980" dirty="0"/>
          </a:p>
        </p:txBody>
      </p:sp>
      <p:sp>
        <p:nvSpPr>
          <p:cNvPr id="25" name="Shape 19"/>
          <p:cNvSpPr/>
          <p:nvPr/>
        </p:nvSpPr>
        <p:spPr>
          <a:xfrm>
            <a:off x="4297680" y="4251960"/>
            <a:ext cx="3547872" cy="1691640"/>
          </a:xfrm>
          <a:prstGeom prst="roundRect">
            <a:avLst>
              <a:gd name="adj" fmla="val 4324"/>
            </a:avLst>
          </a:prstGeom>
          <a:solidFill>
            <a:srgbClr val="F3F6FB"/>
          </a:solidFill>
          <a:ln/>
        </p:spPr>
      </p:sp>
      <p:sp>
        <p:nvSpPr>
          <p:cNvPr id="26" name="Shape 20"/>
          <p:cNvSpPr/>
          <p:nvPr/>
        </p:nvSpPr>
        <p:spPr>
          <a:xfrm>
            <a:off x="4498848" y="4453128"/>
            <a:ext cx="457200" cy="457200"/>
          </a:xfrm>
          <a:prstGeom prst="ellipse">
            <a:avLst/>
          </a:prstGeom>
          <a:solidFill>
            <a:srgbClr val="E8A33D"/>
          </a:solidFill>
          <a:ln/>
        </p:spPr>
      </p:sp>
      <p:pic>
        <p:nvPicPr>
          <p:cNvPr id="27" name="Image 4" descr="icons/clock_navy.png">    </p:cNvPr>
          <p:cNvPicPr>
            <a:picLocks noChangeAspect="1"/>
          </p:cNvPicPr>
          <p:nvPr/>
        </p:nvPicPr>
        <p:blipFill>
          <a:blip r:embed="rId5"/>
          <a:stretch>
            <a:fillRect/>
          </a:stretch>
        </p:blipFill>
        <p:spPr>
          <a:xfrm>
            <a:off x="4599432" y="4553712"/>
            <a:ext cx="256032" cy="256032"/>
          </a:xfrm>
          <a:prstGeom prst="rect">
            <a:avLst/>
          </a:prstGeom>
        </p:spPr>
      </p:pic>
      <p:sp>
        <p:nvSpPr>
          <p:cNvPr id="28" name="Text 21"/>
          <p:cNvSpPr txBox="1"/>
          <p:nvPr/>
        </p:nvSpPr>
        <p:spPr>
          <a:xfrm>
            <a:off x="4498848" y="5029200"/>
            <a:ext cx="3145536" cy="384048"/>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За тривалістю дії</a:t>
            </a:r>
            <a:endParaRPr lang="en-US" sz="1200" dirty="0"/>
          </a:p>
        </p:txBody>
      </p:sp>
      <p:sp>
        <p:nvSpPr>
          <p:cNvPr id="29" name="Text 22"/>
          <p:cNvSpPr txBox="1"/>
          <p:nvPr/>
        </p:nvSpPr>
        <p:spPr>
          <a:xfrm>
            <a:off x="4498848" y="5385816"/>
            <a:ext cx="3145536" cy="502920"/>
          </a:xfrm>
          <a:prstGeom prst="rect">
            <a:avLst/>
          </a:prstGeom>
          <a:noFill/>
          <a:ln/>
        </p:spPr>
        <p:txBody>
          <a:bodyPr wrap="square" lIns="0" tIns="0" rIns="0" bIns="0" rtlCol="0" anchor="ctr"/>
          <a:lstStyle/>
          <a:p>
            <a:pPr indent="0" marL="0">
              <a:lnSpc>
                <a:spcPct val="110000"/>
              </a:lnSpc>
              <a:buNone/>
            </a:pPr>
            <a:r>
              <a:rPr lang="en-US" sz="980" dirty="0">
                <a:solidFill>
                  <a:srgbClr val="51678A"/>
                </a:solidFill>
                <a:latin typeface="Calibri" pitchFamily="34" charset="0"/>
                <a:ea typeface="Calibri" pitchFamily="34" charset="-122"/>
                <a:cs typeface="Calibri" pitchFamily="34" charset="-120"/>
              </a:rPr>
              <a:t>короткострокові, середньострокові, довгострокові</a:t>
            </a:r>
            <a:endParaRPr lang="en-US" sz="980" dirty="0"/>
          </a:p>
        </p:txBody>
      </p:sp>
      <p:sp>
        <p:nvSpPr>
          <p:cNvPr id="30" name="Shape 23"/>
          <p:cNvSpPr/>
          <p:nvPr/>
        </p:nvSpPr>
        <p:spPr>
          <a:xfrm>
            <a:off x="8046720" y="4251960"/>
            <a:ext cx="3547872" cy="1691640"/>
          </a:xfrm>
          <a:prstGeom prst="roundRect">
            <a:avLst>
              <a:gd name="adj" fmla="val 4324"/>
            </a:avLst>
          </a:prstGeom>
          <a:solidFill>
            <a:srgbClr val="F3F6FB"/>
          </a:solidFill>
          <a:ln/>
        </p:spPr>
      </p:sp>
      <p:sp>
        <p:nvSpPr>
          <p:cNvPr id="31" name="Shape 24"/>
          <p:cNvSpPr/>
          <p:nvPr/>
        </p:nvSpPr>
        <p:spPr>
          <a:xfrm>
            <a:off x="8247888" y="4453128"/>
            <a:ext cx="457200" cy="457200"/>
          </a:xfrm>
          <a:prstGeom prst="ellipse">
            <a:avLst/>
          </a:prstGeom>
          <a:solidFill>
            <a:srgbClr val="E8A33D"/>
          </a:solidFill>
          <a:ln/>
        </p:spPr>
      </p:sp>
      <p:pic>
        <p:nvPicPr>
          <p:cNvPr id="32" name="Image 5" descr="icons/shield_navy.png">    </p:cNvPr>
          <p:cNvPicPr>
            <a:picLocks noChangeAspect="1"/>
          </p:cNvPicPr>
          <p:nvPr/>
        </p:nvPicPr>
        <p:blipFill>
          <a:blip r:embed="rId6"/>
          <a:stretch>
            <a:fillRect/>
          </a:stretch>
        </p:blipFill>
        <p:spPr>
          <a:xfrm>
            <a:off x="8348472" y="4553712"/>
            <a:ext cx="256032" cy="256032"/>
          </a:xfrm>
          <a:prstGeom prst="rect">
            <a:avLst/>
          </a:prstGeom>
        </p:spPr>
      </p:pic>
      <p:sp>
        <p:nvSpPr>
          <p:cNvPr id="33" name="Text 25"/>
          <p:cNvSpPr txBox="1"/>
          <p:nvPr/>
        </p:nvSpPr>
        <p:spPr>
          <a:xfrm>
            <a:off x="8247888" y="5029200"/>
            <a:ext cx="3145536" cy="384048"/>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За можливістю страхування</a:t>
            </a:r>
            <a:endParaRPr lang="en-US" sz="1200" dirty="0"/>
          </a:p>
        </p:txBody>
      </p:sp>
      <p:sp>
        <p:nvSpPr>
          <p:cNvPr id="34" name="Text 26"/>
          <p:cNvSpPr txBox="1"/>
          <p:nvPr/>
        </p:nvSpPr>
        <p:spPr>
          <a:xfrm>
            <a:off x="8247888" y="5385816"/>
            <a:ext cx="3145536" cy="502920"/>
          </a:xfrm>
          <a:prstGeom prst="rect">
            <a:avLst/>
          </a:prstGeom>
          <a:noFill/>
          <a:ln/>
        </p:spPr>
        <p:txBody>
          <a:bodyPr wrap="square" lIns="0" tIns="0" rIns="0" bIns="0" rtlCol="0" anchor="ctr"/>
          <a:lstStyle/>
          <a:p>
            <a:pPr indent="0" marL="0">
              <a:lnSpc>
                <a:spcPct val="110000"/>
              </a:lnSpc>
              <a:buNone/>
            </a:pPr>
            <a:r>
              <a:rPr lang="en-US" sz="980" dirty="0">
                <a:solidFill>
                  <a:srgbClr val="51678A"/>
                </a:solidFill>
                <a:latin typeface="Calibri" pitchFamily="34" charset="0"/>
                <a:ea typeface="Calibri" pitchFamily="34" charset="-122"/>
                <a:cs typeface="Calibri" pitchFamily="34" charset="-120"/>
              </a:rPr>
              <a:t>страхові та нестрахові ризики</a:t>
            </a:r>
            <a:endParaRPr lang="en-US" sz="980" dirty="0"/>
          </a:p>
        </p:txBody>
      </p:sp>
      <p:sp>
        <p:nvSpPr>
          <p:cNvPr id="35" name="Text 27"/>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2.2 Класифікація господарських ризиків</a:t>
            </a:r>
            <a:endParaRPr lang="en-US" sz="900" dirty="0"/>
          </a:p>
        </p:txBody>
      </p:sp>
      <p:sp>
        <p:nvSpPr>
          <p:cNvPr id="36" name="Text 28"/>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2.2  КЛАСИФІКАЦІЯ ГОСПОДАРСЬКИХ РИЗИКІВ</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Класифікація ризиків за сферою виникнення</a:t>
            </a:r>
            <a:endParaRPr lang="en-US" sz="2400" dirty="0"/>
          </a:p>
        </p:txBody>
      </p:sp>
      <p:sp>
        <p:nvSpPr>
          <p:cNvPr id="4" name="Shape 2"/>
          <p:cNvSpPr/>
          <p:nvPr/>
        </p:nvSpPr>
        <p:spPr>
          <a:xfrm>
            <a:off x="548640" y="1536192"/>
            <a:ext cx="3547872" cy="2148840"/>
          </a:xfrm>
          <a:prstGeom prst="roundRect">
            <a:avLst>
              <a:gd name="adj" fmla="val 3404"/>
            </a:avLst>
          </a:prstGeom>
          <a:solidFill>
            <a:srgbClr val="F3F6FB"/>
          </a:solidFill>
          <a:ln/>
        </p:spPr>
      </p:sp>
      <p:sp>
        <p:nvSpPr>
          <p:cNvPr id="5" name="Shape 3"/>
          <p:cNvSpPr/>
          <p:nvPr/>
        </p:nvSpPr>
        <p:spPr>
          <a:xfrm>
            <a:off x="749808" y="1737360"/>
            <a:ext cx="457200" cy="457200"/>
          </a:xfrm>
          <a:prstGeom prst="ellipse">
            <a:avLst/>
          </a:prstGeom>
          <a:solidFill>
            <a:srgbClr val="1B2A4A"/>
          </a:solidFill>
          <a:ln/>
        </p:spPr>
      </p:sp>
      <p:pic>
        <p:nvPicPr>
          <p:cNvPr id="6" name="Image 0" descr="icons/industry_white.png">    </p:cNvPr>
          <p:cNvPicPr>
            <a:picLocks noChangeAspect="1"/>
          </p:cNvPicPr>
          <p:nvPr/>
        </p:nvPicPr>
        <p:blipFill>
          <a:blip r:embed="rId1"/>
          <a:stretch>
            <a:fillRect/>
          </a:stretch>
        </p:blipFill>
        <p:spPr>
          <a:xfrm>
            <a:off x="850392" y="1837944"/>
            <a:ext cx="256032" cy="256032"/>
          </a:xfrm>
          <a:prstGeom prst="rect">
            <a:avLst/>
          </a:prstGeom>
        </p:spPr>
      </p:pic>
      <p:sp>
        <p:nvSpPr>
          <p:cNvPr id="7" name="Text 4"/>
          <p:cNvSpPr txBox="1"/>
          <p:nvPr/>
        </p:nvSpPr>
        <p:spPr>
          <a:xfrm>
            <a:off x="749808" y="2313432"/>
            <a:ext cx="3145536" cy="36576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Виробничі</a:t>
            </a:r>
            <a:endParaRPr lang="en-US" sz="1250" dirty="0"/>
          </a:p>
        </p:txBody>
      </p:sp>
      <p:sp>
        <p:nvSpPr>
          <p:cNvPr id="8" name="Text 5"/>
          <p:cNvSpPr txBox="1"/>
          <p:nvPr/>
        </p:nvSpPr>
        <p:spPr>
          <a:xfrm>
            <a:off x="749808" y="2679192"/>
            <a:ext cx="3145536" cy="914400"/>
          </a:xfrm>
          <a:prstGeom prst="rect">
            <a:avLst/>
          </a:prstGeom>
          <a:noFill/>
          <a:ln/>
        </p:spPr>
        <p:txBody>
          <a:bodyPr wrap="square" lIns="0" tIns="0" rIns="0" bIns="0" rtlCol="0" anchor="ctr"/>
          <a:lstStyle/>
          <a:p>
            <a:pPr indent="0" marL="0">
              <a:lnSpc>
                <a:spcPct val="115000"/>
              </a:lnSpc>
              <a:buNone/>
            </a:pPr>
            <a:r>
              <a:rPr lang="en-US" sz="980" dirty="0">
                <a:solidFill>
                  <a:srgbClr val="51678A"/>
                </a:solidFill>
                <a:latin typeface="Calibri" pitchFamily="34" charset="0"/>
                <a:ea typeface="Calibri" pitchFamily="34" charset="-122"/>
                <a:cs typeface="Calibri" pitchFamily="34" charset="-120"/>
              </a:rPr>
              <a:t>пов’язані з порушенням технологічного процесу, простоями обладнання, зниженням якості продукції</a:t>
            </a:r>
            <a:endParaRPr lang="en-US" sz="980" dirty="0"/>
          </a:p>
        </p:txBody>
      </p:sp>
      <p:sp>
        <p:nvSpPr>
          <p:cNvPr id="9" name="Shape 6"/>
          <p:cNvSpPr/>
          <p:nvPr/>
        </p:nvSpPr>
        <p:spPr>
          <a:xfrm>
            <a:off x="4297680" y="1536192"/>
            <a:ext cx="3547872" cy="2148840"/>
          </a:xfrm>
          <a:prstGeom prst="roundRect">
            <a:avLst>
              <a:gd name="adj" fmla="val 3404"/>
            </a:avLst>
          </a:prstGeom>
          <a:solidFill>
            <a:srgbClr val="F3F6FB"/>
          </a:solidFill>
          <a:ln/>
        </p:spPr>
      </p:sp>
      <p:sp>
        <p:nvSpPr>
          <p:cNvPr id="10" name="Shape 7"/>
          <p:cNvSpPr/>
          <p:nvPr/>
        </p:nvSpPr>
        <p:spPr>
          <a:xfrm>
            <a:off x="4498848" y="1737360"/>
            <a:ext cx="457200" cy="457200"/>
          </a:xfrm>
          <a:prstGeom prst="ellipse">
            <a:avLst/>
          </a:prstGeom>
          <a:solidFill>
            <a:srgbClr val="1B2A4A"/>
          </a:solidFill>
          <a:ln/>
        </p:spPr>
      </p:sp>
      <p:pic>
        <p:nvPicPr>
          <p:cNvPr id="11" name="Image 1" descr="icons/coins_white.png">    </p:cNvPr>
          <p:cNvPicPr>
            <a:picLocks noChangeAspect="1"/>
          </p:cNvPicPr>
          <p:nvPr/>
        </p:nvPicPr>
        <p:blipFill>
          <a:blip r:embed="rId2"/>
          <a:stretch>
            <a:fillRect/>
          </a:stretch>
        </p:blipFill>
        <p:spPr>
          <a:xfrm>
            <a:off x="4599432" y="1837944"/>
            <a:ext cx="256032" cy="256032"/>
          </a:xfrm>
          <a:prstGeom prst="rect">
            <a:avLst/>
          </a:prstGeom>
        </p:spPr>
      </p:pic>
      <p:sp>
        <p:nvSpPr>
          <p:cNvPr id="12" name="Text 8"/>
          <p:cNvSpPr txBox="1"/>
          <p:nvPr/>
        </p:nvSpPr>
        <p:spPr>
          <a:xfrm>
            <a:off x="4498848" y="2313432"/>
            <a:ext cx="3145536" cy="36576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Комерційні</a:t>
            </a:r>
            <a:endParaRPr lang="en-US" sz="1250" dirty="0"/>
          </a:p>
        </p:txBody>
      </p:sp>
      <p:sp>
        <p:nvSpPr>
          <p:cNvPr id="13" name="Text 9"/>
          <p:cNvSpPr txBox="1"/>
          <p:nvPr/>
        </p:nvSpPr>
        <p:spPr>
          <a:xfrm>
            <a:off x="4498848" y="2679192"/>
            <a:ext cx="3145536" cy="914400"/>
          </a:xfrm>
          <a:prstGeom prst="rect">
            <a:avLst/>
          </a:prstGeom>
          <a:noFill/>
          <a:ln/>
        </p:spPr>
        <p:txBody>
          <a:bodyPr wrap="square" lIns="0" tIns="0" rIns="0" bIns="0" rtlCol="0" anchor="ctr"/>
          <a:lstStyle/>
          <a:p>
            <a:pPr indent="0" marL="0">
              <a:lnSpc>
                <a:spcPct val="115000"/>
              </a:lnSpc>
              <a:buNone/>
            </a:pPr>
            <a:r>
              <a:rPr lang="en-US" sz="980" dirty="0">
                <a:solidFill>
                  <a:srgbClr val="51678A"/>
                </a:solidFill>
                <a:latin typeface="Calibri" pitchFamily="34" charset="0"/>
                <a:ea typeface="Calibri" pitchFamily="34" charset="-122"/>
                <a:cs typeface="Calibri" pitchFamily="34" charset="-120"/>
              </a:rPr>
              <a:t>виникають у процесі реалізації продукції: зміна попиту, втрата ринків збуту, невиконання договорів</a:t>
            </a:r>
            <a:endParaRPr lang="en-US" sz="980" dirty="0"/>
          </a:p>
        </p:txBody>
      </p:sp>
      <p:sp>
        <p:nvSpPr>
          <p:cNvPr id="14" name="Shape 10"/>
          <p:cNvSpPr/>
          <p:nvPr/>
        </p:nvSpPr>
        <p:spPr>
          <a:xfrm>
            <a:off x="8046720" y="1536192"/>
            <a:ext cx="3547872" cy="2148840"/>
          </a:xfrm>
          <a:prstGeom prst="roundRect">
            <a:avLst>
              <a:gd name="adj" fmla="val 3404"/>
            </a:avLst>
          </a:prstGeom>
          <a:solidFill>
            <a:srgbClr val="F3F6FB"/>
          </a:solidFill>
          <a:ln/>
        </p:spPr>
      </p:sp>
      <p:sp>
        <p:nvSpPr>
          <p:cNvPr id="15" name="Shape 11"/>
          <p:cNvSpPr/>
          <p:nvPr/>
        </p:nvSpPr>
        <p:spPr>
          <a:xfrm>
            <a:off x="8247888" y="1737360"/>
            <a:ext cx="457200" cy="457200"/>
          </a:xfrm>
          <a:prstGeom prst="ellipse">
            <a:avLst/>
          </a:prstGeom>
          <a:solidFill>
            <a:srgbClr val="1B2A4A"/>
          </a:solidFill>
          <a:ln/>
        </p:spPr>
      </p:sp>
      <p:pic>
        <p:nvPicPr>
          <p:cNvPr id="16" name="Image 2" descr="icons/bank_white.png">    </p:cNvPr>
          <p:cNvPicPr>
            <a:picLocks noChangeAspect="1"/>
          </p:cNvPicPr>
          <p:nvPr/>
        </p:nvPicPr>
        <p:blipFill>
          <a:blip r:embed="rId3"/>
          <a:stretch>
            <a:fillRect/>
          </a:stretch>
        </p:blipFill>
        <p:spPr>
          <a:xfrm>
            <a:off x="8348472" y="1837944"/>
            <a:ext cx="256032" cy="256032"/>
          </a:xfrm>
          <a:prstGeom prst="rect">
            <a:avLst/>
          </a:prstGeom>
        </p:spPr>
      </p:pic>
      <p:sp>
        <p:nvSpPr>
          <p:cNvPr id="17" name="Text 12"/>
          <p:cNvSpPr txBox="1"/>
          <p:nvPr/>
        </p:nvSpPr>
        <p:spPr>
          <a:xfrm>
            <a:off x="8247888" y="2313432"/>
            <a:ext cx="3145536" cy="36576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Фінансові</a:t>
            </a:r>
            <a:endParaRPr lang="en-US" sz="1250" dirty="0"/>
          </a:p>
        </p:txBody>
      </p:sp>
      <p:sp>
        <p:nvSpPr>
          <p:cNvPr id="18" name="Text 13"/>
          <p:cNvSpPr txBox="1"/>
          <p:nvPr/>
        </p:nvSpPr>
        <p:spPr>
          <a:xfrm>
            <a:off x="8247888" y="2679192"/>
            <a:ext cx="3145536" cy="914400"/>
          </a:xfrm>
          <a:prstGeom prst="rect">
            <a:avLst/>
          </a:prstGeom>
          <a:noFill/>
          <a:ln/>
        </p:spPr>
        <p:txBody>
          <a:bodyPr wrap="square" lIns="0" tIns="0" rIns="0" bIns="0" rtlCol="0" anchor="ctr"/>
          <a:lstStyle/>
          <a:p>
            <a:pPr indent="0" marL="0">
              <a:lnSpc>
                <a:spcPct val="115000"/>
              </a:lnSpc>
              <a:buNone/>
            </a:pPr>
            <a:r>
              <a:rPr lang="en-US" sz="980" dirty="0">
                <a:solidFill>
                  <a:srgbClr val="51678A"/>
                </a:solidFill>
                <a:latin typeface="Calibri" pitchFamily="34" charset="0"/>
                <a:ea typeface="Calibri" pitchFamily="34" charset="-122"/>
                <a:cs typeface="Calibri" pitchFamily="34" charset="-120"/>
              </a:rPr>
              <a:t>відображають імовірність втрат грошових ресурсів: кредитні, валютні, інфляційні, ризики ліквідності</a:t>
            </a:r>
            <a:endParaRPr lang="en-US" sz="980" dirty="0"/>
          </a:p>
        </p:txBody>
      </p:sp>
      <p:sp>
        <p:nvSpPr>
          <p:cNvPr id="19" name="Shape 14"/>
          <p:cNvSpPr/>
          <p:nvPr/>
        </p:nvSpPr>
        <p:spPr>
          <a:xfrm>
            <a:off x="548640" y="3886200"/>
            <a:ext cx="3547872" cy="2148840"/>
          </a:xfrm>
          <a:prstGeom prst="roundRect">
            <a:avLst>
              <a:gd name="adj" fmla="val 3404"/>
            </a:avLst>
          </a:prstGeom>
          <a:solidFill>
            <a:srgbClr val="FCEFDA"/>
          </a:solidFill>
          <a:ln/>
        </p:spPr>
      </p:sp>
      <p:sp>
        <p:nvSpPr>
          <p:cNvPr id="20" name="Shape 15"/>
          <p:cNvSpPr/>
          <p:nvPr/>
        </p:nvSpPr>
        <p:spPr>
          <a:xfrm>
            <a:off x="749808" y="4087368"/>
            <a:ext cx="457200" cy="457200"/>
          </a:xfrm>
          <a:prstGeom prst="ellipse">
            <a:avLst/>
          </a:prstGeom>
          <a:solidFill>
            <a:srgbClr val="1B2A4A"/>
          </a:solidFill>
          <a:ln/>
        </p:spPr>
      </p:sp>
      <p:pic>
        <p:nvPicPr>
          <p:cNvPr id="21" name="Image 3" descr="icons/bulb_white.png">    </p:cNvPr>
          <p:cNvPicPr>
            <a:picLocks noChangeAspect="1"/>
          </p:cNvPicPr>
          <p:nvPr/>
        </p:nvPicPr>
        <p:blipFill>
          <a:blip r:embed="rId4"/>
          <a:stretch>
            <a:fillRect/>
          </a:stretch>
        </p:blipFill>
        <p:spPr>
          <a:xfrm>
            <a:off x="850392" y="4187952"/>
            <a:ext cx="256032" cy="256032"/>
          </a:xfrm>
          <a:prstGeom prst="rect">
            <a:avLst/>
          </a:prstGeom>
        </p:spPr>
      </p:pic>
      <p:sp>
        <p:nvSpPr>
          <p:cNvPr id="22" name="Text 16"/>
          <p:cNvSpPr txBox="1"/>
          <p:nvPr/>
        </p:nvSpPr>
        <p:spPr>
          <a:xfrm>
            <a:off x="749808" y="4663440"/>
            <a:ext cx="3145536" cy="36576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Інноваційні</a:t>
            </a:r>
            <a:endParaRPr lang="en-US" sz="1250" dirty="0"/>
          </a:p>
        </p:txBody>
      </p:sp>
      <p:sp>
        <p:nvSpPr>
          <p:cNvPr id="23" name="Text 17"/>
          <p:cNvSpPr txBox="1"/>
          <p:nvPr/>
        </p:nvSpPr>
        <p:spPr>
          <a:xfrm>
            <a:off x="749808" y="5029200"/>
            <a:ext cx="3145536" cy="914400"/>
          </a:xfrm>
          <a:prstGeom prst="rect">
            <a:avLst/>
          </a:prstGeom>
          <a:noFill/>
          <a:ln/>
        </p:spPr>
        <p:txBody>
          <a:bodyPr wrap="square" lIns="0" tIns="0" rIns="0" bIns="0" rtlCol="0" anchor="ctr"/>
          <a:lstStyle/>
          <a:p>
            <a:pPr indent="0" marL="0">
              <a:lnSpc>
                <a:spcPct val="115000"/>
              </a:lnSpc>
              <a:buNone/>
            </a:pPr>
            <a:r>
              <a:rPr lang="en-US" sz="980" dirty="0">
                <a:solidFill>
                  <a:srgbClr val="51678A"/>
                </a:solidFill>
                <a:latin typeface="Calibri" pitchFamily="34" charset="0"/>
                <a:ea typeface="Calibri" pitchFamily="34" charset="-122"/>
                <a:cs typeface="Calibri" pitchFamily="34" charset="-120"/>
              </a:rPr>
              <a:t>супроводжують розроблення й упровадження нових продуктів, технологій та управлінських рішень</a:t>
            </a:r>
            <a:endParaRPr lang="en-US" sz="980" dirty="0"/>
          </a:p>
        </p:txBody>
      </p:sp>
      <p:sp>
        <p:nvSpPr>
          <p:cNvPr id="24" name="Shape 18"/>
          <p:cNvSpPr/>
          <p:nvPr/>
        </p:nvSpPr>
        <p:spPr>
          <a:xfrm>
            <a:off x="4297680" y="3886200"/>
            <a:ext cx="3547872" cy="2148840"/>
          </a:xfrm>
          <a:prstGeom prst="roundRect">
            <a:avLst>
              <a:gd name="adj" fmla="val 3404"/>
            </a:avLst>
          </a:prstGeom>
          <a:solidFill>
            <a:srgbClr val="FCEFDA"/>
          </a:solidFill>
          <a:ln/>
        </p:spPr>
      </p:sp>
      <p:sp>
        <p:nvSpPr>
          <p:cNvPr id="25" name="Shape 19"/>
          <p:cNvSpPr/>
          <p:nvPr/>
        </p:nvSpPr>
        <p:spPr>
          <a:xfrm>
            <a:off x="4498848" y="4087368"/>
            <a:ext cx="457200" cy="457200"/>
          </a:xfrm>
          <a:prstGeom prst="ellipse">
            <a:avLst/>
          </a:prstGeom>
          <a:solidFill>
            <a:srgbClr val="1B2A4A"/>
          </a:solidFill>
          <a:ln/>
        </p:spPr>
      </p:sp>
      <p:pic>
        <p:nvPicPr>
          <p:cNvPr id="26" name="Image 4" descr="icons/users_white.png">    </p:cNvPr>
          <p:cNvPicPr>
            <a:picLocks noChangeAspect="1"/>
          </p:cNvPicPr>
          <p:nvPr/>
        </p:nvPicPr>
        <p:blipFill>
          <a:blip r:embed="rId5"/>
          <a:stretch>
            <a:fillRect/>
          </a:stretch>
        </p:blipFill>
        <p:spPr>
          <a:xfrm>
            <a:off x="4599432" y="4187952"/>
            <a:ext cx="256032" cy="256032"/>
          </a:xfrm>
          <a:prstGeom prst="rect">
            <a:avLst/>
          </a:prstGeom>
        </p:spPr>
      </p:pic>
      <p:sp>
        <p:nvSpPr>
          <p:cNvPr id="27" name="Text 20"/>
          <p:cNvSpPr txBox="1"/>
          <p:nvPr/>
        </p:nvSpPr>
        <p:spPr>
          <a:xfrm>
            <a:off x="4498848" y="4663440"/>
            <a:ext cx="3145536" cy="36576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Кадрові</a:t>
            </a:r>
            <a:endParaRPr lang="en-US" sz="1250" dirty="0"/>
          </a:p>
        </p:txBody>
      </p:sp>
      <p:sp>
        <p:nvSpPr>
          <p:cNvPr id="28" name="Text 21"/>
          <p:cNvSpPr txBox="1"/>
          <p:nvPr/>
        </p:nvSpPr>
        <p:spPr>
          <a:xfrm>
            <a:off x="4498848" y="5029200"/>
            <a:ext cx="3145536" cy="914400"/>
          </a:xfrm>
          <a:prstGeom prst="rect">
            <a:avLst/>
          </a:prstGeom>
          <a:noFill/>
          <a:ln/>
        </p:spPr>
        <p:txBody>
          <a:bodyPr wrap="square" lIns="0" tIns="0" rIns="0" bIns="0" rtlCol="0" anchor="ctr"/>
          <a:lstStyle/>
          <a:p>
            <a:pPr indent="0" marL="0">
              <a:lnSpc>
                <a:spcPct val="115000"/>
              </a:lnSpc>
              <a:buNone/>
            </a:pPr>
            <a:r>
              <a:rPr lang="en-US" sz="980" dirty="0">
                <a:solidFill>
                  <a:srgbClr val="51678A"/>
                </a:solidFill>
                <a:latin typeface="Calibri" pitchFamily="34" charset="0"/>
                <a:ea typeface="Calibri" pitchFamily="34" charset="-122"/>
                <a:cs typeface="Calibri" pitchFamily="34" charset="-120"/>
              </a:rPr>
              <a:t>пов’язані з плинністю персоналу, недостатньою кваліфікацією або недобросовісністю працівників</a:t>
            </a:r>
            <a:endParaRPr lang="en-US" sz="980" dirty="0"/>
          </a:p>
        </p:txBody>
      </p:sp>
      <p:sp>
        <p:nvSpPr>
          <p:cNvPr id="29" name="Shape 22"/>
          <p:cNvSpPr/>
          <p:nvPr/>
        </p:nvSpPr>
        <p:spPr>
          <a:xfrm>
            <a:off x="8046720" y="3886200"/>
            <a:ext cx="3547872" cy="2148840"/>
          </a:xfrm>
          <a:prstGeom prst="roundRect">
            <a:avLst>
              <a:gd name="adj" fmla="val 3404"/>
            </a:avLst>
          </a:prstGeom>
          <a:solidFill>
            <a:srgbClr val="FCEFDA"/>
          </a:solidFill>
          <a:ln/>
        </p:spPr>
      </p:sp>
      <p:sp>
        <p:nvSpPr>
          <p:cNvPr id="30" name="Shape 23"/>
          <p:cNvSpPr/>
          <p:nvPr/>
        </p:nvSpPr>
        <p:spPr>
          <a:xfrm>
            <a:off x="8247888" y="4087368"/>
            <a:ext cx="457200" cy="457200"/>
          </a:xfrm>
          <a:prstGeom prst="ellipse">
            <a:avLst/>
          </a:prstGeom>
          <a:solidFill>
            <a:srgbClr val="1B2A4A"/>
          </a:solidFill>
          <a:ln/>
        </p:spPr>
      </p:sp>
      <p:pic>
        <p:nvPicPr>
          <p:cNvPr id="31" name="Image 5" descr="icons/weather_white.png">    </p:cNvPr>
          <p:cNvPicPr>
            <a:picLocks noChangeAspect="1"/>
          </p:cNvPicPr>
          <p:nvPr/>
        </p:nvPicPr>
        <p:blipFill>
          <a:blip r:embed="rId6"/>
          <a:stretch>
            <a:fillRect/>
          </a:stretch>
        </p:blipFill>
        <p:spPr>
          <a:xfrm>
            <a:off x="8348472" y="4187952"/>
            <a:ext cx="256032" cy="256032"/>
          </a:xfrm>
          <a:prstGeom prst="rect">
            <a:avLst/>
          </a:prstGeom>
        </p:spPr>
      </p:pic>
      <p:sp>
        <p:nvSpPr>
          <p:cNvPr id="32" name="Text 24"/>
          <p:cNvSpPr txBox="1"/>
          <p:nvPr/>
        </p:nvSpPr>
        <p:spPr>
          <a:xfrm>
            <a:off x="8247888" y="4663440"/>
            <a:ext cx="3145536" cy="36576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Екологічні та форс-мажорні</a:t>
            </a:r>
            <a:endParaRPr lang="en-US" sz="1250" dirty="0"/>
          </a:p>
        </p:txBody>
      </p:sp>
      <p:sp>
        <p:nvSpPr>
          <p:cNvPr id="33" name="Text 25"/>
          <p:cNvSpPr txBox="1"/>
          <p:nvPr/>
        </p:nvSpPr>
        <p:spPr>
          <a:xfrm>
            <a:off x="8247888" y="5029200"/>
            <a:ext cx="3145536" cy="914400"/>
          </a:xfrm>
          <a:prstGeom prst="rect">
            <a:avLst/>
          </a:prstGeom>
          <a:noFill/>
          <a:ln/>
        </p:spPr>
        <p:txBody>
          <a:bodyPr wrap="square" lIns="0" tIns="0" rIns="0" bIns="0" rtlCol="0" anchor="ctr"/>
          <a:lstStyle/>
          <a:p>
            <a:pPr indent="0" marL="0">
              <a:lnSpc>
                <a:spcPct val="115000"/>
              </a:lnSpc>
              <a:buNone/>
            </a:pPr>
            <a:r>
              <a:rPr lang="en-US" sz="980" dirty="0">
                <a:solidFill>
                  <a:srgbClr val="51678A"/>
                </a:solidFill>
                <a:latin typeface="Calibri" pitchFamily="34" charset="0"/>
                <a:ea typeface="Calibri" pitchFamily="34" charset="-122"/>
                <a:cs typeface="Calibri" pitchFamily="34" charset="-120"/>
              </a:rPr>
              <a:t>зумовлені стихійними лихами, аваріями, надзвичайними ситуаціями природного чи техногенного характеру</a:t>
            </a:r>
            <a:endParaRPr lang="en-US" sz="980" dirty="0"/>
          </a:p>
        </p:txBody>
      </p:sp>
      <p:sp>
        <p:nvSpPr>
          <p:cNvPr id="34" name="Text 26"/>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2.2 Класифікація господарських ризиків</a:t>
            </a:r>
            <a:endParaRPr lang="en-US" sz="900" dirty="0"/>
          </a:p>
        </p:txBody>
      </p:sp>
      <p:sp>
        <p:nvSpPr>
          <p:cNvPr id="35" name="Text 27"/>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2.2  КЛАСИФІКАЦІЯ ГОСПОДАРСЬКИХ РИЗИКІВ</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Види ризику за ступенем допустимості втрат</a:t>
            </a:r>
            <a:endParaRPr lang="en-US" sz="2400" dirty="0"/>
          </a:p>
        </p:txBody>
      </p:sp>
      <p:sp>
        <p:nvSpPr>
          <p:cNvPr id="4" name="Text 2"/>
          <p:cNvSpPr/>
          <p:nvPr/>
        </p:nvSpPr>
        <p:spPr>
          <a:xfrm>
            <a:off x="548640" y="1417320"/>
            <a:ext cx="7315200" cy="320040"/>
          </a:xfrm>
          <a:prstGeom prst="rect">
            <a:avLst/>
          </a:prstGeom>
          <a:noFill/>
          <a:ln/>
        </p:spPr>
        <p:txBody>
          <a:bodyPr wrap="square" lIns="0" tIns="0" rIns="0" bIns="0" rtlCol="0" anchor="ctr"/>
          <a:lstStyle/>
          <a:p>
            <a:pPr indent="0" marL="0">
              <a:buNone/>
            </a:pPr>
            <a:r>
              <a:rPr lang="en-US" sz="1150" i="1" dirty="0">
                <a:solidFill>
                  <a:srgbClr val="51678A"/>
                </a:solidFill>
                <a:latin typeface="Calibri" pitchFamily="34" charset="0"/>
                <a:ea typeface="Calibri" pitchFamily="34" charset="-122"/>
                <a:cs typeface="Calibri" pitchFamily="34" charset="-120"/>
              </a:rPr>
              <a:t>Рівень можливих втрат зростає ліворуч праворуч</a:t>
            </a:r>
            <a:endParaRPr lang="en-US" sz="1150" dirty="0"/>
          </a:p>
        </p:txBody>
      </p:sp>
      <p:sp>
        <p:nvSpPr>
          <p:cNvPr id="5" name="Shape 3"/>
          <p:cNvSpPr/>
          <p:nvPr/>
        </p:nvSpPr>
        <p:spPr>
          <a:xfrm>
            <a:off x="2263140" y="2313432"/>
            <a:ext cx="7498080" cy="0"/>
          </a:xfrm>
          <a:prstGeom prst="line">
            <a:avLst/>
          </a:prstGeom>
          <a:noFill/>
          <a:ln w="31750">
            <a:solidFill>
              <a:srgbClr val="CFDCEF"/>
            </a:solidFill>
            <a:prstDash val="solid"/>
          </a:ln>
        </p:spPr>
      </p:sp>
      <p:sp>
        <p:nvSpPr>
          <p:cNvPr id="6" name="Shape 4"/>
          <p:cNvSpPr/>
          <p:nvPr/>
        </p:nvSpPr>
        <p:spPr>
          <a:xfrm>
            <a:off x="2061972" y="2112264"/>
            <a:ext cx="402336" cy="402336"/>
          </a:xfrm>
          <a:prstGeom prst="ellipse">
            <a:avLst/>
          </a:prstGeom>
          <a:solidFill>
            <a:srgbClr val="E8A33D"/>
          </a:solidFill>
          <a:ln w="25400">
            <a:solidFill>
              <a:srgbClr val="FFFFFF"/>
            </a:solidFill>
            <a:prstDash val="solid"/>
          </a:ln>
        </p:spPr>
      </p:sp>
      <p:sp>
        <p:nvSpPr>
          <p:cNvPr id="7" name="Text 5"/>
          <p:cNvSpPr txBox="1"/>
          <p:nvPr/>
        </p:nvSpPr>
        <p:spPr>
          <a:xfrm>
            <a:off x="2061972" y="2112264"/>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8" name="Shape 6"/>
          <p:cNvSpPr/>
          <p:nvPr/>
        </p:nvSpPr>
        <p:spPr>
          <a:xfrm>
            <a:off x="548640" y="2880360"/>
            <a:ext cx="3429000" cy="1920240"/>
          </a:xfrm>
          <a:prstGeom prst="roundRect">
            <a:avLst>
              <a:gd name="adj" fmla="val 3810"/>
            </a:avLst>
          </a:prstGeom>
          <a:solidFill>
            <a:srgbClr val="F3F6FB"/>
          </a:solidFill>
          <a:ln/>
        </p:spPr>
      </p:sp>
      <p:sp>
        <p:nvSpPr>
          <p:cNvPr id="9" name="Text 7"/>
          <p:cNvSpPr txBox="1"/>
          <p:nvPr/>
        </p:nvSpPr>
        <p:spPr>
          <a:xfrm>
            <a:off x="777240" y="3063240"/>
            <a:ext cx="2971800" cy="45720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Допустимий ризик</a:t>
            </a:r>
            <a:endParaRPr lang="en-US" sz="1400" dirty="0"/>
          </a:p>
        </p:txBody>
      </p:sp>
      <p:sp>
        <p:nvSpPr>
          <p:cNvPr id="10" name="Text 8"/>
          <p:cNvSpPr txBox="1"/>
          <p:nvPr/>
        </p:nvSpPr>
        <p:spPr>
          <a:xfrm>
            <a:off x="777240" y="3520440"/>
            <a:ext cx="2971800" cy="1188720"/>
          </a:xfrm>
          <a:prstGeom prst="rect">
            <a:avLst/>
          </a:prstGeom>
          <a:noFill/>
          <a:ln/>
        </p:spPr>
        <p:txBody>
          <a:bodyPr wrap="square" lIns="0" tIns="0" rIns="0" bIns="0" rtlCol="0" anchor="ctr"/>
          <a:lstStyle/>
          <a:p>
            <a:pPr indent="0" marL="0">
              <a:lnSpc>
                <a:spcPct val="120000"/>
              </a:lnSpc>
              <a:buNone/>
            </a:pPr>
            <a:r>
              <a:rPr lang="en-US" sz="1080" dirty="0">
                <a:solidFill>
                  <a:srgbClr val="51678A"/>
                </a:solidFill>
                <a:latin typeface="Calibri" pitchFamily="34" charset="0"/>
                <a:ea typeface="Calibri" pitchFamily="34" charset="-122"/>
                <a:cs typeface="Calibri" pitchFamily="34" charset="-120"/>
              </a:rPr>
              <a:t>можливі втрати не перевищують очікуваного прибутку від операції; підприємство залишається фінансово стійким</a:t>
            </a:r>
            <a:endParaRPr lang="en-US" sz="1080" dirty="0"/>
          </a:p>
        </p:txBody>
      </p:sp>
      <p:sp>
        <p:nvSpPr>
          <p:cNvPr id="11" name="Shape 9"/>
          <p:cNvSpPr/>
          <p:nvPr/>
        </p:nvSpPr>
        <p:spPr>
          <a:xfrm>
            <a:off x="5811012" y="2112264"/>
            <a:ext cx="402336" cy="402336"/>
          </a:xfrm>
          <a:prstGeom prst="ellipse">
            <a:avLst/>
          </a:prstGeom>
          <a:solidFill>
            <a:srgbClr val="C87F1C"/>
          </a:solidFill>
          <a:ln w="25400">
            <a:solidFill>
              <a:srgbClr val="FFFFFF"/>
            </a:solidFill>
            <a:prstDash val="solid"/>
          </a:ln>
        </p:spPr>
      </p:sp>
      <p:sp>
        <p:nvSpPr>
          <p:cNvPr id="12" name="Text 10"/>
          <p:cNvSpPr txBox="1"/>
          <p:nvPr/>
        </p:nvSpPr>
        <p:spPr>
          <a:xfrm>
            <a:off x="5811012" y="2112264"/>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3" name="Shape 11"/>
          <p:cNvSpPr/>
          <p:nvPr/>
        </p:nvSpPr>
        <p:spPr>
          <a:xfrm>
            <a:off x="4297680" y="2880360"/>
            <a:ext cx="3429000" cy="1920240"/>
          </a:xfrm>
          <a:prstGeom prst="roundRect">
            <a:avLst>
              <a:gd name="adj" fmla="val 3810"/>
            </a:avLst>
          </a:prstGeom>
          <a:solidFill>
            <a:srgbClr val="F3F6FB"/>
          </a:solidFill>
          <a:ln/>
        </p:spPr>
      </p:sp>
      <p:sp>
        <p:nvSpPr>
          <p:cNvPr id="14" name="Text 12"/>
          <p:cNvSpPr txBox="1"/>
          <p:nvPr/>
        </p:nvSpPr>
        <p:spPr>
          <a:xfrm>
            <a:off x="4526280" y="3063240"/>
            <a:ext cx="2971800" cy="45720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Критичний ризик</a:t>
            </a:r>
            <a:endParaRPr lang="en-US" sz="1400" dirty="0"/>
          </a:p>
        </p:txBody>
      </p:sp>
      <p:sp>
        <p:nvSpPr>
          <p:cNvPr id="15" name="Text 13"/>
          <p:cNvSpPr txBox="1"/>
          <p:nvPr/>
        </p:nvSpPr>
        <p:spPr>
          <a:xfrm>
            <a:off x="4526280" y="3520440"/>
            <a:ext cx="2971800" cy="1188720"/>
          </a:xfrm>
          <a:prstGeom prst="rect">
            <a:avLst/>
          </a:prstGeom>
          <a:noFill/>
          <a:ln/>
        </p:spPr>
        <p:txBody>
          <a:bodyPr wrap="square" lIns="0" tIns="0" rIns="0" bIns="0" rtlCol="0" anchor="ctr"/>
          <a:lstStyle/>
          <a:p>
            <a:pPr indent="0" marL="0">
              <a:lnSpc>
                <a:spcPct val="120000"/>
              </a:lnSpc>
              <a:buNone/>
            </a:pPr>
            <a:r>
              <a:rPr lang="en-US" sz="1080" dirty="0">
                <a:solidFill>
                  <a:srgbClr val="51678A"/>
                </a:solidFill>
                <a:latin typeface="Calibri" pitchFamily="34" charset="0"/>
                <a:ea typeface="Calibri" pitchFamily="34" charset="-122"/>
                <a:cs typeface="Calibri" pitchFamily="34" charset="-120"/>
              </a:rPr>
              <a:t>втрати перевищують очікуваний прибуток і можуть сягати обсягу виручки від реалізації продукції</a:t>
            </a:r>
            <a:endParaRPr lang="en-US" sz="1080" dirty="0"/>
          </a:p>
        </p:txBody>
      </p:sp>
      <p:sp>
        <p:nvSpPr>
          <p:cNvPr id="16" name="Shape 14"/>
          <p:cNvSpPr/>
          <p:nvPr/>
        </p:nvSpPr>
        <p:spPr>
          <a:xfrm>
            <a:off x="9560052" y="2112264"/>
            <a:ext cx="402336" cy="402336"/>
          </a:xfrm>
          <a:prstGeom prst="ellipse">
            <a:avLst/>
          </a:prstGeom>
          <a:solidFill>
            <a:srgbClr val="A8471E"/>
          </a:solidFill>
          <a:ln w="25400">
            <a:solidFill>
              <a:srgbClr val="FFFFFF"/>
            </a:solidFill>
            <a:prstDash val="solid"/>
          </a:ln>
        </p:spPr>
      </p:sp>
      <p:sp>
        <p:nvSpPr>
          <p:cNvPr id="17" name="Text 15"/>
          <p:cNvSpPr txBox="1"/>
          <p:nvPr/>
        </p:nvSpPr>
        <p:spPr>
          <a:xfrm>
            <a:off x="9560052" y="2112264"/>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8" name="Shape 16"/>
          <p:cNvSpPr/>
          <p:nvPr/>
        </p:nvSpPr>
        <p:spPr>
          <a:xfrm>
            <a:off x="8046720" y="2880360"/>
            <a:ext cx="3429000" cy="1920240"/>
          </a:xfrm>
          <a:prstGeom prst="roundRect">
            <a:avLst>
              <a:gd name="adj" fmla="val 3810"/>
            </a:avLst>
          </a:prstGeom>
          <a:solidFill>
            <a:srgbClr val="F3F6FB"/>
          </a:solidFill>
          <a:ln/>
        </p:spPr>
      </p:sp>
      <p:sp>
        <p:nvSpPr>
          <p:cNvPr id="19" name="Text 17"/>
          <p:cNvSpPr txBox="1"/>
          <p:nvPr/>
        </p:nvSpPr>
        <p:spPr>
          <a:xfrm>
            <a:off x="8275320" y="3063240"/>
            <a:ext cx="2971800" cy="45720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Катастрофічний ризик</a:t>
            </a:r>
            <a:endParaRPr lang="en-US" sz="1400" dirty="0"/>
          </a:p>
        </p:txBody>
      </p:sp>
      <p:sp>
        <p:nvSpPr>
          <p:cNvPr id="20" name="Text 18"/>
          <p:cNvSpPr txBox="1"/>
          <p:nvPr/>
        </p:nvSpPr>
        <p:spPr>
          <a:xfrm>
            <a:off x="8275320" y="3520440"/>
            <a:ext cx="2971800" cy="1188720"/>
          </a:xfrm>
          <a:prstGeom prst="rect">
            <a:avLst/>
          </a:prstGeom>
          <a:noFill/>
          <a:ln/>
        </p:spPr>
        <p:txBody>
          <a:bodyPr wrap="square" lIns="0" tIns="0" rIns="0" bIns="0" rtlCol="0" anchor="ctr"/>
          <a:lstStyle/>
          <a:p>
            <a:pPr indent="0" marL="0">
              <a:lnSpc>
                <a:spcPct val="120000"/>
              </a:lnSpc>
              <a:buNone/>
            </a:pPr>
            <a:r>
              <a:rPr lang="en-US" sz="1080" dirty="0">
                <a:solidFill>
                  <a:srgbClr val="51678A"/>
                </a:solidFill>
                <a:latin typeface="Calibri" pitchFamily="34" charset="0"/>
                <a:ea typeface="Calibri" pitchFamily="34" charset="-122"/>
                <a:cs typeface="Calibri" pitchFamily="34" charset="-120"/>
              </a:rPr>
              <a:t>втрати сумірні з майновим станом підприємства і здатні призвести до його банкрутства</a:t>
            </a:r>
            <a:endParaRPr lang="en-US" sz="1080" dirty="0"/>
          </a:p>
        </p:txBody>
      </p:sp>
      <p:sp>
        <p:nvSpPr>
          <p:cNvPr id="21" name="Text 19"/>
          <p:cNvSpPr txBox="1"/>
          <p:nvPr/>
        </p:nvSpPr>
        <p:spPr>
          <a:xfrm>
            <a:off x="548640" y="5074920"/>
            <a:ext cx="10881360" cy="868680"/>
          </a:xfrm>
          <a:prstGeom prst="rect">
            <a:avLst/>
          </a:prstGeom>
          <a:noFill/>
          <a:ln/>
        </p:spPr>
        <p:txBody>
          <a:bodyPr wrap="square" lIns="0" tIns="0" rIns="0" bIns="0" rtlCol="0" anchor="ctr"/>
          <a:lstStyle/>
          <a:p>
            <a:pPr indent="0" marL="0">
              <a:lnSpc>
                <a:spcPct val="120000"/>
              </a:lnSpc>
              <a:buNone/>
            </a:pPr>
            <a:r>
              <a:rPr lang="en-US" sz="1150" dirty="0">
                <a:solidFill>
                  <a:srgbClr val="2A3550"/>
                </a:solidFill>
                <a:latin typeface="Calibri" pitchFamily="34" charset="0"/>
                <a:ea typeface="Calibri" pitchFamily="34" charset="-122"/>
                <a:cs typeface="Calibri" pitchFamily="34" charset="-120"/>
              </a:rPr>
              <a:t>Розмежування видів ризику за ступенем допустимості становить основу для встановлення підприємством лімітів ризику та формування власної політики ризик-менеджменту: рішення, що потрапляють у зону катастрофічного ризику, як правило, підлягають безумовній відмові або потребують спеціальних механізмів захисту (страхування, хеджування, резервування).</a:t>
            </a:r>
            <a:endParaRPr lang="en-US" sz="1150" dirty="0"/>
          </a:p>
        </p:txBody>
      </p:sp>
      <p:sp>
        <p:nvSpPr>
          <p:cNvPr id="22" name="Text 20"/>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2.2 Класифікація господарських ризиків</a:t>
            </a:r>
            <a:endParaRPr lang="en-US" sz="900" dirty="0"/>
          </a:p>
        </p:txBody>
      </p:sp>
      <p:sp>
        <p:nvSpPr>
          <p:cNvPr id="23" name="Text 21"/>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2.2  КЛАСИФІКАЦІЯ ГОСПОДАРСЬКИХ РИЗИКІВ</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Чисті та спекулятивні ризики</a:t>
            </a:r>
            <a:endParaRPr lang="en-US" sz="2400" dirty="0"/>
          </a:p>
        </p:txBody>
      </p:sp>
      <p:sp>
        <p:nvSpPr>
          <p:cNvPr id="4" name="Text 2"/>
          <p:cNvSpPr txBox="1"/>
          <p:nvPr/>
        </p:nvSpPr>
        <p:spPr>
          <a:xfrm>
            <a:off x="548640" y="1417320"/>
            <a:ext cx="10972800" cy="457200"/>
          </a:xfrm>
          <a:prstGeom prst="rect">
            <a:avLst/>
          </a:prstGeom>
          <a:noFill/>
          <a:ln/>
        </p:spPr>
        <p:txBody>
          <a:bodyPr wrap="square" lIns="0" tIns="0" rIns="0" bIns="0" rtlCol="0" anchor="ctr"/>
          <a:lstStyle/>
          <a:p>
            <a:pPr indent="0" marL="0">
              <a:lnSpc>
                <a:spcPct val="120000"/>
              </a:lnSpc>
              <a:buNone/>
            </a:pPr>
            <a:r>
              <a:rPr lang="en-US" sz="1250" dirty="0">
                <a:solidFill>
                  <a:srgbClr val="2A3550"/>
                </a:solidFill>
                <a:latin typeface="Calibri" pitchFamily="34" charset="0"/>
                <a:ea typeface="Calibri" pitchFamily="34" charset="-122"/>
                <a:cs typeface="Calibri" pitchFamily="34" charset="-120"/>
              </a:rPr>
              <a:t>За характером можливих наслідків усі господарські ризики поділяють на дві великі групи, що суттєво різняться підходами до управління ними.</a:t>
            </a:r>
            <a:endParaRPr lang="en-US" sz="1250" dirty="0"/>
          </a:p>
        </p:txBody>
      </p:sp>
      <p:sp>
        <p:nvSpPr>
          <p:cNvPr id="5" name="Shape 3"/>
          <p:cNvSpPr/>
          <p:nvPr/>
        </p:nvSpPr>
        <p:spPr>
          <a:xfrm>
            <a:off x="548640" y="2148840"/>
            <a:ext cx="5349240" cy="3520440"/>
          </a:xfrm>
          <a:prstGeom prst="roundRect">
            <a:avLst>
              <a:gd name="adj" fmla="val 2078"/>
            </a:avLst>
          </a:prstGeom>
          <a:solidFill>
            <a:srgbClr val="F3F6FB"/>
          </a:solidFill>
          <a:ln/>
        </p:spPr>
      </p:sp>
      <p:pic>
        <p:nvPicPr>
          <p:cNvPr id="6" name="Image 0" descr="icons/warning_navy.png">    </p:cNvPr>
          <p:cNvPicPr>
            <a:picLocks noChangeAspect="1"/>
          </p:cNvPicPr>
          <p:nvPr/>
        </p:nvPicPr>
        <p:blipFill>
          <a:blip r:embed="rId1"/>
          <a:stretch>
            <a:fillRect/>
          </a:stretch>
        </p:blipFill>
        <p:spPr>
          <a:xfrm>
            <a:off x="868680" y="2441448"/>
            <a:ext cx="438912" cy="438912"/>
          </a:xfrm>
          <a:prstGeom prst="rect">
            <a:avLst/>
          </a:prstGeom>
        </p:spPr>
      </p:pic>
      <p:sp>
        <p:nvSpPr>
          <p:cNvPr id="7" name="Text 4"/>
          <p:cNvSpPr txBox="1"/>
          <p:nvPr/>
        </p:nvSpPr>
        <p:spPr>
          <a:xfrm>
            <a:off x="1463040" y="2441448"/>
            <a:ext cx="4160520" cy="45720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Чисті ризики</a:t>
            </a:r>
            <a:endParaRPr lang="en-US" sz="1550" dirty="0"/>
          </a:p>
        </p:txBody>
      </p:sp>
      <p:sp>
        <p:nvSpPr>
          <p:cNvPr id="8" name="Text 5"/>
          <p:cNvSpPr txBox="1"/>
          <p:nvPr/>
        </p:nvSpPr>
        <p:spPr>
          <a:xfrm>
            <a:off x="868680" y="3108960"/>
            <a:ext cx="4709160" cy="2377440"/>
          </a:xfrm>
          <a:prstGeom prst="rect">
            <a:avLst/>
          </a:prstGeom>
          <a:noFill/>
          <a:ln/>
        </p:spPr>
        <p:txBody>
          <a:bodyPr wrap="square" lIns="0" tIns="0" rIns="0" bIns="0" rtlCol="0" anchor="ctr"/>
          <a:lstStyle/>
          <a:p>
            <a:pPr indent="0" marL="0">
              <a:lnSpc>
                <a:spcPct val="125000"/>
              </a:lnSpc>
              <a:buNone/>
            </a:pPr>
            <a:r>
              <a:rPr lang="en-US" sz="1150" dirty="0">
                <a:solidFill>
                  <a:srgbClr val="51678A"/>
                </a:solidFill>
                <a:latin typeface="Calibri" pitchFamily="34" charset="0"/>
                <a:ea typeface="Calibri" pitchFamily="34" charset="-122"/>
                <a:cs typeface="Calibri" pitchFamily="34" charset="-120"/>
              </a:rPr>
              <a:t>Наслідком настання такого ризику може бути лише негативний або нульовий результат — втрата чи відсутність втрати, але без можливості отримати додаткову вигоду. До чистих належать більшість виробничих, природних, екологічних і транспортних ризиків: пожежа, аварія обладнання, стихійне лихо. Такі ризики, як правило, підлягають страхуванню.</a:t>
            </a:r>
            <a:endParaRPr lang="en-US" sz="1150" dirty="0"/>
          </a:p>
        </p:txBody>
      </p:sp>
      <p:sp>
        <p:nvSpPr>
          <p:cNvPr id="9" name="Shape 6"/>
          <p:cNvSpPr/>
          <p:nvPr/>
        </p:nvSpPr>
        <p:spPr>
          <a:xfrm>
            <a:off x="6172200" y="2148840"/>
            <a:ext cx="5349240" cy="3520440"/>
          </a:xfrm>
          <a:prstGeom prst="roundRect">
            <a:avLst>
              <a:gd name="adj" fmla="val 2078"/>
            </a:avLst>
          </a:prstGeom>
          <a:solidFill>
            <a:srgbClr val="1B2A4A"/>
          </a:solidFill>
          <a:ln/>
        </p:spPr>
      </p:sp>
      <p:pic>
        <p:nvPicPr>
          <p:cNvPr id="10" name="Image 1" descr="icons/random_gold.png">    </p:cNvPr>
          <p:cNvPicPr>
            <a:picLocks noChangeAspect="1"/>
          </p:cNvPicPr>
          <p:nvPr/>
        </p:nvPicPr>
        <p:blipFill>
          <a:blip r:embed="rId2"/>
          <a:stretch>
            <a:fillRect/>
          </a:stretch>
        </p:blipFill>
        <p:spPr>
          <a:xfrm>
            <a:off x="6492240" y="2441448"/>
            <a:ext cx="438912" cy="438912"/>
          </a:xfrm>
          <a:prstGeom prst="rect">
            <a:avLst/>
          </a:prstGeom>
        </p:spPr>
      </p:pic>
      <p:sp>
        <p:nvSpPr>
          <p:cNvPr id="11" name="Text 7"/>
          <p:cNvSpPr txBox="1"/>
          <p:nvPr/>
        </p:nvSpPr>
        <p:spPr>
          <a:xfrm>
            <a:off x="7086600" y="2441448"/>
            <a:ext cx="4160520" cy="457200"/>
          </a:xfrm>
          <a:prstGeom prst="rect">
            <a:avLst/>
          </a:prstGeom>
          <a:noFill/>
          <a:ln/>
        </p:spPr>
        <p:txBody>
          <a:bodyPr wrap="square" lIns="0" tIns="0" rIns="0" bIns="0" rtlCol="0" anchor="ctr"/>
          <a:lstStyle/>
          <a:p>
            <a:pPr indent="0" marL="0">
              <a:buNone/>
            </a:pPr>
            <a:r>
              <a:rPr lang="en-US" sz="1550" b="1" dirty="0">
                <a:solidFill>
                  <a:srgbClr val="FFFFFF"/>
                </a:solidFill>
                <a:latin typeface="Calibri" pitchFamily="34" charset="0"/>
                <a:ea typeface="Calibri" pitchFamily="34" charset="-122"/>
                <a:cs typeface="Calibri" pitchFamily="34" charset="-120"/>
              </a:rPr>
              <a:t>Спекулятивні ризики</a:t>
            </a:r>
            <a:endParaRPr lang="en-US" sz="1550" dirty="0"/>
          </a:p>
        </p:txBody>
      </p:sp>
      <p:sp>
        <p:nvSpPr>
          <p:cNvPr id="12" name="Text 8"/>
          <p:cNvSpPr txBox="1"/>
          <p:nvPr/>
        </p:nvSpPr>
        <p:spPr>
          <a:xfrm>
            <a:off x="6492240" y="3108960"/>
            <a:ext cx="4709160" cy="2377440"/>
          </a:xfrm>
          <a:prstGeom prst="rect">
            <a:avLst/>
          </a:prstGeom>
          <a:noFill/>
          <a:ln/>
        </p:spPr>
        <p:txBody>
          <a:bodyPr wrap="square" lIns="0" tIns="0" rIns="0" bIns="0" rtlCol="0" anchor="ctr"/>
          <a:lstStyle/>
          <a:p>
            <a:pPr indent="0" marL="0">
              <a:lnSpc>
                <a:spcPct val="125000"/>
              </a:lnSpc>
              <a:buNone/>
            </a:pPr>
            <a:r>
              <a:rPr lang="en-US" sz="1150" dirty="0">
                <a:solidFill>
                  <a:srgbClr val="CFDCEF"/>
                </a:solidFill>
                <a:latin typeface="Calibri" pitchFamily="34" charset="0"/>
                <a:ea typeface="Calibri" pitchFamily="34" charset="-122"/>
                <a:cs typeface="Calibri" pitchFamily="34" charset="-120"/>
              </a:rPr>
              <a:t>Наслідком такого ризику може бути як втрата, так і додатковий позитивний ефект (прибуток, вигода). До спекулятивних належить більшість комерційних, фінансових та інвестиційних ризиків: зміна курсу валют, коливання цін на біржові товари, вихід на новий ринок. Саме спекулятивні ризики свідомо приймає на себе підприємець заради отримання підприємницького доходу.</a:t>
            </a:r>
            <a:endParaRPr lang="en-US" sz="1150" dirty="0"/>
          </a:p>
        </p:txBody>
      </p:sp>
      <p:sp>
        <p:nvSpPr>
          <p:cNvPr id="13" name="Text 9"/>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2.2 Класифікація господарських ризиків</a:t>
            </a:r>
            <a:endParaRPr lang="en-US" sz="900" dirty="0"/>
          </a:p>
        </p:txBody>
      </p:sp>
      <p:sp>
        <p:nvSpPr>
          <p:cNvPr id="14" name="Text 10"/>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2.2  КЛАСИФІКАЦІЯ ГОСПОДАРСЬКИХ РИЗИКІВ</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Узагальнена схема класифікації господарських ризиків</a:t>
            </a:r>
            <a:endParaRPr lang="en-US" sz="2400" dirty="0"/>
          </a:p>
        </p:txBody>
      </p:sp>
      <p:sp>
        <p:nvSpPr>
          <p:cNvPr id="4" name="Shape 2"/>
          <p:cNvSpPr/>
          <p:nvPr/>
        </p:nvSpPr>
        <p:spPr>
          <a:xfrm>
            <a:off x="2331720" y="3566160"/>
            <a:ext cx="1965960" cy="914400"/>
          </a:xfrm>
          <a:prstGeom prst="roundRect">
            <a:avLst>
              <a:gd name="adj" fmla="val 10000"/>
            </a:avLst>
          </a:prstGeom>
          <a:solidFill>
            <a:srgbClr val="1B2A4A"/>
          </a:solidFill>
          <a:ln/>
        </p:spPr>
      </p:sp>
      <p:sp>
        <p:nvSpPr>
          <p:cNvPr id="5" name="Text 3"/>
          <p:cNvSpPr txBox="1"/>
          <p:nvPr/>
        </p:nvSpPr>
        <p:spPr>
          <a:xfrm>
            <a:off x="2331720" y="3566160"/>
            <a:ext cx="1965960" cy="914400"/>
          </a:xfrm>
          <a:prstGeom prst="rect">
            <a:avLst/>
          </a:prstGeom>
          <a:noFill/>
          <a:ln/>
        </p:spPr>
        <p:txBody>
          <a:bodyPr wrap="square" lIns="0" tIns="0" rIns="0" bIns="0" rtlCol="0" anchor="ctr"/>
          <a:lstStyle/>
          <a:p>
            <a:pPr algn="ctr" indent="0" marL="0">
              <a:lnSpc>
                <a:spcPct val="105000"/>
              </a:lnSpc>
              <a:buNone/>
            </a:pPr>
            <a:r>
              <a:rPr lang="en-US" sz="1350" b="1" dirty="0">
                <a:solidFill>
                  <a:srgbClr val="E8A33D"/>
                </a:solidFill>
                <a:latin typeface="Cambria" pitchFamily="34" charset="0"/>
                <a:ea typeface="Cambria" pitchFamily="34" charset="-122"/>
                <a:cs typeface="Cambria" pitchFamily="34" charset="-120"/>
              </a:rPr>
              <a:t>ГОСПОДАРСЬКИЙ</a:t>
            </a:r>
            <a:endParaRPr lang="en-US" sz="1350" dirty="0"/>
          </a:p>
          <a:p>
            <a:pPr algn="ctr" indent="0" marL="0">
              <a:lnSpc>
                <a:spcPct val="105000"/>
              </a:lnSpc>
              <a:buNone/>
            </a:pPr>
            <a:r>
              <a:rPr lang="en-US" sz="1350" b="1" dirty="0">
                <a:solidFill>
                  <a:srgbClr val="E8A33D"/>
                </a:solidFill>
                <a:latin typeface="Cambria" pitchFamily="34" charset="0"/>
                <a:ea typeface="Cambria" pitchFamily="34" charset="-122"/>
                <a:cs typeface="Cambria" pitchFamily="34" charset="-120"/>
              </a:rPr>
              <a:t>РИЗИК</a:t>
            </a:r>
            <a:endParaRPr lang="en-US" sz="1350" dirty="0"/>
          </a:p>
        </p:txBody>
      </p:sp>
      <p:sp>
        <p:nvSpPr>
          <p:cNvPr id="6" name="Shape 4"/>
          <p:cNvSpPr/>
          <p:nvPr/>
        </p:nvSpPr>
        <p:spPr>
          <a:xfrm>
            <a:off x="5120640" y="1874520"/>
            <a:ext cx="6309360" cy="841248"/>
          </a:xfrm>
          <a:prstGeom prst="roundRect">
            <a:avLst>
              <a:gd name="adj" fmla="val 6522"/>
            </a:avLst>
          </a:prstGeom>
          <a:solidFill>
            <a:srgbClr val="F3F6FB"/>
          </a:solidFill>
          <a:ln/>
        </p:spPr>
      </p:sp>
      <p:sp>
        <p:nvSpPr>
          <p:cNvPr id="7" name="Shape 5"/>
          <p:cNvSpPr/>
          <p:nvPr/>
        </p:nvSpPr>
        <p:spPr>
          <a:xfrm>
            <a:off x="4992624" y="2039112"/>
            <a:ext cx="128016" cy="512064"/>
          </a:xfrm>
          <a:prstGeom prst="roundRect">
            <a:avLst/>
          </a:prstGeom>
          <a:solidFill>
            <a:srgbClr val="C87F1C"/>
          </a:solidFill>
          <a:ln/>
        </p:spPr>
      </p:sp>
      <p:sp>
        <p:nvSpPr>
          <p:cNvPr id="8" name="Text 6"/>
          <p:cNvSpPr txBox="1"/>
          <p:nvPr/>
        </p:nvSpPr>
        <p:spPr>
          <a:xfrm>
            <a:off x="5349240" y="1965960"/>
            <a:ext cx="5852160" cy="347472"/>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За сферою</a:t>
            </a:r>
            <a:endParaRPr lang="en-US" sz="1250" dirty="0"/>
          </a:p>
        </p:txBody>
      </p:sp>
      <p:sp>
        <p:nvSpPr>
          <p:cNvPr id="9" name="Text 7"/>
          <p:cNvSpPr txBox="1"/>
          <p:nvPr/>
        </p:nvSpPr>
        <p:spPr>
          <a:xfrm>
            <a:off x="5349240" y="2313432"/>
            <a:ext cx="5852160" cy="347472"/>
          </a:xfrm>
          <a:prstGeom prst="rect">
            <a:avLst/>
          </a:prstGeom>
          <a:noFill/>
          <a:ln/>
        </p:spPr>
        <p:txBody>
          <a:bodyPr wrap="square" lIns="0" tIns="0" rIns="0" bIns="0" rtlCol="0" anchor="ctr"/>
          <a:lstStyle/>
          <a:p>
            <a:pPr indent="0" marL="0">
              <a:buNone/>
            </a:pPr>
            <a:r>
              <a:rPr lang="en-US" sz="1050" dirty="0">
                <a:solidFill>
                  <a:srgbClr val="51678A"/>
                </a:solidFill>
                <a:latin typeface="Calibri" pitchFamily="34" charset="0"/>
                <a:ea typeface="Calibri" pitchFamily="34" charset="-122"/>
                <a:cs typeface="Calibri" pitchFamily="34" charset="-120"/>
              </a:rPr>
              <a:t>виробничий · комерційний · фінансовий · інноваційний</a:t>
            </a:r>
            <a:endParaRPr lang="en-US" sz="1050" dirty="0"/>
          </a:p>
        </p:txBody>
      </p:sp>
      <p:sp>
        <p:nvSpPr>
          <p:cNvPr id="10" name="Shape 8"/>
          <p:cNvSpPr/>
          <p:nvPr/>
        </p:nvSpPr>
        <p:spPr>
          <a:xfrm>
            <a:off x="4297680" y="4023360"/>
            <a:ext cx="822960" cy="-1728216"/>
          </a:xfrm>
          <a:prstGeom prst="line">
            <a:avLst/>
          </a:prstGeom>
          <a:noFill/>
          <a:ln w="19050">
            <a:solidFill>
              <a:srgbClr val="CFDCEF"/>
            </a:solidFill>
            <a:prstDash val="solid"/>
          </a:ln>
        </p:spPr>
      </p:sp>
      <p:sp>
        <p:nvSpPr>
          <p:cNvPr id="11" name="Shape 9"/>
          <p:cNvSpPr/>
          <p:nvPr/>
        </p:nvSpPr>
        <p:spPr>
          <a:xfrm>
            <a:off x="5120640" y="2916936"/>
            <a:ext cx="6309360" cy="841248"/>
          </a:xfrm>
          <a:prstGeom prst="roundRect">
            <a:avLst>
              <a:gd name="adj" fmla="val 6522"/>
            </a:avLst>
          </a:prstGeom>
          <a:solidFill>
            <a:srgbClr val="FCEFDA"/>
          </a:solidFill>
          <a:ln/>
        </p:spPr>
      </p:sp>
      <p:sp>
        <p:nvSpPr>
          <p:cNvPr id="12" name="Shape 10"/>
          <p:cNvSpPr/>
          <p:nvPr/>
        </p:nvSpPr>
        <p:spPr>
          <a:xfrm>
            <a:off x="4992624" y="3081528"/>
            <a:ext cx="128016" cy="512064"/>
          </a:xfrm>
          <a:prstGeom prst="roundRect">
            <a:avLst/>
          </a:prstGeom>
          <a:solidFill>
            <a:srgbClr val="C87F1C"/>
          </a:solidFill>
          <a:ln/>
        </p:spPr>
      </p:sp>
      <p:sp>
        <p:nvSpPr>
          <p:cNvPr id="13" name="Text 11"/>
          <p:cNvSpPr txBox="1"/>
          <p:nvPr/>
        </p:nvSpPr>
        <p:spPr>
          <a:xfrm>
            <a:off x="5349240" y="3008376"/>
            <a:ext cx="5852160" cy="347472"/>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За ступенем допустимості</a:t>
            </a:r>
            <a:endParaRPr lang="en-US" sz="1250" dirty="0"/>
          </a:p>
        </p:txBody>
      </p:sp>
      <p:sp>
        <p:nvSpPr>
          <p:cNvPr id="14" name="Text 12"/>
          <p:cNvSpPr txBox="1"/>
          <p:nvPr/>
        </p:nvSpPr>
        <p:spPr>
          <a:xfrm>
            <a:off x="5349240" y="3355848"/>
            <a:ext cx="5852160" cy="347472"/>
          </a:xfrm>
          <a:prstGeom prst="rect">
            <a:avLst/>
          </a:prstGeom>
          <a:noFill/>
          <a:ln/>
        </p:spPr>
        <p:txBody>
          <a:bodyPr wrap="square" lIns="0" tIns="0" rIns="0" bIns="0" rtlCol="0" anchor="ctr"/>
          <a:lstStyle/>
          <a:p>
            <a:pPr indent="0" marL="0">
              <a:buNone/>
            </a:pPr>
            <a:r>
              <a:rPr lang="en-US" sz="1050" dirty="0">
                <a:solidFill>
                  <a:srgbClr val="51678A"/>
                </a:solidFill>
                <a:latin typeface="Calibri" pitchFamily="34" charset="0"/>
                <a:ea typeface="Calibri" pitchFamily="34" charset="-122"/>
                <a:cs typeface="Calibri" pitchFamily="34" charset="-120"/>
              </a:rPr>
              <a:t>допустимий · критичний · катастрофічний</a:t>
            </a:r>
            <a:endParaRPr lang="en-US" sz="1050" dirty="0"/>
          </a:p>
        </p:txBody>
      </p:sp>
      <p:sp>
        <p:nvSpPr>
          <p:cNvPr id="15" name="Shape 13"/>
          <p:cNvSpPr/>
          <p:nvPr/>
        </p:nvSpPr>
        <p:spPr>
          <a:xfrm>
            <a:off x="4297680" y="4023360"/>
            <a:ext cx="822960" cy="-685800"/>
          </a:xfrm>
          <a:prstGeom prst="line">
            <a:avLst/>
          </a:prstGeom>
          <a:noFill/>
          <a:ln w="19050">
            <a:solidFill>
              <a:srgbClr val="CFDCEF"/>
            </a:solidFill>
            <a:prstDash val="solid"/>
          </a:ln>
        </p:spPr>
      </p:sp>
      <p:sp>
        <p:nvSpPr>
          <p:cNvPr id="16" name="Shape 14"/>
          <p:cNvSpPr/>
          <p:nvPr/>
        </p:nvSpPr>
        <p:spPr>
          <a:xfrm>
            <a:off x="5120640" y="3959352"/>
            <a:ext cx="6309360" cy="841248"/>
          </a:xfrm>
          <a:prstGeom prst="roundRect">
            <a:avLst>
              <a:gd name="adj" fmla="val 6522"/>
            </a:avLst>
          </a:prstGeom>
          <a:solidFill>
            <a:srgbClr val="F3F6FB"/>
          </a:solidFill>
          <a:ln/>
        </p:spPr>
      </p:sp>
      <p:sp>
        <p:nvSpPr>
          <p:cNvPr id="17" name="Shape 15"/>
          <p:cNvSpPr/>
          <p:nvPr/>
        </p:nvSpPr>
        <p:spPr>
          <a:xfrm>
            <a:off x="4992624" y="4123944"/>
            <a:ext cx="128016" cy="512064"/>
          </a:xfrm>
          <a:prstGeom prst="roundRect">
            <a:avLst/>
          </a:prstGeom>
          <a:solidFill>
            <a:srgbClr val="C87F1C"/>
          </a:solidFill>
          <a:ln/>
        </p:spPr>
      </p:sp>
      <p:sp>
        <p:nvSpPr>
          <p:cNvPr id="18" name="Text 16"/>
          <p:cNvSpPr txBox="1"/>
          <p:nvPr/>
        </p:nvSpPr>
        <p:spPr>
          <a:xfrm>
            <a:off x="5349240" y="4050792"/>
            <a:ext cx="5852160" cy="347472"/>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За характером наслідків</a:t>
            </a:r>
            <a:endParaRPr lang="en-US" sz="1250" dirty="0"/>
          </a:p>
        </p:txBody>
      </p:sp>
      <p:sp>
        <p:nvSpPr>
          <p:cNvPr id="19" name="Text 17"/>
          <p:cNvSpPr txBox="1"/>
          <p:nvPr/>
        </p:nvSpPr>
        <p:spPr>
          <a:xfrm>
            <a:off x="5349240" y="4398264"/>
            <a:ext cx="5852160" cy="347472"/>
          </a:xfrm>
          <a:prstGeom prst="rect">
            <a:avLst/>
          </a:prstGeom>
          <a:noFill/>
          <a:ln/>
        </p:spPr>
        <p:txBody>
          <a:bodyPr wrap="square" lIns="0" tIns="0" rIns="0" bIns="0" rtlCol="0" anchor="ctr"/>
          <a:lstStyle/>
          <a:p>
            <a:pPr indent="0" marL="0">
              <a:buNone/>
            </a:pPr>
            <a:r>
              <a:rPr lang="en-US" sz="1050" dirty="0">
                <a:solidFill>
                  <a:srgbClr val="51678A"/>
                </a:solidFill>
                <a:latin typeface="Calibri" pitchFamily="34" charset="0"/>
                <a:ea typeface="Calibri" pitchFamily="34" charset="-122"/>
                <a:cs typeface="Calibri" pitchFamily="34" charset="-120"/>
              </a:rPr>
              <a:t>чистий · спекулятивний</a:t>
            </a:r>
            <a:endParaRPr lang="en-US" sz="1050" dirty="0"/>
          </a:p>
        </p:txBody>
      </p:sp>
      <p:sp>
        <p:nvSpPr>
          <p:cNvPr id="20" name="Shape 18"/>
          <p:cNvSpPr/>
          <p:nvPr/>
        </p:nvSpPr>
        <p:spPr>
          <a:xfrm>
            <a:off x="4297680" y="4023360"/>
            <a:ext cx="822960" cy="356616"/>
          </a:xfrm>
          <a:prstGeom prst="line">
            <a:avLst/>
          </a:prstGeom>
          <a:noFill/>
          <a:ln w="19050">
            <a:solidFill>
              <a:srgbClr val="CFDCEF"/>
            </a:solidFill>
            <a:prstDash val="solid"/>
          </a:ln>
        </p:spPr>
      </p:sp>
      <p:sp>
        <p:nvSpPr>
          <p:cNvPr id="21" name="Shape 19"/>
          <p:cNvSpPr/>
          <p:nvPr/>
        </p:nvSpPr>
        <p:spPr>
          <a:xfrm>
            <a:off x="5120640" y="5001768"/>
            <a:ext cx="6309360" cy="841248"/>
          </a:xfrm>
          <a:prstGeom prst="roundRect">
            <a:avLst>
              <a:gd name="adj" fmla="val 6522"/>
            </a:avLst>
          </a:prstGeom>
          <a:solidFill>
            <a:srgbClr val="FCEFDA"/>
          </a:solidFill>
          <a:ln/>
        </p:spPr>
      </p:sp>
      <p:sp>
        <p:nvSpPr>
          <p:cNvPr id="22" name="Shape 20"/>
          <p:cNvSpPr/>
          <p:nvPr/>
        </p:nvSpPr>
        <p:spPr>
          <a:xfrm>
            <a:off x="4992624" y="5166360"/>
            <a:ext cx="128016" cy="512064"/>
          </a:xfrm>
          <a:prstGeom prst="roundRect">
            <a:avLst/>
          </a:prstGeom>
          <a:solidFill>
            <a:srgbClr val="C87F1C"/>
          </a:solidFill>
          <a:ln/>
        </p:spPr>
      </p:sp>
      <p:sp>
        <p:nvSpPr>
          <p:cNvPr id="23" name="Text 21"/>
          <p:cNvSpPr txBox="1"/>
          <p:nvPr/>
        </p:nvSpPr>
        <p:spPr>
          <a:xfrm>
            <a:off x="5349240" y="5093208"/>
            <a:ext cx="5852160" cy="347472"/>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За тривалістю дії</a:t>
            </a:r>
            <a:endParaRPr lang="en-US" sz="1250" dirty="0"/>
          </a:p>
        </p:txBody>
      </p:sp>
      <p:sp>
        <p:nvSpPr>
          <p:cNvPr id="24" name="Text 22"/>
          <p:cNvSpPr txBox="1"/>
          <p:nvPr/>
        </p:nvSpPr>
        <p:spPr>
          <a:xfrm>
            <a:off x="5349240" y="5440680"/>
            <a:ext cx="5852160" cy="347472"/>
          </a:xfrm>
          <a:prstGeom prst="rect">
            <a:avLst/>
          </a:prstGeom>
          <a:noFill/>
          <a:ln/>
        </p:spPr>
        <p:txBody>
          <a:bodyPr wrap="square" lIns="0" tIns="0" rIns="0" bIns="0" rtlCol="0" anchor="ctr"/>
          <a:lstStyle/>
          <a:p>
            <a:pPr indent="0" marL="0">
              <a:buNone/>
            </a:pPr>
            <a:r>
              <a:rPr lang="en-US" sz="1050" dirty="0">
                <a:solidFill>
                  <a:srgbClr val="51678A"/>
                </a:solidFill>
                <a:latin typeface="Calibri" pitchFamily="34" charset="0"/>
                <a:ea typeface="Calibri" pitchFamily="34" charset="-122"/>
                <a:cs typeface="Calibri" pitchFamily="34" charset="-120"/>
              </a:rPr>
              <a:t>короткостроковий · середньостроковий · довгостроковий</a:t>
            </a:r>
            <a:endParaRPr lang="en-US" sz="1050" dirty="0"/>
          </a:p>
        </p:txBody>
      </p:sp>
      <p:sp>
        <p:nvSpPr>
          <p:cNvPr id="25" name="Shape 23"/>
          <p:cNvSpPr/>
          <p:nvPr/>
        </p:nvSpPr>
        <p:spPr>
          <a:xfrm>
            <a:off x="4297680" y="4023360"/>
            <a:ext cx="822960" cy="1399032"/>
          </a:xfrm>
          <a:prstGeom prst="line">
            <a:avLst/>
          </a:prstGeom>
          <a:noFill/>
          <a:ln w="19050">
            <a:solidFill>
              <a:srgbClr val="CFDCEF"/>
            </a:solidFill>
            <a:prstDash val="solid"/>
          </a:ln>
        </p:spPr>
      </p:sp>
      <p:sp>
        <p:nvSpPr>
          <p:cNvPr id="26" name="Text 24"/>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2.2 Класифікація господарських ризиків</a:t>
            </a:r>
            <a:endParaRPr lang="en-US" sz="900" dirty="0"/>
          </a:p>
        </p:txBody>
      </p:sp>
      <p:sp>
        <p:nvSpPr>
          <p:cNvPr id="27" name="Text 25"/>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811512" y="-1463040"/>
            <a:ext cx="3840480" cy="3840480"/>
          </a:xfrm>
          <a:prstGeom prst="ellipse">
            <a:avLst/>
          </a:prstGeom>
          <a:solidFill>
            <a:srgbClr val="24365C"/>
          </a:solidFill>
          <a:ln/>
        </p:spPr>
      </p:sp>
      <p:sp>
        <p:nvSpPr>
          <p:cNvPr id="3" name="Shape 1"/>
          <p:cNvSpPr/>
          <p:nvPr/>
        </p:nvSpPr>
        <p:spPr>
          <a:xfrm>
            <a:off x="11000232" y="4206240"/>
            <a:ext cx="2743200" cy="2743200"/>
          </a:xfrm>
          <a:prstGeom prst="ellipse">
            <a:avLst/>
          </a:prstGeom>
          <a:solidFill>
            <a:srgbClr val="2C4066"/>
          </a:solidFill>
          <a:ln/>
        </p:spPr>
      </p:sp>
      <p:sp>
        <p:nvSpPr>
          <p:cNvPr id="4" name="Text 2"/>
          <p:cNvSpPr/>
          <p:nvPr/>
        </p:nvSpPr>
        <p:spPr>
          <a:xfrm>
            <a:off x="640080" y="2286000"/>
            <a:ext cx="3657600" cy="1188720"/>
          </a:xfrm>
          <a:prstGeom prst="rect">
            <a:avLst/>
          </a:prstGeom>
          <a:noFill/>
          <a:ln/>
        </p:spPr>
        <p:txBody>
          <a:bodyPr wrap="square" lIns="0" tIns="0" rIns="0" bIns="0" rtlCol="0" anchor="ctr"/>
          <a:lstStyle/>
          <a:p>
            <a:pPr indent="0" marL="0">
              <a:buNone/>
            </a:pPr>
            <a:r>
              <a:rPr lang="en-US" sz="6000" b="1" dirty="0">
                <a:solidFill>
                  <a:srgbClr val="E8A33D"/>
                </a:solidFill>
                <a:latin typeface="Cambria" pitchFamily="34" charset="0"/>
                <a:ea typeface="Cambria" pitchFamily="34" charset="-122"/>
                <a:cs typeface="Cambria" pitchFamily="34" charset="-120"/>
              </a:rPr>
              <a:t>2.3</a:t>
            </a:r>
            <a:endParaRPr lang="en-US" sz="6000" dirty="0"/>
          </a:p>
        </p:txBody>
      </p:sp>
      <p:sp>
        <p:nvSpPr>
          <p:cNvPr id="5" name="Text 3"/>
          <p:cNvSpPr/>
          <p:nvPr/>
        </p:nvSpPr>
        <p:spPr>
          <a:xfrm>
            <a:off x="658368" y="3337560"/>
            <a:ext cx="8686800" cy="1005840"/>
          </a:xfrm>
          <a:prstGeom prst="rect">
            <a:avLst/>
          </a:prstGeom>
          <a:noFill/>
          <a:ln/>
        </p:spPr>
        <p:txBody>
          <a:bodyPr wrap="square" lIns="0" tIns="0" rIns="0" bIns="0" rtlCol="0" anchor="ctr"/>
          <a:lstStyle/>
          <a:p>
            <a:pPr indent="0" marL="0">
              <a:lnSpc>
                <a:spcPct val="105000"/>
              </a:lnSpc>
              <a:buNone/>
            </a:pPr>
            <a:r>
              <a:rPr lang="en-US" sz="3000" b="1" dirty="0">
                <a:solidFill>
                  <a:srgbClr val="FFFFFF"/>
                </a:solidFill>
                <a:latin typeface="Cambria" pitchFamily="34" charset="0"/>
                <a:ea typeface="Cambria" pitchFamily="34" charset="-122"/>
                <a:cs typeface="Cambria" pitchFamily="34" charset="-120"/>
              </a:rPr>
              <a:t>Джерела виникнення та функції ризику</a:t>
            </a:r>
            <a:endParaRPr lang="en-US" sz="3000" dirty="0"/>
          </a:p>
        </p:txBody>
      </p:sp>
      <p:sp>
        <p:nvSpPr>
          <p:cNvPr id="6" name="Text 4"/>
          <p:cNvSpPr/>
          <p:nvPr/>
        </p:nvSpPr>
        <p:spPr>
          <a:xfrm>
            <a:off x="658368" y="4343400"/>
            <a:ext cx="8229600" cy="548640"/>
          </a:xfrm>
          <a:prstGeom prst="rect">
            <a:avLst/>
          </a:prstGeom>
          <a:noFill/>
          <a:ln/>
        </p:spPr>
        <p:txBody>
          <a:bodyPr wrap="square" lIns="0" tIns="0" rIns="0" bIns="0" rtlCol="0" anchor="ctr"/>
          <a:lstStyle/>
          <a:p>
            <a:pPr indent="0" marL="0">
              <a:buNone/>
            </a:pPr>
            <a:r>
              <a:rPr lang="en-US" sz="1300" i="1" dirty="0">
                <a:solidFill>
                  <a:srgbClr val="CFDCEF"/>
                </a:solidFill>
                <a:latin typeface="Calibri" pitchFamily="34" charset="0"/>
                <a:ea typeface="Calibri" pitchFamily="34" charset="-122"/>
                <a:cs typeface="Calibri" pitchFamily="34" charset="-120"/>
              </a:rPr>
              <a:t>Середовища формування чинників ризику та його роль у діяльності підприємства</a:t>
            </a:r>
            <a:endParaRPr lang="en-US" sz="1300" dirty="0"/>
          </a:p>
        </p:txBody>
      </p:sp>
      <p:sp>
        <p:nvSpPr>
          <p:cNvPr id="7" name="Text 5"/>
          <p:cNvSpPr/>
          <p:nvPr/>
        </p:nvSpPr>
        <p:spPr>
          <a:xfrm>
            <a:off x="457200" y="6547104"/>
            <a:ext cx="7315200" cy="274320"/>
          </a:xfrm>
          <a:prstGeom prst="rect">
            <a:avLst/>
          </a:prstGeom>
          <a:noFill/>
          <a:ln/>
        </p:spPr>
        <p:txBody>
          <a:bodyPr wrap="square" lIns="0" tIns="0" rIns="0" bIns="0" rtlCol="0" anchor="ctr"/>
          <a:lstStyle/>
          <a:p>
            <a:pPr algn="l" indent="0" marL="0">
              <a:buNone/>
            </a:pPr>
            <a:endParaRPr lang="en-US" sz="900" dirty="0"/>
          </a:p>
        </p:txBody>
      </p:sp>
      <p:sp>
        <p:nvSpPr>
          <p:cNvPr id="8" name="Text 6"/>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2.3  ДЖЕРЕЛА ВИНИКНЕННЯ ТА ФУНКЦІЇ РИЗИКУ</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Рівні середовища виникнення джерел ризику</a:t>
            </a:r>
            <a:endParaRPr lang="en-US" sz="2400" dirty="0"/>
          </a:p>
        </p:txBody>
      </p:sp>
      <p:sp>
        <p:nvSpPr>
          <p:cNvPr id="4" name="Text 2"/>
          <p:cNvSpPr txBox="1"/>
          <p:nvPr/>
        </p:nvSpPr>
        <p:spPr>
          <a:xfrm>
            <a:off x="548640" y="1417320"/>
            <a:ext cx="5486400" cy="914400"/>
          </a:xfrm>
          <a:prstGeom prst="rect">
            <a:avLst/>
          </a:prstGeom>
          <a:noFill/>
          <a:ln/>
        </p:spPr>
        <p:txBody>
          <a:bodyPr wrap="square" lIns="0" tIns="0" rIns="0" bIns="0" rtlCol="0" anchor="ctr"/>
          <a:lstStyle/>
          <a:p>
            <a:pPr indent="0" marL="0">
              <a:lnSpc>
                <a:spcPct val="125000"/>
              </a:lnSpc>
              <a:buNone/>
            </a:pPr>
            <a:r>
              <a:rPr lang="en-US" sz="1200" dirty="0">
                <a:solidFill>
                  <a:srgbClr val="2A3550"/>
                </a:solidFill>
                <a:latin typeface="Calibri" pitchFamily="34" charset="0"/>
                <a:ea typeface="Calibri" pitchFamily="34" charset="-122"/>
                <a:cs typeface="Calibri" pitchFamily="34" charset="-120"/>
              </a:rPr>
              <a:t>Джерела господарського ризику формуються на трьох рівнях середовища функціонування підприємства, кожен з яких характеризується різним ступенем керованості з боку суб’єкта господарювання.</a:t>
            </a:r>
            <a:endParaRPr lang="en-US" sz="1200" dirty="0"/>
          </a:p>
        </p:txBody>
      </p:sp>
      <p:sp>
        <p:nvSpPr>
          <p:cNvPr id="5" name="Shape 3"/>
          <p:cNvSpPr/>
          <p:nvPr/>
        </p:nvSpPr>
        <p:spPr>
          <a:xfrm>
            <a:off x="1234440" y="2606040"/>
            <a:ext cx="3931920" cy="3931920"/>
          </a:xfrm>
          <a:prstGeom prst="ellipse">
            <a:avLst/>
          </a:prstGeom>
          <a:solidFill>
            <a:srgbClr val="CFDCEF"/>
          </a:solidFill>
          <a:ln/>
        </p:spPr>
      </p:sp>
      <p:sp>
        <p:nvSpPr>
          <p:cNvPr id="6" name="Shape 4"/>
          <p:cNvSpPr/>
          <p:nvPr/>
        </p:nvSpPr>
        <p:spPr>
          <a:xfrm>
            <a:off x="1874520" y="3246120"/>
            <a:ext cx="2651760" cy="2651760"/>
          </a:xfrm>
          <a:prstGeom prst="ellipse">
            <a:avLst/>
          </a:prstGeom>
          <a:solidFill>
            <a:srgbClr val="51678A"/>
          </a:solidFill>
          <a:ln/>
        </p:spPr>
      </p:sp>
      <p:sp>
        <p:nvSpPr>
          <p:cNvPr id="7" name="Shape 5"/>
          <p:cNvSpPr/>
          <p:nvPr/>
        </p:nvSpPr>
        <p:spPr>
          <a:xfrm>
            <a:off x="2514600" y="3886200"/>
            <a:ext cx="1371600" cy="1371600"/>
          </a:xfrm>
          <a:prstGeom prst="ellipse">
            <a:avLst/>
          </a:prstGeom>
          <a:solidFill>
            <a:srgbClr val="1B2A4A"/>
          </a:solidFill>
          <a:ln/>
        </p:spPr>
      </p:sp>
      <p:sp>
        <p:nvSpPr>
          <p:cNvPr id="8" name="Text 6"/>
          <p:cNvSpPr txBox="1"/>
          <p:nvPr/>
        </p:nvSpPr>
        <p:spPr>
          <a:xfrm>
            <a:off x="2514600" y="4389120"/>
            <a:ext cx="1371600" cy="365760"/>
          </a:xfrm>
          <a:prstGeom prst="rect">
            <a:avLst/>
          </a:prstGeom>
          <a:noFill/>
          <a:ln/>
        </p:spPr>
        <p:txBody>
          <a:bodyPr wrap="square" lIns="0" tIns="0" rIns="0" bIns="0" rtlCol="0" anchor="ctr"/>
          <a:lstStyle/>
          <a:p>
            <a:pPr algn="ctr" indent="0" marL="0">
              <a:buNone/>
            </a:pPr>
            <a:r>
              <a:rPr lang="en-US" sz="1000" b="1" dirty="0">
                <a:solidFill>
                  <a:srgbClr val="E8A33D"/>
                </a:solidFill>
                <a:latin typeface="Calibri" pitchFamily="34" charset="0"/>
                <a:ea typeface="Calibri" pitchFamily="34" charset="-122"/>
                <a:cs typeface="Calibri" pitchFamily="34" charset="-120"/>
              </a:rPr>
              <a:t>МІКРО</a:t>
            </a:r>
            <a:endParaRPr lang="en-US" sz="1000" dirty="0"/>
          </a:p>
        </p:txBody>
      </p:sp>
      <p:sp>
        <p:nvSpPr>
          <p:cNvPr id="9" name="Text 7"/>
          <p:cNvSpPr txBox="1"/>
          <p:nvPr/>
        </p:nvSpPr>
        <p:spPr>
          <a:xfrm>
            <a:off x="1874520" y="3364992"/>
            <a:ext cx="2651760" cy="365760"/>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МЕЗО</a:t>
            </a:r>
            <a:endParaRPr lang="en-US" sz="1050" dirty="0"/>
          </a:p>
        </p:txBody>
      </p:sp>
      <p:sp>
        <p:nvSpPr>
          <p:cNvPr id="10" name="Text 8"/>
          <p:cNvSpPr txBox="1"/>
          <p:nvPr/>
        </p:nvSpPr>
        <p:spPr>
          <a:xfrm>
            <a:off x="1234440" y="2743200"/>
            <a:ext cx="3931920" cy="365760"/>
          </a:xfrm>
          <a:prstGeom prst="rect">
            <a:avLst/>
          </a:prstGeom>
          <a:noFill/>
          <a:ln/>
        </p:spPr>
        <p:txBody>
          <a:bodyPr wrap="square" lIns="0" tIns="0" rIns="0" bIns="0" rtlCol="0" anchor="ctr"/>
          <a:lstStyle/>
          <a:p>
            <a:pPr algn="ctr" indent="0" marL="0">
              <a:buNone/>
            </a:pPr>
            <a:r>
              <a:rPr lang="en-US" sz="1100" b="1" dirty="0">
                <a:solidFill>
                  <a:srgbClr val="1B2A4A"/>
                </a:solidFill>
                <a:latin typeface="Calibri" pitchFamily="34" charset="0"/>
                <a:ea typeface="Calibri" pitchFamily="34" charset="-122"/>
                <a:cs typeface="Calibri" pitchFamily="34" charset="-120"/>
              </a:rPr>
              <a:t>МАКРО</a:t>
            </a:r>
            <a:endParaRPr lang="en-US" sz="1100" dirty="0"/>
          </a:p>
        </p:txBody>
      </p:sp>
      <p:sp>
        <p:nvSpPr>
          <p:cNvPr id="11" name="Shape 9"/>
          <p:cNvSpPr/>
          <p:nvPr/>
        </p:nvSpPr>
        <p:spPr>
          <a:xfrm>
            <a:off x="6492240" y="1554480"/>
            <a:ext cx="256032" cy="256032"/>
          </a:xfrm>
          <a:prstGeom prst="roundRect">
            <a:avLst>
              <a:gd name="adj" fmla="val 14286"/>
            </a:avLst>
          </a:prstGeom>
          <a:solidFill>
            <a:srgbClr val="CFDCEF"/>
          </a:solidFill>
          <a:ln/>
        </p:spPr>
      </p:sp>
      <p:sp>
        <p:nvSpPr>
          <p:cNvPr id="12" name="Text 10"/>
          <p:cNvSpPr txBox="1"/>
          <p:nvPr/>
        </p:nvSpPr>
        <p:spPr>
          <a:xfrm>
            <a:off x="6903720" y="1499616"/>
            <a:ext cx="4754880" cy="347472"/>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Макросередовище</a:t>
            </a:r>
            <a:endParaRPr lang="en-US" sz="1300" dirty="0"/>
          </a:p>
        </p:txBody>
      </p:sp>
      <p:sp>
        <p:nvSpPr>
          <p:cNvPr id="13" name="Text 11"/>
          <p:cNvSpPr txBox="1"/>
          <p:nvPr/>
        </p:nvSpPr>
        <p:spPr>
          <a:xfrm>
            <a:off x="6903720" y="1847088"/>
            <a:ext cx="4754880" cy="685800"/>
          </a:xfrm>
          <a:prstGeom prst="rect">
            <a:avLst/>
          </a:prstGeom>
          <a:noFill/>
          <a:ln/>
        </p:spPr>
        <p:txBody>
          <a:bodyPr wrap="square" lIns="0" tIns="0" rIns="0" bIns="0" rtlCol="0" anchor="ctr"/>
          <a:lstStyle/>
          <a:p>
            <a:pPr indent="0" marL="0">
              <a:lnSpc>
                <a:spcPct val="120000"/>
              </a:lnSpc>
              <a:buNone/>
            </a:pPr>
            <a:r>
              <a:rPr lang="en-US" sz="1050" dirty="0">
                <a:solidFill>
                  <a:srgbClr val="51678A"/>
                </a:solidFill>
                <a:latin typeface="Calibri" pitchFamily="34" charset="0"/>
                <a:ea typeface="Calibri" pitchFamily="34" charset="-122"/>
                <a:cs typeface="Calibri" pitchFamily="34" charset="-120"/>
              </a:rPr>
              <a:t>загальнодержавні та глобальні чинники, які підприємство не в змозі контролювати або істотно на них впливати</a:t>
            </a:r>
            <a:endParaRPr lang="en-US" sz="1050" dirty="0"/>
          </a:p>
        </p:txBody>
      </p:sp>
      <p:sp>
        <p:nvSpPr>
          <p:cNvPr id="14" name="Shape 12"/>
          <p:cNvSpPr/>
          <p:nvPr/>
        </p:nvSpPr>
        <p:spPr>
          <a:xfrm>
            <a:off x="6492240" y="2788920"/>
            <a:ext cx="256032" cy="256032"/>
          </a:xfrm>
          <a:prstGeom prst="roundRect">
            <a:avLst>
              <a:gd name="adj" fmla="val 14286"/>
            </a:avLst>
          </a:prstGeom>
          <a:solidFill>
            <a:srgbClr val="51678A"/>
          </a:solidFill>
          <a:ln/>
        </p:spPr>
      </p:sp>
      <p:sp>
        <p:nvSpPr>
          <p:cNvPr id="15" name="Text 13"/>
          <p:cNvSpPr txBox="1"/>
          <p:nvPr/>
        </p:nvSpPr>
        <p:spPr>
          <a:xfrm>
            <a:off x="6903720" y="2734056"/>
            <a:ext cx="4754880" cy="347472"/>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Мезосередовище</a:t>
            </a:r>
            <a:endParaRPr lang="en-US" sz="1300" dirty="0"/>
          </a:p>
        </p:txBody>
      </p:sp>
      <p:sp>
        <p:nvSpPr>
          <p:cNvPr id="16" name="Text 14"/>
          <p:cNvSpPr txBox="1"/>
          <p:nvPr/>
        </p:nvSpPr>
        <p:spPr>
          <a:xfrm>
            <a:off x="6903720" y="3081528"/>
            <a:ext cx="4754880" cy="685800"/>
          </a:xfrm>
          <a:prstGeom prst="rect">
            <a:avLst/>
          </a:prstGeom>
          <a:noFill/>
          <a:ln/>
        </p:spPr>
        <p:txBody>
          <a:bodyPr wrap="square" lIns="0" tIns="0" rIns="0" bIns="0" rtlCol="0" anchor="ctr"/>
          <a:lstStyle/>
          <a:p>
            <a:pPr indent="0" marL="0">
              <a:lnSpc>
                <a:spcPct val="120000"/>
              </a:lnSpc>
              <a:buNone/>
            </a:pPr>
            <a:r>
              <a:rPr lang="en-US" sz="1050" dirty="0">
                <a:solidFill>
                  <a:srgbClr val="51678A"/>
                </a:solidFill>
                <a:latin typeface="Calibri" pitchFamily="34" charset="0"/>
                <a:ea typeface="Calibri" pitchFamily="34" charset="-122"/>
                <a:cs typeface="Calibri" pitchFamily="34" charset="-120"/>
              </a:rPr>
              <a:t>безпосереднє ринкове оточення підприємства: конкуренти, споживачі, постачальники, партнери</a:t>
            </a:r>
            <a:endParaRPr lang="en-US" sz="1050" dirty="0"/>
          </a:p>
        </p:txBody>
      </p:sp>
      <p:sp>
        <p:nvSpPr>
          <p:cNvPr id="17" name="Shape 15"/>
          <p:cNvSpPr/>
          <p:nvPr/>
        </p:nvSpPr>
        <p:spPr>
          <a:xfrm>
            <a:off x="6492240" y="4023360"/>
            <a:ext cx="256032" cy="256032"/>
          </a:xfrm>
          <a:prstGeom prst="roundRect">
            <a:avLst>
              <a:gd name="adj" fmla="val 14286"/>
            </a:avLst>
          </a:prstGeom>
          <a:solidFill>
            <a:srgbClr val="1B2A4A"/>
          </a:solidFill>
          <a:ln/>
        </p:spPr>
      </p:sp>
      <p:sp>
        <p:nvSpPr>
          <p:cNvPr id="18" name="Text 16"/>
          <p:cNvSpPr txBox="1"/>
          <p:nvPr/>
        </p:nvSpPr>
        <p:spPr>
          <a:xfrm>
            <a:off x="6903720" y="3968496"/>
            <a:ext cx="4754880" cy="347472"/>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Мікросередовище</a:t>
            </a:r>
            <a:endParaRPr lang="en-US" sz="1300" dirty="0"/>
          </a:p>
        </p:txBody>
      </p:sp>
      <p:sp>
        <p:nvSpPr>
          <p:cNvPr id="19" name="Text 17"/>
          <p:cNvSpPr txBox="1"/>
          <p:nvPr/>
        </p:nvSpPr>
        <p:spPr>
          <a:xfrm>
            <a:off x="6903720" y="4315968"/>
            <a:ext cx="4754880" cy="685800"/>
          </a:xfrm>
          <a:prstGeom prst="rect">
            <a:avLst/>
          </a:prstGeom>
          <a:noFill/>
          <a:ln/>
        </p:spPr>
        <p:txBody>
          <a:bodyPr wrap="square" lIns="0" tIns="0" rIns="0" bIns="0" rtlCol="0" anchor="ctr"/>
          <a:lstStyle/>
          <a:p>
            <a:pPr indent="0" marL="0">
              <a:lnSpc>
                <a:spcPct val="120000"/>
              </a:lnSpc>
              <a:buNone/>
            </a:pPr>
            <a:r>
              <a:rPr lang="en-US" sz="1050" dirty="0">
                <a:solidFill>
                  <a:srgbClr val="51678A"/>
                </a:solidFill>
                <a:latin typeface="Calibri" pitchFamily="34" charset="0"/>
                <a:ea typeface="Calibri" pitchFamily="34" charset="-122"/>
                <a:cs typeface="Calibri" pitchFamily="34" charset="-120"/>
              </a:rPr>
              <a:t>внутрішні чинники, що перебувають під контролем самого підприємства</a:t>
            </a:r>
            <a:endParaRPr lang="en-US" sz="1050" dirty="0"/>
          </a:p>
        </p:txBody>
      </p:sp>
      <p:sp>
        <p:nvSpPr>
          <p:cNvPr id="20" name="Text 18"/>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2.3 Джерела виникнення та функції ризику</a:t>
            </a:r>
            <a:endParaRPr lang="en-US" sz="900" dirty="0"/>
          </a:p>
        </p:txBody>
      </p:sp>
      <p:sp>
        <p:nvSpPr>
          <p:cNvPr id="21" name="Text 19"/>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2.3  ДЖЕРЕЛА ВИНИКНЕННЯ ТА ФУНКЦІЇ РИЗИКУ</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Зовнішні джерела: макро- та мезосередовище</a:t>
            </a:r>
            <a:endParaRPr lang="en-US" sz="2400" dirty="0"/>
          </a:p>
        </p:txBody>
      </p:sp>
      <p:sp>
        <p:nvSpPr>
          <p:cNvPr id="4" name="Shape 2"/>
          <p:cNvSpPr/>
          <p:nvPr/>
        </p:nvSpPr>
        <p:spPr>
          <a:xfrm>
            <a:off x="548640" y="1536192"/>
            <a:ext cx="3547872" cy="2148840"/>
          </a:xfrm>
          <a:prstGeom prst="roundRect">
            <a:avLst>
              <a:gd name="adj" fmla="val 3404"/>
            </a:avLst>
          </a:prstGeom>
          <a:solidFill>
            <a:srgbClr val="1B2A4A"/>
          </a:solidFill>
          <a:ln/>
        </p:spPr>
      </p:sp>
      <p:sp>
        <p:nvSpPr>
          <p:cNvPr id="5" name="Shape 3"/>
          <p:cNvSpPr/>
          <p:nvPr/>
        </p:nvSpPr>
        <p:spPr>
          <a:xfrm>
            <a:off x="749808" y="1737360"/>
            <a:ext cx="457200" cy="457200"/>
          </a:xfrm>
          <a:prstGeom prst="ellipse">
            <a:avLst/>
          </a:prstGeom>
          <a:solidFill>
            <a:srgbClr val="E8A33D"/>
          </a:solidFill>
          <a:ln/>
        </p:spPr>
      </p:sp>
      <p:pic>
        <p:nvPicPr>
          <p:cNvPr id="6" name="Image 0" descr="icons/landmark_navy.png">    </p:cNvPr>
          <p:cNvPicPr>
            <a:picLocks noChangeAspect="1"/>
          </p:cNvPicPr>
          <p:nvPr/>
        </p:nvPicPr>
        <p:blipFill>
          <a:blip r:embed="rId1"/>
          <a:stretch>
            <a:fillRect/>
          </a:stretch>
        </p:blipFill>
        <p:spPr>
          <a:xfrm>
            <a:off x="850392" y="1837944"/>
            <a:ext cx="256032" cy="256032"/>
          </a:xfrm>
          <a:prstGeom prst="rect">
            <a:avLst/>
          </a:prstGeom>
        </p:spPr>
      </p:pic>
      <p:sp>
        <p:nvSpPr>
          <p:cNvPr id="7" name="Text 4"/>
          <p:cNvSpPr txBox="1"/>
          <p:nvPr/>
        </p:nvSpPr>
        <p:spPr>
          <a:xfrm>
            <a:off x="749808" y="2313432"/>
            <a:ext cx="3145536" cy="411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Політичні</a:t>
            </a:r>
            <a:endParaRPr lang="en-US" sz="1200" dirty="0"/>
          </a:p>
        </p:txBody>
      </p:sp>
      <p:sp>
        <p:nvSpPr>
          <p:cNvPr id="8" name="Text 5"/>
          <p:cNvSpPr txBox="1"/>
          <p:nvPr/>
        </p:nvSpPr>
        <p:spPr>
          <a:xfrm>
            <a:off x="749808" y="2706624"/>
            <a:ext cx="3145536" cy="868680"/>
          </a:xfrm>
          <a:prstGeom prst="rect">
            <a:avLst/>
          </a:prstGeom>
          <a:noFill/>
          <a:ln/>
        </p:spPr>
        <p:txBody>
          <a:bodyPr wrap="square" lIns="0" tIns="0" rIns="0" bIns="0" rtlCol="0" anchor="ctr"/>
          <a:lstStyle/>
          <a:p>
            <a:pPr indent="0" marL="0">
              <a:lnSpc>
                <a:spcPct val="115000"/>
              </a:lnSpc>
              <a:buNone/>
            </a:pPr>
            <a:r>
              <a:rPr lang="en-US" sz="960" dirty="0">
                <a:solidFill>
                  <a:srgbClr val="CFDCEF"/>
                </a:solidFill>
                <a:latin typeface="Calibri" pitchFamily="34" charset="0"/>
                <a:ea typeface="Calibri" pitchFamily="34" charset="-122"/>
                <a:cs typeface="Calibri" pitchFamily="34" charset="-120"/>
              </a:rPr>
              <a:t>зміна державної політики, законодавства, геополітична нестабільність, санкції</a:t>
            </a:r>
            <a:endParaRPr lang="en-US" sz="960" dirty="0"/>
          </a:p>
        </p:txBody>
      </p:sp>
      <p:sp>
        <p:nvSpPr>
          <p:cNvPr id="9" name="Shape 6"/>
          <p:cNvSpPr/>
          <p:nvPr/>
        </p:nvSpPr>
        <p:spPr>
          <a:xfrm>
            <a:off x="4297680" y="1536192"/>
            <a:ext cx="3547872" cy="2148840"/>
          </a:xfrm>
          <a:prstGeom prst="roundRect">
            <a:avLst>
              <a:gd name="adj" fmla="val 3404"/>
            </a:avLst>
          </a:prstGeom>
          <a:solidFill>
            <a:srgbClr val="1B2A4A"/>
          </a:solidFill>
          <a:ln/>
        </p:spPr>
      </p:sp>
      <p:sp>
        <p:nvSpPr>
          <p:cNvPr id="10" name="Shape 7"/>
          <p:cNvSpPr/>
          <p:nvPr/>
        </p:nvSpPr>
        <p:spPr>
          <a:xfrm>
            <a:off x="4498848" y="1737360"/>
            <a:ext cx="457200" cy="457200"/>
          </a:xfrm>
          <a:prstGeom prst="ellipse">
            <a:avLst/>
          </a:prstGeom>
          <a:solidFill>
            <a:srgbClr val="E8A33D"/>
          </a:solidFill>
          <a:ln/>
        </p:spPr>
      </p:sp>
      <p:pic>
        <p:nvPicPr>
          <p:cNvPr id="11" name="Image 1" descr="icons/coins_navy.png">    </p:cNvPr>
          <p:cNvPicPr>
            <a:picLocks noChangeAspect="1"/>
          </p:cNvPicPr>
          <p:nvPr/>
        </p:nvPicPr>
        <p:blipFill>
          <a:blip r:embed="rId2"/>
          <a:stretch>
            <a:fillRect/>
          </a:stretch>
        </p:blipFill>
        <p:spPr>
          <a:xfrm>
            <a:off x="4599432" y="1837944"/>
            <a:ext cx="256032" cy="256032"/>
          </a:xfrm>
          <a:prstGeom prst="rect">
            <a:avLst/>
          </a:prstGeom>
        </p:spPr>
      </p:pic>
      <p:sp>
        <p:nvSpPr>
          <p:cNvPr id="12" name="Text 8"/>
          <p:cNvSpPr txBox="1"/>
          <p:nvPr/>
        </p:nvSpPr>
        <p:spPr>
          <a:xfrm>
            <a:off x="4498848" y="2313432"/>
            <a:ext cx="3145536" cy="411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Економічні</a:t>
            </a:r>
            <a:endParaRPr lang="en-US" sz="1200" dirty="0"/>
          </a:p>
        </p:txBody>
      </p:sp>
      <p:sp>
        <p:nvSpPr>
          <p:cNvPr id="13" name="Text 9"/>
          <p:cNvSpPr txBox="1"/>
          <p:nvPr/>
        </p:nvSpPr>
        <p:spPr>
          <a:xfrm>
            <a:off x="4498848" y="2706624"/>
            <a:ext cx="3145536" cy="868680"/>
          </a:xfrm>
          <a:prstGeom prst="rect">
            <a:avLst/>
          </a:prstGeom>
          <a:noFill/>
          <a:ln/>
        </p:spPr>
        <p:txBody>
          <a:bodyPr wrap="square" lIns="0" tIns="0" rIns="0" bIns="0" rtlCol="0" anchor="ctr"/>
          <a:lstStyle/>
          <a:p>
            <a:pPr indent="0" marL="0">
              <a:lnSpc>
                <a:spcPct val="115000"/>
              </a:lnSpc>
              <a:buNone/>
            </a:pPr>
            <a:r>
              <a:rPr lang="en-US" sz="960" dirty="0">
                <a:solidFill>
                  <a:srgbClr val="CFDCEF"/>
                </a:solidFill>
                <a:latin typeface="Calibri" pitchFamily="34" charset="0"/>
                <a:ea typeface="Calibri" pitchFamily="34" charset="-122"/>
                <a:cs typeface="Calibri" pitchFamily="34" charset="-120"/>
              </a:rPr>
              <a:t>інфляція, коливання курсу валют, зміна ставок кредитування, спад ринкової кон’юнктури</a:t>
            </a:r>
            <a:endParaRPr lang="en-US" sz="960" dirty="0"/>
          </a:p>
        </p:txBody>
      </p:sp>
      <p:sp>
        <p:nvSpPr>
          <p:cNvPr id="14" name="Shape 10"/>
          <p:cNvSpPr/>
          <p:nvPr/>
        </p:nvSpPr>
        <p:spPr>
          <a:xfrm>
            <a:off x="8046720" y="1536192"/>
            <a:ext cx="3547872" cy="2148840"/>
          </a:xfrm>
          <a:prstGeom prst="roundRect">
            <a:avLst>
              <a:gd name="adj" fmla="val 3404"/>
            </a:avLst>
          </a:prstGeom>
          <a:solidFill>
            <a:srgbClr val="1B2A4A"/>
          </a:solidFill>
          <a:ln/>
        </p:spPr>
      </p:sp>
      <p:sp>
        <p:nvSpPr>
          <p:cNvPr id="15" name="Shape 11"/>
          <p:cNvSpPr/>
          <p:nvPr/>
        </p:nvSpPr>
        <p:spPr>
          <a:xfrm>
            <a:off x="8247888" y="1737360"/>
            <a:ext cx="457200" cy="457200"/>
          </a:xfrm>
          <a:prstGeom prst="ellipse">
            <a:avLst/>
          </a:prstGeom>
          <a:solidFill>
            <a:srgbClr val="E8A33D"/>
          </a:solidFill>
          <a:ln/>
        </p:spPr>
      </p:sp>
      <p:pic>
        <p:nvPicPr>
          <p:cNvPr id="16" name="Image 2" descr="icons/users_navy.png">    </p:cNvPr>
          <p:cNvPicPr>
            <a:picLocks noChangeAspect="1"/>
          </p:cNvPicPr>
          <p:nvPr/>
        </p:nvPicPr>
        <p:blipFill>
          <a:blip r:embed="rId3"/>
          <a:stretch>
            <a:fillRect/>
          </a:stretch>
        </p:blipFill>
        <p:spPr>
          <a:xfrm>
            <a:off x="8348472" y="1837944"/>
            <a:ext cx="256032" cy="256032"/>
          </a:xfrm>
          <a:prstGeom prst="rect">
            <a:avLst/>
          </a:prstGeom>
        </p:spPr>
      </p:pic>
      <p:sp>
        <p:nvSpPr>
          <p:cNvPr id="17" name="Text 12"/>
          <p:cNvSpPr txBox="1"/>
          <p:nvPr/>
        </p:nvSpPr>
        <p:spPr>
          <a:xfrm>
            <a:off x="8247888" y="2313432"/>
            <a:ext cx="3145536" cy="411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Соціальні</a:t>
            </a:r>
            <a:endParaRPr lang="en-US" sz="1200" dirty="0"/>
          </a:p>
        </p:txBody>
      </p:sp>
      <p:sp>
        <p:nvSpPr>
          <p:cNvPr id="18" name="Text 13"/>
          <p:cNvSpPr txBox="1"/>
          <p:nvPr/>
        </p:nvSpPr>
        <p:spPr>
          <a:xfrm>
            <a:off x="8247888" y="2706624"/>
            <a:ext cx="3145536" cy="868680"/>
          </a:xfrm>
          <a:prstGeom prst="rect">
            <a:avLst/>
          </a:prstGeom>
          <a:noFill/>
          <a:ln/>
        </p:spPr>
        <p:txBody>
          <a:bodyPr wrap="square" lIns="0" tIns="0" rIns="0" bIns="0" rtlCol="0" anchor="ctr"/>
          <a:lstStyle/>
          <a:p>
            <a:pPr indent="0" marL="0">
              <a:lnSpc>
                <a:spcPct val="115000"/>
              </a:lnSpc>
              <a:buNone/>
            </a:pPr>
            <a:r>
              <a:rPr lang="en-US" sz="960" dirty="0">
                <a:solidFill>
                  <a:srgbClr val="CFDCEF"/>
                </a:solidFill>
                <a:latin typeface="Calibri" pitchFamily="34" charset="0"/>
                <a:ea typeface="Calibri" pitchFamily="34" charset="-122"/>
                <a:cs typeface="Calibri" pitchFamily="34" charset="-120"/>
              </a:rPr>
              <a:t>демографічні зрушення, зміна споживчих переваг та рівня доходів населення</a:t>
            </a:r>
            <a:endParaRPr lang="en-US" sz="960" dirty="0"/>
          </a:p>
        </p:txBody>
      </p:sp>
      <p:sp>
        <p:nvSpPr>
          <p:cNvPr id="19" name="Shape 14"/>
          <p:cNvSpPr/>
          <p:nvPr/>
        </p:nvSpPr>
        <p:spPr>
          <a:xfrm>
            <a:off x="548640" y="3886200"/>
            <a:ext cx="3547872" cy="2148840"/>
          </a:xfrm>
          <a:prstGeom prst="roundRect">
            <a:avLst>
              <a:gd name="adj" fmla="val 3404"/>
            </a:avLst>
          </a:prstGeom>
          <a:solidFill>
            <a:srgbClr val="1B2A4A"/>
          </a:solidFill>
          <a:ln/>
        </p:spPr>
      </p:sp>
      <p:sp>
        <p:nvSpPr>
          <p:cNvPr id="20" name="Shape 15"/>
          <p:cNvSpPr/>
          <p:nvPr/>
        </p:nvSpPr>
        <p:spPr>
          <a:xfrm>
            <a:off x="749808" y="4087368"/>
            <a:ext cx="457200" cy="457200"/>
          </a:xfrm>
          <a:prstGeom prst="ellipse">
            <a:avLst/>
          </a:prstGeom>
          <a:solidFill>
            <a:srgbClr val="E8A33D"/>
          </a:solidFill>
          <a:ln/>
        </p:spPr>
      </p:sp>
      <p:pic>
        <p:nvPicPr>
          <p:cNvPr id="21" name="Image 3" descr="icons/cogs_navy.png">    </p:cNvPr>
          <p:cNvPicPr>
            <a:picLocks noChangeAspect="1"/>
          </p:cNvPicPr>
          <p:nvPr/>
        </p:nvPicPr>
        <p:blipFill>
          <a:blip r:embed="rId4"/>
          <a:stretch>
            <a:fillRect/>
          </a:stretch>
        </p:blipFill>
        <p:spPr>
          <a:xfrm>
            <a:off x="850392" y="4187952"/>
            <a:ext cx="256032" cy="256032"/>
          </a:xfrm>
          <a:prstGeom prst="rect">
            <a:avLst/>
          </a:prstGeom>
        </p:spPr>
      </p:pic>
      <p:sp>
        <p:nvSpPr>
          <p:cNvPr id="22" name="Text 16"/>
          <p:cNvSpPr txBox="1"/>
          <p:nvPr/>
        </p:nvSpPr>
        <p:spPr>
          <a:xfrm>
            <a:off x="749808" y="4663440"/>
            <a:ext cx="3145536" cy="411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Технологічні</a:t>
            </a:r>
            <a:endParaRPr lang="en-US" sz="1200" dirty="0"/>
          </a:p>
        </p:txBody>
      </p:sp>
      <p:sp>
        <p:nvSpPr>
          <p:cNvPr id="23" name="Text 17"/>
          <p:cNvSpPr txBox="1"/>
          <p:nvPr/>
        </p:nvSpPr>
        <p:spPr>
          <a:xfrm>
            <a:off x="749808" y="5056632"/>
            <a:ext cx="3145536" cy="868680"/>
          </a:xfrm>
          <a:prstGeom prst="rect">
            <a:avLst/>
          </a:prstGeom>
          <a:noFill/>
          <a:ln/>
        </p:spPr>
        <p:txBody>
          <a:bodyPr wrap="square" lIns="0" tIns="0" rIns="0" bIns="0" rtlCol="0" anchor="ctr"/>
          <a:lstStyle/>
          <a:p>
            <a:pPr indent="0" marL="0">
              <a:lnSpc>
                <a:spcPct val="115000"/>
              </a:lnSpc>
              <a:buNone/>
            </a:pPr>
            <a:r>
              <a:rPr lang="en-US" sz="960" dirty="0">
                <a:solidFill>
                  <a:srgbClr val="CFDCEF"/>
                </a:solidFill>
                <a:latin typeface="Calibri" pitchFamily="34" charset="0"/>
                <a:ea typeface="Calibri" pitchFamily="34" charset="-122"/>
                <a:cs typeface="Calibri" pitchFamily="34" charset="-120"/>
              </a:rPr>
              <a:t>темпи науково-технічного прогресу, поява нових технологій і продуктів-замінників</a:t>
            </a:r>
            <a:endParaRPr lang="en-US" sz="960" dirty="0"/>
          </a:p>
        </p:txBody>
      </p:sp>
      <p:sp>
        <p:nvSpPr>
          <p:cNvPr id="24" name="Shape 18"/>
          <p:cNvSpPr/>
          <p:nvPr/>
        </p:nvSpPr>
        <p:spPr>
          <a:xfrm>
            <a:off x="4297680" y="3886200"/>
            <a:ext cx="3547872" cy="2148840"/>
          </a:xfrm>
          <a:prstGeom prst="roundRect">
            <a:avLst>
              <a:gd name="adj" fmla="val 3404"/>
            </a:avLst>
          </a:prstGeom>
          <a:solidFill>
            <a:srgbClr val="1B2A4A"/>
          </a:solidFill>
          <a:ln/>
        </p:spPr>
      </p:sp>
      <p:sp>
        <p:nvSpPr>
          <p:cNvPr id="25" name="Shape 19"/>
          <p:cNvSpPr/>
          <p:nvPr/>
        </p:nvSpPr>
        <p:spPr>
          <a:xfrm>
            <a:off x="4498848" y="4087368"/>
            <a:ext cx="457200" cy="457200"/>
          </a:xfrm>
          <a:prstGeom prst="ellipse">
            <a:avLst/>
          </a:prstGeom>
          <a:solidFill>
            <a:srgbClr val="E8A33D"/>
          </a:solidFill>
          <a:ln/>
        </p:spPr>
      </p:sp>
      <p:pic>
        <p:nvPicPr>
          <p:cNvPr id="26" name="Image 4" descr="icons/sitemap_navy.png">    </p:cNvPr>
          <p:cNvPicPr>
            <a:picLocks noChangeAspect="1"/>
          </p:cNvPicPr>
          <p:nvPr/>
        </p:nvPicPr>
        <p:blipFill>
          <a:blip r:embed="rId5"/>
          <a:stretch>
            <a:fillRect/>
          </a:stretch>
        </p:blipFill>
        <p:spPr>
          <a:xfrm>
            <a:off x="4599432" y="4187952"/>
            <a:ext cx="256032" cy="256032"/>
          </a:xfrm>
          <a:prstGeom prst="rect">
            <a:avLst/>
          </a:prstGeom>
        </p:spPr>
      </p:pic>
      <p:sp>
        <p:nvSpPr>
          <p:cNvPr id="27" name="Text 20"/>
          <p:cNvSpPr txBox="1"/>
          <p:nvPr/>
        </p:nvSpPr>
        <p:spPr>
          <a:xfrm>
            <a:off x="4498848" y="4663440"/>
            <a:ext cx="3145536" cy="411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Ринкові (конкуренти, споживачі)</a:t>
            </a:r>
            <a:endParaRPr lang="en-US" sz="1200" dirty="0"/>
          </a:p>
        </p:txBody>
      </p:sp>
      <p:sp>
        <p:nvSpPr>
          <p:cNvPr id="28" name="Text 21"/>
          <p:cNvSpPr txBox="1"/>
          <p:nvPr/>
        </p:nvSpPr>
        <p:spPr>
          <a:xfrm>
            <a:off x="4498848" y="5056632"/>
            <a:ext cx="3145536" cy="868680"/>
          </a:xfrm>
          <a:prstGeom prst="rect">
            <a:avLst/>
          </a:prstGeom>
          <a:noFill/>
          <a:ln/>
        </p:spPr>
        <p:txBody>
          <a:bodyPr wrap="square" lIns="0" tIns="0" rIns="0" bIns="0" rtlCol="0" anchor="ctr"/>
          <a:lstStyle/>
          <a:p>
            <a:pPr indent="0" marL="0">
              <a:lnSpc>
                <a:spcPct val="115000"/>
              </a:lnSpc>
              <a:buNone/>
            </a:pPr>
            <a:r>
              <a:rPr lang="en-US" sz="960" dirty="0">
                <a:solidFill>
                  <a:srgbClr val="CFDCEF"/>
                </a:solidFill>
                <a:latin typeface="Calibri" pitchFamily="34" charset="0"/>
                <a:ea typeface="Calibri" pitchFamily="34" charset="-122"/>
                <a:cs typeface="Calibri" pitchFamily="34" charset="-120"/>
              </a:rPr>
              <a:t>непередбачувані дії конкурентів, мінливість попиту, вимог до якості й ціни</a:t>
            </a:r>
            <a:endParaRPr lang="en-US" sz="960" dirty="0"/>
          </a:p>
        </p:txBody>
      </p:sp>
      <p:sp>
        <p:nvSpPr>
          <p:cNvPr id="29" name="Shape 22"/>
          <p:cNvSpPr/>
          <p:nvPr/>
        </p:nvSpPr>
        <p:spPr>
          <a:xfrm>
            <a:off x="8046720" y="3886200"/>
            <a:ext cx="3547872" cy="2148840"/>
          </a:xfrm>
          <a:prstGeom prst="roundRect">
            <a:avLst>
              <a:gd name="adj" fmla="val 3404"/>
            </a:avLst>
          </a:prstGeom>
          <a:solidFill>
            <a:srgbClr val="1B2A4A"/>
          </a:solidFill>
          <a:ln/>
        </p:spPr>
      </p:sp>
      <p:sp>
        <p:nvSpPr>
          <p:cNvPr id="30" name="Shape 23"/>
          <p:cNvSpPr/>
          <p:nvPr/>
        </p:nvSpPr>
        <p:spPr>
          <a:xfrm>
            <a:off x="8247888" y="4087368"/>
            <a:ext cx="457200" cy="457200"/>
          </a:xfrm>
          <a:prstGeom prst="ellipse">
            <a:avLst/>
          </a:prstGeom>
          <a:solidFill>
            <a:srgbClr val="E8A33D"/>
          </a:solidFill>
          <a:ln/>
        </p:spPr>
      </p:sp>
      <p:pic>
        <p:nvPicPr>
          <p:cNvPr id="31" name="Image 5" descr="icons/handshake_navy.png">    </p:cNvPr>
          <p:cNvPicPr>
            <a:picLocks noChangeAspect="1"/>
          </p:cNvPicPr>
          <p:nvPr/>
        </p:nvPicPr>
        <p:blipFill>
          <a:blip r:embed="rId6"/>
          <a:stretch>
            <a:fillRect/>
          </a:stretch>
        </p:blipFill>
        <p:spPr>
          <a:xfrm>
            <a:off x="8348472" y="4187952"/>
            <a:ext cx="256032" cy="256032"/>
          </a:xfrm>
          <a:prstGeom prst="rect">
            <a:avLst/>
          </a:prstGeom>
        </p:spPr>
      </p:pic>
      <p:sp>
        <p:nvSpPr>
          <p:cNvPr id="32" name="Text 24"/>
          <p:cNvSpPr txBox="1"/>
          <p:nvPr/>
        </p:nvSpPr>
        <p:spPr>
          <a:xfrm>
            <a:off x="8247888" y="4663440"/>
            <a:ext cx="3145536" cy="411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Контрагенти і партнери</a:t>
            </a:r>
            <a:endParaRPr lang="en-US" sz="1200" dirty="0"/>
          </a:p>
        </p:txBody>
      </p:sp>
      <p:sp>
        <p:nvSpPr>
          <p:cNvPr id="33" name="Text 25"/>
          <p:cNvSpPr txBox="1"/>
          <p:nvPr/>
        </p:nvSpPr>
        <p:spPr>
          <a:xfrm>
            <a:off x="8247888" y="5056632"/>
            <a:ext cx="3145536" cy="868680"/>
          </a:xfrm>
          <a:prstGeom prst="rect">
            <a:avLst/>
          </a:prstGeom>
          <a:noFill/>
          <a:ln/>
        </p:spPr>
        <p:txBody>
          <a:bodyPr wrap="square" lIns="0" tIns="0" rIns="0" bIns="0" rtlCol="0" anchor="ctr"/>
          <a:lstStyle/>
          <a:p>
            <a:pPr indent="0" marL="0">
              <a:lnSpc>
                <a:spcPct val="115000"/>
              </a:lnSpc>
              <a:buNone/>
            </a:pPr>
            <a:r>
              <a:rPr lang="en-US" sz="960" dirty="0">
                <a:solidFill>
                  <a:srgbClr val="CFDCEF"/>
                </a:solidFill>
                <a:latin typeface="Calibri" pitchFamily="34" charset="0"/>
                <a:ea typeface="Calibri" pitchFamily="34" charset="-122"/>
                <a:cs typeface="Calibri" pitchFamily="34" charset="-120"/>
              </a:rPr>
              <a:t>ненадійність постачальників, невиконання договірних зобов’язань партнерами</a:t>
            </a:r>
            <a:endParaRPr lang="en-US" sz="960" dirty="0"/>
          </a:p>
        </p:txBody>
      </p:sp>
      <p:sp>
        <p:nvSpPr>
          <p:cNvPr id="34" name="Text 26"/>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2.3 Джерела виникнення та функції ризику</a:t>
            </a:r>
            <a:endParaRPr lang="en-US" sz="900" dirty="0"/>
          </a:p>
        </p:txBody>
      </p:sp>
      <p:sp>
        <p:nvSpPr>
          <p:cNvPr id="35" name="Text 27"/>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2.3  ДЖЕРЕЛА ВИНИКНЕННЯ ТА ФУНКЦІЇ РИЗИКУ</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Внутрішні джерела: мікросередовище підприємства</a:t>
            </a:r>
            <a:endParaRPr lang="en-US" sz="2400" dirty="0"/>
          </a:p>
        </p:txBody>
      </p:sp>
      <p:sp>
        <p:nvSpPr>
          <p:cNvPr id="4" name="Text 2"/>
          <p:cNvSpPr txBox="1"/>
          <p:nvPr/>
        </p:nvSpPr>
        <p:spPr>
          <a:xfrm>
            <a:off x="548640" y="1417320"/>
            <a:ext cx="10881360" cy="640080"/>
          </a:xfrm>
          <a:prstGeom prst="rect">
            <a:avLst/>
          </a:prstGeom>
          <a:noFill/>
          <a:ln/>
        </p:spPr>
        <p:txBody>
          <a:bodyPr wrap="square" lIns="0" tIns="0" rIns="0" bIns="0" rtlCol="0" anchor="ctr"/>
          <a:lstStyle/>
          <a:p>
            <a:pPr indent="0" marL="0">
              <a:lnSpc>
                <a:spcPct val="120000"/>
              </a:lnSpc>
              <a:buNone/>
            </a:pPr>
            <a:r>
              <a:rPr lang="en-US" sz="1200" dirty="0">
                <a:solidFill>
                  <a:srgbClr val="2A3550"/>
                </a:solidFill>
                <a:latin typeface="Calibri" pitchFamily="34" charset="0"/>
                <a:ea typeface="Calibri" pitchFamily="34" charset="-122"/>
                <a:cs typeface="Calibri" pitchFamily="34" charset="-120"/>
              </a:rPr>
              <a:t>На відміну від зовнішніх, внутрішні джерела ризику перебувають під безпосереднім контролем підприємства, тому їх своєчасне виявлення та усунення є завданням власного менеджменту, а не результатом зміни зовнішніх умов.</a:t>
            </a:r>
            <a:endParaRPr lang="en-US" sz="1200" dirty="0"/>
          </a:p>
        </p:txBody>
      </p:sp>
      <p:sp>
        <p:nvSpPr>
          <p:cNvPr id="5" name="Shape 3"/>
          <p:cNvSpPr/>
          <p:nvPr/>
        </p:nvSpPr>
        <p:spPr>
          <a:xfrm>
            <a:off x="548640" y="2240280"/>
            <a:ext cx="5394960" cy="1828800"/>
          </a:xfrm>
          <a:prstGeom prst="roundRect">
            <a:avLst>
              <a:gd name="adj" fmla="val 4000"/>
            </a:avLst>
          </a:prstGeom>
          <a:solidFill>
            <a:srgbClr val="FCEFDA"/>
          </a:solidFill>
          <a:ln/>
        </p:spPr>
      </p:sp>
      <p:sp>
        <p:nvSpPr>
          <p:cNvPr id="6" name="Shape 4"/>
          <p:cNvSpPr/>
          <p:nvPr/>
        </p:nvSpPr>
        <p:spPr>
          <a:xfrm>
            <a:off x="777240" y="2468880"/>
            <a:ext cx="502920" cy="502920"/>
          </a:xfrm>
          <a:prstGeom prst="ellipse">
            <a:avLst/>
          </a:prstGeom>
          <a:solidFill>
            <a:srgbClr val="1B2A4A"/>
          </a:solidFill>
          <a:ln/>
        </p:spPr>
      </p:sp>
      <p:pic>
        <p:nvPicPr>
          <p:cNvPr id="7" name="Image 0" descr="icons/brain_white.png">    </p:cNvPr>
          <p:cNvPicPr>
            <a:picLocks noChangeAspect="1"/>
          </p:cNvPicPr>
          <p:nvPr/>
        </p:nvPicPr>
        <p:blipFill>
          <a:blip r:embed="rId1"/>
          <a:stretch>
            <a:fillRect/>
          </a:stretch>
        </p:blipFill>
        <p:spPr>
          <a:xfrm>
            <a:off x="886968" y="2578608"/>
            <a:ext cx="283464" cy="283464"/>
          </a:xfrm>
          <a:prstGeom prst="rect">
            <a:avLst/>
          </a:prstGeom>
        </p:spPr>
      </p:pic>
      <p:sp>
        <p:nvSpPr>
          <p:cNvPr id="8" name="Text 5"/>
          <p:cNvSpPr txBox="1"/>
          <p:nvPr/>
        </p:nvSpPr>
        <p:spPr>
          <a:xfrm>
            <a:off x="1444752" y="2459736"/>
            <a:ext cx="4297680" cy="45720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Управлінські рішення</a:t>
            </a:r>
            <a:endParaRPr lang="en-US" sz="1350" dirty="0"/>
          </a:p>
        </p:txBody>
      </p:sp>
      <p:sp>
        <p:nvSpPr>
          <p:cNvPr id="9" name="Text 6"/>
          <p:cNvSpPr txBox="1"/>
          <p:nvPr/>
        </p:nvSpPr>
        <p:spPr>
          <a:xfrm>
            <a:off x="841248" y="3108960"/>
            <a:ext cx="4846320" cy="868680"/>
          </a:xfrm>
          <a:prstGeom prst="rect">
            <a:avLst/>
          </a:prstGeom>
          <a:noFill/>
          <a:ln/>
        </p:spPr>
        <p:txBody>
          <a:bodyPr wrap="square" lIns="0" tIns="0" rIns="0" bIns="0" rtlCol="0" anchor="ctr"/>
          <a:lstStyle/>
          <a:p>
            <a:pPr indent="0" marL="0">
              <a:lnSpc>
                <a:spcPct val="120000"/>
              </a:lnSpc>
              <a:buNone/>
            </a:pPr>
            <a:r>
              <a:rPr lang="en-US" sz="1100" dirty="0">
                <a:solidFill>
                  <a:srgbClr val="51678A"/>
                </a:solidFill>
                <a:latin typeface="Calibri" pitchFamily="34" charset="0"/>
                <a:ea typeface="Calibri" pitchFamily="34" charset="-122"/>
                <a:cs typeface="Calibri" pitchFamily="34" charset="-120"/>
              </a:rPr>
              <a:t>якість, обґрунтованість і своєчасність рішень, що ухвалює керівництво підприємства</a:t>
            </a:r>
            <a:endParaRPr lang="en-US" sz="1100" dirty="0"/>
          </a:p>
        </p:txBody>
      </p:sp>
      <p:sp>
        <p:nvSpPr>
          <p:cNvPr id="10" name="Shape 7"/>
          <p:cNvSpPr/>
          <p:nvPr/>
        </p:nvSpPr>
        <p:spPr>
          <a:xfrm>
            <a:off x="6263640" y="2240280"/>
            <a:ext cx="5394960" cy="1828800"/>
          </a:xfrm>
          <a:prstGeom prst="roundRect">
            <a:avLst>
              <a:gd name="adj" fmla="val 4000"/>
            </a:avLst>
          </a:prstGeom>
          <a:solidFill>
            <a:srgbClr val="FCEFDA"/>
          </a:solidFill>
          <a:ln/>
        </p:spPr>
      </p:sp>
      <p:sp>
        <p:nvSpPr>
          <p:cNvPr id="11" name="Shape 8"/>
          <p:cNvSpPr/>
          <p:nvPr/>
        </p:nvSpPr>
        <p:spPr>
          <a:xfrm>
            <a:off x="6492240" y="2468880"/>
            <a:ext cx="502920" cy="502920"/>
          </a:xfrm>
          <a:prstGeom prst="ellipse">
            <a:avLst/>
          </a:prstGeom>
          <a:solidFill>
            <a:srgbClr val="1B2A4A"/>
          </a:solidFill>
          <a:ln/>
        </p:spPr>
      </p:sp>
      <p:pic>
        <p:nvPicPr>
          <p:cNvPr id="12" name="Image 1" descr="icons/users_white.png">    </p:cNvPr>
          <p:cNvPicPr>
            <a:picLocks noChangeAspect="1"/>
          </p:cNvPicPr>
          <p:nvPr/>
        </p:nvPicPr>
        <p:blipFill>
          <a:blip r:embed="rId2"/>
          <a:stretch>
            <a:fillRect/>
          </a:stretch>
        </p:blipFill>
        <p:spPr>
          <a:xfrm>
            <a:off x="6601968" y="2578608"/>
            <a:ext cx="283464" cy="283464"/>
          </a:xfrm>
          <a:prstGeom prst="rect">
            <a:avLst/>
          </a:prstGeom>
        </p:spPr>
      </p:pic>
      <p:sp>
        <p:nvSpPr>
          <p:cNvPr id="13" name="Text 9"/>
          <p:cNvSpPr txBox="1"/>
          <p:nvPr/>
        </p:nvSpPr>
        <p:spPr>
          <a:xfrm>
            <a:off x="7159752" y="2459736"/>
            <a:ext cx="4297680" cy="45720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Кадровий потенціал</a:t>
            </a:r>
            <a:endParaRPr lang="en-US" sz="1350" dirty="0"/>
          </a:p>
        </p:txBody>
      </p:sp>
      <p:sp>
        <p:nvSpPr>
          <p:cNvPr id="14" name="Text 10"/>
          <p:cNvSpPr txBox="1"/>
          <p:nvPr/>
        </p:nvSpPr>
        <p:spPr>
          <a:xfrm>
            <a:off x="6556248" y="3108960"/>
            <a:ext cx="4846320" cy="868680"/>
          </a:xfrm>
          <a:prstGeom prst="rect">
            <a:avLst/>
          </a:prstGeom>
          <a:noFill/>
          <a:ln/>
        </p:spPr>
        <p:txBody>
          <a:bodyPr wrap="square" lIns="0" tIns="0" rIns="0" bIns="0" rtlCol="0" anchor="ctr"/>
          <a:lstStyle/>
          <a:p>
            <a:pPr indent="0" marL="0">
              <a:lnSpc>
                <a:spcPct val="120000"/>
              </a:lnSpc>
              <a:buNone/>
            </a:pPr>
            <a:r>
              <a:rPr lang="en-US" sz="1100" dirty="0">
                <a:solidFill>
                  <a:srgbClr val="51678A"/>
                </a:solidFill>
                <a:latin typeface="Calibri" pitchFamily="34" charset="0"/>
                <a:ea typeface="Calibri" pitchFamily="34" charset="-122"/>
                <a:cs typeface="Calibri" pitchFamily="34" charset="-120"/>
              </a:rPr>
              <a:t>кваліфікація, плинність, мотивація та дисципліна персоналу</a:t>
            </a:r>
            <a:endParaRPr lang="en-US" sz="1100" dirty="0"/>
          </a:p>
        </p:txBody>
      </p:sp>
      <p:sp>
        <p:nvSpPr>
          <p:cNvPr id="15" name="Shape 11"/>
          <p:cNvSpPr/>
          <p:nvPr/>
        </p:nvSpPr>
        <p:spPr>
          <a:xfrm>
            <a:off x="548640" y="4343400"/>
            <a:ext cx="5394960" cy="1828800"/>
          </a:xfrm>
          <a:prstGeom prst="roundRect">
            <a:avLst>
              <a:gd name="adj" fmla="val 4000"/>
            </a:avLst>
          </a:prstGeom>
          <a:solidFill>
            <a:srgbClr val="FCEFDA"/>
          </a:solidFill>
          <a:ln/>
        </p:spPr>
      </p:sp>
      <p:sp>
        <p:nvSpPr>
          <p:cNvPr id="16" name="Shape 12"/>
          <p:cNvSpPr/>
          <p:nvPr/>
        </p:nvSpPr>
        <p:spPr>
          <a:xfrm>
            <a:off x="777240" y="4572000"/>
            <a:ext cx="502920" cy="502920"/>
          </a:xfrm>
          <a:prstGeom prst="ellipse">
            <a:avLst/>
          </a:prstGeom>
          <a:solidFill>
            <a:srgbClr val="1B2A4A"/>
          </a:solidFill>
          <a:ln/>
        </p:spPr>
      </p:sp>
      <p:pic>
        <p:nvPicPr>
          <p:cNvPr id="17" name="Image 2" descr="icons/coins_white.png">    </p:cNvPr>
          <p:cNvPicPr>
            <a:picLocks noChangeAspect="1"/>
          </p:cNvPicPr>
          <p:nvPr/>
        </p:nvPicPr>
        <p:blipFill>
          <a:blip r:embed="rId3"/>
          <a:stretch>
            <a:fillRect/>
          </a:stretch>
        </p:blipFill>
        <p:spPr>
          <a:xfrm>
            <a:off x="886968" y="4681728"/>
            <a:ext cx="283464" cy="283464"/>
          </a:xfrm>
          <a:prstGeom prst="rect">
            <a:avLst/>
          </a:prstGeom>
        </p:spPr>
      </p:pic>
      <p:sp>
        <p:nvSpPr>
          <p:cNvPr id="18" name="Text 13"/>
          <p:cNvSpPr txBox="1"/>
          <p:nvPr/>
        </p:nvSpPr>
        <p:spPr>
          <a:xfrm>
            <a:off x="1444752" y="4562856"/>
            <a:ext cx="4297680" cy="45720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Фінансові ресурси</a:t>
            </a:r>
            <a:endParaRPr lang="en-US" sz="1350" dirty="0"/>
          </a:p>
        </p:txBody>
      </p:sp>
      <p:sp>
        <p:nvSpPr>
          <p:cNvPr id="19" name="Text 14"/>
          <p:cNvSpPr txBox="1"/>
          <p:nvPr/>
        </p:nvSpPr>
        <p:spPr>
          <a:xfrm>
            <a:off x="841248" y="5212080"/>
            <a:ext cx="4846320" cy="868680"/>
          </a:xfrm>
          <a:prstGeom prst="rect">
            <a:avLst/>
          </a:prstGeom>
          <a:noFill/>
          <a:ln/>
        </p:spPr>
        <p:txBody>
          <a:bodyPr wrap="square" lIns="0" tIns="0" rIns="0" bIns="0" rtlCol="0" anchor="ctr"/>
          <a:lstStyle/>
          <a:p>
            <a:pPr indent="0" marL="0">
              <a:lnSpc>
                <a:spcPct val="120000"/>
              </a:lnSpc>
              <a:buNone/>
            </a:pPr>
            <a:r>
              <a:rPr lang="en-US" sz="1100" dirty="0">
                <a:solidFill>
                  <a:srgbClr val="51678A"/>
                </a:solidFill>
                <a:latin typeface="Calibri" pitchFamily="34" charset="0"/>
                <a:ea typeface="Calibri" pitchFamily="34" charset="-122"/>
                <a:cs typeface="Calibri" pitchFamily="34" charset="-120"/>
              </a:rPr>
              <a:t>достатність і структура джерел фінансування, рівень платоспроможності</a:t>
            </a:r>
            <a:endParaRPr lang="en-US" sz="1100" dirty="0"/>
          </a:p>
        </p:txBody>
      </p:sp>
      <p:sp>
        <p:nvSpPr>
          <p:cNvPr id="20" name="Shape 15"/>
          <p:cNvSpPr/>
          <p:nvPr/>
        </p:nvSpPr>
        <p:spPr>
          <a:xfrm>
            <a:off x="6263640" y="4343400"/>
            <a:ext cx="5394960" cy="1828800"/>
          </a:xfrm>
          <a:prstGeom prst="roundRect">
            <a:avLst>
              <a:gd name="adj" fmla="val 4000"/>
            </a:avLst>
          </a:prstGeom>
          <a:solidFill>
            <a:srgbClr val="FCEFDA"/>
          </a:solidFill>
          <a:ln/>
        </p:spPr>
      </p:sp>
      <p:sp>
        <p:nvSpPr>
          <p:cNvPr id="21" name="Shape 16"/>
          <p:cNvSpPr/>
          <p:nvPr/>
        </p:nvSpPr>
        <p:spPr>
          <a:xfrm>
            <a:off x="6492240" y="4572000"/>
            <a:ext cx="502920" cy="502920"/>
          </a:xfrm>
          <a:prstGeom prst="ellipse">
            <a:avLst/>
          </a:prstGeom>
          <a:solidFill>
            <a:srgbClr val="1B2A4A"/>
          </a:solidFill>
          <a:ln/>
        </p:spPr>
      </p:sp>
      <p:pic>
        <p:nvPicPr>
          <p:cNvPr id="22" name="Image 3" descr="icons/cogs_white.png">    </p:cNvPr>
          <p:cNvPicPr>
            <a:picLocks noChangeAspect="1"/>
          </p:cNvPicPr>
          <p:nvPr/>
        </p:nvPicPr>
        <p:blipFill>
          <a:blip r:embed="rId4"/>
          <a:stretch>
            <a:fillRect/>
          </a:stretch>
        </p:blipFill>
        <p:spPr>
          <a:xfrm>
            <a:off x="6601968" y="4681728"/>
            <a:ext cx="283464" cy="283464"/>
          </a:xfrm>
          <a:prstGeom prst="rect">
            <a:avLst/>
          </a:prstGeom>
        </p:spPr>
      </p:pic>
      <p:sp>
        <p:nvSpPr>
          <p:cNvPr id="23" name="Text 17"/>
          <p:cNvSpPr txBox="1"/>
          <p:nvPr/>
        </p:nvSpPr>
        <p:spPr>
          <a:xfrm>
            <a:off x="7159752" y="4562856"/>
            <a:ext cx="4297680" cy="45720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Технологічний рівень</a:t>
            </a:r>
            <a:endParaRPr lang="en-US" sz="1350" dirty="0"/>
          </a:p>
        </p:txBody>
      </p:sp>
      <p:sp>
        <p:nvSpPr>
          <p:cNvPr id="24" name="Text 18"/>
          <p:cNvSpPr txBox="1"/>
          <p:nvPr/>
        </p:nvSpPr>
        <p:spPr>
          <a:xfrm>
            <a:off x="6556248" y="5212080"/>
            <a:ext cx="4846320" cy="868680"/>
          </a:xfrm>
          <a:prstGeom prst="rect">
            <a:avLst/>
          </a:prstGeom>
          <a:noFill/>
          <a:ln/>
        </p:spPr>
        <p:txBody>
          <a:bodyPr wrap="square" lIns="0" tIns="0" rIns="0" bIns="0" rtlCol="0" anchor="ctr"/>
          <a:lstStyle/>
          <a:p>
            <a:pPr indent="0" marL="0">
              <a:lnSpc>
                <a:spcPct val="120000"/>
              </a:lnSpc>
              <a:buNone/>
            </a:pPr>
            <a:r>
              <a:rPr lang="en-US" sz="1100" dirty="0">
                <a:solidFill>
                  <a:srgbClr val="51678A"/>
                </a:solidFill>
                <a:latin typeface="Calibri" pitchFamily="34" charset="0"/>
                <a:ea typeface="Calibri" pitchFamily="34" charset="-122"/>
                <a:cs typeface="Calibri" pitchFamily="34" charset="-120"/>
              </a:rPr>
              <a:t>стан обладнання, ступінь автоматизації та зношеність основних фондів</a:t>
            </a:r>
            <a:endParaRPr lang="en-US" sz="1100" dirty="0"/>
          </a:p>
        </p:txBody>
      </p:sp>
      <p:sp>
        <p:nvSpPr>
          <p:cNvPr id="25" name="Text 19"/>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2.3 Джерела виникнення та функції ризику</a:t>
            </a:r>
            <a:endParaRPr lang="en-US" sz="900" dirty="0"/>
          </a:p>
        </p:txBody>
      </p:sp>
      <p:sp>
        <p:nvSpPr>
          <p:cNvPr id="26" name="Text 20"/>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2.3  ДЖЕРЕЛА ВИНИКНЕННЯ ТА ФУНКЦІЇ РИЗИКУ</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Функції ризику в господарській діяльності</a:t>
            </a:r>
            <a:endParaRPr lang="en-US" sz="2400" dirty="0"/>
          </a:p>
        </p:txBody>
      </p:sp>
      <p:sp>
        <p:nvSpPr>
          <p:cNvPr id="4" name="Text 2"/>
          <p:cNvSpPr txBox="1"/>
          <p:nvPr/>
        </p:nvSpPr>
        <p:spPr>
          <a:xfrm>
            <a:off x="548640" y="1417320"/>
            <a:ext cx="10881360" cy="548640"/>
          </a:xfrm>
          <a:prstGeom prst="rect">
            <a:avLst/>
          </a:prstGeom>
          <a:noFill/>
          <a:ln/>
        </p:spPr>
        <p:txBody>
          <a:bodyPr wrap="square" lIns="0" tIns="0" rIns="0" bIns="0" rtlCol="0" anchor="ctr"/>
          <a:lstStyle/>
          <a:p>
            <a:pPr indent="0" marL="0">
              <a:lnSpc>
                <a:spcPct val="120000"/>
              </a:lnSpc>
              <a:buNone/>
            </a:pPr>
            <a:r>
              <a:rPr lang="en-US" sz="1250" dirty="0">
                <a:solidFill>
                  <a:srgbClr val="2A3550"/>
                </a:solidFill>
                <a:latin typeface="Calibri" pitchFamily="34" charset="0"/>
                <a:ea typeface="Calibri" pitchFamily="34" charset="-122"/>
                <a:cs typeface="Calibri" pitchFamily="34" charset="-120"/>
              </a:rPr>
              <a:t>Попри негативні асоціації, ризик виконує в економіці низку об’єктивно необхідних функцій, без яких неможливий розвиток підприємництва та економічний прогрес загалом.</a:t>
            </a:r>
            <a:endParaRPr lang="en-US" sz="1250" dirty="0"/>
          </a:p>
        </p:txBody>
      </p:sp>
      <p:sp>
        <p:nvSpPr>
          <p:cNvPr id="5" name="Shape 3"/>
          <p:cNvSpPr/>
          <p:nvPr/>
        </p:nvSpPr>
        <p:spPr>
          <a:xfrm>
            <a:off x="548640" y="2148840"/>
            <a:ext cx="5394960" cy="1965960"/>
          </a:xfrm>
          <a:prstGeom prst="roundRect">
            <a:avLst>
              <a:gd name="adj" fmla="val 3721"/>
            </a:avLst>
          </a:prstGeom>
          <a:solidFill>
            <a:srgbClr val="F3F6FB"/>
          </a:solidFill>
          <a:ln/>
        </p:spPr>
      </p:sp>
      <p:sp>
        <p:nvSpPr>
          <p:cNvPr id="6" name="Shape 4"/>
          <p:cNvSpPr/>
          <p:nvPr/>
        </p:nvSpPr>
        <p:spPr>
          <a:xfrm>
            <a:off x="777240" y="2377440"/>
            <a:ext cx="502920" cy="502920"/>
          </a:xfrm>
          <a:prstGeom prst="ellipse">
            <a:avLst/>
          </a:prstGeom>
          <a:solidFill>
            <a:srgbClr val="E8A33D"/>
          </a:solidFill>
          <a:ln/>
        </p:spPr>
      </p:sp>
      <p:pic>
        <p:nvPicPr>
          <p:cNvPr id="7" name="Image 0" descr="icons/bulb_navy.png">    </p:cNvPr>
          <p:cNvPicPr>
            <a:picLocks noChangeAspect="1"/>
          </p:cNvPicPr>
          <p:nvPr/>
        </p:nvPicPr>
        <p:blipFill>
          <a:blip r:embed="rId1"/>
          <a:stretch>
            <a:fillRect/>
          </a:stretch>
        </p:blipFill>
        <p:spPr>
          <a:xfrm>
            <a:off x="886968" y="2487168"/>
            <a:ext cx="283464" cy="283464"/>
          </a:xfrm>
          <a:prstGeom prst="rect">
            <a:avLst/>
          </a:prstGeom>
        </p:spPr>
      </p:pic>
      <p:sp>
        <p:nvSpPr>
          <p:cNvPr id="8" name="Text 5"/>
          <p:cNvSpPr txBox="1"/>
          <p:nvPr/>
        </p:nvSpPr>
        <p:spPr>
          <a:xfrm>
            <a:off x="1444752" y="2368296"/>
            <a:ext cx="4297680" cy="45720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Інноваційна</a:t>
            </a:r>
            <a:endParaRPr lang="en-US" sz="1350" dirty="0"/>
          </a:p>
        </p:txBody>
      </p:sp>
      <p:sp>
        <p:nvSpPr>
          <p:cNvPr id="9" name="Text 6"/>
          <p:cNvSpPr txBox="1"/>
          <p:nvPr/>
        </p:nvSpPr>
        <p:spPr>
          <a:xfrm>
            <a:off x="841248" y="3017520"/>
            <a:ext cx="4846320" cy="1005840"/>
          </a:xfrm>
          <a:prstGeom prst="rect">
            <a:avLst/>
          </a:prstGeom>
          <a:noFill/>
          <a:ln/>
        </p:spPr>
        <p:txBody>
          <a:bodyPr wrap="square" lIns="0" tIns="0" rIns="0" bIns="0" rtlCol="0" anchor="ctr"/>
          <a:lstStyle/>
          <a:p>
            <a:pPr indent="0" marL="0">
              <a:lnSpc>
                <a:spcPct val="118000"/>
              </a:lnSpc>
              <a:buNone/>
            </a:pPr>
            <a:r>
              <a:rPr lang="en-US" sz="1030" dirty="0">
                <a:solidFill>
                  <a:srgbClr val="51678A"/>
                </a:solidFill>
                <a:latin typeface="Calibri" pitchFamily="34" charset="0"/>
                <a:ea typeface="Calibri" pitchFamily="34" charset="-122"/>
                <a:cs typeface="Calibri" pitchFamily="34" charset="-120"/>
              </a:rPr>
              <a:t>спонукає підприємців шукати нетрадиційні рішення, нові технології та продукти, що дає змогу подолати проблеми через нестандартні підходи</a:t>
            </a:r>
            <a:endParaRPr lang="en-US" sz="1030" dirty="0"/>
          </a:p>
        </p:txBody>
      </p:sp>
      <p:sp>
        <p:nvSpPr>
          <p:cNvPr id="10" name="Shape 7"/>
          <p:cNvSpPr/>
          <p:nvPr/>
        </p:nvSpPr>
        <p:spPr>
          <a:xfrm>
            <a:off x="6263640" y="2148840"/>
            <a:ext cx="5394960" cy="1965960"/>
          </a:xfrm>
          <a:prstGeom prst="roundRect">
            <a:avLst>
              <a:gd name="adj" fmla="val 3721"/>
            </a:avLst>
          </a:prstGeom>
          <a:solidFill>
            <a:srgbClr val="F3F6FB"/>
          </a:solidFill>
          <a:ln/>
        </p:spPr>
      </p:sp>
      <p:sp>
        <p:nvSpPr>
          <p:cNvPr id="11" name="Shape 8"/>
          <p:cNvSpPr/>
          <p:nvPr/>
        </p:nvSpPr>
        <p:spPr>
          <a:xfrm>
            <a:off x="6492240" y="2377440"/>
            <a:ext cx="502920" cy="502920"/>
          </a:xfrm>
          <a:prstGeom prst="ellipse">
            <a:avLst/>
          </a:prstGeom>
          <a:solidFill>
            <a:srgbClr val="E8A33D"/>
          </a:solidFill>
          <a:ln/>
        </p:spPr>
      </p:sp>
      <p:pic>
        <p:nvPicPr>
          <p:cNvPr id="12" name="Image 1" descr="icons/balance_navy.png">    </p:cNvPr>
          <p:cNvPicPr>
            <a:picLocks noChangeAspect="1"/>
          </p:cNvPicPr>
          <p:nvPr/>
        </p:nvPicPr>
        <p:blipFill>
          <a:blip r:embed="rId2"/>
          <a:stretch>
            <a:fillRect/>
          </a:stretch>
        </p:blipFill>
        <p:spPr>
          <a:xfrm>
            <a:off x="6601968" y="2487168"/>
            <a:ext cx="283464" cy="283464"/>
          </a:xfrm>
          <a:prstGeom prst="rect">
            <a:avLst/>
          </a:prstGeom>
        </p:spPr>
      </p:pic>
      <p:sp>
        <p:nvSpPr>
          <p:cNvPr id="13" name="Text 9"/>
          <p:cNvSpPr txBox="1"/>
          <p:nvPr/>
        </p:nvSpPr>
        <p:spPr>
          <a:xfrm>
            <a:off x="7159752" y="2368296"/>
            <a:ext cx="4297680" cy="45720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Регулятивна</a:t>
            </a:r>
            <a:endParaRPr lang="en-US" sz="1350" dirty="0"/>
          </a:p>
        </p:txBody>
      </p:sp>
      <p:sp>
        <p:nvSpPr>
          <p:cNvPr id="14" name="Text 10"/>
          <p:cNvSpPr txBox="1"/>
          <p:nvPr/>
        </p:nvSpPr>
        <p:spPr>
          <a:xfrm>
            <a:off x="6556248" y="3017520"/>
            <a:ext cx="4846320" cy="1005840"/>
          </a:xfrm>
          <a:prstGeom prst="rect">
            <a:avLst/>
          </a:prstGeom>
          <a:noFill/>
          <a:ln/>
        </p:spPr>
        <p:txBody>
          <a:bodyPr wrap="square" lIns="0" tIns="0" rIns="0" bIns="0" rtlCol="0" anchor="ctr"/>
          <a:lstStyle/>
          <a:p>
            <a:pPr indent="0" marL="0">
              <a:lnSpc>
                <a:spcPct val="118000"/>
              </a:lnSpc>
              <a:buNone/>
            </a:pPr>
            <a:r>
              <a:rPr lang="en-US" sz="1030" dirty="0">
                <a:solidFill>
                  <a:srgbClr val="51678A"/>
                </a:solidFill>
                <a:latin typeface="Calibri" pitchFamily="34" charset="0"/>
                <a:ea typeface="Calibri" pitchFamily="34" charset="-122"/>
                <a:cs typeface="Calibri" pitchFamily="34" charset="-120"/>
              </a:rPr>
              <a:t>має конструктивний прояв (стимулює активність і пошук ефективних рішень) і деструктивний (штовхає до необґрунтованого авантюризму)</a:t>
            </a:r>
            <a:endParaRPr lang="en-US" sz="1030" dirty="0"/>
          </a:p>
        </p:txBody>
      </p:sp>
      <p:sp>
        <p:nvSpPr>
          <p:cNvPr id="15" name="Shape 11"/>
          <p:cNvSpPr/>
          <p:nvPr/>
        </p:nvSpPr>
        <p:spPr>
          <a:xfrm>
            <a:off x="548640" y="4343400"/>
            <a:ext cx="5394960" cy="1965960"/>
          </a:xfrm>
          <a:prstGeom prst="roundRect">
            <a:avLst>
              <a:gd name="adj" fmla="val 3721"/>
            </a:avLst>
          </a:prstGeom>
          <a:solidFill>
            <a:srgbClr val="F3F6FB"/>
          </a:solidFill>
          <a:ln/>
        </p:spPr>
      </p:sp>
      <p:sp>
        <p:nvSpPr>
          <p:cNvPr id="16" name="Shape 12"/>
          <p:cNvSpPr/>
          <p:nvPr/>
        </p:nvSpPr>
        <p:spPr>
          <a:xfrm>
            <a:off x="777240" y="4572000"/>
            <a:ext cx="502920" cy="502920"/>
          </a:xfrm>
          <a:prstGeom prst="ellipse">
            <a:avLst/>
          </a:prstGeom>
          <a:solidFill>
            <a:srgbClr val="E8A33D"/>
          </a:solidFill>
          <a:ln/>
        </p:spPr>
      </p:sp>
      <p:pic>
        <p:nvPicPr>
          <p:cNvPr id="17" name="Image 2" descr="icons/shield_navy.png">    </p:cNvPr>
          <p:cNvPicPr>
            <a:picLocks noChangeAspect="1"/>
          </p:cNvPicPr>
          <p:nvPr/>
        </p:nvPicPr>
        <p:blipFill>
          <a:blip r:embed="rId3"/>
          <a:stretch>
            <a:fillRect/>
          </a:stretch>
        </p:blipFill>
        <p:spPr>
          <a:xfrm>
            <a:off x="886968" y="4681728"/>
            <a:ext cx="283464" cy="283464"/>
          </a:xfrm>
          <a:prstGeom prst="rect">
            <a:avLst/>
          </a:prstGeom>
        </p:spPr>
      </p:pic>
      <p:sp>
        <p:nvSpPr>
          <p:cNvPr id="18" name="Text 13"/>
          <p:cNvSpPr txBox="1"/>
          <p:nvPr/>
        </p:nvSpPr>
        <p:spPr>
          <a:xfrm>
            <a:off x="1444752" y="4562856"/>
            <a:ext cx="4297680" cy="45720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Захисна</a:t>
            </a:r>
            <a:endParaRPr lang="en-US" sz="1350" dirty="0"/>
          </a:p>
        </p:txBody>
      </p:sp>
      <p:sp>
        <p:nvSpPr>
          <p:cNvPr id="19" name="Text 14"/>
          <p:cNvSpPr txBox="1"/>
          <p:nvPr/>
        </p:nvSpPr>
        <p:spPr>
          <a:xfrm>
            <a:off x="841248" y="5212080"/>
            <a:ext cx="4846320" cy="1005840"/>
          </a:xfrm>
          <a:prstGeom prst="rect">
            <a:avLst/>
          </a:prstGeom>
          <a:noFill/>
          <a:ln/>
        </p:spPr>
        <p:txBody>
          <a:bodyPr wrap="square" lIns="0" tIns="0" rIns="0" bIns="0" rtlCol="0" anchor="ctr"/>
          <a:lstStyle/>
          <a:p>
            <a:pPr indent="0" marL="0">
              <a:lnSpc>
                <a:spcPct val="118000"/>
              </a:lnSpc>
              <a:buNone/>
            </a:pPr>
            <a:r>
              <a:rPr lang="en-US" sz="1030" dirty="0">
                <a:solidFill>
                  <a:srgbClr val="51678A"/>
                </a:solidFill>
                <a:latin typeface="Calibri" pitchFamily="34" charset="0"/>
                <a:ea typeface="Calibri" pitchFamily="34" charset="-122"/>
                <a:cs typeface="Calibri" pitchFamily="34" charset="-120"/>
              </a:rPr>
              <a:t>формує в суспільстві та підприємців толерантне ставлення до можливих невдач, право на обґрунтований господарський ризик і помилку</a:t>
            </a:r>
            <a:endParaRPr lang="en-US" sz="1030" dirty="0"/>
          </a:p>
        </p:txBody>
      </p:sp>
      <p:sp>
        <p:nvSpPr>
          <p:cNvPr id="20" name="Shape 15"/>
          <p:cNvSpPr/>
          <p:nvPr/>
        </p:nvSpPr>
        <p:spPr>
          <a:xfrm>
            <a:off x="6263640" y="4343400"/>
            <a:ext cx="5394960" cy="1965960"/>
          </a:xfrm>
          <a:prstGeom prst="roundRect">
            <a:avLst>
              <a:gd name="adj" fmla="val 3721"/>
            </a:avLst>
          </a:prstGeom>
          <a:solidFill>
            <a:srgbClr val="F3F6FB"/>
          </a:solidFill>
          <a:ln/>
        </p:spPr>
      </p:sp>
      <p:sp>
        <p:nvSpPr>
          <p:cNvPr id="21" name="Shape 16"/>
          <p:cNvSpPr/>
          <p:nvPr/>
        </p:nvSpPr>
        <p:spPr>
          <a:xfrm>
            <a:off x="6492240" y="4572000"/>
            <a:ext cx="502920" cy="502920"/>
          </a:xfrm>
          <a:prstGeom prst="ellipse">
            <a:avLst/>
          </a:prstGeom>
          <a:solidFill>
            <a:srgbClr val="E8A33D"/>
          </a:solidFill>
          <a:ln/>
        </p:spPr>
      </p:sp>
      <p:pic>
        <p:nvPicPr>
          <p:cNvPr id="22" name="Image 3" descr="icons/chartpie_navy.png">    </p:cNvPr>
          <p:cNvPicPr>
            <a:picLocks noChangeAspect="1"/>
          </p:cNvPicPr>
          <p:nvPr/>
        </p:nvPicPr>
        <p:blipFill>
          <a:blip r:embed="rId4"/>
          <a:stretch>
            <a:fillRect/>
          </a:stretch>
        </p:blipFill>
        <p:spPr>
          <a:xfrm>
            <a:off x="6601968" y="4681728"/>
            <a:ext cx="283464" cy="283464"/>
          </a:xfrm>
          <a:prstGeom prst="rect">
            <a:avLst/>
          </a:prstGeom>
        </p:spPr>
      </p:pic>
      <p:sp>
        <p:nvSpPr>
          <p:cNvPr id="23" name="Text 17"/>
          <p:cNvSpPr txBox="1"/>
          <p:nvPr/>
        </p:nvSpPr>
        <p:spPr>
          <a:xfrm>
            <a:off x="7159752" y="4562856"/>
            <a:ext cx="4297680" cy="45720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Аналітична</a:t>
            </a:r>
            <a:endParaRPr lang="en-US" sz="1350" dirty="0"/>
          </a:p>
        </p:txBody>
      </p:sp>
      <p:sp>
        <p:nvSpPr>
          <p:cNvPr id="24" name="Text 18"/>
          <p:cNvSpPr txBox="1"/>
          <p:nvPr/>
        </p:nvSpPr>
        <p:spPr>
          <a:xfrm>
            <a:off x="6556248" y="5212080"/>
            <a:ext cx="4846320" cy="1005840"/>
          </a:xfrm>
          <a:prstGeom prst="rect">
            <a:avLst/>
          </a:prstGeom>
          <a:noFill/>
          <a:ln/>
        </p:spPr>
        <p:txBody>
          <a:bodyPr wrap="square" lIns="0" tIns="0" rIns="0" bIns="0" rtlCol="0" anchor="ctr"/>
          <a:lstStyle/>
          <a:p>
            <a:pPr indent="0" marL="0">
              <a:lnSpc>
                <a:spcPct val="118000"/>
              </a:lnSpc>
              <a:buNone/>
            </a:pPr>
            <a:r>
              <a:rPr lang="en-US" sz="1030" dirty="0">
                <a:solidFill>
                  <a:srgbClr val="51678A"/>
                </a:solidFill>
                <a:latin typeface="Calibri" pitchFamily="34" charset="0"/>
                <a:ea typeface="Calibri" pitchFamily="34" charset="-122"/>
                <a:cs typeface="Calibri" pitchFamily="34" charset="-120"/>
              </a:rPr>
              <a:t>вимагає від суб’єкта господарювання аналізу альтернатив, вибору найменш ризикових і найбільш обґрунтованих рішень</a:t>
            </a:r>
            <a:endParaRPr lang="en-US" sz="1030" dirty="0"/>
          </a:p>
        </p:txBody>
      </p:sp>
      <p:sp>
        <p:nvSpPr>
          <p:cNvPr id="25" name="Text 19"/>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2.3 Джерела виникнення та функції ризику</a:t>
            </a:r>
            <a:endParaRPr lang="en-US" sz="900" dirty="0"/>
          </a:p>
        </p:txBody>
      </p:sp>
      <p:sp>
        <p:nvSpPr>
          <p:cNvPr id="26" name="Text 20"/>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811512" y="-1463040"/>
            <a:ext cx="3840480" cy="3840480"/>
          </a:xfrm>
          <a:prstGeom prst="ellipse">
            <a:avLst/>
          </a:prstGeom>
          <a:solidFill>
            <a:srgbClr val="24365C"/>
          </a:solidFill>
          <a:ln/>
        </p:spPr>
      </p:sp>
      <p:sp>
        <p:nvSpPr>
          <p:cNvPr id="3" name="Shape 1"/>
          <p:cNvSpPr/>
          <p:nvPr/>
        </p:nvSpPr>
        <p:spPr>
          <a:xfrm>
            <a:off x="11000232" y="4206240"/>
            <a:ext cx="2743200" cy="2743200"/>
          </a:xfrm>
          <a:prstGeom prst="ellipse">
            <a:avLst/>
          </a:prstGeom>
          <a:solidFill>
            <a:srgbClr val="2C4066"/>
          </a:solidFill>
          <a:ln/>
        </p:spPr>
      </p:sp>
      <p:sp>
        <p:nvSpPr>
          <p:cNvPr id="4" name="Text 2"/>
          <p:cNvSpPr/>
          <p:nvPr/>
        </p:nvSpPr>
        <p:spPr>
          <a:xfrm>
            <a:off x="640080" y="2286000"/>
            <a:ext cx="3657600" cy="1188720"/>
          </a:xfrm>
          <a:prstGeom prst="rect">
            <a:avLst/>
          </a:prstGeom>
          <a:noFill/>
          <a:ln/>
        </p:spPr>
        <p:txBody>
          <a:bodyPr wrap="square" lIns="0" tIns="0" rIns="0" bIns="0" rtlCol="0" anchor="ctr"/>
          <a:lstStyle/>
          <a:p>
            <a:pPr indent="0" marL="0">
              <a:buNone/>
            </a:pPr>
            <a:r>
              <a:rPr lang="en-US" sz="6000" b="1" dirty="0">
                <a:solidFill>
                  <a:srgbClr val="E8A33D"/>
                </a:solidFill>
                <a:latin typeface="Cambria" pitchFamily="34" charset="0"/>
                <a:ea typeface="Cambria" pitchFamily="34" charset="-122"/>
                <a:cs typeface="Cambria" pitchFamily="34" charset="-120"/>
              </a:rPr>
              <a:t>2.4</a:t>
            </a:r>
            <a:endParaRPr lang="en-US" sz="6000" dirty="0"/>
          </a:p>
        </p:txBody>
      </p:sp>
      <p:sp>
        <p:nvSpPr>
          <p:cNvPr id="5" name="Text 3"/>
          <p:cNvSpPr/>
          <p:nvPr/>
        </p:nvSpPr>
        <p:spPr>
          <a:xfrm>
            <a:off x="658368" y="3337560"/>
            <a:ext cx="8686800" cy="1005840"/>
          </a:xfrm>
          <a:prstGeom prst="rect">
            <a:avLst/>
          </a:prstGeom>
          <a:noFill/>
          <a:ln/>
        </p:spPr>
        <p:txBody>
          <a:bodyPr wrap="square" lIns="0" tIns="0" rIns="0" bIns="0" rtlCol="0" anchor="ctr"/>
          <a:lstStyle/>
          <a:p>
            <a:pPr indent="0" marL="0">
              <a:lnSpc>
                <a:spcPct val="105000"/>
              </a:lnSpc>
              <a:buNone/>
            </a:pPr>
            <a:r>
              <a:rPr lang="en-US" sz="3000" b="1" dirty="0">
                <a:solidFill>
                  <a:srgbClr val="FFFFFF"/>
                </a:solidFill>
                <a:latin typeface="Cambria" pitchFamily="34" charset="0"/>
                <a:ea typeface="Cambria" pitchFamily="34" charset="-122"/>
                <a:cs typeface="Cambria" pitchFamily="34" charset="-120"/>
              </a:rPr>
              <a:t>Методи виявлення та ідентифікації ризику</a:t>
            </a:r>
            <a:endParaRPr lang="en-US" sz="3000" dirty="0"/>
          </a:p>
        </p:txBody>
      </p:sp>
      <p:sp>
        <p:nvSpPr>
          <p:cNvPr id="6" name="Text 4"/>
          <p:cNvSpPr/>
          <p:nvPr/>
        </p:nvSpPr>
        <p:spPr>
          <a:xfrm>
            <a:off x="658368" y="4343400"/>
            <a:ext cx="8229600" cy="548640"/>
          </a:xfrm>
          <a:prstGeom prst="rect">
            <a:avLst/>
          </a:prstGeom>
          <a:noFill/>
          <a:ln/>
        </p:spPr>
        <p:txBody>
          <a:bodyPr wrap="square" lIns="0" tIns="0" rIns="0" bIns="0" rtlCol="0" anchor="ctr"/>
          <a:lstStyle/>
          <a:p>
            <a:pPr indent="0" marL="0">
              <a:buNone/>
            </a:pPr>
            <a:r>
              <a:rPr lang="en-US" sz="1300" i="1" dirty="0">
                <a:solidFill>
                  <a:srgbClr val="CFDCEF"/>
                </a:solidFill>
                <a:latin typeface="Calibri" pitchFamily="34" charset="0"/>
                <a:ea typeface="Calibri" pitchFamily="34" charset="-122"/>
                <a:cs typeface="Calibri" pitchFamily="34" charset="-120"/>
              </a:rPr>
              <a:t>Етапи процесу ідентифікації та основний інструментарій виявлення ризиків</a:t>
            </a:r>
            <a:endParaRPr lang="en-US" sz="1300" dirty="0"/>
          </a:p>
        </p:txBody>
      </p:sp>
      <p:sp>
        <p:nvSpPr>
          <p:cNvPr id="7" name="Text 5"/>
          <p:cNvSpPr/>
          <p:nvPr/>
        </p:nvSpPr>
        <p:spPr>
          <a:xfrm>
            <a:off x="457200" y="6547104"/>
            <a:ext cx="7315200" cy="274320"/>
          </a:xfrm>
          <a:prstGeom prst="rect">
            <a:avLst/>
          </a:prstGeom>
          <a:noFill/>
          <a:ln/>
        </p:spPr>
        <p:txBody>
          <a:bodyPr wrap="square" lIns="0" tIns="0" rIns="0" bIns="0" rtlCol="0" anchor="ctr"/>
          <a:lstStyle/>
          <a:p>
            <a:pPr algn="l" indent="0" marL="0">
              <a:buNone/>
            </a:pPr>
            <a:endParaRPr lang="en-US" sz="900" dirty="0"/>
          </a:p>
        </p:txBody>
      </p:sp>
      <p:sp>
        <p:nvSpPr>
          <p:cNvPr id="8" name="Text 6"/>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2.4  МЕТОДИ ВИЯВЛЕННЯ ТА ІДЕНТИФІКАЦІЇ РИЗИКУ</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Основні етапи процесу ідентифікації ризиків</a:t>
            </a:r>
            <a:endParaRPr lang="en-US" sz="2400" dirty="0"/>
          </a:p>
        </p:txBody>
      </p:sp>
      <p:sp>
        <p:nvSpPr>
          <p:cNvPr id="4" name="Text 2"/>
          <p:cNvSpPr txBox="1"/>
          <p:nvPr/>
        </p:nvSpPr>
        <p:spPr>
          <a:xfrm>
            <a:off x="548640" y="1417320"/>
            <a:ext cx="10881360" cy="685800"/>
          </a:xfrm>
          <a:prstGeom prst="rect">
            <a:avLst/>
          </a:prstGeom>
          <a:noFill/>
          <a:ln/>
        </p:spPr>
        <p:txBody>
          <a:bodyPr wrap="square" lIns="0" tIns="0" rIns="0" bIns="0" rtlCol="0" anchor="ctr"/>
          <a:lstStyle/>
          <a:p>
            <a:pPr indent="0" marL="0">
              <a:lnSpc>
                <a:spcPct val="122000"/>
              </a:lnSpc>
              <a:buNone/>
            </a:pPr>
            <a:r>
              <a:rPr lang="en-US" sz="1200" dirty="0">
                <a:solidFill>
                  <a:srgbClr val="2A3550"/>
                </a:solidFill>
                <a:latin typeface="Calibri" pitchFamily="34" charset="0"/>
                <a:ea typeface="Calibri" pitchFamily="34" charset="-122"/>
                <a:cs typeface="Calibri" pitchFamily="34" charset="-120"/>
              </a:rPr>
              <a:t>Ідентифікація ризику — це процес виявлення, розпізнавання та опису ризиків, притаманних конкретному виду господарської діяльності підприємства. Він передує кількісному та якісному оцінюванню ризику і складається з кількох послідовних етапів.</a:t>
            </a:r>
            <a:endParaRPr lang="en-US" sz="1200" dirty="0"/>
          </a:p>
        </p:txBody>
      </p:sp>
      <p:sp>
        <p:nvSpPr>
          <p:cNvPr id="5" name="Shape 3"/>
          <p:cNvSpPr/>
          <p:nvPr/>
        </p:nvSpPr>
        <p:spPr>
          <a:xfrm>
            <a:off x="548640" y="2286000"/>
            <a:ext cx="2084832" cy="2743200"/>
          </a:xfrm>
          <a:prstGeom prst="roundRect">
            <a:avLst>
              <a:gd name="adj" fmla="val 3509"/>
            </a:avLst>
          </a:prstGeom>
          <a:solidFill>
            <a:srgbClr val="1B2A4A"/>
          </a:solidFill>
          <a:ln/>
        </p:spPr>
      </p:sp>
      <p:sp>
        <p:nvSpPr>
          <p:cNvPr id="6" name="Shape 4"/>
          <p:cNvSpPr/>
          <p:nvPr/>
        </p:nvSpPr>
        <p:spPr>
          <a:xfrm>
            <a:off x="1316736" y="2514600"/>
            <a:ext cx="548640" cy="548640"/>
          </a:xfrm>
          <a:prstGeom prst="ellipse">
            <a:avLst/>
          </a:prstGeom>
          <a:solidFill>
            <a:srgbClr val="E8A33D"/>
          </a:solidFill>
          <a:ln/>
        </p:spPr>
      </p:sp>
      <p:sp>
        <p:nvSpPr>
          <p:cNvPr id="7" name="Text 5"/>
          <p:cNvSpPr txBox="1"/>
          <p:nvPr/>
        </p:nvSpPr>
        <p:spPr>
          <a:xfrm>
            <a:off x="1316736" y="2514600"/>
            <a:ext cx="548640" cy="54864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1</a:t>
            </a:r>
            <a:endParaRPr lang="en-US" sz="1800" dirty="0"/>
          </a:p>
        </p:txBody>
      </p:sp>
      <p:pic>
        <p:nvPicPr>
          <p:cNvPr id="8" name="Image 0" descr="icons/search_gold.png">    </p:cNvPr>
          <p:cNvPicPr>
            <a:picLocks noChangeAspect="1"/>
          </p:cNvPicPr>
          <p:nvPr/>
        </p:nvPicPr>
        <p:blipFill>
          <a:blip r:embed="rId1"/>
          <a:stretch>
            <a:fillRect/>
          </a:stretch>
        </p:blipFill>
        <p:spPr>
          <a:xfrm>
            <a:off x="1435608" y="3246120"/>
            <a:ext cx="310896" cy="310896"/>
          </a:xfrm>
          <a:prstGeom prst="rect">
            <a:avLst/>
          </a:prstGeom>
        </p:spPr>
      </p:pic>
      <p:sp>
        <p:nvSpPr>
          <p:cNvPr id="9" name="Text 6"/>
          <p:cNvSpPr txBox="1"/>
          <p:nvPr/>
        </p:nvSpPr>
        <p:spPr>
          <a:xfrm>
            <a:off x="685800" y="3657600"/>
            <a:ext cx="1810512" cy="5486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Виявлення джерел ризику</a:t>
            </a:r>
            <a:endParaRPr lang="en-US" sz="1100" dirty="0"/>
          </a:p>
        </p:txBody>
      </p:sp>
      <p:sp>
        <p:nvSpPr>
          <p:cNvPr id="10" name="Text 7"/>
          <p:cNvSpPr txBox="1"/>
          <p:nvPr/>
        </p:nvSpPr>
        <p:spPr>
          <a:xfrm>
            <a:off x="694944" y="4160520"/>
            <a:ext cx="1792224" cy="822960"/>
          </a:xfrm>
          <a:prstGeom prst="rect">
            <a:avLst/>
          </a:prstGeom>
          <a:noFill/>
          <a:ln/>
        </p:spPr>
        <p:txBody>
          <a:bodyPr wrap="square" lIns="0" tIns="0" rIns="0" bIns="0" rtlCol="0" anchor="ctr"/>
          <a:lstStyle/>
          <a:p>
            <a:pPr algn="ctr" indent="0" marL="0">
              <a:lnSpc>
                <a:spcPct val="112000"/>
              </a:lnSpc>
              <a:buNone/>
            </a:pPr>
            <a:r>
              <a:rPr lang="en-US" sz="860" dirty="0">
                <a:solidFill>
                  <a:srgbClr val="CFDCEF"/>
                </a:solidFill>
                <a:latin typeface="Calibri" pitchFamily="34" charset="0"/>
                <a:ea typeface="Calibri" pitchFamily="34" charset="-122"/>
                <a:cs typeface="Calibri" pitchFamily="34" charset="-120"/>
              </a:rPr>
              <a:t>збір інформації про можливі внутрішні та зовнішні чинники, здатні спричинити відхилення результату</a:t>
            </a:r>
            <a:endParaRPr lang="en-US" sz="860" dirty="0"/>
          </a:p>
        </p:txBody>
      </p:sp>
      <p:sp>
        <p:nvSpPr>
          <p:cNvPr id="11" name="Text 8"/>
          <p:cNvSpPr txBox="1"/>
          <p:nvPr/>
        </p:nvSpPr>
        <p:spPr>
          <a:xfrm>
            <a:off x="2615184" y="3456432"/>
            <a:ext cx="173736" cy="365760"/>
          </a:xfrm>
          <a:prstGeom prst="rect">
            <a:avLst/>
          </a:prstGeom>
          <a:noFill/>
          <a:ln/>
        </p:spPr>
        <p:txBody>
          <a:bodyPr wrap="square" lIns="0" tIns="0" rIns="0" bIns="0" rtlCol="0" anchor="ctr"/>
          <a:lstStyle/>
          <a:p>
            <a:pPr algn="ctr" indent="0" marL="0">
              <a:buNone/>
            </a:pPr>
            <a:r>
              <a:rPr lang="en-US" sz="1400" b="1" dirty="0">
                <a:solidFill>
                  <a:srgbClr val="E8A33D"/>
                </a:solidFill>
                <a:latin typeface="Calibri" pitchFamily="34" charset="0"/>
                <a:ea typeface="Calibri" pitchFamily="34" charset="-122"/>
                <a:cs typeface="Calibri" pitchFamily="34" charset="-120"/>
              </a:rPr>
              <a:t>→</a:t>
            </a:r>
            <a:endParaRPr lang="en-US" sz="1400" dirty="0"/>
          </a:p>
        </p:txBody>
      </p:sp>
      <p:sp>
        <p:nvSpPr>
          <p:cNvPr id="12" name="Shape 9"/>
          <p:cNvSpPr/>
          <p:nvPr/>
        </p:nvSpPr>
        <p:spPr>
          <a:xfrm>
            <a:off x="2770632" y="2286000"/>
            <a:ext cx="2084832" cy="2743200"/>
          </a:xfrm>
          <a:prstGeom prst="roundRect">
            <a:avLst>
              <a:gd name="adj" fmla="val 3509"/>
            </a:avLst>
          </a:prstGeom>
          <a:solidFill>
            <a:srgbClr val="24365C"/>
          </a:solidFill>
          <a:ln/>
        </p:spPr>
      </p:sp>
      <p:sp>
        <p:nvSpPr>
          <p:cNvPr id="13" name="Shape 10"/>
          <p:cNvSpPr/>
          <p:nvPr/>
        </p:nvSpPr>
        <p:spPr>
          <a:xfrm>
            <a:off x="3538728" y="2514600"/>
            <a:ext cx="548640" cy="548640"/>
          </a:xfrm>
          <a:prstGeom prst="ellipse">
            <a:avLst/>
          </a:prstGeom>
          <a:solidFill>
            <a:srgbClr val="E8A33D"/>
          </a:solidFill>
          <a:ln/>
        </p:spPr>
      </p:sp>
      <p:sp>
        <p:nvSpPr>
          <p:cNvPr id="14" name="Text 11"/>
          <p:cNvSpPr txBox="1"/>
          <p:nvPr/>
        </p:nvSpPr>
        <p:spPr>
          <a:xfrm>
            <a:off x="3538728" y="2514600"/>
            <a:ext cx="548640" cy="54864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2</a:t>
            </a:r>
            <a:endParaRPr lang="en-US" sz="1800" dirty="0"/>
          </a:p>
        </p:txBody>
      </p:sp>
      <p:pic>
        <p:nvPicPr>
          <p:cNvPr id="15" name="Image 1" descr="icons/list_gold.png">    </p:cNvPr>
          <p:cNvPicPr>
            <a:picLocks noChangeAspect="1"/>
          </p:cNvPicPr>
          <p:nvPr/>
        </p:nvPicPr>
        <p:blipFill>
          <a:blip r:embed="rId2"/>
          <a:stretch>
            <a:fillRect/>
          </a:stretch>
        </p:blipFill>
        <p:spPr>
          <a:xfrm>
            <a:off x="3657600" y="3246120"/>
            <a:ext cx="310896" cy="310896"/>
          </a:xfrm>
          <a:prstGeom prst="rect">
            <a:avLst/>
          </a:prstGeom>
        </p:spPr>
      </p:pic>
      <p:sp>
        <p:nvSpPr>
          <p:cNvPr id="16" name="Text 12"/>
          <p:cNvSpPr txBox="1"/>
          <p:nvPr/>
        </p:nvSpPr>
        <p:spPr>
          <a:xfrm>
            <a:off x="2907792" y="3657600"/>
            <a:ext cx="1810512" cy="5486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Складання переліку ризиків</a:t>
            </a:r>
            <a:endParaRPr lang="en-US" sz="1100" dirty="0"/>
          </a:p>
        </p:txBody>
      </p:sp>
      <p:sp>
        <p:nvSpPr>
          <p:cNvPr id="17" name="Text 13"/>
          <p:cNvSpPr txBox="1"/>
          <p:nvPr/>
        </p:nvSpPr>
        <p:spPr>
          <a:xfrm>
            <a:off x="2916936" y="4160520"/>
            <a:ext cx="1792224" cy="822960"/>
          </a:xfrm>
          <a:prstGeom prst="rect">
            <a:avLst/>
          </a:prstGeom>
          <a:noFill/>
          <a:ln/>
        </p:spPr>
        <p:txBody>
          <a:bodyPr wrap="square" lIns="0" tIns="0" rIns="0" bIns="0" rtlCol="0" anchor="ctr"/>
          <a:lstStyle/>
          <a:p>
            <a:pPr algn="ctr" indent="0" marL="0">
              <a:lnSpc>
                <a:spcPct val="112000"/>
              </a:lnSpc>
              <a:buNone/>
            </a:pPr>
            <a:r>
              <a:rPr lang="en-US" sz="860" dirty="0">
                <a:solidFill>
                  <a:srgbClr val="CFDCEF"/>
                </a:solidFill>
                <a:latin typeface="Calibri" pitchFamily="34" charset="0"/>
                <a:ea typeface="Calibri" pitchFamily="34" charset="-122"/>
                <a:cs typeface="Calibri" pitchFamily="34" charset="-120"/>
              </a:rPr>
              <a:t>систематизація виявлених ризиків за сферами діяльності та об’єктами впливу</a:t>
            </a:r>
            <a:endParaRPr lang="en-US" sz="860" dirty="0"/>
          </a:p>
        </p:txBody>
      </p:sp>
      <p:sp>
        <p:nvSpPr>
          <p:cNvPr id="18" name="Text 14"/>
          <p:cNvSpPr txBox="1"/>
          <p:nvPr/>
        </p:nvSpPr>
        <p:spPr>
          <a:xfrm>
            <a:off x="4837176" y="3456432"/>
            <a:ext cx="173736" cy="365760"/>
          </a:xfrm>
          <a:prstGeom prst="rect">
            <a:avLst/>
          </a:prstGeom>
          <a:noFill/>
          <a:ln/>
        </p:spPr>
        <p:txBody>
          <a:bodyPr wrap="square" lIns="0" tIns="0" rIns="0" bIns="0" rtlCol="0" anchor="ctr"/>
          <a:lstStyle/>
          <a:p>
            <a:pPr algn="ctr" indent="0" marL="0">
              <a:buNone/>
            </a:pPr>
            <a:r>
              <a:rPr lang="en-US" sz="1400" b="1" dirty="0">
                <a:solidFill>
                  <a:srgbClr val="E8A33D"/>
                </a:solidFill>
                <a:latin typeface="Calibri" pitchFamily="34" charset="0"/>
                <a:ea typeface="Calibri" pitchFamily="34" charset="-122"/>
                <a:cs typeface="Calibri" pitchFamily="34" charset="-120"/>
              </a:rPr>
              <a:t>→</a:t>
            </a:r>
            <a:endParaRPr lang="en-US" sz="1400" dirty="0"/>
          </a:p>
        </p:txBody>
      </p:sp>
      <p:sp>
        <p:nvSpPr>
          <p:cNvPr id="19" name="Shape 15"/>
          <p:cNvSpPr/>
          <p:nvPr/>
        </p:nvSpPr>
        <p:spPr>
          <a:xfrm>
            <a:off x="4992624" y="2286000"/>
            <a:ext cx="2084832" cy="2743200"/>
          </a:xfrm>
          <a:prstGeom prst="roundRect">
            <a:avLst>
              <a:gd name="adj" fmla="val 3509"/>
            </a:avLst>
          </a:prstGeom>
          <a:solidFill>
            <a:srgbClr val="1B2A4A"/>
          </a:solidFill>
          <a:ln/>
        </p:spPr>
      </p:sp>
      <p:sp>
        <p:nvSpPr>
          <p:cNvPr id="20" name="Shape 16"/>
          <p:cNvSpPr/>
          <p:nvPr/>
        </p:nvSpPr>
        <p:spPr>
          <a:xfrm>
            <a:off x="5760720" y="2514600"/>
            <a:ext cx="548640" cy="548640"/>
          </a:xfrm>
          <a:prstGeom prst="ellipse">
            <a:avLst/>
          </a:prstGeom>
          <a:solidFill>
            <a:srgbClr val="E8A33D"/>
          </a:solidFill>
          <a:ln/>
        </p:spPr>
      </p:sp>
      <p:sp>
        <p:nvSpPr>
          <p:cNvPr id="21" name="Text 17"/>
          <p:cNvSpPr txBox="1"/>
          <p:nvPr/>
        </p:nvSpPr>
        <p:spPr>
          <a:xfrm>
            <a:off x="5760720" y="2514600"/>
            <a:ext cx="548640" cy="54864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3</a:t>
            </a:r>
            <a:endParaRPr lang="en-US" sz="1800" dirty="0"/>
          </a:p>
        </p:txBody>
      </p:sp>
      <p:pic>
        <p:nvPicPr>
          <p:cNvPr id="22" name="Image 2" descr="icons/chartpie_gold.png">    </p:cNvPr>
          <p:cNvPicPr>
            <a:picLocks noChangeAspect="1"/>
          </p:cNvPicPr>
          <p:nvPr/>
        </p:nvPicPr>
        <p:blipFill>
          <a:blip r:embed="rId3"/>
          <a:stretch>
            <a:fillRect/>
          </a:stretch>
        </p:blipFill>
        <p:spPr>
          <a:xfrm>
            <a:off x="5879592" y="3246120"/>
            <a:ext cx="310896" cy="310896"/>
          </a:xfrm>
          <a:prstGeom prst="rect">
            <a:avLst/>
          </a:prstGeom>
        </p:spPr>
      </p:pic>
      <p:sp>
        <p:nvSpPr>
          <p:cNvPr id="23" name="Text 18"/>
          <p:cNvSpPr txBox="1"/>
          <p:nvPr/>
        </p:nvSpPr>
        <p:spPr>
          <a:xfrm>
            <a:off x="5129784" y="3657600"/>
            <a:ext cx="1810512" cy="5486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Аналіз причин та умов</a:t>
            </a:r>
            <a:endParaRPr lang="en-US" sz="1100" dirty="0"/>
          </a:p>
        </p:txBody>
      </p:sp>
      <p:sp>
        <p:nvSpPr>
          <p:cNvPr id="24" name="Text 19"/>
          <p:cNvSpPr txBox="1"/>
          <p:nvPr/>
        </p:nvSpPr>
        <p:spPr>
          <a:xfrm>
            <a:off x="5138928" y="4160520"/>
            <a:ext cx="1792224" cy="822960"/>
          </a:xfrm>
          <a:prstGeom prst="rect">
            <a:avLst/>
          </a:prstGeom>
          <a:noFill/>
          <a:ln/>
        </p:spPr>
        <p:txBody>
          <a:bodyPr wrap="square" lIns="0" tIns="0" rIns="0" bIns="0" rtlCol="0" anchor="ctr"/>
          <a:lstStyle/>
          <a:p>
            <a:pPr algn="ctr" indent="0" marL="0">
              <a:lnSpc>
                <a:spcPct val="112000"/>
              </a:lnSpc>
              <a:buNone/>
            </a:pPr>
            <a:r>
              <a:rPr lang="en-US" sz="860" dirty="0">
                <a:solidFill>
                  <a:srgbClr val="CFDCEF"/>
                </a:solidFill>
                <a:latin typeface="Calibri" pitchFamily="34" charset="0"/>
                <a:ea typeface="Calibri" pitchFamily="34" charset="-122"/>
                <a:cs typeface="Calibri" pitchFamily="34" charset="-120"/>
              </a:rPr>
              <a:t>з’ясування механізму виникнення кожного ризику, його зв’язку з іншими чинниками</a:t>
            </a:r>
            <a:endParaRPr lang="en-US" sz="860" dirty="0"/>
          </a:p>
        </p:txBody>
      </p:sp>
      <p:sp>
        <p:nvSpPr>
          <p:cNvPr id="25" name="Text 20"/>
          <p:cNvSpPr txBox="1"/>
          <p:nvPr/>
        </p:nvSpPr>
        <p:spPr>
          <a:xfrm>
            <a:off x="7059168" y="3456432"/>
            <a:ext cx="173736" cy="365760"/>
          </a:xfrm>
          <a:prstGeom prst="rect">
            <a:avLst/>
          </a:prstGeom>
          <a:noFill/>
          <a:ln/>
        </p:spPr>
        <p:txBody>
          <a:bodyPr wrap="square" lIns="0" tIns="0" rIns="0" bIns="0" rtlCol="0" anchor="ctr"/>
          <a:lstStyle/>
          <a:p>
            <a:pPr algn="ctr" indent="0" marL="0">
              <a:buNone/>
            </a:pPr>
            <a:r>
              <a:rPr lang="en-US" sz="1400" b="1" dirty="0">
                <a:solidFill>
                  <a:srgbClr val="E8A33D"/>
                </a:solidFill>
                <a:latin typeface="Calibri" pitchFamily="34" charset="0"/>
                <a:ea typeface="Calibri" pitchFamily="34" charset="-122"/>
                <a:cs typeface="Calibri" pitchFamily="34" charset="-120"/>
              </a:rPr>
              <a:t>→</a:t>
            </a:r>
            <a:endParaRPr lang="en-US" sz="1400" dirty="0"/>
          </a:p>
        </p:txBody>
      </p:sp>
      <p:sp>
        <p:nvSpPr>
          <p:cNvPr id="26" name="Shape 21"/>
          <p:cNvSpPr/>
          <p:nvPr/>
        </p:nvSpPr>
        <p:spPr>
          <a:xfrm>
            <a:off x="7214616" y="2286000"/>
            <a:ext cx="2084832" cy="2743200"/>
          </a:xfrm>
          <a:prstGeom prst="roundRect">
            <a:avLst>
              <a:gd name="adj" fmla="val 3509"/>
            </a:avLst>
          </a:prstGeom>
          <a:solidFill>
            <a:srgbClr val="24365C"/>
          </a:solidFill>
          <a:ln/>
        </p:spPr>
      </p:sp>
      <p:sp>
        <p:nvSpPr>
          <p:cNvPr id="27" name="Shape 22"/>
          <p:cNvSpPr/>
          <p:nvPr/>
        </p:nvSpPr>
        <p:spPr>
          <a:xfrm>
            <a:off x="7982712" y="2514600"/>
            <a:ext cx="548640" cy="548640"/>
          </a:xfrm>
          <a:prstGeom prst="ellipse">
            <a:avLst/>
          </a:prstGeom>
          <a:solidFill>
            <a:srgbClr val="E8A33D"/>
          </a:solidFill>
          <a:ln/>
        </p:spPr>
      </p:sp>
      <p:sp>
        <p:nvSpPr>
          <p:cNvPr id="28" name="Text 23"/>
          <p:cNvSpPr txBox="1"/>
          <p:nvPr/>
        </p:nvSpPr>
        <p:spPr>
          <a:xfrm>
            <a:off x="7982712" y="2514600"/>
            <a:ext cx="548640" cy="54864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4</a:t>
            </a:r>
            <a:endParaRPr lang="en-US" sz="1800" dirty="0"/>
          </a:p>
        </p:txBody>
      </p:sp>
      <p:pic>
        <p:nvPicPr>
          <p:cNvPr id="29" name="Image 3" descr="icons/flag_gold.png">    </p:cNvPr>
          <p:cNvPicPr>
            <a:picLocks noChangeAspect="1"/>
          </p:cNvPicPr>
          <p:nvPr/>
        </p:nvPicPr>
        <p:blipFill>
          <a:blip r:embed="rId4"/>
          <a:stretch>
            <a:fillRect/>
          </a:stretch>
        </p:blipFill>
        <p:spPr>
          <a:xfrm>
            <a:off x="8101584" y="3246120"/>
            <a:ext cx="310896" cy="310896"/>
          </a:xfrm>
          <a:prstGeom prst="rect">
            <a:avLst/>
          </a:prstGeom>
        </p:spPr>
      </p:pic>
      <p:sp>
        <p:nvSpPr>
          <p:cNvPr id="30" name="Text 24"/>
          <p:cNvSpPr txBox="1"/>
          <p:nvPr/>
        </p:nvSpPr>
        <p:spPr>
          <a:xfrm>
            <a:off x="7351776" y="3657600"/>
            <a:ext cx="1810512" cy="5486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Опис можливих наслідків</a:t>
            </a:r>
            <a:endParaRPr lang="en-US" sz="1100" dirty="0"/>
          </a:p>
        </p:txBody>
      </p:sp>
      <p:sp>
        <p:nvSpPr>
          <p:cNvPr id="31" name="Text 25"/>
          <p:cNvSpPr txBox="1"/>
          <p:nvPr/>
        </p:nvSpPr>
        <p:spPr>
          <a:xfrm>
            <a:off x="7360920" y="4160520"/>
            <a:ext cx="1792224" cy="822960"/>
          </a:xfrm>
          <a:prstGeom prst="rect">
            <a:avLst/>
          </a:prstGeom>
          <a:noFill/>
          <a:ln/>
        </p:spPr>
        <p:txBody>
          <a:bodyPr wrap="square" lIns="0" tIns="0" rIns="0" bIns="0" rtlCol="0" anchor="ctr"/>
          <a:lstStyle/>
          <a:p>
            <a:pPr algn="ctr" indent="0" marL="0">
              <a:lnSpc>
                <a:spcPct val="112000"/>
              </a:lnSpc>
              <a:buNone/>
            </a:pPr>
            <a:r>
              <a:rPr lang="en-US" sz="860" dirty="0">
                <a:solidFill>
                  <a:srgbClr val="CFDCEF"/>
                </a:solidFill>
                <a:latin typeface="Calibri" pitchFamily="34" charset="0"/>
                <a:ea typeface="Calibri" pitchFamily="34" charset="-122"/>
                <a:cs typeface="Calibri" pitchFamily="34" charset="-120"/>
              </a:rPr>
              <a:t>попередня якісна характеристика можливих втрат або вигод за кожним ризиком</a:t>
            </a:r>
            <a:endParaRPr lang="en-US" sz="860" dirty="0"/>
          </a:p>
        </p:txBody>
      </p:sp>
      <p:sp>
        <p:nvSpPr>
          <p:cNvPr id="32" name="Text 26"/>
          <p:cNvSpPr txBox="1"/>
          <p:nvPr/>
        </p:nvSpPr>
        <p:spPr>
          <a:xfrm>
            <a:off x="9281160" y="3456432"/>
            <a:ext cx="173736" cy="365760"/>
          </a:xfrm>
          <a:prstGeom prst="rect">
            <a:avLst/>
          </a:prstGeom>
          <a:noFill/>
          <a:ln/>
        </p:spPr>
        <p:txBody>
          <a:bodyPr wrap="square" lIns="0" tIns="0" rIns="0" bIns="0" rtlCol="0" anchor="ctr"/>
          <a:lstStyle/>
          <a:p>
            <a:pPr algn="ctr" indent="0" marL="0">
              <a:buNone/>
            </a:pPr>
            <a:r>
              <a:rPr lang="en-US" sz="1400" b="1" dirty="0">
                <a:solidFill>
                  <a:srgbClr val="E8A33D"/>
                </a:solidFill>
                <a:latin typeface="Calibri" pitchFamily="34" charset="0"/>
                <a:ea typeface="Calibri" pitchFamily="34" charset="-122"/>
                <a:cs typeface="Calibri" pitchFamily="34" charset="-120"/>
              </a:rPr>
              <a:t>→</a:t>
            </a:r>
            <a:endParaRPr lang="en-US" sz="1400" dirty="0"/>
          </a:p>
        </p:txBody>
      </p:sp>
      <p:sp>
        <p:nvSpPr>
          <p:cNvPr id="33" name="Shape 27"/>
          <p:cNvSpPr/>
          <p:nvPr/>
        </p:nvSpPr>
        <p:spPr>
          <a:xfrm>
            <a:off x="9436608" y="2286000"/>
            <a:ext cx="2084832" cy="2743200"/>
          </a:xfrm>
          <a:prstGeom prst="roundRect">
            <a:avLst>
              <a:gd name="adj" fmla="val 3509"/>
            </a:avLst>
          </a:prstGeom>
          <a:solidFill>
            <a:srgbClr val="1B2A4A"/>
          </a:solidFill>
          <a:ln/>
        </p:spPr>
      </p:sp>
      <p:sp>
        <p:nvSpPr>
          <p:cNvPr id="34" name="Shape 28"/>
          <p:cNvSpPr/>
          <p:nvPr/>
        </p:nvSpPr>
        <p:spPr>
          <a:xfrm>
            <a:off x="10204704" y="2514600"/>
            <a:ext cx="548640" cy="548640"/>
          </a:xfrm>
          <a:prstGeom prst="ellipse">
            <a:avLst/>
          </a:prstGeom>
          <a:solidFill>
            <a:srgbClr val="E8A33D"/>
          </a:solidFill>
          <a:ln/>
        </p:spPr>
      </p:sp>
      <p:sp>
        <p:nvSpPr>
          <p:cNvPr id="35" name="Text 29"/>
          <p:cNvSpPr txBox="1"/>
          <p:nvPr/>
        </p:nvSpPr>
        <p:spPr>
          <a:xfrm>
            <a:off x="10204704" y="2514600"/>
            <a:ext cx="548640" cy="54864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5</a:t>
            </a:r>
            <a:endParaRPr lang="en-US" sz="1800" dirty="0"/>
          </a:p>
        </p:txBody>
      </p:sp>
      <p:pic>
        <p:nvPicPr>
          <p:cNvPr id="36" name="Image 4" descr="icons/clipboard_gold.png">    </p:cNvPr>
          <p:cNvPicPr>
            <a:picLocks noChangeAspect="1"/>
          </p:cNvPicPr>
          <p:nvPr/>
        </p:nvPicPr>
        <p:blipFill>
          <a:blip r:embed="rId5"/>
          <a:stretch>
            <a:fillRect/>
          </a:stretch>
        </p:blipFill>
        <p:spPr>
          <a:xfrm>
            <a:off x="10323576" y="3246120"/>
            <a:ext cx="310896" cy="310896"/>
          </a:xfrm>
          <a:prstGeom prst="rect">
            <a:avLst/>
          </a:prstGeom>
        </p:spPr>
      </p:pic>
      <p:sp>
        <p:nvSpPr>
          <p:cNvPr id="37" name="Text 30"/>
          <p:cNvSpPr txBox="1"/>
          <p:nvPr/>
        </p:nvSpPr>
        <p:spPr>
          <a:xfrm>
            <a:off x="9573768" y="3657600"/>
            <a:ext cx="1810512" cy="5486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Документування результатів</a:t>
            </a:r>
            <a:endParaRPr lang="en-US" sz="1100" dirty="0"/>
          </a:p>
        </p:txBody>
      </p:sp>
      <p:sp>
        <p:nvSpPr>
          <p:cNvPr id="38" name="Text 31"/>
          <p:cNvSpPr txBox="1"/>
          <p:nvPr/>
        </p:nvSpPr>
        <p:spPr>
          <a:xfrm>
            <a:off x="9582912" y="4160520"/>
            <a:ext cx="1792224" cy="822960"/>
          </a:xfrm>
          <a:prstGeom prst="rect">
            <a:avLst/>
          </a:prstGeom>
          <a:noFill/>
          <a:ln/>
        </p:spPr>
        <p:txBody>
          <a:bodyPr wrap="square" lIns="0" tIns="0" rIns="0" bIns="0" rtlCol="0" anchor="ctr"/>
          <a:lstStyle/>
          <a:p>
            <a:pPr algn="ctr" indent="0" marL="0">
              <a:lnSpc>
                <a:spcPct val="112000"/>
              </a:lnSpc>
              <a:buNone/>
            </a:pPr>
            <a:r>
              <a:rPr lang="en-US" sz="860" dirty="0">
                <a:solidFill>
                  <a:srgbClr val="CFDCEF"/>
                </a:solidFill>
                <a:latin typeface="Calibri" pitchFamily="34" charset="0"/>
                <a:ea typeface="Calibri" pitchFamily="34" charset="-122"/>
                <a:cs typeface="Calibri" pitchFamily="34" charset="-120"/>
              </a:rPr>
              <a:t>формування реєстру (карти) ризиків підприємства для подальшого оцінювання</a:t>
            </a:r>
            <a:endParaRPr lang="en-US" sz="860" dirty="0"/>
          </a:p>
        </p:txBody>
      </p:sp>
      <p:sp>
        <p:nvSpPr>
          <p:cNvPr id="39" name="Text 32"/>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2.4 Методи виявлення та ідентифікації ризику</a:t>
            </a:r>
            <a:endParaRPr lang="en-US" sz="900" dirty="0"/>
          </a:p>
        </p:txBody>
      </p:sp>
      <p:sp>
        <p:nvSpPr>
          <p:cNvPr id="40" name="Text 33"/>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2.4  МЕТОДИ ВИЯВЛЕННЯ ТА ІДЕНТИФІКАЦІЇ РИЗИКУ</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Основні методи виявлення господарських ризиків</a:t>
            </a:r>
            <a:endParaRPr lang="en-US" sz="2400" dirty="0"/>
          </a:p>
        </p:txBody>
      </p:sp>
      <p:sp>
        <p:nvSpPr>
          <p:cNvPr id="4" name="Shape 2"/>
          <p:cNvSpPr/>
          <p:nvPr/>
        </p:nvSpPr>
        <p:spPr>
          <a:xfrm>
            <a:off x="548640" y="1536192"/>
            <a:ext cx="3547872" cy="2148840"/>
          </a:xfrm>
          <a:prstGeom prst="roundRect">
            <a:avLst>
              <a:gd name="adj" fmla="val 3404"/>
            </a:avLst>
          </a:prstGeom>
          <a:solidFill>
            <a:srgbClr val="F3F6FB"/>
          </a:solidFill>
          <a:ln/>
        </p:spPr>
      </p:sp>
      <p:sp>
        <p:nvSpPr>
          <p:cNvPr id="5" name="Shape 3"/>
          <p:cNvSpPr/>
          <p:nvPr/>
        </p:nvSpPr>
        <p:spPr>
          <a:xfrm>
            <a:off x="749808" y="1737360"/>
            <a:ext cx="457200" cy="457200"/>
          </a:xfrm>
          <a:prstGeom prst="ellipse">
            <a:avLst/>
          </a:prstGeom>
          <a:solidFill>
            <a:srgbClr val="1B2A4A"/>
          </a:solidFill>
          <a:ln/>
        </p:spPr>
      </p:sp>
      <p:pic>
        <p:nvPicPr>
          <p:cNvPr id="6" name="Image 0" descr="icons/book_white.png">    </p:cNvPr>
          <p:cNvPicPr>
            <a:picLocks noChangeAspect="1"/>
          </p:cNvPicPr>
          <p:nvPr/>
        </p:nvPicPr>
        <p:blipFill>
          <a:blip r:embed="rId1"/>
          <a:stretch>
            <a:fillRect/>
          </a:stretch>
        </p:blipFill>
        <p:spPr>
          <a:xfrm>
            <a:off x="850392" y="1837944"/>
            <a:ext cx="256032" cy="256032"/>
          </a:xfrm>
          <a:prstGeom prst="rect">
            <a:avLst/>
          </a:prstGeom>
        </p:spPr>
      </p:pic>
      <p:sp>
        <p:nvSpPr>
          <p:cNvPr id="7" name="Text 4"/>
          <p:cNvSpPr txBox="1"/>
          <p:nvPr/>
        </p:nvSpPr>
        <p:spPr>
          <a:xfrm>
            <a:off x="749808" y="2313432"/>
            <a:ext cx="3145536" cy="502920"/>
          </a:xfrm>
          <a:prstGeom prst="rect">
            <a:avLst/>
          </a:prstGeom>
          <a:noFill/>
          <a:ln/>
        </p:spPr>
        <p:txBody>
          <a:bodyPr wrap="square" lIns="0" tIns="0" rIns="0" bIns="0" rtlCol="0" anchor="ctr"/>
          <a:lstStyle/>
          <a:p>
            <a:pPr indent="0" marL="0">
              <a:buNone/>
            </a:pPr>
            <a:r>
              <a:rPr lang="en-US" sz="1150" b="1" dirty="0">
                <a:solidFill>
                  <a:srgbClr val="1B2A4A"/>
                </a:solidFill>
                <a:latin typeface="Calibri" pitchFamily="34" charset="0"/>
                <a:ea typeface="Calibri" pitchFamily="34" charset="-122"/>
                <a:cs typeface="Calibri" pitchFamily="34" charset="-120"/>
              </a:rPr>
              <a:t>Аналіз документації</a:t>
            </a:r>
            <a:endParaRPr lang="en-US" sz="1150" dirty="0"/>
          </a:p>
        </p:txBody>
      </p:sp>
      <p:sp>
        <p:nvSpPr>
          <p:cNvPr id="8" name="Text 5"/>
          <p:cNvSpPr txBox="1"/>
          <p:nvPr/>
        </p:nvSpPr>
        <p:spPr>
          <a:xfrm>
            <a:off x="749808" y="2798064"/>
            <a:ext cx="3145536" cy="822960"/>
          </a:xfrm>
          <a:prstGeom prst="rect">
            <a:avLst/>
          </a:prstGeom>
          <a:noFill/>
          <a:ln/>
        </p:spPr>
        <p:txBody>
          <a:bodyPr wrap="square" lIns="0" tIns="0" rIns="0" bIns="0" rtlCol="0" anchor="ctr"/>
          <a:lstStyle/>
          <a:p>
            <a:pPr indent="0" marL="0">
              <a:lnSpc>
                <a:spcPct val="113000"/>
              </a:lnSpc>
              <a:buNone/>
            </a:pPr>
            <a:r>
              <a:rPr lang="en-US" sz="940" dirty="0">
                <a:solidFill>
                  <a:srgbClr val="51678A"/>
                </a:solidFill>
                <a:latin typeface="Calibri" pitchFamily="34" charset="0"/>
                <a:ea typeface="Calibri" pitchFamily="34" charset="-122"/>
                <a:cs typeface="Calibri" pitchFamily="34" charset="-120"/>
              </a:rPr>
              <a:t>вивчення фінансової звітності, договорів, актів перевірок та іншої внутрішньої документації підприємства</a:t>
            </a:r>
            <a:endParaRPr lang="en-US" sz="940" dirty="0"/>
          </a:p>
        </p:txBody>
      </p:sp>
      <p:sp>
        <p:nvSpPr>
          <p:cNvPr id="9" name="Shape 6"/>
          <p:cNvSpPr/>
          <p:nvPr/>
        </p:nvSpPr>
        <p:spPr>
          <a:xfrm>
            <a:off x="4297680" y="1536192"/>
            <a:ext cx="3547872" cy="2148840"/>
          </a:xfrm>
          <a:prstGeom prst="roundRect">
            <a:avLst>
              <a:gd name="adj" fmla="val 3404"/>
            </a:avLst>
          </a:prstGeom>
          <a:solidFill>
            <a:srgbClr val="F3F6FB"/>
          </a:solidFill>
          <a:ln/>
        </p:spPr>
      </p:sp>
      <p:sp>
        <p:nvSpPr>
          <p:cNvPr id="10" name="Shape 7"/>
          <p:cNvSpPr/>
          <p:nvPr/>
        </p:nvSpPr>
        <p:spPr>
          <a:xfrm>
            <a:off x="4498848" y="1737360"/>
            <a:ext cx="457200" cy="457200"/>
          </a:xfrm>
          <a:prstGeom prst="ellipse">
            <a:avLst/>
          </a:prstGeom>
          <a:solidFill>
            <a:srgbClr val="1B2A4A"/>
          </a:solidFill>
          <a:ln/>
        </p:spPr>
      </p:sp>
      <p:pic>
        <p:nvPicPr>
          <p:cNvPr id="11" name="Image 1" descr="icons/comments_white.png">    </p:cNvPr>
          <p:cNvPicPr>
            <a:picLocks noChangeAspect="1"/>
          </p:cNvPicPr>
          <p:nvPr/>
        </p:nvPicPr>
        <p:blipFill>
          <a:blip r:embed="rId2"/>
          <a:stretch>
            <a:fillRect/>
          </a:stretch>
        </p:blipFill>
        <p:spPr>
          <a:xfrm>
            <a:off x="4599432" y="1837944"/>
            <a:ext cx="256032" cy="256032"/>
          </a:xfrm>
          <a:prstGeom prst="rect">
            <a:avLst/>
          </a:prstGeom>
        </p:spPr>
      </p:pic>
      <p:sp>
        <p:nvSpPr>
          <p:cNvPr id="12" name="Text 8"/>
          <p:cNvSpPr txBox="1"/>
          <p:nvPr/>
        </p:nvSpPr>
        <p:spPr>
          <a:xfrm>
            <a:off x="4498848" y="2313432"/>
            <a:ext cx="3145536" cy="502920"/>
          </a:xfrm>
          <a:prstGeom prst="rect">
            <a:avLst/>
          </a:prstGeom>
          <a:noFill/>
          <a:ln/>
        </p:spPr>
        <p:txBody>
          <a:bodyPr wrap="square" lIns="0" tIns="0" rIns="0" bIns="0" rtlCol="0" anchor="ctr"/>
          <a:lstStyle/>
          <a:p>
            <a:pPr indent="0" marL="0">
              <a:buNone/>
            </a:pPr>
            <a:r>
              <a:rPr lang="en-US" sz="1150" b="1" dirty="0">
                <a:solidFill>
                  <a:srgbClr val="1B2A4A"/>
                </a:solidFill>
                <a:latin typeface="Calibri" pitchFamily="34" charset="0"/>
                <a:ea typeface="Calibri" pitchFamily="34" charset="-122"/>
                <a:cs typeface="Calibri" pitchFamily="34" charset="-120"/>
              </a:rPr>
              <a:t>Опитування та інтерв’ю</a:t>
            </a:r>
            <a:endParaRPr lang="en-US" sz="1150" dirty="0"/>
          </a:p>
        </p:txBody>
      </p:sp>
      <p:sp>
        <p:nvSpPr>
          <p:cNvPr id="13" name="Text 9"/>
          <p:cNvSpPr txBox="1"/>
          <p:nvPr/>
        </p:nvSpPr>
        <p:spPr>
          <a:xfrm>
            <a:off x="4498848" y="2798064"/>
            <a:ext cx="3145536" cy="822960"/>
          </a:xfrm>
          <a:prstGeom prst="rect">
            <a:avLst/>
          </a:prstGeom>
          <a:noFill/>
          <a:ln/>
        </p:spPr>
        <p:txBody>
          <a:bodyPr wrap="square" lIns="0" tIns="0" rIns="0" bIns="0" rtlCol="0" anchor="ctr"/>
          <a:lstStyle/>
          <a:p>
            <a:pPr indent="0" marL="0">
              <a:lnSpc>
                <a:spcPct val="113000"/>
              </a:lnSpc>
              <a:buNone/>
            </a:pPr>
            <a:r>
              <a:rPr lang="en-US" sz="940" dirty="0">
                <a:solidFill>
                  <a:srgbClr val="51678A"/>
                </a:solidFill>
                <a:latin typeface="Calibri" pitchFamily="34" charset="0"/>
                <a:ea typeface="Calibri" pitchFamily="34" charset="-122"/>
                <a:cs typeface="Calibri" pitchFamily="34" charset="-120"/>
              </a:rPr>
              <a:t>збір оцінок керівників і фахівців підрозділів щодо потенційних загроз у їхній сфері відповідальності</a:t>
            </a:r>
            <a:endParaRPr lang="en-US" sz="940" dirty="0"/>
          </a:p>
        </p:txBody>
      </p:sp>
      <p:sp>
        <p:nvSpPr>
          <p:cNvPr id="14" name="Shape 10"/>
          <p:cNvSpPr/>
          <p:nvPr/>
        </p:nvSpPr>
        <p:spPr>
          <a:xfrm>
            <a:off x="8046720" y="1536192"/>
            <a:ext cx="3547872" cy="2148840"/>
          </a:xfrm>
          <a:prstGeom prst="roundRect">
            <a:avLst>
              <a:gd name="adj" fmla="val 3404"/>
            </a:avLst>
          </a:prstGeom>
          <a:solidFill>
            <a:srgbClr val="F3F6FB"/>
          </a:solidFill>
          <a:ln/>
        </p:spPr>
      </p:sp>
      <p:sp>
        <p:nvSpPr>
          <p:cNvPr id="15" name="Shape 11"/>
          <p:cNvSpPr/>
          <p:nvPr/>
        </p:nvSpPr>
        <p:spPr>
          <a:xfrm>
            <a:off x="8247888" y="1737360"/>
            <a:ext cx="457200" cy="457200"/>
          </a:xfrm>
          <a:prstGeom prst="ellipse">
            <a:avLst/>
          </a:prstGeom>
          <a:solidFill>
            <a:srgbClr val="1B2A4A"/>
          </a:solidFill>
          <a:ln/>
        </p:spPr>
      </p:sp>
      <p:pic>
        <p:nvPicPr>
          <p:cNvPr id="16" name="Image 2" descr="icons/clipboard_white.png">    </p:cNvPr>
          <p:cNvPicPr>
            <a:picLocks noChangeAspect="1"/>
          </p:cNvPicPr>
          <p:nvPr/>
        </p:nvPicPr>
        <p:blipFill>
          <a:blip r:embed="rId3"/>
          <a:stretch>
            <a:fillRect/>
          </a:stretch>
        </p:blipFill>
        <p:spPr>
          <a:xfrm>
            <a:off x="8348472" y="1837944"/>
            <a:ext cx="256032" cy="256032"/>
          </a:xfrm>
          <a:prstGeom prst="rect">
            <a:avLst/>
          </a:prstGeom>
        </p:spPr>
      </p:pic>
      <p:sp>
        <p:nvSpPr>
          <p:cNvPr id="17" name="Text 12"/>
          <p:cNvSpPr txBox="1"/>
          <p:nvPr/>
        </p:nvSpPr>
        <p:spPr>
          <a:xfrm>
            <a:off x="8247888" y="2313432"/>
            <a:ext cx="3145536" cy="502920"/>
          </a:xfrm>
          <a:prstGeom prst="rect">
            <a:avLst/>
          </a:prstGeom>
          <a:noFill/>
          <a:ln/>
        </p:spPr>
        <p:txBody>
          <a:bodyPr wrap="square" lIns="0" tIns="0" rIns="0" bIns="0" rtlCol="0" anchor="ctr"/>
          <a:lstStyle/>
          <a:p>
            <a:pPr indent="0" marL="0">
              <a:buNone/>
            </a:pPr>
            <a:r>
              <a:rPr lang="en-US" sz="1150" b="1" dirty="0">
                <a:solidFill>
                  <a:srgbClr val="1B2A4A"/>
                </a:solidFill>
                <a:latin typeface="Calibri" pitchFamily="34" charset="0"/>
                <a:ea typeface="Calibri" pitchFamily="34" charset="-122"/>
                <a:cs typeface="Calibri" pitchFamily="34" charset="-120"/>
              </a:rPr>
              <a:t>Метод контрольних списків (чек-листів)</a:t>
            </a:r>
            <a:endParaRPr lang="en-US" sz="1150" dirty="0"/>
          </a:p>
        </p:txBody>
      </p:sp>
      <p:sp>
        <p:nvSpPr>
          <p:cNvPr id="18" name="Text 13"/>
          <p:cNvSpPr txBox="1"/>
          <p:nvPr/>
        </p:nvSpPr>
        <p:spPr>
          <a:xfrm>
            <a:off x="8247888" y="2798064"/>
            <a:ext cx="3145536" cy="822960"/>
          </a:xfrm>
          <a:prstGeom prst="rect">
            <a:avLst/>
          </a:prstGeom>
          <a:noFill/>
          <a:ln/>
        </p:spPr>
        <p:txBody>
          <a:bodyPr wrap="square" lIns="0" tIns="0" rIns="0" bIns="0" rtlCol="0" anchor="ctr"/>
          <a:lstStyle/>
          <a:p>
            <a:pPr indent="0" marL="0">
              <a:lnSpc>
                <a:spcPct val="113000"/>
              </a:lnSpc>
              <a:buNone/>
            </a:pPr>
            <a:r>
              <a:rPr lang="en-US" sz="940" dirty="0">
                <a:solidFill>
                  <a:srgbClr val="51678A"/>
                </a:solidFill>
                <a:latin typeface="Calibri" pitchFamily="34" charset="0"/>
                <a:ea typeface="Calibri" pitchFamily="34" charset="-122"/>
                <a:cs typeface="Calibri" pitchFamily="34" charset="-120"/>
              </a:rPr>
              <a:t>перевірка діяльності підприємства за типовим переліком раніше виявлених ризиків галузі</a:t>
            </a:r>
            <a:endParaRPr lang="en-US" sz="940" dirty="0"/>
          </a:p>
        </p:txBody>
      </p:sp>
      <p:sp>
        <p:nvSpPr>
          <p:cNvPr id="19" name="Shape 14"/>
          <p:cNvSpPr/>
          <p:nvPr/>
        </p:nvSpPr>
        <p:spPr>
          <a:xfrm>
            <a:off x="548640" y="3886200"/>
            <a:ext cx="3547872" cy="2148840"/>
          </a:xfrm>
          <a:prstGeom prst="roundRect">
            <a:avLst>
              <a:gd name="adj" fmla="val 3404"/>
            </a:avLst>
          </a:prstGeom>
          <a:solidFill>
            <a:srgbClr val="FCEFDA"/>
          </a:solidFill>
          <a:ln/>
        </p:spPr>
      </p:sp>
      <p:sp>
        <p:nvSpPr>
          <p:cNvPr id="20" name="Shape 15"/>
          <p:cNvSpPr/>
          <p:nvPr/>
        </p:nvSpPr>
        <p:spPr>
          <a:xfrm>
            <a:off x="749808" y="4087368"/>
            <a:ext cx="457200" cy="457200"/>
          </a:xfrm>
          <a:prstGeom prst="ellipse">
            <a:avLst/>
          </a:prstGeom>
          <a:solidFill>
            <a:srgbClr val="1B2A4A"/>
          </a:solidFill>
          <a:ln/>
        </p:spPr>
      </p:sp>
      <p:pic>
        <p:nvPicPr>
          <p:cNvPr id="21" name="Image 3" descr="icons/chartbar_white.png">    </p:cNvPr>
          <p:cNvPicPr>
            <a:picLocks noChangeAspect="1"/>
          </p:cNvPicPr>
          <p:nvPr/>
        </p:nvPicPr>
        <p:blipFill>
          <a:blip r:embed="rId4"/>
          <a:stretch>
            <a:fillRect/>
          </a:stretch>
        </p:blipFill>
        <p:spPr>
          <a:xfrm>
            <a:off x="850392" y="4187952"/>
            <a:ext cx="256032" cy="256032"/>
          </a:xfrm>
          <a:prstGeom prst="rect">
            <a:avLst/>
          </a:prstGeom>
        </p:spPr>
      </p:pic>
      <p:sp>
        <p:nvSpPr>
          <p:cNvPr id="22" name="Text 16"/>
          <p:cNvSpPr txBox="1"/>
          <p:nvPr/>
        </p:nvSpPr>
        <p:spPr>
          <a:xfrm>
            <a:off x="749808" y="4663440"/>
            <a:ext cx="3145536" cy="502920"/>
          </a:xfrm>
          <a:prstGeom prst="rect">
            <a:avLst/>
          </a:prstGeom>
          <a:noFill/>
          <a:ln/>
        </p:spPr>
        <p:txBody>
          <a:bodyPr wrap="square" lIns="0" tIns="0" rIns="0" bIns="0" rtlCol="0" anchor="ctr"/>
          <a:lstStyle/>
          <a:p>
            <a:pPr indent="0" marL="0">
              <a:buNone/>
            </a:pPr>
            <a:r>
              <a:rPr lang="en-US" sz="1150" b="1" dirty="0">
                <a:solidFill>
                  <a:srgbClr val="1B2A4A"/>
                </a:solidFill>
                <a:latin typeface="Calibri" pitchFamily="34" charset="0"/>
                <a:ea typeface="Calibri" pitchFamily="34" charset="-122"/>
                <a:cs typeface="Calibri" pitchFamily="34" charset="-120"/>
              </a:rPr>
              <a:t>Статистичний метод</a:t>
            </a:r>
            <a:endParaRPr lang="en-US" sz="1150" dirty="0"/>
          </a:p>
        </p:txBody>
      </p:sp>
      <p:sp>
        <p:nvSpPr>
          <p:cNvPr id="23" name="Text 17"/>
          <p:cNvSpPr txBox="1"/>
          <p:nvPr/>
        </p:nvSpPr>
        <p:spPr>
          <a:xfrm>
            <a:off x="749808" y="5148072"/>
            <a:ext cx="3145536" cy="822960"/>
          </a:xfrm>
          <a:prstGeom prst="rect">
            <a:avLst/>
          </a:prstGeom>
          <a:noFill/>
          <a:ln/>
        </p:spPr>
        <p:txBody>
          <a:bodyPr wrap="square" lIns="0" tIns="0" rIns="0" bIns="0" rtlCol="0" anchor="ctr"/>
          <a:lstStyle/>
          <a:p>
            <a:pPr indent="0" marL="0">
              <a:lnSpc>
                <a:spcPct val="113000"/>
              </a:lnSpc>
              <a:buNone/>
            </a:pPr>
            <a:r>
              <a:rPr lang="en-US" sz="940" dirty="0">
                <a:solidFill>
                  <a:srgbClr val="51678A"/>
                </a:solidFill>
                <a:latin typeface="Calibri" pitchFamily="34" charset="0"/>
                <a:ea typeface="Calibri" pitchFamily="34" charset="-122"/>
                <a:cs typeface="Calibri" pitchFamily="34" charset="-120"/>
              </a:rPr>
              <a:t>аналіз частоти й величини втрат підприємства за попередні періоди для виявлення закономірностей</a:t>
            </a:r>
            <a:endParaRPr lang="en-US" sz="940" dirty="0"/>
          </a:p>
        </p:txBody>
      </p:sp>
      <p:sp>
        <p:nvSpPr>
          <p:cNvPr id="24" name="Shape 18"/>
          <p:cNvSpPr/>
          <p:nvPr/>
        </p:nvSpPr>
        <p:spPr>
          <a:xfrm>
            <a:off x="4297680" y="3886200"/>
            <a:ext cx="3547872" cy="2148840"/>
          </a:xfrm>
          <a:prstGeom prst="roundRect">
            <a:avLst>
              <a:gd name="adj" fmla="val 3404"/>
            </a:avLst>
          </a:prstGeom>
          <a:solidFill>
            <a:srgbClr val="FCEFDA"/>
          </a:solidFill>
          <a:ln/>
        </p:spPr>
      </p:sp>
      <p:sp>
        <p:nvSpPr>
          <p:cNvPr id="25" name="Shape 19"/>
          <p:cNvSpPr/>
          <p:nvPr/>
        </p:nvSpPr>
        <p:spPr>
          <a:xfrm>
            <a:off x="4498848" y="4087368"/>
            <a:ext cx="457200" cy="457200"/>
          </a:xfrm>
          <a:prstGeom prst="ellipse">
            <a:avLst/>
          </a:prstGeom>
          <a:solidFill>
            <a:srgbClr val="1B2A4A"/>
          </a:solidFill>
          <a:ln/>
        </p:spPr>
      </p:sp>
      <p:pic>
        <p:nvPicPr>
          <p:cNvPr id="26" name="Image 4" descr="icons/route_white.png">    </p:cNvPr>
          <p:cNvPicPr>
            <a:picLocks noChangeAspect="1"/>
          </p:cNvPicPr>
          <p:nvPr/>
        </p:nvPicPr>
        <p:blipFill>
          <a:blip r:embed="rId5"/>
          <a:stretch>
            <a:fillRect/>
          </a:stretch>
        </p:blipFill>
        <p:spPr>
          <a:xfrm>
            <a:off x="4599432" y="4187952"/>
            <a:ext cx="256032" cy="256032"/>
          </a:xfrm>
          <a:prstGeom prst="rect">
            <a:avLst/>
          </a:prstGeom>
        </p:spPr>
      </p:pic>
      <p:sp>
        <p:nvSpPr>
          <p:cNvPr id="27" name="Text 20"/>
          <p:cNvSpPr txBox="1"/>
          <p:nvPr/>
        </p:nvSpPr>
        <p:spPr>
          <a:xfrm>
            <a:off x="4498848" y="4663440"/>
            <a:ext cx="3145536" cy="502920"/>
          </a:xfrm>
          <a:prstGeom prst="rect">
            <a:avLst/>
          </a:prstGeom>
          <a:noFill/>
          <a:ln/>
        </p:spPr>
        <p:txBody>
          <a:bodyPr wrap="square" lIns="0" tIns="0" rIns="0" bIns="0" rtlCol="0" anchor="ctr"/>
          <a:lstStyle/>
          <a:p>
            <a:pPr indent="0" marL="0">
              <a:buNone/>
            </a:pPr>
            <a:r>
              <a:rPr lang="en-US" sz="1150" b="1" dirty="0">
                <a:solidFill>
                  <a:srgbClr val="1B2A4A"/>
                </a:solidFill>
                <a:latin typeface="Calibri" pitchFamily="34" charset="0"/>
                <a:ea typeface="Calibri" pitchFamily="34" charset="-122"/>
                <a:cs typeface="Calibri" pitchFamily="34" charset="-120"/>
              </a:rPr>
              <a:t>Метод аналогій</a:t>
            </a:r>
            <a:endParaRPr lang="en-US" sz="1150" dirty="0"/>
          </a:p>
        </p:txBody>
      </p:sp>
      <p:sp>
        <p:nvSpPr>
          <p:cNvPr id="28" name="Text 21"/>
          <p:cNvSpPr txBox="1"/>
          <p:nvPr/>
        </p:nvSpPr>
        <p:spPr>
          <a:xfrm>
            <a:off x="4498848" y="5148072"/>
            <a:ext cx="3145536" cy="822960"/>
          </a:xfrm>
          <a:prstGeom prst="rect">
            <a:avLst/>
          </a:prstGeom>
          <a:noFill/>
          <a:ln/>
        </p:spPr>
        <p:txBody>
          <a:bodyPr wrap="square" lIns="0" tIns="0" rIns="0" bIns="0" rtlCol="0" anchor="ctr"/>
          <a:lstStyle/>
          <a:p>
            <a:pPr indent="0" marL="0">
              <a:lnSpc>
                <a:spcPct val="113000"/>
              </a:lnSpc>
              <a:buNone/>
            </a:pPr>
            <a:r>
              <a:rPr lang="en-US" sz="940" dirty="0">
                <a:solidFill>
                  <a:srgbClr val="51678A"/>
                </a:solidFill>
                <a:latin typeface="Calibri" pitchFamily="34" charset="0"/>
                <a:ea typeface="Calibri" pitchFamily="34" charset="-122"/>
                <a:cs typeface="Calibri" pitchFamily="34" charset="-120"/>
              </a:rPr>
              <a:t>використання досвіду подібних підприємств або проєктів для прогнозування можливих ризиків</a:t>
            </a:r>
            <a:endParaRPr lang="en-US" sz="940" dirty="0"/>
          </a:p>
        </p:txBody>
      </p:sp>
      <p:sp>
        <p:nvSpPr>
          <p:cNvPr id="29" name="Shape 22"/>
          <p:cNvSpPr/>
          <p:nvPr/>
        </p:nvSpPr>
        <p:spPr>
          <a:xfrm>
            <a:off x="8046720" y="3886200"/>
            <a:ext cx="3547872" cy="2148840"/>
          </a:xfrm>
          <a:prstGeom prst="roundRect">
            <a:avLst>
              <a:gd name="adj" fmla="val 3404"/>
            </a:avLst>
          </a:prstGeom>
          <a:solidFill>
            <a:srgbClr val="FCEFDA"/>
          </a:solidFill>
          <a:ln/>
        </p:spPr>
      </p:sp>
      <p:sp>
        <p:nvSpPr>
          <p:cNvPr id="30" name="Shape 23"/>
          <p:cNvSpPr/>
          <p:nvPr/>
        </p:nvSpPr>
        <p:spPr>
          <a:xfrm>
            <a:off x="8247888" y="4087368"/>
            <a:ext cx="457200" cy="457200"/>
          </a:xfrm>
          <a:prstGeom prst="ellipse">
            <a:avLst/>
          </a:prstGeom>
          <a:solidFill>
            <a:srgbClr val="1B2A4A"/>
          </a:solidFill>
          <a:ln/>
        </p:spPr>
      </p:sp>
      <p:pic>
        <p:nvPicPr>
          <p:cNvPr id="31" name="Image 5" descr="icons/puzzle_white.png">    </p:cNvPr>
          <p:cNvPicPr>
            <a:picLocks noChangeAspect="1"/>
          </p:cNvPicPr>
          <p:nvPr/>
        </p:nvPicPr>
        <p:blipFill>
          <a:blip r:embed="rId6"/>
          <a:stretch>
            <a:fillRect/>
          </a:stretch>
        </p:blipFill>
        <p:spPr>
          <a:xfrm>
            <a:off x="8348472" y="4187952"/>
            <a:ext cx="256032" cy="256032"/>
          </a:xfrm>
          <a:prstGeom prst="rect">
            <a:avLst/>
          </a:prstGeom>
        </p:spPr>
      </p:pic>
      <p:sp>
        <p:nvSpPr>
          <p:cNvPr id="32" name="Text 24"/>
          <p:cNvSpPr txBox="1"/>
          <p:nvPr/>
        </p:nvSpPr>
        <p:spPr>
          <a:xfrm>
            <a:off x="8247888" y="4663440"/>
            <a:ext cx="3145536" cy="502920"/>
          </a:xfrm>
          <a:prstGeom prst="rect">
            <a:avLst/>
          </a:prstGeom>
          <a:noFill/>
          <a:ln/>
        </p:spPr>
        <p:txBody>
          <a:bodyPr wrap="square" lIns="0" tIns="0" rIns="0" bIns="0" rtlCol="0" anchor="ctr"/>
          <a:lstStyle/>
          <a:p>
            <a:pPr indent="0" marL="0">
              <a:buNone/>
            </a:pPr>
            <a:r>
              <a:rPr lang="en-US" sz="1150" b="1" dirty="0">
                <a:solidFill>
                  <a:srgbClr val="1B2A4A"/>
                </a:solidFill>
                <a:latin typeface="Calibri" pitchFamily="34" charset="0"/>
                <a:ea typeface="Calibri" pitchFamily="34" charset="-122"/>
                <a:cs typeface="Calibri" pitchFamily="34" charset="-120"/>
              </a:rPr>
              <a:t>SWOT-аналіз</a:t>
            </a:r>
            <a:endParaRPr lang="en-US" sz="1150" dirty="0"/>
          </a:p>
        </p:txBody>
      </p:sp>
      <p:sp>
        <p:nvSpPr>
          <p:cNvPr id="33" name="Text 25"/>
          <p:cNvSpPr txBox="1"/>
          <p:nvPr/>
        </p:nvSpPr>
        <p:spPr>
          <a:xfrm>
            <a:off x="8247888" y="5148072"/>
            <a:ext cx="3145536" cy="822960"/>
          </a:xfrm>
          <a:prstGeom prst="rect">
            <a:avLst/>
          </a:prstGeom>
          <a:noFill/>
          <a:ln/>
        </p:spPr>
        <p:txBody>
          <a:bodyPr wrap="square" lIns="0" tIns="0" rIns="0" bIns="0" rtlCol="0" anchor="ctr"/>
          <a:lstStyle/>
          <a:p>
            <a:pPr indent="0" marL="0">
              <a:lnSpc>
                <a:spcPct val="113000"/>
              </a:lnSpc>
              <a:buNone/>
            </a:pPr>
            <a:r>
              <a:rPr lang="en-US" sz="940" dirty="0">
                <a:solidFill>
                  <a:srgbClr val="51678A"/>
                </a:solidFill>
                <a:latin typeface="Calibri" pitchFamily="34" charset="0"/>
                <a:ea typeface="Calibri" pitchFamily="34" charset="-122"/>
                <a:cs typeface="Calibri" pitchFamily="34" charset="-120"/>
              </a:rPr>
              <a:t>виявлення ризиків через зіставлення слабких сторін підприємства із загрозами зовнішнього середовища</a:t>
            </a:r>
            <a:endParaRPr lang="en-US" sz="940" dirty="0"/>
          </a:p>
        </p:txBody>
      </p:sp>
      <p:sp>
        <p:nvSpPr>
          <p:cNvPr id="34" name="Text 26"/>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2.4 Методи виявлення та ідентифікації ризику</a:t>
            </a:r>
            <a:endParaRPr lang="en-US" sz="900" dirty="0"/>
          </a:p>
        </p:txBody>
      </p:sp>
      <p:sp>
        <p:nvSpPr>
          <p:cNvPr id="35" name="Text 27"/>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10058400" cy="292608"/>
          </a:xfrm>
          <a:prstGeom prst="rect">
            <a:avLst/>
          </a:prstGeom>
          <a:noFill/>
          <a:ln/>
        </p:spPr>
        <p:txBody>
          <a:bodyPr wrap="square" lIns="0" tIns="0" rIns="0" bIns="0" rtlCol="0" anchor="ctr"/>
          <a:lstStyle/>
          <a:p>
            <a:pPr indent="0" marL="0">
              <a:buNone/>
            </a:pPr>
            <a:r>
              <a:rPr lang="en-US" sz="1050" b="1" spc="150" kern="0" dirty="0">
                <a:solidFill>
                  <a:srgbClr val="C87F1C"/>
                </a:solidFill>
                <a:latin typeface="Calibri" pitchFamily="34" charset="0"/>
                <a:ea typeface="Calibri" pitchFamily="34" charset="-122"/>
                <a:cs typeface="Calibri" pitchFamily="34" charset="-120"/>
              </a:rPr>
              <a:t>2.4  МЕТОДИ ВИЯВЛЕННЯ ТА ІДЕНТИФІКАЦІЇ РИЗИКУ</a:t>
            </a:r>
            <a:endParaRPr lang="en-US" sz="1050" dirty="0"/>
          </a:p>
        </p:txBody>
      </p:sp>
      <p:sp>
        <p:nvSpPr>
          <p:cNvPr id="3" name="Text 1"/>
          <p:cNvSpPr/>
          <p:nvPr/>
        </p:nvSpPr>
        <p:spPr>
          <a:xfrm>
            <a:off x="548640" y="621792"/>
            <a:ext cx="11064240" cy="68580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Якісні та кількісні методи ідентифікації ризику</a:t>
            </a:r>
            <a:endParaRPr lang="en-US" sz="2400" dirty="0"/>
          </a:p>
        </p:txBody>
      </p:sp>
      <p:sp>
        <p:nvSpPr>
          <p:cNvPr id="4" name="Text 2"/>
          <p:cNvSpPr txBox="1"/>
          <p:nvPr/>
        </p:nvSpPr>
        <p:spPr>
          <a:xfrm>
            <a:off x="548640" y="1417320"/>
            <a:ext cx="10972800" cy="502920"/>
          </a:xfrm>
          <a:prstGeom prst="rect">
            <a:avLst/>
          </a:prstGeom>
          <a:noFill/>
          <a:ln/>
        </p:spPr>
        <p:txBody>
          <a:bodyPr wrap="square" lIns="0" tIns="0" rIns="0" bIns="0" rtlCol="0" anchor="ctr"/>
          <a:lstStyle/>
          <a:p>
            <a:pPr indent="0" marL="0">
              <a:lnSpc>
                <a:spcPct val="120000"/>
              </a:lnSpc>
              <a:buNone/>
            </a:pPr>
            <a:r>
              <a:rPr lang="en-US" sz="1250" dirty="0">
                <a:solidFill>
                  <a:srgbClr val="2A3550"/>
                </a:solidFill>
                <a:latin typeface="Calibri" pitchFamily="34" charset="0"/>
                <a:ea typeface="Calibri" pitchFamily="34" charset="-122"/>
                <a:cs typeface="Calibri" pitchFamily="34" charset="-120"/>
              </a:rPr>
              <a:t>Залежно від характеру отримуваного результату всі методи виявлення й ідентифікації ризику поділяють на дві групи, які на практиці доцільно застосовувати послідовно та у поєднанні.</a:t>
            </a:r>
            <a:endParaRPr lang="en-US" sz="1250" dirty="0"/>
          </a:p>
        </p:txBody>
      </p:sp>
      <p:sp>
        <p:nvSpPr>
          <p:cNvPr id="5" name="Shape 3"/>
          <p:cNvSpPr/>
          <p:nvPr/>
        </p:nvSpPr>
        <p:spPr>
          <a:xfrm>
            <a:off x="548640" y="2057400"/>
            <a:ext cx="5349240" cy="3520440"/>
          </a:xfrm>
          <a:prstGeom prst="roundRect">
            <a:avLst>
              <a:gd name="adj" fmla="val 2078"/>
            </a:avLst>
          </a:prstGeom>
          <a:solidFill>
            <a:srgbClr val="F3F6FB"/>
          </a:solidFill>
          <a:ln/>
        </p:spPr>
      </p:sp>
      <p:pic>
        <p:nvPicPr>
          <p:cNvPr id="6" name="Image 0" descr="icons/magnifier_navy.png">    </p:cNvPr>
          <p:cNvPicPr>
            <a:picLocks noChangeAspect="1"/>
          </p:cNvPicPr>
          <p:nvPr/>
        </p:nvPicPr>
        <p:blipFill>
          <a:blip r:embed="rId1"/>
          <a:stretch>
            <a:fillRect/>
          </a:stretch>
        </p:blipFill>
        <p:spPr>
          <a:xfrm>
            <a:off x="868680" y="2350008"/>
            <a:ext cx="438912" cy="438912"/>
          </a:xfrm>
          <a:prstGeom prst="rect">
            <a:avLst/>
          </a:prstGeom>
        </p:spPr>
      </p:pic>
      <p:sp>
        <p:nvSpPr>
          <p:cNvPr id="7" name="Text 4"/>
          <p:cNvSpPr txBox="1"/>
          <p:nvPr/>
        </p:nvSpPr>
        <p:spPr>
          <a:xfrm>
            <a:off x="1463040" y="2350008"/>
            <a:ext cx="4160520" cy="45720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Якісні методи</a:t>
            </a:r>
            <a:endParaRPr lang="en-US" sz="1550" dirty="0"/>
          </a:p>
        </p:txBody>
      </p:sp>
      <p:sp>
        <p:nvSpPr>
          <p:cNvPr id="8" name="Text 5"/>
          <p:cNvSpPr txBox="1"/>
          <p:nvPr/>
        </p:nvSpPr>
        <p:spPr>
          <a:xfrm>
            <a:off x="868680" y="3017520"/>
            <a:ext cx="4709160" cy="2377440"/>
          </a:xfrm>
          <a:prstGeom prst="rect">
            <a:avLst/>
          </a:prstGeom>
          <a:noFill/>
          <a:ln/>
        </p:spPr>
        <p:txBody>
          <a:bodyPr wrap="square" lIns="0" tIns="0" rIns="0" bIns="0" rtlCol="0" anchor="ctr"/>
          <a:lstStyle/>
          <a:p>
            <a:pPr indent="0" marL="0">
              <a:lnSpc>
                <a:spcPct val="125000"/>
              </a:lnSpc>
              <a:buNone/>
            </a:pPr>
            <a:r>
              <a:rPr lang="en-US" sz="1150" dirty="0">
                <a:solidFill>
                  <a:srgbClr val="51678A"/>
                </a:solidFill>
                <a:latin typeface="Calibri" pitchFamily="34" charset="0"/>
                <a:ea typeface="Calibri" pitchFamily="34" charset="-122"/>
                <a:cs typeface="Calibri" pitchFamily="34" charset="-120"/>
              </a:rPr>
              <a:t>Спрямовані на виявлення переліку можливих ризиків і опис їхньої природи без точного числового вимірювання. Використовують експертні оцінки, опитування, аналіз документації, SWOT-аналіз. Головний результат — реєстр (карта) ризиків підприємства з їх словесною характеристикою та попереднім ранжуванням за значущістю.</a:t>
            </a:r>
            <a:endParaRPr lang="en-US" sz="1150" dirty="0"/>
          </a:p>
        </p:txBody>
      </p:sp>
      <p:sp>
        <p:nvSpPr>
          <p:cNvPr id="9" name="Shape 6"/>
          <p:cNvSpPr/>
          <p:nvPr/>
        </p:nvSpPr>
        <p:spPr>
          <a:xfrm>
            <a:off x="6172200" y="2057400"/>
            <a:ext cx="5349240" cy="3520440"/>
          </a:xfrm>
          <a:prstGeom prst="roundRect">
            <a:avLst>
              <a:gd name="adj" fmla="val 2078"/>
            </a:avLst>
          </a:prstGeom>
          <a:solidFill>
            <a:srgbClr val="1B2A4A"/>
          </a:solidFill>
          <a:ln/>
        </p:spPr>
      </p:sp>
      <p:pic>
        <p:nvPicPr>
          <p:cNvPr id="10" name="Image 1" descr="icons/chartbar_gold.png">    </p:cNvPr>
          <p:cNvPicPr>
            <a:picLocks noChangeAspect="1"/>
          </p:cNvPicPr>
          <p:nvPr/>
        </p:nvPicPr>
        <p:blipFill>
          <a:blip r:embed="rId2"/>
          <a:stretch>
            <a:fillRect/>
          </a:stretch>
        </p:blipFill>
        <p:spPr>
          <a:xfrm>
            <a:off x="6492240" y="2350008"/>
            <a:ext cx="438912" cy="438912"/>
          </a:xfrm>
          <a:prstGeom prst="rect">
            <a:avLst/>
          </a:prstGeom>
        </p:spPr>
      </p:pic>
      <p:sp>
        <p:nvSpPr>
          <p:cNvPr id="11" name="Text 7"/>
          <p:cNvSpPr txBox="1"/>
          <p:nvPr/>
        </p:nvSpPr>
        <p:spPr>
          <a:xfrm>
            <a:off x="7086600" y="2350008"/>
            <a:ext cx="4160520" cy="457200"/>
          </a:xfrm>
          <a:prstGeom prst="rect">
            <a:avLst/>
          </a:prstGeom>
          <a:noFill/>
          <a:ln/>
        </p:spPr>
        <p:txBody>
          <a:bodyPr wrap="square" lIns="0" tIns="0" rIns="0" bIns="0" rtlCol="0" anchor="ctr"/>
          <a:lstStyle/>
          <a:p>
            <a:pPr indent="0" marL="0">
              <a:buNone/>
            </a:pPr>
            <a:r>
              <a:rPr lang="en-US" sz="1550" b="1" dirty="0">
                <a:solidFill>
                  <a:srgbClr val="FFFFFF"/>
                </a:solidFill>
                <a:latin typeface="Calibri" pitchFamily="34" charset="0"/>
                <a:ea typeface="Calibri" pitchFamily="34" charset="-122"/>
                <a:cs typeface="Calibri" pitchFamily="34" charset="-120"/>
              </a:rPr>
              <a:t>Кількісні методи</a:t>
            </a:r>
            <a:endParaRPr lang="en-US" sz="1550" dirty="0"/>
          </a:p>
        </p:txBody>
      </p:sp>
      <p:sp>
        <p:nvSpPr>
          <p:cNvPr id="12" name="Text 8"/>
          <p:cNvSpPr txBox="1"/>
          <p:nvPr/>
        </p:nvSpPr>
        <p:spPr>
          <a:xfrm>
            <a:off x="6492240" y="3017520"/>
            <a:ext cx="4709160" cy="2377440"/>
          </a:xfrm>
          <a:prstGeom prst="rect">
            <a:avLst/>
          </a:prstGeom>
          <a:noFill/>
          <a:ln/>
        </p:spPr>
        <p:txBody>
          <a:bodyPr wrap="square" lIns="0" tIns="0" rIns="0" bIns="0" rtlCol="0" anchor="ctr"/>
          <a:lstStyle/>
          <a:p>
            <a:pPr indent="0" marL="0">
              <a:lnSpc>
                <a:spcPct val="125000"/>
              </a:lnSpc>
              <a:buNone/>
            </a:pPr>
            <a:r>
              <a:rPr lang="en-US" sz="1150" dirty="0">
                <a:solidFill>
                  <a:srgbClr val="CFDCEF"/>
                </a:solidFill>
                <a:latin typeface="Calibri" pitchFamily="34" charset="0"/>
                <a:ea typeface="Calibri" pitchFamily="34" charset="-122"/>
                <a:cs typeface="Calibri" pitchFamily="34" charset="-120"/>
              </a:rPr>
              <a:t>Дають змогу виміряти рівень ризику числовими показниками: імовірністю настання події, розміром можливих втрат, дисперсією та середньоквадратичним відхиленням результату. Застосовуються статистичний метод, метод експертних оцінок з подальшою обробкою, аналіз чутливості та сценарний аналіз.</a:t>
            </a:r>
            <a:endParaRPr lang="en-US" sz="1150" dirty="0"/>
          </a:p>
        </p:txBody>
      </p:sp>
      <p:sp>
        <p:nvSpPr>
          <p:cNvPr id="13" name="Text 9"/>
          <p:cNvSpPr/>
          <p:nvPr/>
        </p:nvSpPr>
        <p:spPr>
          <a:xfrm>
            <a:off x="457200" y="6547104"/>
            <a:ext cx="7315200" cy="274320"/>
          </a:xfrm>
          <a:prstGeom prst="rect">
            <a:avLst/>
          </a:prstGeom>
          <a:noFill/>
          <a:ln/>
        </p:spPr>
        <p:txBody>
          <a:bodyPr wrap="square" lIns="0" tIns="0" rIns="0" bIns="0" rtlCol="0" anchor="ctr"/>
          <a:lstStyle/>
          <a:p>
            <a:pPr algn="l" indent="0" marL="0">
              <a:buNone/>
            </a:pPr>
            <a:r>
              <a:rPr lang="en-US" sz="900" dirty="0">
                <a:solidFill>
                  <a:srgbClr val="51678A"/>
                </a:solidFill>
                <a:latin typeface="Calibri" pitchFamily="34" charset="0"/>
                <a:ea typeface="Calibri" pitchFamily="34" charset="-122"/>
                <a:cs typeface="Calibri" pitchFamily="34" charset="-120"/>
              </a:rPr>
              <a:t>2.4 Методи виявлення та ідентифікації ризику</a:t>
            </a:r>
            <a:endParaRPr lang="en-US" sz="900" dirty="0"/>
          </a:p>
        </p:txBody>
      </p:sp>
      <p:sp>
        <p:nvSpPr>
          <p:cNvPr id="14" name="Text 10"/>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811512" y="-1463040"/>
            <a:ext cx="3840480" cy="3840480"/>
          </a:xfrm>
          <a:prstGeom prst="ellipse">
            <a:avLst/>
          </a:prstGeom>
          <a:solidFill>
            <a:srgbClr val="24365C"/>
          </a:solidFill>
          <a:ln/>
        </p:spPr>
      </p:sp>
      <p:sp>
        <p:nvSpPr>
          <p:cNvPr id="3" name="Shape 1"/>
          <p:cNvSpPr/>
          <p:nvPr/>
        </p:nvSpPr>
        <p:spPr>
          <a:xfrm>
            <a:off x="11000232" y="4206240"/>
            <a:ext cx="2743200" cy="2743200"/>
          </a:xfrm>
          <a:prstGeom prst="ellipse">
            <a:avLst/>
          </a:prstGeom>
          <a:solidFill>
            <a:srgbClr val="2C4066"/>
          </a:solidFill>
          <a:ln/>
        </p:spPr>
      </p:sp>
      <p:sp>
        <p:nvSpPr>
          <p:cNvPr id="4" name="Text 2"/>
          <p:cNvSpPr/>
          <p:nvPr/>
        </p:nvSpPr>
        <p:spPr>
          <a:xfrm>
            <a:off x="548640" y="457200"/>
            <a:ext cx="4572000" cy="320040"/>
          </a:xfrm>
          <a:prstGeom prst="rect">
            <a:avLst/>
          </a:prstGeom>
          <a:noFill/>
          <a:ln/>
        </p:spPr>
        <p:txBody>
          <a:bodyPr wrap="square" lIns="0" tIns="0" rIns="0" bIns="0" rtlCol="0" anchor="ctr"/>
          <a:lstStyle/>
          <a:p>
            <a:pPr indent="0" marL="0">
              <a:buNone/>
            </a:pPr>
            <a:r>
              <a:rPr lang="en-US" sz="1100" b="1" spc="200" kern="0" dirty="0">
                <a:solidFill>
                  <a:srgbClr val="E8A33D"/>
                </a:solidFill>
                <a:latin typeface="Calibri" pitchFamily="34" charset="0"/>
                <a:ea typeface="Calibri" pitchFamily="34" charset="-122"/>
                <a:cs typeface="Calibri" pitchFamily="34" charset="-120"/>
              </a:rPr>
              <a:t>ПІДСУМОК</a:t>
            </a:r>
            <a:endParaRPr lang="en-US" sz="1100" dirty="0"/>
          </a:p>
        </p:txBody>
      </p:sp>
      <p:sp>
        <p:nvSpPr>
          <p:cNvPr id="5" name="Text 3"/>
          <p:cNvSpPr/>
          <p:nvPr/>
        </p:nvSpPr>
        <p:spPr>
          <a:xfrm>
            <a:off x="548640" y="777240"/>
            <a:ext cx="7315200" cy="64008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Висновки</a:t>
            </a:r>
            <a:endParaRPr lang="en-US" sz="3000" dirty="0"/>
          </a:p>
        </p:txBody>
      </p:sp>
      <p:sp>
        <p:nvSpPr>
          <p:cNvPr id="6" name="Shape 4"/>
          <p:cNvSpPr/>
          <p:nvPr/>
        </p:nvSpPr>
        <p:spPr>
          <a:xfrm>
            <a:off x="594360" y="1801368"/>
            <a:ext cx="548640" cy="548640"/>
          </a:xfrm>
          <a:prstGeom prst="ellipse">
            <a:avLst/>
          </a:prstGeom>
          <a:solidFill>
            <a:srgbClr val="E8A33D"/>
          </a:solidFill>
          <a:ln/>
        </p:spPr>
      </p:sp>
      <p:sp>
        <p:nvSpPr>
          <p:cNvPr id="7" name="Text 5"/>
          <p:cNvSpPr txBox="1"/>
          <p:nvPr/>
        </p:nvSpPr>
        <p:spPr>
          <a:xfrm>
            <a:off x="594360" y="1801368"/>
            <a:ext cx="548640" cy="54864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1</a:t>
            </a:r>
            <a:endParaRPr lang="en-US" sz="1800" dirty="0"/>
          </a:p>
        </p:txBody>
      </p:sp>
      <p:sp>
        <p:nvSpPr>
          <p:cNvPr id="8" name="Text 6"/>
          <p:cNvSpPr txBox="1"/>
          <p:nvPr/>
        </p:nvSpPr>
        <p:spPr>
          <a:xfrm>
            <a:off x="1371600" y="1691640"/>
            <a:ext cx="10241280" cy="1051560"/>
          </a:xfrm>
          <a:prstGeom prst="rect">
            <a:avLst/>
          </a:prstGeom>
          <a:noFill/>
          <a:ln/>
        </p:spPr>
        <p:txBody>
          <a:bodyPr wrap="square" lIns="0" tIns="0" rIns="0" bIns="0" rtlCol="0" anchor="ctr"/>
          <a:lstStyle/>
          <a:p>
            <a:pPr indent="0" marL="0">
              <a:lnSpc>
                <a:spcPct val="122000"/>
              </a:lnSpc>
              <a:buNone/>
            </a:pPr>
            <a:r>
              <a:rPr lang="en-US" sz="1200" dirty="0">
                <a:solidFill>
                  <a:srgbClr val="CFDCEF"/>
                </a:solidFill>
                <a:latin typeface="Calibri" pitchFamily="34" charset="0"/>
                <a:ea typeface="Calibri" pitchFamily="34" charset="-122"/>
                <a:cs typeface="Calibri" pitchFamily="34" charset="-120"/>
              </a:rPr>
              <a:t>Господарський ризик є закономірним наслідком невизначеності та відображає ймовірність відхилення фактичного результату діяльності підприємства від очікуваного, причому це відхилення може бути як негативним, так і позитивним.</a:t>
            </a:r>
            <a:endParaRPr lang="en-US" sz="1200" dirty="0"/>
          </a:p>
        </p:txBody>
      </p:sp>
      <p:sp>
        <p:nvSpPr>
          <p:cNvPr id="9" name="Shape 7"/>
          <p:cNvSpPr/>
          <p:nvPr/>
        </p:nvSpPr>
        <p:spPr>
          <a:xfrm>
            <a:off x="594360" y="2980944"/>
            <a:ext cx="548640" cy="548640"/>
          </a:xfrm>
          <a:prstGeom prst="ellipse">
            <a:avLst/>
          </a:prstGeom>
          <a:solidFill>
            <a:srgbClr val="E8A33D"/>
          </a:solidFill>
          <a:ln/>
        </p:spPr>
      </p:sp>
      <p:sp>
        <p:nvSpPr>
          <p:cNvPr id="10" name="Text 8"/>
          <p:cNvSpPr txBox="1"/>
          <p:nvPr/>
        </p:nvSpPr>
        <p:spPr>
          <a:xfrm>
            <a:off x="594360" y="2980944"/>
            <a:ext cx="548640" cy="54864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1371600" y="2871216"/>
            <a:ext cx="10241280" cy="1051560"/>
          </a:xfrm>
          <a:prstGeom prst="rect">
            <a:avLst/>
          </a:prstGeom>
          <a:noFill/>
          <a:ln/>
        </p:spPr>
        <p:txBody>
          <a:bodyPr wrap="square" lIns="0" tIns="0" rIns="0" bIns="0" rtlCol="0" anchor="ctr"/>
          <a:lstStyle/>
          <a:p>
            <a:pPr indent="0" marL="0">
              <a:lnSpc>
                <a:spcPct val="122000"/>
              </a:lnSpc>
              <a:buNone/>
            </a:pPr>
            <a:r>
              <a:rPr lang="en-US" sz="1200" dirty="0">
                <a:solidFill>
                  <a:srgbClr val="CFDCEF"/>
                </a:solidFill>
                <a:latin typeface="Calibri" pitchFamily="34" charset="0"/>
                <a:ea typeface="Calibri" pitchFamily="34" charset="-122"/>
                <a:cs typeface="Calibri" pitchFamily="34" charset="-120"/>
              </a:rPr>
              <a:t>Класифікацію ризиків доцільно здійснювати за сферою виникнення, ступенем допустимості втрат, характером наслідків (чисті й спекулятивні), масштабом впливу та тривалістю дії, що дає змогу системно охопити всі види ризиків підприємства.</a:t>
            </a:r>
            <a:endParaRPr lang="en-US" sz="1200" dirty="0"/>
          </a:p>
        </p:txBody>
      </p:sp>
      <p:sp>
        <p:nvSpPr>
          <p:cNvPr id="12" name="Shape 10"/>
          <p:cNvSpPr/>
          <p:nvPr/>
        </p:nvSpPr>
        <p:spPr>
          <a:xfrm>
            <a:off x="594360" y="4160520"/>
            <a:ext cx="548640" cy="548640"/>
          </a:xfrm>
          <a:prstGeom prst="ellipse">
            <a:avLst/>
          </a:prstGeom>
          <a:solidFill>
            <a:srgbClr val="E8A33D"/>
          </a:solidFill>
          <a:ln/>
        </p:spPr>
      </p:sp>
      <p:sp>
        <p:nvSpPr>
          <p:cNvPr id="13" name="Text 11"/>
          <p:cNvSpPr txBox="1"/>
          <p:nvPr/>
        </p:nvSpPr>
        <p:spPr>
          <a:xfrm>
            <a:off x="594360" y="4160520"/>
            <a:ext cx="548640" cy="54864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3</a:t>
            </a:r>
            <a:endParaRPr lang="en-US" sz="1800" dirty="0"/>
          </a:p>
        </p:txBody>
      </p:sp>
      <p:sp>
        <p:nvSpPr>
          <p:cNvPr id="14" name="Text 12"/>
          <p:cNvSpPr txBox="1"/>
          <p:nvPr/>
        </p:nvSpPr>
        <p:spPr>
          <a:xfrm>
            <a:off x="1371600" y="4050792"/>
            <a:ext cx="10241280" cy="1051560"/>
          </a:xfrm>
          <a:prstGeom prst="rect">
            <a:avLst/>
          </a:prstGeom>
          <a:noFill/>
          <a:ln/>
        </p:spPr>
        <p:txBody>
          <a:bodyPr wrap="square" lIns="0" tIns="0" rIns="0" bIns="0" rtlCol="0" anchor="ctr"/>
          <a:lstStyle/>
          <a:p>
            <a:pPr indent="0" marL="0">
              <a:lnSpc>
                <a:spcPct val="122000"/>
              </a:lnSpc>
              <a:buNone/>
            </a:pPr>
            <a:r>
              <a:rPr lang="en-US" sz="1200" dirty="0">
                <a:solidFill>
                  <a:srgbClr val="CFDCEF"/>
                </a:solidFill>
                <a:latin typeface="Calibri" pitchFamily="34" charset="0"/>
                <a:ea typeface="Calibri" pitchFamily="34" charset="-122"/>
                <a:cs typeface="Calibri" pitchFamily="34" charset="-120"/>
              </a:rPr>
              <a:t>Джерела ризику формуються на трьох рівнях середовища підприємства — макро-, мезо- та мікро, а сам ризик виконує в економіці інноваційну, регулятивну, захисну та аналітичну функції.</a:t>
            </a:r>
            <a:endParaRPr lang="en-US" sz="1200" dirty="0"/>
          </a:p>
        </p:txBody>
      </p:sp>
      <p:sp>
        <p:nvSpPr>
          <p:cNvPr id="15" name="Shape 13"/>
          <p:cNvSpPr/>
          <p:nvPr/>
        </p:nvSpPr>
        <p:spPr>
          <a:xfrm>
            <a:off x="594360" y="5340096"/>
            <a:ext cx="548640" cy="548640"/>
          </a:xfrm>
          <a:prstGeom prst="ellipse">
            <a:avLst/>
          </a:prstGeom>
          <a:solidFill>
            <a:srgbClr val="E8A33D"/>
          </a:solidFill>
          <a:ln/>
        </p:spPr>
      </p:sp>
      <p:sp>
        <p:nvSpPr>
          <p:cNvPr id="16" name="Text 14"/>
          <p:cNvSpPr txBox="1"/>
          <p:nvPr/>
        </p:nvSpPr>
        <p:spPr>
          <a:xfrm>
            <a:off x="594360" y="5340096"/>
            <a:ext cx="548640" cy="54864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4</a:t>
            </a:r>
            <a:endParaRPr lang="en-US" sz="1800" dirty="0"/>
          </a:p>
        </p:txBody>
      </p:sp>
      <p:sp>
        <p:nvSpPr>
          <p:cNvPr id="17" name="Text 15"/>
          <p:cNvSpPr txBox="1"/>
          <p:nvPr/>
        </p:nvSpPr>
        <p:spPr>
          <a:xfrm>
            <a:off x="1371600" y="5230368"/>
            <a:ext cx="10241280" cy="1051560"/>
          </a:xfrm>
          <a:prstGeom prst="rect">
            <a:avLst/>
          </a:prstGeom>
          <a:noFill/>
          <a:ln/>
        </p:spPr>
        <p:txBody>
          <a:bodyPr wrap="square" lIns="0" tIns="0" rIns="0" bIns="0" rtlCol="0" anchor="ctr"/>
          <a:lstStyle/>
          <a:p>
            <a:pPr indent="0" marL="0">
              <a:lnSpc>
                <a:spcPct val="122000"/>
              </a:lnSpc>
              <a:buNone/>
            </a:pPr>
            <a:r>
              <a:rPr lang="en-US" sz="1200" dirty="0">
                <a:solidFill>
                  <a:srgbClr val="CFDCEF"/>
                </a:solidFill>
                <a:latin typeface="Calibri" pitchFamily="34" charset="0"/>
                <a:ea typeface="Calibri" pitchFamily="34" charset="-122"/>
                <a:cs typeface="Calibri" pitchFamily="34" charset="-120"/>
              </a:rPr>
              <a:t>Виявлення й ідентифікація ризику — обов’язковий етап управління ризиками, що передбачає послідовне застосування якісних і кількісних методів та завершується формуванням реєстру ризиків підприємства.</a:t>
            </a:r>
            <a:endParaRPr lang="en-US" sz="1200" dirty="0"/>
          </a:p>
        </p:txBody>
      </p:sp>
      <p:sp>
        <p:nvSpPr>
          <p:cNvPr id="18" name="Text 16"/>
          <p:cNvSpPr/>
          <p:nvPr/>
        </p:nvSpPr>
        <p:spPr>
          <a:xfrm>
            <a:off x="594360" y="6263640"/>
            <a:ext cx="5486400" cy="457200"/>
          </a:xfrm>
          <a:prstGeom prst="rect">
            <a:avLst/>
          </a:prstGeom>
          <a:noFill/>
          <a:ln/>
        </p:spPr>
        <p:txBody>
          <a:bodyPr wrap="square" lIns="0" tIns="0" rIns="0" bIns="0" rtlCol="0" anchor="ctr"/>
          <a:lstStyle/>
          <a:p>
            <a:pPr indent="0" marL="0">
              <a:buNone/>
            </a:pPr>
            <a:r>
              <a:rPr lang="en-US" sz="1600" i="1" dirty="0">
                <a:solidFill>
                  <a:srgbClr val="E8A33D"/>
                </a:solidFill>
                <a:latin typeface="Cambria" pitchFamily="34" charset="0"/>
                <a:ea typeface="Cambria" pitchFamily="34" charset="-122"/>
                <a:cs typeface="Cambria" pitchFamily="34" charset="-120"/>
              </a:rPr>
              <a:t>Дякую за увагу!</a:t>
            </a:r>
            <a:endParaRPr lang="en-US" sz="1600" dirty="0"/>
          </a:p>
        </p:txBody>
      </p:sp>
      <p:sp>
        <p:nvSpPr>
          <p:cNvPr id="19" name="Text 17"/>
          <p:cNvSpPr/>
          <p:nvPr/>
        </p:nvSpPr>
        <p:spPr>
          <a:xfrm>
            <a:off x="457200" y="6547104"/>
            <a:ext cx="7315200" cy="274320"/>
          </a:xfrm>
          <a:prstGeom prst="rect">
            <a:avLst/>
          </a:prstGeom>
          <a:noFill/>
          <a:ln/>
        </p:spPr>
        <p:txBody>
          <a:bodyPr wrap="square" lIns="0" tIns="0" rIns="0" bIns="0" rtlCol="0" anchor="ctr"/>
          <a:lstStyle/>
          <a:p>
            <a:pPr algn="l" indent="0" marL="0">
              <a:buNone/>
            </a:pPr>
            <a:endParaRPr lang="en-US" sz="900" dirty="0"/>
          </a:p>
        </p:txBody>
      </p:sp>
      <p:sp>
        <p:nvSpPr>
          <p:cNvPr id="20" name="Text 18"/>
          <p:cNvSpPr/>
          <p:nvPr/>
        </p:nvSpPr>
        <p:spPr>
          <a:xfrm>
            <a:off x="11274552" y="6547104"/>
            <a:ext cx="457200" cy="274320"/>
          </a:xfrm>
          <a:prstGeom prst="rect">
            <a:avLst/>
          </a:prstGeom>
          <a:noFill/>
          <a:ln/>
        </p:spPr>
        <p:txBody>
          <a:bodyPr wrap="square" lIns="0" tIns="0" rIns="0" bIns="0" rtlCol="0" anchor="ctr"/>
          <a:lstStyle/>
          <a:p>
            <a:pPr algn="r" indent="0" marL="0">
              <a:buNone/>
            </a:pPr>
            <a:r>
              <a:rPr lang="en-US" sz="900" dirty="0">
                <a:solidFill>
                  <a:srgbClr val="51678A"/>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2026-08-31T10:30:34Z</dcterms:created>
  <dcterms:modified xsi:type="dcterms:W3CDTF">2026-08-31T10:30:34Z</dcterms:modified>
</cp:coreProperties>
</file>