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25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Представитися, назвати дисципліну, її місце в освітній програмі та форму підсумкового контролю.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Наголосити, що перші два пункти дають понятійний апарат, а третій показує його межі.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Пояснити, що історично сфери розвивалися окремо: теорія надійності — з механіки і статистики, пожежна безпека — з хімії горіння та приписового регулювання.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8 лекцій, 16 практичних робіт, 2 модульні контрольні на 4-му та 8-му лекційних заняттях.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Ця теза буде наскрізною. Мета курсу — обґрунтовувати рішення розрахунком, а не лише посиланням на припис.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Три елементи означення, які легко пропустити. Зміна призначення приміщення виводить об'єкт за межі, для яких надійність обчислювалася.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Приклад балки покриття: безвідмовність — чи не буде перевантажена; довговічність — чи збереже несучу здатність попри корозію.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принципова відмінність: різні властивості — різні інженерні заходи.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Балка з прогином 8 см при граничному 3 см відмовила, хоч і стоїть: тріскають перегородки, перекошуються двері.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Без цього поняття неможливо ані розрахувати надійність, ані проконтролювати її. Метод граничних станів — лекція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Точка відліку різна: надійність — відносно функціонування об'єкта, безпека — відносно наслідків для людини.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Другий і четвертий приклади показують, навіщо потрібен другий модуль курсу.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Обмеження</a:t>
            </a:r>
            <a:r>
              <a:rPr dirty="0"/>
              <a:t> </a:t>
            </a:r>
            <a:r>
              <a:rPr dirty="0" err="1"/>
              <a:t>простої</a:t>
            </a:r>
            <a:r>
              <a:rPr dirty="0"/>
              <a:t> </a:t>
            </a:r>
            <a:r>
              <a:rPr dirty="0" err="1"/>
              <a:t>форми</a:t>
            </a:r>
            <a:r>
              <a:rPr dirty="0"/>
              <a:t>: </a:t>
            </a:r>
            <a:r>
              <a:rPr dirty="0" err="1"/>
              <a:t>сто</a:t>
            </a:r>
            <a:r>
              <a:rPr dirty="0"/>
              <a:t> </a:t>
            </a:r>
            <a:r>
              <a:rPr dirty="0" err="1"/>
              <a:t>подій</a:t>
            </a:r>
            <a:r>
              <a:rPr dirty="0"/>
              <a:t> з </a:t>
            </a:r>
            <a:r>
              <a:rPr dirty="0" err="1"/>
              <a:t>однією</a:t>
            </a:r>
            <a:r>
              <a:rPr dirty="0"/>
              <a:t> </a:t>
            </a:r>
            <a:r>
              <a:rPr dirty="0" err="1"/>
              <a:t>жертвою</a:t>
            </a:r>
            <a:r>
              <a:rPr dirty="0"/>
              <a:t> і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подія</a:t>
            </a:r>
            <a:r>
              <a:rPr dirty="0"/>
              <a:t> </a:t>
            </a:r>
            <a:r>
              <a:rPr dirty="0" err="1"/>
              <a:t>зі</a:t>
            </a:r>
            <a:r>
              <a:rPr dirty="0"/>
              <a:t> </a:t>
            </a:r>
            <a:r>
              <a:rPr dirty="0" err="1"/>
              <a:t>ста</a:t>
            </a:r>
            <a:r>
              <a:rPr dirty="0"/>
              <a:t> </a:t>
            </a:r>
            <a:r>
              <a:rPr dirty="0" err="1"/>
              <a:t>жертвами</a:t>
            </a:r>
            <a:r>
              <a:rPr dirty="0"/>
              <a:t> </a:t>
            </a:r>
            <a:r>
              <a:rPr dirty="0" err="1"/>
              <a:t>дають</a:t>
            </a:r>
            <a:r>
              <a:rPr dirty="0"/>
              <a:t> </a:t>
            </a:r>
            <a:r>
              <a:rPr dirty="0" err="1"/>
              <a:t>однаковий</a:t>
            </a:r>
            <a:r>
              <a:rPr dirty="0"/>
              <a:t> </a:t>
            </a:r>
            <a:r>
              <a:rPr dirty="0" err="1"/>
              <a:t>добуток</a:t>
            </a:r>
            <a:r>
              <a:rPr dirty="0"/>
              <a:t>, </a:t>
            </a:r>
            <a:r>
              <a:rPr dirty="0" err="1"/>
              <a:t>але</a:t>
            </a:r>
            <a:r>
              <a:rPr dirty="0"/>
              <a:t> </a:t>
            </a:r>
            <a:r>
              <a:rPr dirty="0" err="1"/>
              <a:t>сприймаються</a:t>
            </a:r>
            <a:r>
              <a:rPr dirty="0"/>
              <a:t> </a:t>
            </a:r>
            <a:r>
              <a:rPr dirty="0" err="1"/>
              <a:t>по-різному</a:t>
            </a:r>
            <a:r>
              <a:rPr dirty="0"/>
              <a:t>. </a:t>
            </a:r>
            <a:r>
              <a:rPr dirty="0" err="1"/>
              <a:t>Лекція</a:t>
            </a:r>
            <a:r>
              <a:rPr dirty="0"/>
              <a:t>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Причина вибуху — несправність з'єднання газової плити. Жінка запалила сірник, щоб поставити чайник.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Ключовий факт: кожен елемент системи був справним. Система не мала альтернативного шляху передачі навантаження.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Після цієї аварії до норм було введено вимогу опору непропорційному обваленню. Аналіз живучості — лекція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Помилка ранньої стадії коштує дорожче: вона встигає бути реалізованою в матеріалі і прихованою наступними роботами.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Помилку в моделі не виявити перевіркою обчислень: обчислення виконано правильно, неправильна сама постановка задачі.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Приблизно третина аварій — помилки проєктування, третина — виконання, решта — експлуатація, матеріали, зовнішні впливи. Цифри різняться між дослідженнями.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Кожен рівень конкретизує попередній. Показати реєстр будівельних норм і перевірку чинності редакції.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Українські норми методологічно узгоджені з Єврокодами: різняться числові значення і національно визначені параметри.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Посилання на ДБН без зазначення редакції у звіті не зараховується. Це джерело реальних помилок у практиці.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Ідея диференціації: рівень надійності має бути тим вищим, чим тяжчі наслідки відмови.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Достатньо однієї серйозної загрози, щоб об'єкт став відповідальним. Усереднення неприпустиме — тут студенти регулярно помиляються на ПР1.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Визначальною є не площа, а контингент: діти дошкільного віку не здатні до самостійної евакуації.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Урок: зміна, що виглядає технологічним спрощенням, може змінити розрахункову схему. Будь-яка зміна потребує повторної перевірки.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Урок подвійний: накопичення змін призначення без переоцінки конструкцій і ігнорування попереджувальних ознак.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Майже завжди аваріям передували видимі сигнали: тріщини, прогини, шум, протікання. Обстеження і моніторинг — лекція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Пройтися по кожній тезі й співвіднести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Нагадати, що обраний об'єкт супроводжуватиме здобувача до кінця семестру.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4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1</a:t>
            </a:r>
          </a:p>
          <a:p>
            <a:pPr algn="ctr"/>
            <a:r>
              <a:rPr sz="2600">
                <a:solidFill>
                  <a:srgbClr val="FFFFFF"/>
                </a:solidFill>
                <a:latin typeface="Montserrat"/>
              </a:rPr>
              <a:t>Вступ до систем надійності і безпеки будівель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Предмет, завдання і структура дисципліни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Основні поняття теорії надійності та безпеки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Обвалення Ronan Point: чому означень міцності недостатньо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Життєвий цикл будівлі та розподіл відповідальності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Нормативна база України та її співвідношення з Єврокодами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Класи наслідків і категорії складності об'єктів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Аварії будівель як джерело нормування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вивчає дисципліна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2200"/>
              </a:spcAft>
              <a:buFont typeface="Arial"/>
              <a:buChar char="•"/>
            </a:pPr>
            <a:r>
              <a:rPr sz="2200" b="0">
                <a:solidFill>
                  <a:srgbClr val="224D83"/>
                </a:solidFill>
                <a:latin typeface="Montserrat"/>
              </a:rPr>
              <a:t>Надійність — здатність об'єкта виконувати задані функції протягом усього терміну служби</a:t>
            </a:r>
          </a:p>
          <a:p>
            <a:pPr marL="190500" indent="-190500" algn="l">
              <a:spcAft>
                <a:spcPts val="2200"/>
              </a:spcAft>
              <a:buFont typeface="Arial"/>
              <a:buChar char="•"/>
            </a:pPr>
            <a:r>
              <a:rPr sz="2200" b="0">
                <a:solidFill>
                  <a:srgbClr val="224D83"/>
                </a:solidFill>
                <a:latin typeface="Montserrat"/>
              </a:rPr>
              <a:t>Безпека — відсутність неприйнятного ризику для життя і здоров'я людей, майна та довкілля</a:t>
            </a:r>
          </a:p>
          <a:p>
            <a:pPr marL="190500" indent="-190500" algn="l">
              <a:spcAft>
                <a:spcPts val="2200"/>
              </a:spcAft>
              <a:buFont typeface="Arial"/>
              <a:buChar char="•"/>
            </a:pPr>
            <a:r>
              <a:rPr sz="2200" b="0">
                <a:solidFill>
                  <a:srgbClr val="224D83"/>
                </a:solidFill>
                <a:latin typeface="Montserrat"/>
              </a:rPr>
              <a:t>Спільна основа обох сфер — ризик-орієнтований аналіз: і руйнування конструкції, і пожежа є випадковими подіями з певною ймовірністю та певними наслідками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Структура курсу: два модулі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ontserrat"/>
                        </a:rPr>
                        <a:t>Модуль 1. Надійність і безпека будівель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ontserrat"/>
                        </a:rPr>
                        <a:t>Модуль 2. Протипожежний інжиніринг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Основні поняття, нормативна база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Динаміка пожежі, небезпечні фактори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Теорія надійності, граничні стани, індекс 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Вогнестійкість конструкцій, вогнезахист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Довговічність, технічний стан, ресурс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Планувальні рішення, евакуація, ASET/RSET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Живучість, ризик-орієнтований підхід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Системи протипожежного захисту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Головна теза курсу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224D83"/>
                </a:solidFill>
                <a:latin typeface="Montserrat ExtraBold"/>
              </a:rPr>
              <a:t>Норми дають перевірений типовий розв'язок.
Розрахунок дає обґрунтування нетипового.
Інженерне судження визначає, коли достатньо першого.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Надійність: означення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73736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200" b="0">
                <a:solidFill>
                  <a:srgbClr val="224D83"/>
                </a:solidFill>
                <a:latin typeface="Montserrat"/>
              </a:rPr>
              <a:t>Надійність — властивість об'єкта зберігати в часі у встановлених межах значення всіх параметрів, які характеризують здатність виконувати потрібні функції в заданих режимах і умовах експлуатації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38328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b="0">
                <a:solidFill>
                  <a:srgbClr val="4A5A6E"/>
                </a:solidFill>
                <a:latin typeface="Montserrat"/>
              </a:rPr>
              <a:t>у часі — не в момент здачі об'єкта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b="0">
                <a:solidFill>
                  <a:srgbClr val="4A5A6E"/>
                </a:solidFill>
                <a:latin typeface="Montserrat"/>
              </a:rPr>
              <a:t>у встановлених межах — має бути критерій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b="0">
                <a:solidFill>
                  <a:srgbClr val="4A5A6E"/>
                </a:solidFill>
                <a:latin typeface="Montserrat"/>
              </a:rPr>
              <a:t>у заданих умовах — поза ними гарантій немає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Складові надійності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5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4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Складова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Для будівель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Безвідмовність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Здатність безперервно зберігати працездатний стан протягом заданого часу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Визначальна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Довговічність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Здатність зберігати працездатність до граничного стану за встановленої системи обслуговування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Визначальна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Ремонтопридатність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Пристосованість до відновлення обслуговуванням і ремонтом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Для замінних елементів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Збережуваність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Збереження показників при зберіганні і транспортуванні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Другорядна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Безвідмовність і довговічність вимагають різних засобів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74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Montserrat"/>
                        </a:rPr>
                        <a:t>Безвідмовність підвищується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Montserrat"/>
                        </a:rPr>
                        <a:t>Довговічність підвищується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Збільшенням перерізу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Вибором матеріалу за агресивністю середовища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Підвищенням класу матеріалу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Збільшенням захисного шару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Зменшенням мінливості навантажень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Гідроізоляцією і водовідведенням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20624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 b="0">
                <a:solidFill>
                  <a:srgbClr val="4A5A6E"/>
                </a:solidFill>
                <a:latin typeface="Montserrat"/>
              </a:rPr>
              <a:t>Збільшення перерізу балки не подовжить її ресурс, якщо конструкція систематично замокає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Відмова не тотожна обваленню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Відмова — подія, що полягає у втраті об'єктом працездатного стану</a:t>
            </a: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2100" b="0">
                <a:solidFill>
                  <a:srgbClr val="224D83"/>
                </a:solidFill>
                <a:latin typeface="Montserrat"/>
              </a:rPr>
              <a:t>Відмовою є будь-який перехід через граничний стан: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надмірний прогин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розкриття тріщин понад допустиме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неприпустимі коливання перекриття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надмірні осідання фундаментів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Раптові та поступові відмови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Раптові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Поступові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Крихке руйнування, втрата стійкості, зріз, вирив анкера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Корозія, накопичення пошкоджень, повзучість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Немає попереджувальних ознак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Розвиваються тривало, супроводжуються видимими змінами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 залишають часу на реакцію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Можуть бути виявлені при обстеженні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Граничний стан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78308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200" b="0">
                <a:solidFill>
                  <a:srgbClr val="224D83"/>
                </a:solidFill>
                <a:latin typeface="Montserrat"/>
              </a:rPr>
              <a:t>Граничний стан — стан, за якого конструкція перестає задовольняти задані вимоги, встановлені при проєктуванні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224D83"/>
                </a:solidFill>
                <a:latin typeface="Montserrat ExtraBold"/>
              </a:rPr>
              <a:t>Поняття граничного стану переводить якісну вимогу
«конструкція має бути надійною»
у перевіряну кількісну умову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Безпека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73736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200" b="0">
                <a:solidFill>
                  <a:srgbClr val="224D83"/>
                </a:solidFill>
                <a:latin typeface="Montserrat"/>
              </a:rPr>
              <a:t>Безпека — стан, за якого ризик заподіяння шкоди життю та здоров'ю людей, майну і довкіллю не перевищує прийнятного рівня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224D83"/>
                </a:solidFill>
                <a:latin typeface="Montserrat ExtraBold"/>
              </a:rPr>
              <a:t>Надійність: чи виконає об'єкт свої функції?
Безпека: наскільки прийнятні наслідки, якщо не виконає?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Ці властивості не збігаються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21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Ситуація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Оцінка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Перекриття прогнулося, тріскають перегородки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Відмова за надійністю; безпека не порушена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Будівля міцна, але має один вихід на 300 осіб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Надійність є; безпеки немає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Покрівля протікає, конструкції кородують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Відмова за довговічністю; ресурс зменшується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Незахищена сталева колона, високе пожежне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Надійність за нормальної ситуації є; при пожежі безпеки немає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Ризик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7373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200" b="0">
                <a:solidFill>
                  <a:srgbClr val="224D83"/>
                </a:solidFill>
                <a:latin typeface="Montserrat"/>
              </a:rPr>
              <a:t>Ризик — поєднання ймовірності настання небажаної події та тяжкості її наслідків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4028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224D83"/>
                </a:solidFill>
                <a:latin typeface="Montserrat ExtraBold"/>
              </a:rPr>
              <a:t>R = P ×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977639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4A5A6E"/>
                </a:solidFill>
                <a:latin typeface="Montserrat"/>
              </a:rPr>
              <a:t>Ризик є спільною метрикою: дозволяє порівнювати різнорідні загрози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4A5A6E"/>
                </a:solidFill>
                <a:latin typeface="Montserrat"/>
              </a:rPr>
              <a:t>Ймовірність конструктивної відмови, закладена в норми: приблизно 10⁻⁵…10⁻⁴ за термін служби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Ronan Point, Лондон, 16 травня 1968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22-поверховий житловий будинок, великопанельне домобудування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Зданий в експлуатацію за два місяці до події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Вибух побутового газу у квартирі на 18-му поверсі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Вибух не був потужним: мешканка вижила і залишалася при свідомості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Обвалилася вся кутова секція по висоті: 4 загиблих, 17 поранених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Механізм обвалення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Вибух вибив назовні зовнішню несучу панель кутової секції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Панелі перекриття втратили опору й обвалилися на нижчерозташоване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Те не витримало удару і обвалилося теж — ланцюг пішов до землі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Розслідування не виявило дефектів виготовлення панелей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Панелі відповідали проєкту, проєкт — чинним нормам, розрахунки виконані правильно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224D83"/>
                </a:solidFill>
                <a:latin typeface="Montserrat ExtraBold"/>
              </a:rPr>
              <a:t>«Чи достатньо міцний цей переріз?»
і
«Що станеться, якщо цього перерізу не стане?»
це різні питання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Надійність формується на всіх стадіях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420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5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Стадія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Чинники надійності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Відповідальний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Вишукування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Достовірність даних про ґрунти, гідрогеологію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Виконавець вишукувань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Проєктування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Конструктивна схема, розрахункові моделі, деталювання вузлів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Проєктувальник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Експертиза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Виявлення принципових помилок до початку робіт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Експертна організація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Будівництво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Відповідність проєкту, якість робіт, дисципліна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Підрядник, нагляд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Експлуатація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Режим, огляди, ремонти, недопущення перевантажень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Власник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Типові помилки за стадіями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Вишукування: недостатньо свердловин — не виявлено лінзу слабкого ґрунту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Проєктування: помилка не в арифметиці, а в розрахунковій моделі — умови обпирання, стадії монтажу, моделювання вузлів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Будівництво: зміщення арматури, зменшення захисного шару, порушення послідовності монтажу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Експлуатація: перепланування, перевантаження, невиконання очищення покрівлі, замокання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Ключовий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24D83"/>
                </a:solidFill>
                <a:latin typeface="Montserrat ExtraBold"/>
              </a:rPr>
              <a:t>Розрахункова надійність, закладена у проєкт,
є верхньою межею фактичної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2976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 b="0">
                <a:solidFill>
                  <a:srgbClr val="4A5A6E"/>
                </a:solidFill>
                <a:latin typeface="Montserrat"/>
              </a:rPr>
              <a:t>Жоден розрахунок не компенсує відсутності контролю якості на майданчику та відповідального ставлення до експлуатації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Ієрархія нормативних документів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Закони України та Кодекс цивільного захисту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Технічні регламенти: механічний опір і стійкість, безпека в разі пожежі, безпека життя і здоров'я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Будівельні норми (ДБН) — обов'язкові до застосування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Національні стандарти (ДСТУ), у тому числі гармонізовані з європейськими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Правила пожежної безпеки в Україні — експлуатаційний рівень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Документи, з якими працюватимемо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Документ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ДБН В.1.2-14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Надійність і конструктивна безпека. Класи наслідків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ДБН В.1.2-2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Навантаження і впливи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ДБН В.1.1-7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Пожежна безпека об'єктів будівництва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ДБН В.2.5-56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Системи протипожежного захисту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ДСТУ-Н Б В.1.2-13 (EN 1990)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Основи проєктування конструкцій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EN 1992-1-2, EN 1993-1-2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Проєктування конструкцій на вплив пожежі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Як читати нормативний документ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Перевірити сферу застосування: норма може прямо виключати ваш тип об'єкта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Прочитати додатки: там таблиці, методики і приклади, які найчастіше пропускають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Розрізняти формулювання: «слід», «повинен» — вимога; «рекомендується», «допускається» — простір для обґрунтованого рішення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Завжди зазначати редакцію документа у посиланні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Клас наслідків: за якими ознаками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Небезпека для людей, які постійно перебувають на об'єкті</a:t>
            </a: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Небезпека для людей, які перебувають періодично</a:t>
            </a: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Небезпека для людей, які перебувають ззовні об'єкта</a:t>
            </a: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Обсяг можливого економічного збитку</a:t>
            </a: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Втрата об'єктів культурної спадщини</a:t>
            </a: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Припинення функціонування об'єктів інфраструктури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Класи наслідків СС1–СС3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Клас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Наслідки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Типові приклади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Незначні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Одноповерхові будівлі малої площі, тимчасові споруди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Середні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Житлові та громадські будівлі звичайної поверховості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Значні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Висотні будівлі, масове перебування людей, унікальні споруди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794760"/>
            <a:ext cx="103327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24D83"/>
                </a:solidFill>
                <a:latin typeface="Montserrat ExtraBold"/>
              </a:rPr>
              <a:t>Підсумковий клас — за найвищим значенням серед усіх ознак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змінює клас наслідків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9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Напрям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Що змінюється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Процедурний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Експертиза, науково-технічний супровід, авторський нагляд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Розрахунковий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Коефіцієнт надійності за відповідальністю γn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Ймовірнісний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Цільовий індекс надійності β: орієнтовно 3,3 / 3,8 / 4,3 за 50 років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Живучість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Обсяг перевірок на прогресуюче обвалення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1148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700" b="0">
                <a:solidFill>
                  <a:srgbClr val="4A5A6E"/>
                </a:solidFill>
                <a:latin typeface="Montserrat"/>
              </a:rPr>
              <a:t>Клас визначається не розмірами будівлі: дитячий садок на два поверхи може бути відповідальнішим за великий склад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Hyatt Regency, Канзас-Сіті, 1981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Підвісні пішохідні переходи в атріумі готелю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За проєктом: обидва переходи на суцільних наскрізних стрижнях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На стадії робочої документації виробник запропонував два коротші стрижні — простіше у виготовленні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Зміну погодили без перевірки розрахунком: зусилля у вузлі верхнього переходу подвоїлося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b="0">
                <a:solidFill>
                  <a:srgbClr val="224D83"/>
                </a:solidFill>
                <a:latin typeface="Montserrat"/>
              </a:rPr>
              <a:t>Обвалення під час танцювального вечора: 114 загиблих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Sampoong, Сеул, 1995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Будівлю проєктували як офісну, перепрофілювали під універмаг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Надбудовано поверх для закладів харчування, на покрівлю перенесено обладнання кондиціонування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Частину колон зменшено в перерізі для розширення торгових площ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Безбалкова схема, чутлива до продавлювання плити навколо колони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За місяці до обвалення з'явилися тріщини; у день катастрофи евакуювали адміністрацію, магазин не закрили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 b="0">
                <a:solidFill>
                  <a:srgbClr val="224D83"/>
                </a:solidFill>
                <a:latin typeface="Montserrat"/>
              </a:rPr>
              <a:t>502 загиблих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Модель «швейцарського сиру»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Кожен захисний бар'єр — проєкт, експертиза, будівельний контроль, нагляд, експлуатаційні огляди — має свої слабкі місця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Поки «отвори» різних бар'єрів не збігаються, небезпека зупиняється на одному з рівнів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Аварія відбувається, коли отвори всіх бар'єрів вишиковуються в одну лінію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2976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700" b="0">
                <a:solidFill>
                  <a:srgbClr val="4A5A6E"/>
                </a:solidFill>
                <a:latin typeface="Montserrat"/>
              </a:rPr>
              <a:t>Наслідок: не покладатися на єдиний бар'єр; виконання власної частини роботи не знімає відповідальності за систему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Надійність і безпека — різні питання, що потребують різних методів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Відмова не тотожна обваленню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Надійність окремого перерізу не гарантує надійності системи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Розрахункова надійність є верхньою межею фактичної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Клас наслідків приймається за максимальною ознакою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2000" b="0">
                <a:solidFill>
                  <a:srgbClr val="224D83"/>
                </a:solidFill>
                <a:latin typeface="Montserrat"/>
              </a:rPr>
              <a:t>Норми написані наслідками конкретних аварій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 dirty="0" err="1">
                <a:solidFill>
                  <a:srgbClr val="224D83"/>
                </a:solidFill>
                <a:latin typeface="Montserrat"/>
              </a:rPr>
              <a:t>Опрацювати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ДБН В.1.2-14: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класи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наслідків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категорії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складності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виписати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ознаки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посиланнями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пункти</a:t>
            </a:r>
            <a:endParaRPr sz="1900" b="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 dirty="0" err="1">
                <a:solidFill>
                  <a:srgbClr val="224D83"/>
                </a:solidFill>
                <a:latin typeface="Montserrat"/>
              </a:rPr>
              <a:t>Обрати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наскрізний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об'єкт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підготувати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його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вихідні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характеристики</a:t>
            </a:r>
            <a:endParaRPr sz="1900" b="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1900" b="0" dirty="0" err="1">
                <a:solidFill>
                  <a:srgbClr val="224D83"/>
                </a:solidFill>
                <a:latin typeface="Montserrat"/>
              </a:rPr>
              <a:t>Знайти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опис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однієї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аварії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викласти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причину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схемою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«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що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зробили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—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чого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перевірили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—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що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змінилося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b="0" dirty="0" err="1">
                <a:solidFill>
                  <a:srgbClr val="224D83"/>
                </a:solidFill>
                <a:latin typeface="Montserrat"/>
              </a:rPr>
              <a:t>нормах</a:t>
            </a:r>
            <a:r>
              <a:rPr sz="1900" b="0" dirty="0">
                <a:solidFill>
                  <a:srgbClr val="224D83"/>
                </a:solidFill>
                <a:latin typeface="Montserrat"/>
              </a:rPr>
              <a:t>»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1991</Words>
  <Application>Microsoft Office PowerPoint</Application>
  <PresentationFormat>Широкий екран</PresentationFormat>
  <Paragraphs>256</Paragraphs>
  <Slides>32</Slides>
  <Notes>31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36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1 Вступ до систем надійності і безпеки будівель</vt:lpstr>
      <vt:lpstr>План лекції</vt:lpstr>
      <vt:lpstr>Що вивчає дисципліна</vt:lpstr>
      <vt:lpstr>Структура курсу: два модулі</vt:lpstr>
      <vt:lpstr>Головна теза курсу</vt:lpstr>
      <vt:lpstr>Надійність: означення</vt:lpstr>
      <vt:lpstr>Складові надійності</vt:lpstr>
      <vt:lpstr>Безвідмовність і довговічність вимагають різних засобів</vt:lpstr>
      <vt:lpstr>Відмова не тотожна обваленню</vt:lpstr>
      <vt:lpstr>Раптові та поступові відмови</vt:lpstr>
      <vt:lpstr>Граничний стан</vt:lpstr>
      <vt:lpstr>Безпека</vt:lpstr>
      <vt:lpstr>Ці властивості не збігаються</vt:lpstr>
      <vt:lpstr>Ризик</vt:lpstr>
      <vt:lpstr>Ronan Point, Лондон, 16 травня 1968</vt:lpstr>
      <vt:lpstr>Механізм обвалення</vt:lpstr>
      <vt:lpstr>Висновок</vt:lpstr>
      <vt:lpstr>Надійність формується на всіх стадіях</vt:lpstr>
      <vt:lpstr>Типові помилки за стадіями</vt:lpstr>
      <vt:lpstr>Ключовий висновок</vt:lpstr>
      <vt:lpstr>Ієрархія нормативних документів</vt:lpstr>
      <vt:lpstr>Документи, з якими працюватимемо</vt:lpstr>
      <vt:lpstr>Як читати нормативний документ</vt:lpstr>
      <vt:lpstr>Клас наслідків: за якими ознаками</vt:lpstr>
      <vt:lpstr>Класи наслідків СС1–СС3</vt:lpstr>
      <vt:lpstr>Що змінює клас наслідків</vt:lpstr>
      <vt:lpstr>Hyatt Regency, Канзас-Сіті, 1981</vt:lpstr>
      <vt:lpstr>Sampoong, Сеул, 1995</vt:lpstr>
      <vt:lpstr>Модель «швейцарського сиру»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10</cp:revision>
  <dcterms:created xsi:type="dcterms:W3CDTF">2023-01-12T09:20:21Z</dcterms:created>
  <dcterms:modified xsi:type="dcterms:W3CDTF">2026-09-16T09:54:51Z</dcterms:modified>
</cp:coreProperties>
</file>