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58" r:id="rId4"/>
    <p:sldId id="260" r:id="rId5"/>
    <p:sldId id="262" r:id="rId6"/>
    <p:sldId id="264" r:id="rId7"/>
    <p:sldId id="267" r:id="rId8"/>
    <p:sldId id="266" r:id="rId9"/>
    <p:sldId id="265" r:id="rId10"/>
    <p:sldId id="270" r:id="rId11"/>
    <p:sldId id="269" r:id="rId12"/>
    <p:sldId id="268" r:id="rId13"/>
    <p:sldId id="271" r:id="rId14"/>
    <p:sldId id="273" r:id="rId15"/>
    <p:sldId id="283" r:id="rId16"/>
    <p:sldId id="284" r:id="rId17"/>
    <p:sldId id="285" r:id="rId18"/>
    <p:sldId id="286" r:id="rId19"/>
    <p:sldId id="287" r:id="rId20"/>
    <p:sldId id="288" r:id="rId21"/>
    <p:sldId id="290" r:id="rId22"/>
    <p:sldId id="289" r:id="rId23"/>
    <p:sldId id="275" r:id="rId24"/>
    <p:sldId id="276" r:id="rId25"/>
    <p:sldId id="277" r:id="rId26"/>
    <p:sldId id="291" r:id="rId27"/>
    <p:sldId id="292" r:id="rId28"/>
    <p:sldId id="272" r:id="rId29"/>
    <p:sldId id="279" r:id="rId30"/>
    <p:sldId id="278" r:id="rId31"/>
    <p:sldId id="281" r:id="rId32"/>
    <p:sldId id="293" r:id="rId33"/>
    <p:sldId id="294" r:id="rId34"/>
    <p:sldId id="280" r:id="rId35"/>
    <p:sldId id="259" r:id="rId36"/>
    <p:sldId id="282" r:id="rId3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Помір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05"/>
    <p:restoredTop sz="94540"/>
  </p:normalViewPr>
  <p:slideViewPr>
    <p:cSldViewPr snapToGrid="0">
      <p:cViewPr>
        <p:scale>
          <a:sx n="126" d="100"/>
          <a:sy n="126" d="100"/>
        </p:scale>
        <p:origin x="1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45534-D297-B04E-8ABA-2EB702D0A794}" type="datetimeFigureOut">
              <a:rPr lang="ru-UA" smtClean="0"/>
              <a:t>25.09.2026</a:t>
            </a:fld>
            <a:endParaRPr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441E7F-43EA-B142-A57D-E71F33FDC23D}" type="slidenum">
              <a:rPr lang="ru-UA" smtClean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95046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441E7F-43EA-B142-A57D-E71F33FDC23D}" type="slidenum">
              <a:rPr lang="ru-UA" smtClean="0"/>
              <a:t>8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755926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3190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uk-UA" dirty="0"/>
              <a:t>Зразок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75904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dirty="0"/>
              <a:t>Зразок заголовка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10"/>
          </p:nvPr>
        </p:nvSpPr>
        <p:spPr>
          <a:xfrm>
            <a:off x="334963" y="1593850"/>
            <a:ext cx="11522075" cy="4176713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563952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 з вмі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4" name="Місце для вмісту 3"/>
          <p:cNvSpPr>
            <a:spLocks noGrp="1"/>
          </p:cNvSpPr>
          <p:nvPr>
            <p:ph sz="quarter" idx="10"/>
          </p:nvPr>
        </p:nvSpPr>
        <p:spPr>
          <a:xfrm>
            <a:off x="334963" y="188913"/>
            <a:ext cx="11522075" cy="5578475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3192927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Іна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21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789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3" r:id="rId3"/>
    <p:sldLayoutId id="214748366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9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2260" userDrawn="1">
          <p15:clr>
            <a:srgbClr val="F26B43"/>
          </p15:clr>
        </p15:guide>
        <p15:guide id="6" orient="horz" pos="37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8B3731-292F-D09E-8CA4-AE7EFBF66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2935787"/>
          </a:xfrm>
        </p:spPr>
        <p:txBody>
          <a:bodyPr>
            <a:normAutofit/>
          </a:bodyPr>
          <a:lstStyle/>
          <a:p>
            <a:br>
              <a:rPr lang="uk-UA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000" dirty="0">
                <a:solidFill>
                  <a:srgbClr val="000000"/>
                </a:solidFill>
                <a:effectLst/>
                <a:latin typeface="Helvetica" pitchFamily="2" charset="0"/>
              </a:rPr>
            </a:br>
            <a:r>
              <a:rPr lang="ru-RU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ЕКОНОМІЧНА СУТНІСТЬ КОНКУРЕНТОСПРОМОЖНОСТІ</a:t>
            </a:r>
            <a:br>
              <a:rPr lang="ru-RU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br>
              <a:rPr lang="uk-UA" sz="2800" b="1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Лекція 3</a:t>
            </a:r>
            <a:br>
              <a:rPr lang="ru-UA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313823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4BF1F02-9B01-322F-EB2A-8E3A3F29D0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3757" y="237506"/>
            <a:ext cx="11643282" cy="5533057"/>
          </a:xfrm>
        </p:spPr>
        <p:txBody>
          <a:bodyPr/>
          <a:lstStyle/>
          <a:p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3.1.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Ознаки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аспекти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Конкурентоспроможність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врахуванням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наявних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нього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можливостей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проектувати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виготовляти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реалізовувати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своїми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споживчими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вартісними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характеристиками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привабливі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Таким чином,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базується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трактується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привабливості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цілого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їхніх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вимог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порівняльними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за факторами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позиціями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якістю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матричний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розходження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позиції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сформулювати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являє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собою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відбиває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потенційну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пристосуватися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динамічно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мінливих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умов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ринку,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господарської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90778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4BF1F02-9B01-322F-EB2A-8E3A3F29D0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3757" y="237506"/>
            <a:ext cx="11643282" cy="5533057"/>
          </a:xfrm>
        </p:spPr>
        <p:txBody>
          <a:bodyPr/>
          <a:lstStyle/>
          <a:p>
            <a:pPr algn="just"/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Конкурентна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позиція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відміну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являє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собою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сполучення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стосовно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особливостей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ринку,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Таким чином,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ширшим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позиція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узагальнено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конкурентоспроможність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потенційну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реалізовану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довготривалого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зовнішньому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ґрунтується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перевагах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витримувати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певному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ринку;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позицію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9628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4BF1F02-9B01-322F-EB2A-8E3A3F29D0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3757" y="237506"/>
            <a:ext cx="11643282" cy="5533057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Значною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мірою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склалися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проектувати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виготовляти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збувати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ціновими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неціновими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характеристиками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привабливими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іншого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боку,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конкурентоспроможним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як правило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тривалий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залишатися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прибутковим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притаманні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ознаки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виключно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характеристиками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тому ж ринку;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динамічність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часовий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критерію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конкурентному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координатах часу як результат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Чинники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причини (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суттєві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обставини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частково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впливають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характер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повністю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64043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4BF1F02-9B01-322F-EB2A-8E3A3F29D0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3757" y="237506"/>
            <a:ext cx="11643282" cy="5533057"/>
          </a:xfrm>
        </p:spPr>
        <p:txBody>
          <a:bodyPr/>
          <a:lstStyle/>
          <a:p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916834D-EBC2-4960-7634-ABA433FAB9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380" y="237506"/>
            <a:ext cx="7455035" cy="5579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956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2E489A16-E859-3583-80A0-12156BEA26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9383" y="332510"/>
            <a:ext cx="11607656" cy="5438054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Переважаюча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більшість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чинників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самого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співставними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довготривалого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успіху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робота по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забезпеченню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здійснюватися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сферах та по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аспектах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лючовими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аспектами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Виробничий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номенклатура й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асортимент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товарів,якість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характер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гнучкість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видами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ринку, система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збуту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ціноутворення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ліквідності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доходність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платоспроможність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інвестування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наявних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стан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Інноваційний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НДДКР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силами,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запозичених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НДДКР,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оновлюваності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тип ОСУ,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гнучкість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раціональність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ОСУ, стиль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адаптаційні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гнучкість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42286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2E489A16-E859-3583-80A0-12156BEA26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9383" y="332510"/>
            <a:ext cx="11607656" cy="5438054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Кадровий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організаційно-культурний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якісний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склад персоналу, тип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лідера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характер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цінностей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76898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2E489A16-E859-3583-80A0-12156BEA26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9383" y="332510"/>
            <a:ext cx="11607656" cy="5438054"/>
          </a:xfrm>
        </p:spPr>
        <p:txBody>
          <a:bodyPr/>
          <a:lstStyle/>
          <a:p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3.2.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Сфери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певні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найефективнішою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перевагам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забезпечити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тривале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перебування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ролі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лідера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ринку товару.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Майкл Портер, автор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зазначив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два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типи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низькі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розробляти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виробляти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збувати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ефективніше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спеціалізація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виявляється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будь-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сфері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здобуття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навичок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будь-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сфері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характеристики,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марки,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певні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належати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до форм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збуту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продаж,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11938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2E489A16-E859-3583-80A0-12156BEA26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9383" y="332510"/>
            <a:ext cx="11607656" cy="5438054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бувають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перевагами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низького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порядку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нестійкі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легко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бути просто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втрачені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компанією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зовнішнього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малостійкі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надовго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лідерство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до таких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дешевих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енергії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робочої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сили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перевагами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високого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порядку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випуск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прогресивної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висококваліфікованих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спеціалістів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хороша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репутація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спробують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якусь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перекупити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непросто і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дешево;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маючи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деякий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час буде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стійко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стійкість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надає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хороша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репутація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заробити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важко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потрібен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деякий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час.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74825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2E489A16-E859-3583-80A0-12156BEA26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9383" y="332510"/>
            <a:ext cx="11607656" cy="5438054"/>
          </a:xfrm>
        </p:spPr>
        <p:txBody>
          <a:bodyPr/>
          <a:lstStyle/>
          <a:p>
            <a:pPr algn="just"/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знаючи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можливостей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в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змозі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визначитись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політикою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стратегією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виробничої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маркетингової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каналами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розподілу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основою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забезпечить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фірмі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прибутковості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вищого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ринку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Сильна сторона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перетворюється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вона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відтворює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ринку (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найвищий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ранг).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Виділяють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три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сфери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засновані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взаємовідносинах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Сфери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відтворені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табл.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69589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2E489A16-E859-3583-80A0-12156BEA26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9383" y="332510"/>
            <a:ext cx="11607656" cy="5438054"/>
          </a:xfrm>
        </p:spPr>
        <p:txBody>
          <a:bodyPr/>
          <a:lstStyle/>
          <a:p>
            <a:pPr marL="0" indent="0">
              <a:buNone/>
            </a:pPr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C678619-D54F-CCD9-692D-45B9C6A0E1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011" y="332510"/>
            <a:ext cx="59944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545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2E489A16-E859-3583-80A0-12156BEA26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9383" y="332510"/>
            <a:ext cx="11607656" cy="5438054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поділяються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охоплюють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ринкову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тих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Таким чином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відтворюють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цінність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зовнішніх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належать: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товару,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сервісне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імідж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фірми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знання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високий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інновацій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конкурентні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охоплюють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фірми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цінових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аспектах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Таким чином,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характеризують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цінність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фірми-виробника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засновані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виробничих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організаційних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ноу-хау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внутрішніх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належать: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технологія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економія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масштабах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менеджменту,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контакти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постачальниками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матеріально-технічних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Бостонська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консультативна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1981р.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запропонувала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чотири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різновиди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ринків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об'ємний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фрагментарний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тупиковий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спеціалізований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Виникла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 звана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матриця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Бостонської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консультативної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(табл. 3.2).</a:t>
            </a: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064646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2E489A16-E859-3583-80A0-12156BEA26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9383" y="332510"/>
            <a:ext cx="11607656" cy="5438054"/>
          </a:xfrm>
        </p:spPr>
        <p:txBody>
          <a:bodyPr/>
          <a:lstStyle/>
          <a:p>
            <a:pPr algn="just"/>
            <a:endParaRPr lang="uk-UA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UA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UA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UA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Об’ємний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небагато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але вони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значні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фірма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володіє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конкурентною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вигідно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відрізняється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Прибутковість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такому ринку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значною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мірою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залежить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розміру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Фрагментарний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великі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незначні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змоги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суттєву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над конкурентами.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прибутковість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великий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розмір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На такому ринку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співіснування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багатьох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невеликих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різним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На фрагментарному ринку з метою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ефективнішою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переорієнтації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об'ємний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спеціалізований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07A0584-C402-EA87-92F8-CAE7778986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75" y="332509"/>
            <a:ext cx="9030069" cy="192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7216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2E489A16-E859-3583-80A0-12156BEA26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9383" y="332510"/>
            <a:ext cx="11607656" cy="5438054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Тупиковий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об'ємний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небагато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але,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відміну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об'ємного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ринку,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Найвищу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набутий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масштабах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виграють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новітнє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устаткування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 У тупиковому ринку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важко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зайняти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позицію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ніші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знизити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поліпшення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збутової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Спеціалізований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можливостей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будуть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велике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На такому ринку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частка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відіграє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вирішальної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ролі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частка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певному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ринку,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невеликий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розміром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Найвищу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такому ринку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спеціалізації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вміння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виявити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задовольнити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певного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вузького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кола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матриці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Бостонської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консультативної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фірми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тому,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вона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стосовно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виду і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видах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ринків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невелика за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розміром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фірма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виходить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об'ємний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прибутковість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значною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мірою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залежить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розміру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частки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даному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фірма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і на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ринку до того ж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сильний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конкурент, то для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набуття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фірма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мусить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виділити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ринку для себе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певну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нішу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зорієнтуватися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спеціалізований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487800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B616A00-4771-068B-3244-6C1D9F7927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4963" y="356260"/>
            <a:ext cx="11522075" cy="5414303"/>
          </a:xfrm>
        </p:spPr>
        <p:txBody>
          <a:bodyPr/>
          <a:lstStyle/>
          <a:p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об’ємного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ринку</a:t>
            </a:r>
          </a:p>
          <a:p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Об’ємний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характеризується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невеликою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кількістю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значних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забезпечують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лідерам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ринку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суттєву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вигоду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Прибутковість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залежить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ринкової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частки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розміру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+mj-lt"/>
              <a:buAutoNum type="arabicPeriod"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смартфонів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ринку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домінують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гравці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Apple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Samsung,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(бренд,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широка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дистрибуція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прибутковість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залежить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виробляти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обсяги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як-от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бренди,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труднощі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конкуренцією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впізнаваність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Apple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екосистема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iOS)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утримувати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лідерство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49857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143E21CC-49CC-47BB-6D5C-BF3773F97D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3757" y="403762"/>
            <a:ext cx="11643282" cy="5366802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авіаційного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транспорту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авіакомпанії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Lufthansa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Emirates,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великим флотам,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широкій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сильним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брендам.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прибутковість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залежить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займати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ринку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оптимізувати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авіакомпанії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часто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конкурувати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літаків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+mj-lt"/>
              <a:buAutoNum type="arabicPeriod"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автомобілів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Toyota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Volkswagen,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потужності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дистрибуцію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сильні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бренди.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прибутковість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залежить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обсягів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продажів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автовиробники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труднощами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конкурують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глобальному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148858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07A17F9D-B4C2-7C2E-B5ED-2E2B68684D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1881" y="190006"/>
            <a:ext cx="11655157" cy="5580558"/>
          </a:xfrm>
        </p:spPr>
        <p:txBody>
          <a:bodyPr/>
          <a:lstStyle/>
          <a:p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фрагментарного ринку</a:t>
            </a:r>
          </a:p>
          <a:p>
            <a:pPr algn="just"/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Фрагментарний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характеризується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великою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кількістю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невеликих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дають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значної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над конкурентами.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Прибутковість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залежить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розміру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ринкової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частки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співіснування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багатьох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невеликих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фірм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типовим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+mj-lt"/>
              <a:buAutoNum type="arabicPeriod"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ресторанного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ресторани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невеликих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ресторанів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кафе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піцерій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пропонує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стиль, кухню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атмосферу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італійська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піцерія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веганське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кафе,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сімейний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ресторан).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Жоден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них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обирають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заклад за смаком,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розташуванням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незначними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факторами.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Прибутковість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залежить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переорієнтації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об’ємний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ресторанів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франшизи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591451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07A17F9D-B4C2-7C2E-B5ED-2E2B68684D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1881" y="190006"/>
            <a:ext cx="11655157" cy="558055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hand-made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платформах, таких як 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Etsy,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невеликих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виробників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пропонують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унікальні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товари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прикраси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одяг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декор).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продавець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невеликі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конкурентні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(дизайн,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індивідуальність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але вони не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дозволяють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домінувати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ринку.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Прибутковість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залежить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нішевого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позиціонування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не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масштабів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рентабельності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продавець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спробувати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вийти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об’ємний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через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співпрацю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великими ритейлерами.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перукарських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кожному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місті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безліч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невеликих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перукарень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салонів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краси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конкурують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стилю,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лояльності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Жодна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перукарня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суттєвої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прибутковість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залежить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місцевих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не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розміру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бізнесу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рентабельності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власник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переорієнтуватися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спеціалізований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елітні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VIP-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масштабувати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бізнес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створюючи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мережу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салонів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об’ємний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856357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2060FE27-B476-D281-58C3-BA15FCE682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8759" y="225632"/>
            <a:ext cx="11548280" cy="5544932"/>
          </a:xfrm>
        </p:spPr>
        <p:txBody>
          <a:bodyPr/>
          <a:lstStyle/>
          <a:p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Спеціалізований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Спеціалізований</a:t>
            </a:r>
            <a:r>
              <a:rPr lang="ru-RU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фокусуються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вузьких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сегментах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нішах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пропонуючи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високоспеціалізовані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Конкурентні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такому ринку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значні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але вони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досягаються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глибокій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спеціалізації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не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масовому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масштабу.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Прибутковість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залежить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унікальності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пропозиції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здатності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утримувати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свою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нішу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не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розміру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ринкової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частки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спеціалізованого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ринку:</a:t>
            </a:r>
          </a:p>
          <a:p>
            <a:pPr>
              <a:buFont typeface="+mj-lt"/>
              <a:buAutoNum type="arabicPeriod"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люксових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годинників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Patek Philippe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Rolex,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спеціалізуються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виготовленні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високоякісних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механічних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годинників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преміум-класу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дизайні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майстерності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бренді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ексклюзивності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прагнуть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масового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фокусуються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вузькому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заможних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Прибутковість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залежить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репутації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бренду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лояльності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117537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DF470B94-F2E3-7947-D716-BC60223528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6255" y="213756"/>
            <a:ext cx="11690783" cy="555680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обладнання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рідкісних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процедур: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Виробники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обладнання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вузькоспеціалізованих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медичних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процедур,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лазерних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 для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нейрохірургії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кшталт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Carl Zeiss </a:t>
            </a:r>
            <a:r>
              <a:rPr lang="en-US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Meditec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Конкурентна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перевага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унікальні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висока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важко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скопіювати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обмежений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кількістю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лікарні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клініки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але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прибутковість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висока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спеціалізацію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конкурують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масовий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фокусуються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інноваціях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косметики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ручної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Невеликі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бренди,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виробляють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органічну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косметику для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чутливої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шкіри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веганські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Lush 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певних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сегментах).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Конкурентна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перевага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унікальні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рецептури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екологічність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етичне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орієнтуються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вузьку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аудиторію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цінує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натуральність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Прибутковість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залежить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лояльності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здатності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утримувати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нішу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не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масштабів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243209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DF470B94-F2E3-7947-D716-BC60223528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6255" y="213756"/>
            <a:ext cx="11690783" cy="5556807"/>
          </a:xfrm>
        </p:spPr>
        <p:txBody>
          <a:bodyPr/>
          <a:lstStyle/>
          <a:p>
            <a:pPr algn="just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Тупиковий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Тупиковий</a:t>
            </a:r>
            <a:r>
              <a:rPr lang="ru-RU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де </a:t>
            </a:r>
            <a:r>
              <a:rPr lang="ru-RU" sz="2000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2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sz="2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мінімальні</a:t>
            </a:r>
            <a:r>
              <a:rPr lang="ru-RU" sz="2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прибутковість</a:t>
            </a:r>
            <a:r>
              <a:rPr lang="ru-RU" sz="2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низька</a:t>
            </a:r>
            <a:r>
              <a:rPr lang="ru-RU" sz="2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незалежно</a:t>
            </a:r>
            <a:r>
              <a:rPr lang="ru-RU" sz="2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розміру</a:t>
            </a:r>
            <a:r>
              <a:rPr lang="ru-RU" sz="2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ринкової</a:t>
            </a:r>
            <a:r>
              <a:rPr lang="ru-RU" sz="2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частки</a:t>
            </a:r>
            <a:r>
              <a:rPr lang="ru-RU" sz="2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ринки часто </a:t>
            </a:r>
            <a:r>
              <a:rPr lang="ru-RU" sz="2000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характеризуються</a:t>
            </a:r>
            <a:r>
              <a:rPr lang="ru-RU" sz="2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високою</a:t>
            </a:r>
            <a:r>
              <a:rPr lang="ru-RU" sz="2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конкуренцією</a:t>
            </a:r>
            <a:r>
              <a:rPr lang="ru-RU" sz="2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низькою</a:t>
            </a:r>
            <a:r>
              <a:rPr lang="ru-RU" sz="2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рентабельністю</a:t>
            </a:r>
            <a:r>
              <a:rPr lang="ru-RU" sz="2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відсутністю</a:t>
            </a:r>
            <a:r>
              <a:rPr lang="ru-RU" sz="2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можливостей</a:t>
            </a:r>
            <a:r>
              <a:rPr lang="ru-RU" sz="2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диференціації</a:t>
            </a:r>
            <a:r>
              <a:rPr lang="ru-RU" sz="2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тупикового ринку:</a:t>
            </a:r>
          </a:p>
          <a:p>
            <a:pPr>
              <a:buFont typeface="+mj-lt"/>
              <a:buAutoNum type="arabicPeriod"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друкованих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телефонних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довідників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минулому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довідники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популярними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але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появою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Google)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цінність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різко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впала.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продовжують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працювати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запропонувати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прибутковість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низька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попит.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247945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DF470B94-F2E3-7947-D716-BC60223528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6255" y="213756"/>
            <a:ext cx="11690783" cy="5556807"/>
          </a:xfrm>
        </p:spPr>
        <p:txBody>
          <a:bodyPr/>
          <a:lstStyle/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компакт-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дисків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CD)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появою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потокових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сервісів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Spotify, Apple Music)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CD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тупиковим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запропонувати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попит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носії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різко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скоротився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Прибутковість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низька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обмежується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довгостроковому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успіху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залишаються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ринку, часто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змушені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шукати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спеціалізовані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колекційні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аудіофілів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одноразових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пластикових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пакетів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свідомості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законодавчими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обмеженнями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пластику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тупиковим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багатьох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країнах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запропонувати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стандартизований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попит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падає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перехід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альтернативи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Прибутковість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низька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цінову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потенціал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628978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2E489A16-E859-3583-80A0-12156BEA26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9383" y="332510"/>
            <a:ext cx="11607656" cy="5438054"/>
          </a:xfrm>
        </p:spPr>
        <p:txBody>
          <a:bodyPr/>
          <a:lstStyle/>
          <a:p>
            <a:pPr algn="just"/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3.3. Заходи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посилення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два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погляди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можливостей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(рис. 3.2).</a:t>
            </a:r>
          </a:p>
          <a:p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509657A-8744-1F99-1A00-EE95C790DB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704" y="1008841"/>
            <a:ext cx="6340846" cy="586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8739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2E489A16-E859-3583-80A0-12156BEA26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9383" y="332510"/>
            <a:ext cx="11607656" cy="5438054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Згідно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традиційного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поширенішого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погляду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отримує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ринку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Початкові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невдачі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відлякувати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певному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ринку.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Працюючи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принципом “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спроб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помилок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фірма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часом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певних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вказує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те,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дійсно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певні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отримати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ринкового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природними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перманентними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обумовлені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середовищем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працює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фірма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спочатку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визначитися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підходами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будуть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застосовуватися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Отже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два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підходи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акцентований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акцентований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конкурентах.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акцентований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споживачах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фірма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отримує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краще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аніж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задовольняють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підходу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концентрацію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потребах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посилюють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об’єктивне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суб’єктивне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товарами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33409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2E489A16-E859-3583-80A0-12156BEA26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9383" y="332510"/>
            <a:ext cx="11607656" cy="5438054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методом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посилення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позицій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застосовується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межах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підходу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диференціація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інструментом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позиціонування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яке проводиться,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насамперед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комплексу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комунікацій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просування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ru-RU" sz="2000" b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з’являється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велика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стане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зацікавлена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пропонованих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диференційованих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атрибутах і характеристиках товару. Чим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сильніша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зацікавленість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характеристиках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сильніша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конкурентна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Диференціація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тривалу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прибуткову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коли вона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базується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на: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технічній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досконалості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чудовому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обслуговуванню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даному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етапі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важливого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набувають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маркетингві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маркетингова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інформація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</a:p>
          <a:p>
            <a:pPr algn="just"/>
            <a:endParaRPr lang="ru-RU" sz="2000" b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944973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FAB1875-9B86-A45B-A4E8-D0C38CB512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4963" y="218942"/>
            <a:ext cx="11522075" cy="5551622"/>
          </a:xfrm>
        </p:spPr>
        <p:txBody>
          <a:bodyPr/>
          <a:lstStyle/>
          <a:p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прикладі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ресторану.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Інформалізований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надлишок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надлишок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детальної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статистики про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відвідуваність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150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день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вихідні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час приходу 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відходу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перевищують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щоденного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пікових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навантажень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звіти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інгредієнти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м’ясо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овочі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зайву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постачальників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яку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Техніко-інформаційні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автоматичного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замовлень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(салат,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піца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популярність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Камери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відеоспостереження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кухні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фіксують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контролю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звіти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129172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D5133FED-8E8D-F2AB-7AB4-39F9FF9255E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4699" y="309094"/>
            <a:ext cx="11612339" cy="546147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Інформалізований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дефіцит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недостатність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вподобання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веганських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опцій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ускладнює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оновлення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меню.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сезонні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коливання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попиту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(зима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vs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закупівлі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Техніко-інформаційні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ПЗ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відгуків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сайту ресторану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обсягів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замовлень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вихідні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запасами, яка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сировини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50 кг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картоплі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тиждень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оптимізації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закупівель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391815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2E489A16-E859-3583-80A0-12156BEA26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9383" y="332509"/>
            <a:ext cx="11607656" cy="5735781"/>
          </a:xfrm>
        </p:spPr>
        <p:txBody>
          <a:bodyPr/>
          <a:lstStyle/>
          <a:p>
            <a:pPr algn="just"/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ефективної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стратегії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диференціації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19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вимагається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низка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взаємопов’язаних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своєчасні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маркетингові</a:t>
            </a:r>
            <a:r>
              <a:rPr lang="ru-RU" sz="19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адекватна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сегментації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позиціонуванню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активна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інноваційна</a:t>
            </a:r>
            <a:r>
              <a:rPr lang="ru-RU" sz="19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політика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вірної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продуктової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противагу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попередньому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акцентований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конкурентах,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зосереджується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стратегії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тактиці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протидії</a:t>
            </a:r>
            <a:r>
              <a:rPr lang="ru-RU" sz="19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конкурентам. 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межах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даного</a:t>
            </a:r>
            <a:r>
              <a:rPr lang="ru-RU" sz="19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підходу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використовуватися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два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лідерство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витратам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сукупність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погіршенню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конкурентного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Зменшення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традиційним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найстарішим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дослідженим</a:t>
            </a:r>
            <a:r>
              <a:rPr lang="ru-RU" sz="19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методом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посилення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позицій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відмітити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разі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відміну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диференціації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лояльності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прихильності</a:t>
            </a:r>
            <a:r>
              <a:rPr lang="ru-RU" sz="19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фірми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конкурентна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перевага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формується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маржі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ціною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продажу та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собівартістю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Носієм</a:t>
            </a:r>
            <a:r>
              <a:rPr lang="ru-RU" sz="19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даному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випадку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фірма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завдяки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комплексу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заходів</a:t>
            </a:r>
            <a:r>
              <a:rPr lang="ru-RU" sz="19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досягає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менших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чим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утримати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таку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конкурентну</a:t>
            </a:r>
            <a:r>
              <a:rPr lang="ru-RU" sz="19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перевагу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сучасних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достатньо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важко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Реалізація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даного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методу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вимагає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скоординованої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персоналу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19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удосконаленню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технологій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НДДКР,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вдосконалення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логістики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організаційної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менеджменту персоналу.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обирають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19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шлях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посилення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позицій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постійно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займаються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аналізом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стадіях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розробки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випуску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Важлива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роль й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маркетологів</a:t>
            </a:r>
            <a:r>
              <a:rPr lang="ru-RU" sz="19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даному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етапі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Вони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постійно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займатися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моніторингом</a:t>
            </a:r>
            <a:r>
              <a:rPr lang="ru-RU" sz="19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ринку.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659154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2E489A16-E859-3583-80A0-12156BEA26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9383" y="332510"/>
            <a:ext cx="11607656" cy="5438054"/>
          </a:xfrm>
        </p:spPr>
        <p:txBody>
          <a:bodyPr/>
          <a:lstStyle/>
          <a:p>
            <a:pPr algn="just"/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3.4.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Ланцюг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Конкурентна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виробника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оптимальними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витратами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складається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близькості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параметрах ”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якість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— характеристики —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привабливість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” до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з одного боку, і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перевазі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над ними по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витратах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— з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іншого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низьких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проаналізувати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допоміжні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так званий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ланцюг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запропонований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М. Портером (рис. 3.4).</a:t>
            </a:r>
          </a:p>
          <a:p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B90964E-4E8C-44F4-8898-BCF92BE6E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077" y="2938071"/>
            <a:ext cx="6172200" cy="250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6193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2E489A16-E859-3583-80A0-12156BEA26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9383" y="332510"/>
            <a:ext cx="11607656" cy="5438054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наведені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 правило,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виконують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відділи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слабке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уявлення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підрозділів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багато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вирішальний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ринку.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ланцюгу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цінностей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потенційним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й,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отже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повинен бути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розглянутий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Практичне</a:t>
            </a:r>
            <a:r>
              <a:rPr lang="ru-RU" sz="2000" b="0" dirty="0">
                <a:solidFill>
                  <a:srgbClr val="000000"/>
                </a:solidFill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ланцюга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цінностей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співвідношення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позиції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фірми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Іншим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у межах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підходу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акцентованому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на конкурентах,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погіршенню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конкурентного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легальних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напівлегальних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віднесені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пряме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лобіювання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законодавчих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виконавчих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органах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концернів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трестів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картельні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угоди,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так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званих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монополій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асоціацій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881521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4BF1F02-9B01-322F-EB2A-8E3A3F29D0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3757" y="237506"/>
            <a:ext cx="11643282" cy="5533057"/>
          </a:xfrm>
        </p:spPr>
        <p:txBody>
          <a:bodyPr/>
          <a:lstStyle/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матриці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Хеммела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Прахалада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проаналізувати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оцінити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успіху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довгострокового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врахуванні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ринку,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працює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вибраної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(рис. 3.5).</a:t>
            </a:r>
          </a:p>
          <a:p>
            <a:pPr algn="just"/>
            <a:endParaRPr lang="ru-RU" sz="2000" b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метою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порівняльна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конкурентами.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мети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забезпечується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комплексного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підходу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порівняльного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Порівняльний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аспектами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забезпечить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можливостей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зміцнення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довгострокових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6B716DC-8272-F69F-4586-2842420EB2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675" y="1204768"/>
            <a:ext cx="7001742" cy="2420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3139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31268DA-364C-8B28-FF9F-1D4758CD82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4963" y="167426"/>
            <a:ext cx="11522075" cy="5603138"/>
          </a:xfrm>
        </p:spPr>
        <p:txBody>
          <a:bodyPr/>
          <a:lstStyle/>
          <a:p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ресторану.</a:t>
            </a:r>
          </a:p>
          <a:p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компетенції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компетенції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Навички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кухарів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готувати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фірмові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страви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авторський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борщ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пасту),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базуються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рецептах і стандартах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ресторану.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персоналу про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оптимальний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робочого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пікових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навантажень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150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відвідувачів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вихідні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підвищує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70%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замовлень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піца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закупівель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інгредієнтів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Мобільність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персоналу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перерозподілу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офіціанти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напливу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248403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25F30DE-1C99-CC1C-B47B-23D7320C49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3183" y="103032"/>
            <a:ext cx="11663855" cy="5667532"/>
          </a:xfrm>
        </p:spPr>
        <p:txBody>
          <a:bodyPr/>
          <a:lstStyle/>
          <a:p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компетенції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компетенції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Співпраця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постачальниками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свіжих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овочів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м’яса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базується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контрактах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домовленостях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Навички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відгуки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Google Maps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вдосконалення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меню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тенденцій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попиту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веганські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страви)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адаптації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меню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платформ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Glovo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розширення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доставки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межі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ресторану.</a:t>
            </a:r>
          </a:p>
          <a:p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демонструють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інформаційного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спираючись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компетенції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сприяють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результативності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менеджменту ресторану,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забезпечуючи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ефективне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адаптацію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412725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4BF1F02-9B01-322F-EB2A-8E3A3F29D0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3757" y="237506"/>
            <a:ext cx="11643282" cy="5533057"/>
          </a:xfrm>
        </p:spPr>
        <p:txBody>
          <a:bodyPr/>
          <a:lstStyle/>
          <a:p>
            <a:pPr algn="just"/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3.5.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Піраміда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endParaRPr lang="ru-RU" sz="200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«конкурентна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і «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інтерпретації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до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При системному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понять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виділяють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ієрархічну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оцінку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товару,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точки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зору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над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аналогічними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конкуруючими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(рис. 3.6).</a:t>
            </a:r>
          </a:p>
          <a:p>
            <a:endParaRPr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2CC631F-581B-A032-9EF3-B6D3739455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100" y="2548925"/>
            <a:ext cx="5765800" cy="294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5269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4BF1F02-9B01-322F-EB2A-8E3A3F29D0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3757" y="237506"/>
            <a:ext cx="11643282" cy="5533057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−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високоефективна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вищою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метою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поліпшення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добробуту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народу.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Конкурентоспроможність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складне,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багатоаспектне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концентроване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науково-технічних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можливостей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реалізованих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товарах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послугах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успішно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протистоять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конкуруючим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ними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закордонним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товарам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послугам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внутрішньому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на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ринках. Але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один,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видимий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Інший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бік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державного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суспільного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устрою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країни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політико-правової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сторін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громадського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забезпечити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стійкий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динамічний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пов’язаний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матеріальний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добробут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членів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світовим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стандартам.</a:t>
            </a:r>
          </a:p>
          <a:p>
            <a:pPr algn="just"/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словами,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створити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конкурентоспроможне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володіє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незаперечними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перевагами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сферах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людської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429183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796DF11-B1B2-AF42-7D25-D5248E74FC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4205" y="284206"/>
            <a:ext cx="11572833" cy="5486358"/>
          </a:xfrm>
        </p:spPr>
        <p:txBody>
          <a:bodyPr/>
          <a:lstStyle/>
          <a:p>
            <a:pPr algn="just"/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Конкурентоспроможність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визначається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наявністю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організаційних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умов для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збуту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високої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задовольняє</a:t>
            </a:r>
            <a:r>
              <a:rPr lang="ru-RU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вимоги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нкретних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Вона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припускає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перед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аналогічними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галузями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кордоном,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зумовлюватися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раціонально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галузевою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структурою;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висококонкурентних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підприємств-лідерів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підтягують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налагодженої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дослідно-конструкторської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прогресивної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виробничо-технологічної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розвинутої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галузевої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інфраструктури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гнучкої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науково-технічного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матеріально-технічного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комерційного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співробітництва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всередині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так і з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галузями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країні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межами,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досягається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так і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0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Конкурентоспроможність</a:t>
            </a:r>
            <a:r>
              <a:rPr lang="ru-RU" sz="2000" b="0" dirty="0">
                <a:solidFill>
                  <a:srgbClr val="0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здатність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відповідати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запитам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покупців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порівнянні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аналогічними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товарами,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ринку. Вона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визначається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перевагами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з одного боку −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якістю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технічним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рівнем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споживчими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властивостями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−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цінами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визначаються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продавцями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того, на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впливають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гарантійному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післягарантійному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імідж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виробника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ринку,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коливання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попиту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Високий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конкурентоспроможності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свідчить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доцільність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вигідного</a:t>
            </a:r>
            <a:r>
              <a:rPr lang="ru-RU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продажу.</a:t>
            </a:r>
          </a:p>
          <a:p>
            <a:pPr algn="just"/>
            <a:endParaRPr lang="ru-RU" sz="2000" b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294414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Житомирська політехніка">
      <a:dk1>
        <a:srgbClr val="224D83"/>
      </a:dk1>
      <a:lt1>
        <a:sysClr val="window" lastClr="FFFFFF"/>
      </a:lt1>
      <a:dk2>
        <a:srgbClr val="FFFFFF"/>
      </a:dk2>
      <a:lt2>
        <a:srgbClr val="224D8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Житомирська політехніка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2593</TotalTime>
  <Words>4227</Words>
  <Application>Microsoft Macintosh PowerPoint</Application>
  <PresentationFormat>Широкоэкранный</PresentationFormat>
  <Paragraphs>201</Paragraphs>
  <Slides>36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3" baseType="lpstr">
      <vt:lpstr>Arial</vt:lpstr>
      <vt:lpstr>Calibri</vt:lpstr>
      <vt:lpstr>Helvetica</vt:lpstr>
      <vt:lpstr>Montserrat</vt:lpstr>
      <vt:lpstr>Montserrat ExtraBold</vt:lpstr>
      <vt:lpstr>Times New Roman</vt:lpstr>
      <vt:lpstr>Тема Office</vt:lpstr>
      <vt:lpstr>  ЕКОНОМІЧНА СУТНІСТЬ КОНКУРЕНТОСПРОМОЖНОСТІ ПІДПРИЄМСТВ  Лекція 3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Новосьолов Іван Володимирович</dc:creator>
  <cp:lastModifiedBy>Александр Ткачук</cp:lastModifiedBy>
  <cp:revision>92</cp:revision>
  <dcterms:created xsi:type="dcterms:W3CDTF">2023-01-12T09:20:21Z</dcterms:created>
  <dcterms:modified xsi:type="dcterms:W3CDTF">2026-09-25T09:04:54Z</dcterms:modified>
</cp:coreProperties>
</file>