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85" r:id="rId4"/>
    <p:sldId id="264" r:id="rId5"/>
    <p:sldId id="265" r:id="rId6"/>
    <p:sldId id="266" r:id="rId7"/>
    <p:sldId id="267" r:id="rId8"/>
    <p:sldId id="269" r:id="rId9"/>
    <p:sldId id="317" r:id="rId10"/>
    <p:sldId id="270" r:id="rId11"/>
    <p:sldId id="318" r:id="rId12"/>
    <p:sldId id="258" r:id="rId13"/>
    <p:sldId id="263" r:id="rId14"/>
    <p:sldId id="261" r:id="rId15"/>
    <p:sldId id="315" r:id="rId16"/>
    <p:sldId id="271" r:id="rId17"/>
    <p:sldId id="272" r:id="rId18"/>
    <p:sldId id="319" r:id="rId19"/>
    <p:sldId id="320" r:id="rId20"/>
    <p:sldId id="321" r:id="rId21"/>
    <p:sldId id="322" r:id="rId22"/>
    <p:sldId id="323" r:id="rId23"/>
    <p:sldId id="324" r:id="rId24"/>
    <p:sldId id="276" r:id="rId25"/>
    <p:sldId id="275" r:id="rId26"/>
    <p:sldId id="278" r:id="rId27"/>
    <p:sldId id="279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3" r:id="rId37"/>
    <p:sldId id="334" r:id="rId38"/>
    <p:sldId id="335" r:id="rId39"/>
    <p:sldId id="336" r:id="rId40"/>
    <p:sldId id="337" r:id="rId41"/>
    <p:sldId id="338" r:id="rId42"/>
    <p:sldId id="339" r:id="rId43"/>
    <p:sldId id="340" r:id="rId44"/>
    <p:sldId id="341" r:id="rId45"/>
    <p:sldId id="342" r:id="rId46"/>
    <p:sldId id="343" r:id="rId47"/>
    <p:sldId id="344" r:id="rId48"/>
    <p:sldId id="314" r:id="rId4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Без стилю та сі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42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4CD47-767D-4E53-A1DC-F683C092867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FDDAE-6B10-4E95-A1E6-8F9C3C572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992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300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34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50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05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90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59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937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78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02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210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04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B0B6A-BA96-4644-98E1-3917F92EBE96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06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urvey.stackoverflow.co/2025/technology" TargetMode="External"/><Relationship Id="rId2" Type="http://schemas.openxmlformats.org/officeDocument/2006/relationships/hyperlink" Target="https://www.tiobe.com/tiobe-index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u.ua/lenta/articles/salary-report-devs-summer-2026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" TargetMode="External"/><Relationship Id="rId7" Type="http://schemas.openxmlformats.org/officeDocument/2006/relationships/image" Target="../media/image26.png"/><Relationship Id="rId2" Type="http://schemas.openxmlformats.org/officeDocument/2006/relationships/hyperlink" Target="https://www.python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ode.visualstudio.com/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3133" y="1774999"/>
            <a:ext cx="7405734" cy="2201233"/>
          </a:xfrm>
        </p:spPr>
        <p:txBody>
          <a:bodyPr>
            <a:normAutofit/>
          </a:bodyPr>
          <a:lstStyle/>
          <a:p>
            <a:endParaRPr lang="uk-UA" sz="4000" b="1" dirty="0"/>
          </a:p>
          <a:p>
            <a:r>
              <a:rPr lang="uk-UA" sz="4400" b="1" dirty="0"/>
              <a:t>Вступ до </a:t>
            </a:r>
            <a:r>
              <a:rPr lang="en-US" sz="4400" b="1" dirty="0"/>
              <a:t>Python</a:t>
            </a:r>
            <a:r>
              <a:rPr lang="uk-UA" sz="4400" b="1" dirty="0"/>
              <a:t>.</a:t>
            </a:r>
          </a:p>
          <a:p>
            <a:r>
              <a:rPr lang="uk-UA" sz="4400" b="1" dirty="0"/>
              <a:t>Змінні та типи даних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498762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05730" y="1913710"/>
            <a:ext cx="7481470" cy="4634198"/>
          </a:xfrm>
        </p:spPr>
        <p:txBody>
          <a:bodyPr>
            <a:normAutofit lnSpcReduction="10000"/>
          </a:bodyPr>
          <a:lstStyle/>
          <a:p>
            <a:pPr algn="l"/>
            <a:r>
              <a:rPr lang="uk-UA" sz="1600" b="1" noProof="0" dirty="0"/>
              <a:t>Історія мови Python</a:t>
            </a:r>
            <a:endParaRPr lang="uk-UA" sz="1600" noProof="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1" noProof="0" dirty="0"/>
              <a:t>  1989 р.</a:t>
            </a:r>
            <a:r>
              <a:rPr lang="uk-UA" sz="1600" noProof="0" dirty="0"/>
              <a:t> – Гвідо ван Россум починає розробку Python як наступника мови ABC.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1" noProof="0" dirty="0"/>
              <a:t>  1991 р.</a:t>
            </a:r>
            <a:r>
              <a:rPr lang="uk-UA" sz="1600" noProof="0" dirty="0"/>
              <a:t> – опубліковано першу версію Python.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noProof="0" dirty="0"/>
              <a:t>  Уже на ранніх етапах Python мав </a:t>
            </a:r>
            <a:r>
              <a:rPr lang="uk-UA" sz="1600" b="1" noProof="0" dirty="0"/>
              <a:t>класи зі спадкуванням, модулі, обробку винятків, функції, lambda-вирази та основні типи даних</a:t>
            </a:r>
            <a:r>
              <a:rPr lang="uk-UA" sz="1600" noProof="0" dirty="0"/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noProof="0" dirty="0"/>
              <a:t>  Назва </a:t>
            </a:r>
            <a:r>
              <a:rPr lang="uk-UA" sz="1600" b="1" noProof="0" dirty="0"/>
              <a:t>Python</a:t>
            </a:r>
            <a:r>
              <a:rPr lang="uk-UA" sz="1600" noProof="0" dirty="0"/>
              <a:t> походить від британського комедійного гурту </a:t>
            </a:r>
            <a:r>
              <a:rPr lang="uk-UA" sz="1600" i="1" noProof="0" dirty="0"/>
              <a:t>Monty Python</a:t>
            </a:r>
            <a:r>
              <a:rPr lang="uk-UA" sz="1600" noProof="0" dirty="0"/>
              <a:t>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1" noProof="0" dirty="0"/>
              <a:t>  2000 р. – Python 2.0</a:t>
            </a:r>
            <a:r>
              <a:rPr lang="uk-UA" sz="1600" noProof="0" dirty="0"/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1" noProof="0" dirty="0"/>
              <a:t>  2001 р. – створено Python Software Foundation (PSF)</a:t>
            </a:r>
            <a:r>
              <a:rPr lang="uk-UA" sz="1600" noProof="0" dirty="0"/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1" noProof="0" dirty="0"/>
              <a:t>  2008 р. – Python 3.0</a:t>
            </a:r>
            <a:r>
              <a:rPr lang="uk-UA" sz="1600" noProof="0" dirty="0"/>
              <a:t> – значне оновлення мови зі свідомим порушенням зворотної сумісності.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1" noProof="0" dirty="0"/>
              <a:t>  2020 р. – завершено офіційну підтримку Python 2.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uk-UA" sz="1600" b="1" noProof="0" dirty="0"/>
          </a:p>
          <a:p>
            <a:pPr algn="l">
              <a:buFont typeface="Arial" panose="020B0604020202020204" pitchFamily="34" charset="0"/>
              <a:buChar char="•"/>
            </a:pPr>
            <a:endParaRPr lang="uk-UA" sz="1600" b="1" noProof="0" dirty="0"/>
          </a:p>
          <a:p>
            <a:pPr algn="l"/>
            <a:r>
              <a:rPr lang="uk-UA" sz="1600" noProof="0" dirty="0"/>
              <a:t>Python 2 і Python 3 не є повністю зворотно сумісними. Сучасна розробка ведеться на Python 3!</a:t>
            </a:r>
          </a:p>
          <a:p>
            <a:pPr algn="l"/>
            <a:endParaRPr lang="uk-UA" sz="1600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36" y="1149789"/>
            <a:ext cx="3425228" cy="513784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4BB73BD-C8F6-48F0-9D32-7CE2C6475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25" y="31009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334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799" y="389466"/>
            <a:ext cx="11785601" cy="634153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/>
              <a:t>Python</a:t>
            </a:r>
            <a:r>
              <a:rPr lang="uk-UA" sz="1800" dirty="0"/>
              <a:t> – високорівнева мова програмування </a:t>
            </a:r>
            <a:r>
              <a:rPr lang="uk-UA" sz="1800" b="1" dirty="0"/>
              <a:t>загального призначення</a:t>
            </a:r>
            <a:r>
              <a:rPr lang="uk-UA" sz="1800" dirty="0"/>
              <a:t>, орієнтована на </a:t>
            </a:r>
            <a:r>
              <a:rPr lang="uk-UA" sz="1800" b="1" dirty="0"/>
              <a:t>простоту, читабельність коду та продуктивність розробника</a:t>
            </a:r>
            <a:r>
              <a:rPr lang="uk-UA" sz="18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/>
              <a:t>Основні особливості:</a:t>
            </a:r>
            <a:endParaRPr lang="uk-UA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простий і читабельний синтаксис;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динамічна типізація;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автоматичне керування пам'яттю;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обробка винятків;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високорівневі вбудовані структури даних;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підтримка модульного та об'єктно-орієнтованого програмування;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підтримка структурного та функціонального підходів;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кросплатформність;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виконання програм через інтерпретатор.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Організація програм:              </a:t>
            </a:r>
            <a:r>
              <a:rPr lang="uk-UA" sz="1800" b="1" dirty="0"/>
              <a:t>модуль → пакет → бібліотека / застосунок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i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i="1" dirty="0"/>
              <a:t>Програми Python можуть складатися з окремих </a:t>
            </a:r>
            <a:r>
              <a:rPr lang="uk-UA" sz="1800" b="1" i="1" dirty="0"/>
              <a:t>модулів</a:t>
            </a:r>
            <a:r>
              <a:rPr lang="uk-UA" sz="1800" i="1" dirty="0"/>
              <a:t>, які об'єднуються в </a:t>
            </a:r>
            <a:r>
              <a:rPr lang="uk-UA" sz="1800" b="1" i="1" dirty="0"/>
              <a:t>пакети</a:t>
            </a:r>
            <a:r>
              <a:rPr lang="uk-UA" sz="1800" i="1" dirty="0"/>
              <a:t>. Мова має велику </a:t>
            </a:r>
            <a:r>
              <a:rPr lang="uk-UA" sz="1800" b="1" i="1" dirty="0"/>
              <a:t>стандартну бібліотеку</a:t>
            </a:r>
            <a:r>
              <a:rPr lang="uk-UA" sz="1800" i="1" dirty="0"/>
              <a:t> та екосистему сторонніх бібліотек і фреймворків.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Python дозволяє вирішувати широкий спектр задач – від навчальних програм і автоматизації до веброзробки, аналізу даних, машинного навчання та наукових обчислень.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A1E799-157D-41DE-AA11-963EFE1FE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525" y="1110193"/>
            <a:ext cx="287655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28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599" y="247649"/>
            <a:ext cx="11692467" cy="6424083"/>
          </a:xfrm>
        </p:spPr>
        <p:txBody>
          <a:bodyPr>
            <a:normAutofit fontScale="92500" lnSpcReduction="10000"/>
          </a:bodyPr>
          <a:lstStyle/>
          <a:p>
            <a:r>
              <a:rPr lang="uk-UA" sz="3200" dirty="0"/>
              <a:t>Де ж використовується Python?</a:t>
            </a:r>
          </a:p>
          <a:p>
            <a:pPr algn="l"/>
            <a:r>
              <a:rPr lang="uk-UA" sz="2400" b="1" dirty="0"/>
              <a:t>                   Веб-розробка</a:t>
            </a:r>
          </a:p>
          <a:p>
            <a:pPr algn="l"/>
            <a:r>
              <a:rPr lang="uk-UA" sz="2400" dirty="0"/>
              <a:t>Python широко використовується для створення </a:t>
            </a:r>
            <a:r>
              <a:rPr lang="uk-UA" sz="2400" b="1" dirty="0"/>
              <a:t>серверної частини вебзастосунків, вебсервісів та API</a:t>
            </a:r>
            <a:r>
              <a:rPr lang="uk-UA" sz="2400" dirty="0"/>
              <a:t>.</a:t>
            </a:r>
          </a:p>
          <a:p>
            <a:pPr algn="l"/>
            <a:endParaRPr lang="uk-UA" sz="2400" dirty="0"/>
          </a:p>
          <a:p>
            <a:pPr algn="l"/>
            <a:r>
              <a:rPr lang="uk-UA" sz="2400" dirty="0"/>
              <a:t>За допомогою Python створюють: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400" dirty="0"/>
              <a:t>  вебсайти та вебзастосунки;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400" dirty="0"/>
              <a:t>  REST API та мікросервіси;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400" dirty="0"/>
              <a:t>  серверні та мережеві сервіси;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400" dirty="0"/>
              <a:t>  системи роботи з базами даних;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400" dirty="0"/>
              <a:t>  засоби вебскрапінгу та обробки вебданих. </a:t>
            </a:r>
          </a:p>
          <a:p>
            <a:pPr algn="l"/>
            <a:endParaRPr lang="uk-UA" sz="2400" b="1" dirty="0"/>
          </a:p>
          <a:p>
            <a:pPr algn="l"/>
            <a:r>
              <a:rPr lang="uk-UA" sz="2400" b="1" dirty="0"/>
              <a:t>Популярні технології:</a:t>
            </a:r>
            <a:endParaRPr lang="uk-UA" sz="24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dirty="0"/>
              <a:t>  Django</a:t>
            </a:r>
            <a:r>
              <a:rPr lang="uk-UA" sz="2400" dirty="0"/>
              <a:t> – повнофункціональний вебфреймворк;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dirty="0"/>
              <a:t>  Flask</a:t>
            </a:r>
            <a:r>
              <a:rPr lang="uk-UA" sz="2400" dirty="0"/>
              <a:t> – легкий і гнучкий вебфреймворк;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dirty="0"/>
              <a:t>  FastAPI</a:t>
            </a:r>
            <a:r>
              <a:rPr lang="uk-UA" sz="2400" dirty="0"/>
              <a:t> – сучасний фреймворк для створення API;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dirty="0"/>
              <a:t>  Django REST Framework</a:t>
            </a:r>
            <a:r>
              <a:rPr lang="uk-UA" sz="2400" dirty="0"/>
              <a:t> – інструменти для побудови REST API. </a:t>
            </a:r>
          </a:p>
          <a:p>
            <a:pPr algn="l"/>
            <a:endParaRPr lang="uk-UA" sz="2400" i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8AB71D-B9E0-3A49-DB2B-59647121D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920" y="2342876"/>
            <a:ext cx="4521859" cy="27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823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281" y="163901"/>
            <a:ext cx="11773437" cy="6395639"/>
          </a:xfrm>
        </p:spPr>
        <p:txBody>
          <a:bodyPr>
            <a:normAutofit/>
          </a:bodyPr>
          <a:lstStyle/>
          <a:p>
            <a:r>
              <a:rPr lang="uk-UA" sz="3200" dirty="0"/>
              <a:t>Автоматизація та </a:t>
            </a:r>
            <a:r>
              <a:rPr lang="en-US" sz="3200" dirty="0"/>
              <a:t>DevOps</a:t>
            </a:r>
          </a:p>
          <a:p>
            <a:pPr algn="l"/>
            <a:r>
              <a:rPr lang="en-US" sz="1800" dirty="0"/>
              <a:t>Python </a:t>
            </a:r>
            <a:r>
              <a:rPr lang="uk-UA" sz="1800" dirty="0"/>
              <a:t>широко використовують для </a:t>
            </a:r>
            <a:r>
              <a:rPr lang="uk-UA" sz="1800" b="1" dirty="0"/>
              <a:t>автоматизації повторюваних операцій, адміністрування систем та керування програмною інфраструктурою</a:t>
            </a:r>
            <a:r>
              <a:rPr lang="uk-UA" sz="1800" dirty="0"/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uk-UA" sz="18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uk-UA" sz="1800" dirty="0"/>
              <a:t>Типові завдання: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обробка файлів і каталогів;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резервне копіювання;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моніторинг систем;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робота з мережевими пристроями;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 автоматизоване тестування;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 взаємодія з </a:t>
            </a:r>
            <a:r>
              <a:rPr lang="en-US" sz="1800" dirty="0"/>
              <a:t>API </a:t>
            </a:r>
            <a:r>
              <a:rPr lang="uk-UA" sz="1800" dirty="0"/>
              <a:t>та хмарними сервісами;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автоматизація розгортання програм;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 обробка журналів та системних даних. </a:t>
            </a:r>
          </a:p>
          <a:p>
            <a:pPr algn="l"/>
            <a:endParaRPr lang="uk-UA" sz="1800" dirty="0"/>
          </a:p>
          <a:p>
            <a:pPr algn="l"/>
            <a:r>
              <a:rPr lang="en-US" sz="1800" dirty="0"/>
              <a:t>Python </a:t>
            </a:r>
            <a:r>
              <a:rPr lang="uk-UA" sz="1800" dirty="0"/>
              <a:t>також застосовується в </a:t>
            </a:r>
            <a:r>
              <a:rPr lang="en-US" sz="1800" b="1" dirty="0"/>
              <a:t>DevOps </a:t>
            </a:r>
            <a:r>
              <a:rPr lang="uk-UA" sz="1800" b="1" dirty="0"/>
              <a:t>та </a:t>
            </a:r>
            <a:r>
              <a:rPr lang="en-US" sz="1800" b="1" dirty="0"/>
              <a:t>CI/CD</a:t>
            </a:r>
            <a:r>
              <a:rPr lang="en-US" sz="1800" dirty="0"/>
              <a:t> </a:t>
            </a:r>
            <a:r>
              <a:rPr lang="uk-UA" sz="1800" dirty="0"/>
              <a:t>для автоматизації процесів розробки, тестування і розгортання програм.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B525D7-416E-D27B-9009-87EB0C367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464" y="2022422"/>
            <a:ext cx="6521571" cy="15187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1A859B-2AEB-AD10-9F0F-1EC1C0ABB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019" y="5280284"/>
            <a:ext cx="10020136" cy="77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21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276" y="142875"/>
            <a:ext cx="11610974" cy="6210300"/>
          </a:xfrm>
        </p:spPr>
        <p:txBody>
          <a:bodyPr>
            <a:normAutofit fontScale="85000" lnSpcReduction="20000"/>
          </a:bodyPr>
          <a:lstStyle/>
          <a:p>
            <a:r>
              <a:rPr lang="uk-UA" sz="3800" dirty="0"/>
              <a:t>Наукові дослідження та інженерні розрахунки</a:t>
            </a:r>
          </a:p>
          <a:p>
            <a:pPr algn="l"/>
            <a:r>
              <a:rPr lang="en-US" dirty="0"/>
              <a:t>Python </a:t>
            </a:r>
            <a:r>
              <a:rPr lang="uk-UA" dirty="0"/>
              <a:t>широко застосовується в наукових та інженерних дослідженнях для </a:t>
            </a:r>
            <a:r>
              <a:rPr lang="uk-UA" b="1" dirty="0"/>
              <a:t>числових розрахунків, математичного моделювання, обробки експериментальних даних та візуалізації результатів</a:t>
            </a:r>
            <a:r>
              <a:rPr lang="uk-UA" dirty="0"/>
              <a:t>.</a:t>
            </a:r>
          </a:p>
          <a:p>
            <a:pPr algn="l"/>
            <a:endParaRPr lang="uk-UA" dirty="0"/>
          </a:p>
          <a:p>
            <a:pPr algn="l"/>
            <a:r>
              <a:rPr lang="en-US" dirty="0"/>
              <a:t>Python </a:t>
            </a:r>
            <a:r>
              <a:rPr lang="uk-UA" dirty="0"/>
              <a:t>використовують у: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  математиці та фізиці;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  хімії та біології;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  електроніці та телекомунікаціях;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  моделюванні фізичних процесів;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  обробці експериментальних даних;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  інженерних розрахунках. </a:t>
            </a:r>
          </a:p>
          <a:p>
            <a:pPr algn="l"/>
            <a:endParaRPr lang="uk-UA" b="1" dirty="0"/>
          </a:p>
          <a:p>
            <a:pPr algn="l"/>
            <a:r>
              <a:rPr lang="uk-UA" b="1" dirty="0"/>
              <a:t>Основні інструменти:</a:t>
            </a:r>
            <a:endParaRPr lang="uk-UA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uk-UA" b="1" dirty="0"/>
              <a:t>   </a:t>
            </a:r>
            <a:r>
              <a:rPr lang="en-US" b="1" dirty="0"/>
              <a:t>NumPy</a:t>
            </a:r>
            <a:r>
              <a:rPr lang="en-US" dirty="0"/>
              <a:t> – </a:t>
            </a:r>
            <a:r>
              <a:rPr lang="uk-UA" dirty="0"/>
              <a:t>числові обчислення та багатовимірні масиви;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1" dirty="0"/>
              <a:t>   </a:t>
            </a:r>
            <a:r>
              <a:rPr lang="en-US" b="1" dirty="0"/>
              <a:t>SciPy</a:t>
            </a:r>
            <a:r>
              <a:rPr lang="en-US" dirty="0"/>
              <a:t> – </a:t>
            </a:r>
            <a:r>
              <a:rPr lang="uk-UA" dirty="0"/>
              <a:t>наукові та інженерні обчислення;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1" dirty="0"/>
              <a:t>  </a:t>
            </a:r>
            <a:r>
              <a:rPr lang="en-US" b="1" dirty="0"/>
              <a:t>Matplotlib</a:t>
            </a:r>
            <a:r>
              <a:rPr lang="en-US" dirty="0"/>
              <a:t> – </a:t>
            </a:r>
            <a:r>
              <a:rPr lang="uk-UA" dirty="0"/>
              <a:t>візуалізація даних;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1" dirty="0"/>
              <a:t>  </a:t>
            </a:r>
            <a:r>
              <a:rPr lang="en-US" b="1" dirty="0"/>
              <a:t>Jupyter</a:t>
            </a:r>
            <a:r>
              <a:rPr lang="en-US" dirty="0"/>
              <a:t> – </a:t>
            </a:r>
            <a:r>
              <a:rPr lang="uk-UA" dirty="0"/>
              <a:t>інтерактивні обчислення та дослідження.</a:t>
            </a:r>
          </a:p>
          <a:p>
            <a:pPr algn="l"/>
            <a:endParaRPr lang="uk-UA" dirty="0"/>
          </a:p>
          <a:p>
            <a:pPr algn="l"/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28E413-1CCD-28F5-FDDF-6FEF2175F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815" y="1513096"/>
            <a:ext cx="3313943" cy="23342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12D290-75EF-B158-516D-BACC64CA8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5528" y="1390774"/>
            <a:ext cx="3456168" cy="24566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15C0ED-234F-A2CB-55F0-CD3BA53AE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9798" y="4092273"/>
            <a:ext cx="2874669" cy="245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937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4787" y="195262"/>
            <a:ext cx="11782425" cy="6467475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Data Science </a:t>
            </a:r>
            <a:r>
              <a:rPr lang="uk-UA" sz="3200" dirty="0"/>
              <a:t>та аналіз даних</a:t>
            </a:r>
          </a:p>
          <a:p>
            <a:pPr algn="l"/>
            <a:r>
              <a:rPr lang="en-US" sz="2000" dirty="0"/>
              <a:t>Python </a:t>
            </a:r>
            <a:r>
              <a:rPr lang="uk-UA" sz="2000" dirty="0"/>
              <a:t>є одним із основних інструментів для </a:t>
            </a:r>
            <a:r>
              <a:rPr lang="uk-UA" sz="2000" b="1" dirty="0"/>
              <a:t>збору, обробки, аналізу та візуалізації даних</a:t>
            </a:r>
            <a:r>
              <a:rPr lang="uk-UA" sz="2000" dirty="0"/>
              <a:t>.</a:t>
            </a:r>
          </a:p>
          <a:p>
            <a:pPr algn="l"/>
            <a:r>
              <a:rPr lang="uk-UA" sz="2000" dirty="0"/>
              <a:t>Типовий процес:     </a:t>
            </a:r>
            <a:r>
              <a:rPr lang="uk-UA" sz="2000" b="1" dirty="0"/>
              <a:t>дані → очищення → аналіз → візуалізація → висновки</a:t>
            </a:r>
            <a:endParaRPr lang="uk-UA" sz="2000" dirty="0"/>
          </a:p>
          <a:p>
            <a:pPr algn="l"/>
            <a:endParaRPr lang="uk-UA" sz="2000" dirty="0"/>
          </a:p>
          <a:p>
            <a:pPr algn="l"/>
            <a:r>
              <a:rPr lang="en-US" sz="2000" dirty="0"/>
              <a:t>Python </a:t>
            </a:r>
            <a:r>
              <a:rPr lang="uk-UA" sz="2000" dirty="0"/>
              <a:t>використовують для: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/>
              <a:t>  обробки великих наборів даних;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/>
              <a:t>  статистичного аналізу;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/>
              <a:t>  пошуку закономірностей;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/>
              <a:t>  побудови прогнозів;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/>
              <a:t>  підготовки даних для машинного навчання;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/>
              <a:t>  створення аналітичних звітів та візуалізацій. </a:t>
            </a:r>
          </a:p>
          <a:p>
            <a:pPr algn="l"/>
            <a:endParaRPr lang="uk-UA" sz="2000" b="1" dirty="0"/>
          </a:p>
          <a:p>
            <a:pPr algn="l"/>
            <a:r>
              <a:rPr lang="uk-UA" sz="2000" b="1" dirty="0"/>
              <a:t>Основні бібліотеки:</a:t>
            </a:r>
            <a:endParaRPr lang="uk-UA" sz="20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1" dirty="0"/>
              <a:t>  </a:t>
            </a:r>
            <a:r>
              <a:rPr lang="en-US" sz="2000" b="1" dirty="0"/>
              <a:t>pandas</a:t>
            </a:r>
            <a:r>
              <a:rPr lang="en-US" sz="2000" dirty="0"/>
              <a:t> – </a:t>
            </a:r>
            <a:r>
              <a:rPr lang="uk-UA" sz="2000" dirty="0"/>
              <a:t>аналіз табличних даних;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1" dirty="0"/>
              <a:t>  </a:t>
            </a:r>
            <a:r>
              <a:rPr lang="en-US" sz="2000" b="1" dirty="0"/>
              <a:t>NumPy</a:t>
            </a:r>
            <a:r>
              <a:rPr lang="en-US" sz="2000" dirty="0"/>
              <a:t> – </a:t>
            </a:r>
            <a:r>
              <a:rPr lang="uk-UA" sz="2000" dirty="0"/>
              <a:t>числові операції;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1" dirty="0"/>
              <a:t>  </a:t>
            </a:r>
            <a:r>
              <a:rPr lang="en-US" sz="2000" b="1" dirty="0"/>
              <a:t>Matplotlib</a:t>
            </a:r>
            <a:r>
              <a:rPr lang="en-US" sz="2000" dirty="0"/>
              <a:t> – </a:t>
            </a:r>
            <a:r>
              <a:rPr lang="uk-UA" sz="2000" dirty="0"/>
              <a:t>графіки та візуалізація;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1" dirty="0"/>
              <a:t>  </a:t>
            </a:r>
            <a:r>
              <a:rPr lang="en-US" sz="2000" b="1" dirty="0"/>
              <a:t>Seaborn</a:t>
            </a:r>
            <a:r>
              <a:rPr lang="en-US" sz="2000" dirty="0"/>
              <a:t> – </a:t>
            </a:r>
            <a:r>
              <a:rPr lang="uk-UA" sz="2000" dirty="0"/>
              <a:t>статистична візуалізація;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1" dirty="0"/>
              <a:t>  </a:t>
            </a:r>
            <a:r>
              <a:rPr lang="en-US" sz="2000" b="1" dirty="0"/>
              <a:t>scikit-learn</a:t>
            </a:r>
            <a:r>
              <a:rPr lang="en-US" sz="2000" dirty="0"/>
              <a:t> – </a:t>
            </a:r>
            <a:r>
              <a:rPr lang="uk-UA" sz="2000" dirty="0"/>
              <a:t>алгоритми машинного навчання. </a:t>
            </a:r>
          </a:p>
        </p:txBody>
      </p:sp>
      <p:pic>
        <p:nvPicPr>
          <p:cNvPr id="1026" name="Picture 2" descr="#181: Making Sense of Your Data With Seaborn - Python Friday">
            <a:extLst>
              <a:ext uri="{FF2B5EF4-FFF2-40B4-BE49-F238E27FC236}">
                <a16:creationId xmlns:a16="http://schemas.microsoft.com/office/drawing/2014/main" id="{F66AF1A9-5C3B-9EFA-C531-102155F50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950" y="1552754"/>
            <a:ext cx="5217543" cy="521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063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575" y="267758"/>
            <a:ext cx="11646957" cy="6395509"/>
          </a:xfrm>
        </p:spPr>
        <p:txBody>
          <a:bodyPr>
            <a:normAutofit fontScale="85000" lnSpcReduction="20000"/>
          </a:bodyPr>
          <a:lstStyle/>
          <a:p>
            <a:r>
              <a:rPr lang="uk-UA" sz="3800" dirty="0"/>
              <a:t>Штучний інтелект та машинне навчання</a:t>
            </a:r>
          </a:p>
          <a:p>
            <a:pPr algn="l"/>
            <a:r>
              <a:rPr lang="en-US" dirty="0"/>
              <a:t>Python </a:t>
            </a:r>
            <a:r>
              <a:rPr lang="uk-UA" dirty="0"/>
              <a:t>став одним із основних інструментів сучасного </a:t>
            </a:r>
            <a:r>
              <a:rPr lang="uk-UA" b="1" dirty="0"/>
              <a:t>машинного навчання та штучного інтелекту</a:t>
            </a:r>
            <a:r>
              <a:rPr lang="uk-UA" dirty="0"/>
              <a:t>.</a:t>
            </a:r>
          </a:p>
          <a:p>
            <a:pPr algn="l"/>
            <a:endParaRPr lang="uk-UA" dirty="0"/>
          </a:p>
          <a:p>
            <a:pPr algn="l"/>
            <a:r>
              <a:rPr lang="en-US" dirty="0"/>
              <a:t>Python </a:t>
            </a:r>
            <a:r>
              <a:rPr lang="uk-UA" dirty="0"/>
              <a:t>використовують для: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машинного та глибокого навчання;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комп'ютерного зору;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обробки природної мови (</a:t>
            </a:r>
            <a:r>
              <a:rPr lang="en-US" dirty="0"/>
              <a:t>NLP);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розпізнавання зображень, тексту та мовлення;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генеративного </a:t>
            </a:r>
            <a:r>
              <a:rPr lang="en-US" dirty="0"/>
              <a:t>AI;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роботи з великими мовними моделями (</a:t>
            </a:r>
            <a:r>
              <a:rPr lang="en-US" dirty="0"/>
              <a:t>LLM);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dirty="0"/>
              <a:t> навчання, тестування та використання </a:t>
            </a:r>
            <a:r>
              <a:rPr lang="en-US" dirty="0"/>
              <a:t>AI-</a:t>
            </a:r>
            <a:r>
              <a:rPr lang="uk-UA" dirty="0"/>
              <a:t>моделей. </a:t>
            </a:r>
          </a:p>
          <a:p>
            <a:pPr algn="l"/>
            <a:endParaRPr lang="uk-UA" b="1" dirty="0"/>
          </a:p>
          <a:p>
            <a:pPr algn="l"/>
            <a:r>
              <a:rPr lang="uk-UA" sz="2100" b="1" dirty="0"/>
              <a:t>Основні інструменти:</a:t>
            </a:r>
            <a:endParaRPr lang="uk-UA" sz="21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100" b="1" dirty="0"/>
              <a:t> </a:t>
            </a:r>
            <a:r>
              <a:rPr lang="en-US" sz="2100" b="1" dirty="0"/>
              <a:t>PyTorch</a:t>
            </a:r>
            <a:r>
              <a:rPr lang="en-US" sz="2100" dirty="0"/>
              <a:t> – </a:t>
            </a:r>
            <a:r>
              <a:rPr lang="uk-UA" sz="2100" dirty="0"/>
              <a:t>машинне та глибоке навчання;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100" b="1" dirty="0"/>
              <a:t> </a:t>
            </a:r>
            <a:r>
              <a:rPr lang="en-US" sz="2100" b="1" dirty="0"/>
              <a:t>TensorFlow / Keras</a:t>
            </a:r>
            <a:r>
              <a:rPr lang="en-US" sz="2100" dirty="0"/>
              <a:t> – </a:t>
            </a:r>
            <a:r>
              <a:rPr lang="uk-UA" sz="2100" dirty="0"/>
              <a:t>створення та навчання моделей;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100" b="1" dirty="0"/>
              <a:t>  </a:t>
            </a:r>
            <a:r>
              <a:rPr lang="en-US" sz="2100" b="1" dirty="0"/>
              <a:t>scikit-learn</a:t>
            </a:r>
            <a:r>
              <a:rPr lang="en-US" sz="2100" dirty="0"/>
              <a:t> – </a:t>
            </a:r>
            <a:r>
              <a:rPr lang="uk-UA" sz="2100" dirty="0"/>
              <a:t>класичне машинне навчання;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100" b="1" dirty="0"/>
              <a:t> </a:t>
            </a:r>
            <a:r>
              <a:rPr lang="en-US" sz="2100" b="1" dirty="0"/>
              <a:t>Transformers</a:t>
            </a:r>
            <a:r>
              <a:rPr lang="en-US" sz="2100" dirty="0"/>
              <a:t> – </a:t>
            </a:r>
            <a:r>
              <a:rPr lang="uk-UA" sz="2100" dirty="0"/>
              <a:t>робота із сучасними моделями </a:t>
            </a:r>
            <a:r>
              <a:rPr lang="en-US" sz="2100" dirty="0"/>
              <a:t>NLP </a:t>
            </a:r>
            <a:r>
              <a:rPr lang="uk-UA" sz="2100" dirty="0"/>
              <a:t>та </a:t>
            </a:r>
            <a:r>
              <a:rPr lang="en-US" sz="2100" dirty="0"/>
              <a:t>LLM;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100" b="1" dirty="0"/>
              <a:t> </a:t>
            </a:r>
            <a:r>
              <a:rPr lang="en-US" sz="2100" b="1" dirty="0"/>
              <a:t>OpenCV</a:t>
            </a:r>
            <a:r>
              <a:rPr lang="en-US" sz="2100" dirty="0"/>
              <a:t> – </a:t>
            </a:r>
            <a:r>
              <a:rPr lang="uk-UA" sz="2100" dirty="0"/>
              <a:t>комп'ютерний зір.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FCF27C-91E0-3B1F-9414-7D60E07AD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2909" y="1095556"/>
            <a:ext cx="4221280" cy="28208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1C07E2-E99A-1BB3-48D8-2790E27C4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758" y="4079236"/>
            <a:ext cx="4747583" cy="258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49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575" y="267758"/>
            <a:ext cx="11646957" cy="6395509"/>
          </a:xfrm>
        </p:spPr>
        <p:txBody>
          <a:bodyPr>
            <a:normAutofit/>
          </a:bodyPr>
          <a:lstStyle/>
          <a:p>
            <a:r>
              <a:rPr lang="uk-UA" sz="3200" dirty="0"/>
              <a:t>Ігри, графіка та 3</a:t>
            </a:r>
            <a:r>
              <a:rPr lang="en-US" sz="3200" dirty="0"/>
              <a:t>D</a:t>
            </a:r>
          </a:p>
          <a:p>
            <a:pPr algn="l"/>
            <a:r>
              <a:rPr lang="en-US" sz="1800" dirty="0"/>
              <a:t>Python </a:t>
            </a:r>
            <a:r>
              <a:rPr lang="uk-UA" sz="1800" dirty="0"/>
              <a:t>використовується в ігровій індустрії та комп'ютерній графіці, насамперед для </a:t>
            </a:r>
            <a:r>
              <a:rPr lang="uk-UA" sz="1800" b="1" dirty="0"/>
              <a:t>скриптування, автоматизації та створення інструментів</a:t>
            </a:r>
            <a:r>
              <a:rPr lang="uk-UA" sz="1800" dirty="0"/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uk-UA" sz="18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Python </a:t>
            </a:r>
            <a:r>
              <a:rPr lang="uk-UA" sz="1800" dirty="0"/>
              <a:t>може застосовуватися для: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реалізації ігрової логіки;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сценаріїв та обробки подій;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створення інструментів для розробників;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автоматизації графічних </a:t>
            </a:r>
            <a:r>
              <a:rPr lang="en-US" sz="1800" dirty="0"/>
              <a:t>pipeline;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тестування;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створення плагінів та розширень;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роботи з 3</a:t>
            </a:r>
            <a:r>
              <a:rPr lang="en-US" sz="1800" dirty="0"/>
              <a:t>D-</a:t>
            </a:r>
            <a:r>
              <a:rPr lang="uk-UA" sz="1800" dirty="0"/>
              <a:t>графікою. </a:t>
            </a:r>
          </a:p>
          <a:p>
            <a:pPr algn="l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27C786-5AEE-FC15-4FA3-4AC6E7EE9349}"/>
              </a:ext>
            </a:extLst>
          </p:cNvPr>
          <p:cNvSpPr txBox="1"/>
          <p:nvPr/>
        </p:nvSpPr>
        <p:spPr>
          <a:xfrm>
            <a:off x="282575" y="4176176"/>
            <a:ext cx="53591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1800" b="1" dirty="0"/>
              <a:t>Приклади:</a:t>
            </a:r>
            <a:endParaRPr lang="uk-UA" sz="1800" dirty="0"/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b="1" dirty="0"/>
              <a:t> </a:t>
            </a:r>
            <a:r>
              <a:rPr lang="en-US" sz="1800" b="1" dirty="0"/>
              <a:t>Pygame</a:t>
            </a:r>
            <a:r>
              <a:rPr lang="en-US" sz="1800" dirty="0"/>
              <a:t> – </a:t>
            </a:r>
            <a:r>
              <a:rPr lang="uk-UA" sz="1800" dirty="0"/>
              <a:t>створення 2</a:t>
            </a:r>
            <a:r>
              <a:rPr lang="en-US" sz="1800" dirty="0"/>
              <a:t>D-</a:t>
            </a:r>
            <a:r>
              <a:rPr lang="uk-UA" sz="1800" dirty="0"/>
              <a:t>ігор;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b="1" dirty="0"/>
              <a:t> </a:t>
            </a:r>
            <a:r>
              <a:rPr lang="en-US" sz="1800" b="1" dirty="0"/>
              <a:t>Blender Python API</a:t>
            </a:r>
            <a:r>
              <a:rPr lang="en-US" sz="1800" dirty="0"/>
              <a:t> – </a:t>
            </a:r>
            <a:r>
              <a:rPr lang="uk-UA" sz="1800" dirty="0"/>
              <a:t>автоматизація та розширення </a:t>
            </a:r>
            <a:r>
              <a:rPr lang="en-US" sz="1800" dirty="0"/>
              <a:t>Blender;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 </a:t>
            </a:r>
            <a:r>
              <a:rPr lang="en-US" sz="1800" dirty="0"/>
              <a:t>Python-</a:t>
            </a:r>
            <a:r>
              <a:rPr lang="uk-UA" sz="1800" dirty="0"/>
              <a:t>скрипти – інструмент автоматизації роботи художників, дизайнерів та розробників.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E8082A-695E-96FF-5EDA-33B9FFD89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220" y="1828581"/>
            <a:ext cx="5255880" cy="320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43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610" y="109537"/>
            <a:ext cx="11630024" cy="6638925"/>
          </a:xfrm>
        </p:spPr>
        <p:txBody>
          <a:bodyPr>
            <a:normAutofit/>
          </a:bodyPr>
          <a:lstStyle/>
          <a:p>
            <a:r>
              <a:rPr lang="en-US" sz="3200" dirty="0"/>
              <a:t>Python </a:t>
            </a:r>
            <a:r>
              <a:rPr lang="uk-UA" sz="3200" dirty="0"/>
              <a:t>у реальних компаніях</a:t>
            </a:r>
          </a:p>
          <a:p>
            <a:pPr algn="l"/>
            <a:r>
              <a:rPr lang="en-US" sz="1800" dirty="0"/>
              <a:t>Python </a:t>
            </a:r>
            <a:r>
              <a:rPr lang="uk-UA" sz="1800" dirty="0"/>
              <a:t>використовується не лише в навчальних та невеликих проєктах. Його застосовують великі технологічні компанії, наукові організації та інтернет-сервіси.</a:t>
            </a:r>
          </a:p>
          <a:p>
            <a:pPr algn="l"/>
            <a:endParaRPr lang="en-US" sz="1800" b="1" dirty="0"/>
          </a:p>
          <a:p>
            <a:pPr algn="l"/>
            <a:r>
              <a:rPr lang="uk-UA" sz="1800" b="1" dirty="0"/>
              <a:t>Приклади:</a:t>
            </a:r>
            <a:endParaRPr lang="uk-UA" sz="1800" dirty="0"/>
          </a:p>
          <a:p>
            <a:pPr algn="l"/>
            <a:r>
              <a:rPr lang="en-US" sz="1800" b="1" dirty="0"/>
              <a:t>Google</a:t>
            </a:r>
            <a:r>
              <a:rPr lang="en-US" sz="1800" dirty="0"/>
              <a:t> – </a:t>
            </a:r>
            <a:r>
              <a:rPr lang="uk-UA" sz="1800" dirty="0"/>
              <a:t>внутрішні інструменти, автоматизація, аналіз даних та різні програмні сервіси.</a:t>
            </a:r>
          </a:p>
          <a:p>
            <a:pPr algn="l"/>
            <a:r>
              <a:rPr lang="en-US" sz="1800" b="1" dirty="0"/>
              <a:t>Instagram</a:t>
            </a:r>
            <a:r>
              <a:rPr lang="en-US" sz="1800" dirty="0"/>
              <a:t> – </a:t>
            </a:r>
            <a:r>
              <a:rPr lang="uk-UA" sz="1800" dirty="0"/>
              <a:t>серверна частина платформи значною мірою побудована на </a:t>
            </a:r>
            <a:r>
              <a:rPr lang="en-US" sz="1800" dirty="0"/>
              <a:t>Python </a:t>
            </a:r>
            <a:r>
              <a:rPr lang="uk-UA" sz="1800" dirty="0"/>
              <a:t>та </a:t>
            </a:r>
            <a:r>
              <a:rPr lang="en-US" sz="1800" dirty="0"/>
              <a:t>Django.</a:t>
            </a:r>
          </a:p>
          <a:p>
            <a:pPr algn="l"/>
            <a:r>
              <a:rPr lang="en-US" sz="1800" b="1" dirty="0"/>
              <a:t>Netflix</a:t>
            </a:r>
            <a:r>
              <a:rPr lang="en-US" sz="1800" dirty="0"/>
              <a:t> – </a:t>
            </a:r>
            <a:r>
              <a:rPr lang="uk-UA" sz="1800" dirty="0"/>
              <a:t>аналітика даних, автоматизація, інфраструктура та внутрішні сервіси.</a:t>
            </a:r>
          </a:p>
          <a:p>
            <a:pPr algn="l"/>
            <a:r>
              <a:rPr lang="en-US" sz="1800" b="1" dirty="0"/>
              <a:t>Spotify</a:t>
            </a:r>
            <a:r>
              <a:rPr lang="en-US" sz="1800" dirty="0"/>
              <a:t> – backend, </a:t>
            </a:r>
            <a:r>
              <a:rPr lang="uk-UA" sz="1800" dirty="0"/>
              <a:t>аналіз даних та внутрішні інструменти.</a:t>
            </a:r>
          </a:p>
          <a:p>
            <a:pPr algn="l"/>
            <a:r>
              <a:rPr lang="en-US" sz="1800" b="1" dirty="0"/>
              <a:t>Dropbox</a:t>
            </a:r>
            <a:r>
              <a:rPr lang="en-US" sz="1800" dirty="0"/>
              <a:t> – Python </a:t>
            </a:r>
            <a:r>
              <a:rPr lang="uk-UA" sz="1800" dirty="0"/>
              <a:t>історично був однією з ключових мов платформи.</a:t>
            </a:r>
          </a:p>
          <a:p>
            <a:pPr algn="l"/>
            <a:r>
              <a:rPr lang="en-US" sz="1800" b="1" dirty="0"/>
              <a:t>NASA </a:t>
            </a:r>
            <a:r>
              <a:rPr lang="uk-UA" sz="1800" b="1" dirty="0"/>
              <a:t>та наукові організації</a:t>
            </a:r>
            <a:r>
              <a:rPr lang="uk-UA" sz="1800" dirty="0"/>
              <a:t> – наукові обчислення, моделювання та аналіз даних.</a:t>
            </a:r>
          </a:p>
          <a:p>
            <a:pPr algn="l"/>
            <a:r>
              <a:rPr lang="uk-UA" sz="1800" b="1" dirty="0"/>
              <a:t>Інші:</a:t>
            </a:r>
            <a:r>
              <a:rPr lang="uk-UA" sz="1800" dirty="0"/>
              <a:t> </a:t>
            </a:r>
            <a:r>
              <a:rPr lang="en-US" sz="1800" dirty="0"/>
              <a:t>Microsoft, Meta, Reddit, Pinterest, Uber, Intel </a:t>
            </a:r>
            <a:r>
              <a:rPr lang="uk-UA" sz="1800" dirty="0"/>
              <a:t>та багато інших.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1DFB3DD-BA6B-35F9-8934-0D44A8CE9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78" y="4925683"/>
            <a:ext cx="1556528" cy="155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72F9ED7A-9D51-9332-0A81-306621A81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580" y="4925682"/>
            <a:ext cx="1556529" cy="155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63EF07F9-D970-C59B-FC52-1D7F7DEFA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082" y="4684142"/>
            <a:ext cx="2885538" cy="192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>
            <a:extLst>
              <a:ext uri="{FF2B5EF4-FFF2-40B4-BE49-F238E27FC236}">
                <a16:creationId xmlns:a16="http://schemas.microsoft.com/office/drawing/2014/main" id="{EBF04FB7-14A5-5143-11C4-6E82BA190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499" y="4925682"/>
            <a:ext cx="1549580" cy="155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>
            <a:extLst>
              <a:ext uri="{FF2B5EF4-FFF2-40B4-BE49-F238E27FC236}">
                <a16:creationId xmlns:a16="http://schemas.microsoft.com/office/drawing/2014/main" id="{D6159330-2B81-111F-2CD0-A5C86A1D6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628" y="4925681"/>
            <a:ext cx="1556530" cy="155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>
            <a:extLst>
              <a:ext uri="{FF2B5EF4-FFF2-40B4-BE49-F238E27FC236}">
                <a16:creationId xmlns:a16="http://schemas.microsoft.com/office/drawing/2014/main" id="{E3D021AB-DB41-1F8C-ECFB-58B76ED84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158" y="4925682"/>
            <a:ext cx="1865547" cy="155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949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75B24B-2331-11C5-DAF0-E5CEB669F9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2806" y="127135"/>
            <a:ext cx="10099375" cy="660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51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0750" y="80457"/>
            <a:ext cx="85153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Python у цифрах – актуальність у 2026 році</a:t>
            </a:r>
            <a:endParaRPr lang="uk-UA" sz="3200" b="1" dirty="0"/>
          </a:p>
        </p:txBody>
      </p:sp>
      <p:sp>
        <p:nvSpPr>
          <p:cNvPr id="6" name="Підзаголовок 5">
            <a:extLst>
              <a:ext uri="{FF2B5EF4-FFF2-40B4-BE49-F238E27FC236}">
                <a16:creationId xmlns:a16="http://schemas.microsoft.com/office/drawing/2014/main" id="{44E5BB14-B77B-4B3E-AA19-AB72FBDA99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1" y="665232"/>
            <a:ext cx="11946466" cy="3789362"/>
          </a:xfrm>
        </p:spPr>
        <p:txBody>
          <a:bodyPr>
            <a:normAutofit/>
          </a:bodyPr>
          <a:lstStyle/>
          <a:p>
            <a:pPr algn="l"/>
            <a:r>
              <a:rPr lang="uk-UA" sz="1600" dirty="0"/>
              <a:t>Python залишається однією з найбільш використовуваних мов програмування та особливо активно розвивається у сферах штучного інтелекту, аналізу даних і наукових обчислень.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sz="1600" b="1" dirty="0"/>
              <a:t>№1 у </a:t>
            </a:r>
            <a:r>
              <a:rPr lang="uk-UA" sz="1600" b="1" dirty="0">
                <a:hlinkClick r:id="rId2"/>
              </a:rPr>
              <a:t>TIOBE</a:t>
            </a:r>
            <a:r>
              <a:rPr lang="uk-UA" sz="1600" dirty="0"/>
              <a:t> – Python посідає перше місце в індексі популярності мов програмування у вересні 2026 року.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sz="1600" b="1" dirty="0"/>
              <a:t>+7 відсоткових пунктів</a:t>
            </a:r>
            <a:r>
              <a:rPr lang="uk-UA" sz="1600" dirty="0"/>
              <a:t> – так зросла частка Python серед респондентів Stack Overflow </a:t>
            </a:r>
            <a:r>
              <a:rPr lang="uk-UA" sz="1600" dirty="0">
                <a:hlinkClick r:id="rId3"/>
              </a:rPr>
              <a:t>Developer Survey у 2025 </a:t>
            </a:r>
            <a:r>
              <a:rPr lang="uk-UA" sz="1600" dirty="0"/>
              <a:t>році порівняно з 2024 роком.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sz="1600" b="1" dirty="0"/>
              <a:t>AI та Data Science</a:t>
            </a:r>
            <a:r>
              <a:rPr lang="uk-UA" sz="1600" dirty="0"/>
              <a:t> – Python залишається одним із ключових інструментів для машинного навчання, аналізу даних і сучасних AI-систем.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uk-UA" sz="1600" b="1" dirty="0"/>
              <a:t>Велика екосистема</a:t>
            </a:r>
            <a:r>
              <a:rPr lang="uk-UA" sz="1600" dirty="0"/>
              <a:t> – тисячі бібліотек і фреймворків охоплюють веброзробку, автоматизацію, науку, інженерію, Data Science та AI.</a:t>
            </a:r>
          </a:p>
          <a:p>
            <a:endParaRPr lang="uk-UA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0A6E4E-7B96-4AAF-9500-F50E3A86E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333" y="3168017"/>
            <a:ext cx="8159400" cy="26818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3869A37-42D7-4BA5-B3C6-D7349ED4A25D}"/>
              </a:ext>
            </a:extLst>
          </p:cNvPr>
          <p:cNvSpPr txBox="1"/>
          <p:nvPr/>
        </p:nvSpPr>
        <p:spPr>
          <a:xfrm>
            <a:off x="601133" y="6127324"/>
            <a:ext cx="109897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i="1"/>
              <a:t>Рейтинги популярності відображають різні показники та методики вимірювання і не визначають «найкращу» мову програмування.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31820D5-1A81-44B3-85EA-FF4D902FD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2939" y="3235256"/>
            <a:ext cx="3341993" cy="225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46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1C9F446-C4AD-40BA-964A-FC1326D65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333" y="614891"/>
            <a:ext cx="11353800" cy="62431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Python використовується у веброзробці, автоматизації, Data Science, штучному інтелекті, наукових та інженерних задачах. Тому знання Python може бути основою для різних професійних напрямів.</a:t>
            </a:r>
          </a:p>
          <a:p>
            <a:pPr marL="0" indent="0">
              <a:buNone/>
            </a:pPr>
            <a:r>
              <a:rPr lang="uk-UA" sz="1600" b="1" dirty="0"/>
              <a:t>Медіанні зарплати Python-розробників в Україні, червень 2026:</a:t>
            </a:r>
          </a:p>
          <a:p>
            <a:pPr marL="0" indent="0">
              <a:buNone/>
            </a:pPr>
            <a:endParaRPr lang="uk-UA" sz="1400" b="1" dirty="0"/>
          </a:p>
          <a:p>
            <a:pPr marL="0" indent="0">
              <a:buNone/>
            </a:pPr>
            <a:endParaRPr lang="uk-UA" sz="1400" b="1" dirty="0"/>
          </a:p>
          <a:p>
            <a:pPr marL="0" indent="0">
              <a:buNone/>
            </a:pPr>
            <a:endParaRPr lang="uk-UA" sz="1400" b="1" dirty="0"/>
          </a:p>
          <a:p>
            <a:pPr marL="0" indent="0">
              <a:buNone/>
            </a:pPr>
            <a:endParaRPr lang="uk-UA" sz="1400" b="1" dirty="0"/>
          </a:p>
          <a:p>
            <a:pPr marL="0" indent="0">
              <a:buNone/>
            </a:pPr>
            <a:endParaRPr lang="uk-UA" sz="1400" b="1" dirty="0"/>
          </a:p>
          <a:p>
            <a:pPr marL="0" indent="0">
              <a:buNone/>
            </a:pPr>
            <a:endParaRPr lang="uk-UA" sz="1400" b="1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87F8B6F-CFAA-4345-A832-50120F308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67" y="1675628"/>
            <a:ext cx="5554133" cy="37334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3AA77BF-3A9A-4BF6-A757-3EEC769C6A83}"/>
              </a:ext>
            </a:extLst>
          </p:cNvPr>
          <p:cNvSpPr txBox="1"/>
          <p:nvPr/>
        </p:nvSpPr>
        <p:spPr>
          <a:xfrm>
            <a:off x="6722533" y="4708117"/>
            <a:ext cx="5329767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uk-UA" sz="1800" i="1" dirty="0"/>
          </a:p>
          <a:p>
            <a:pPr marL="0" indent="0">
              <a:buNone/>
            </a:pPr>
            <a:r>
              <a:rPr lang="uk-UA" sz="1800" b="1" i="1" dirty="0"/>
              <a:t>Важливо:</a:t>
            </a:r>
            <a:r>
              <a:rPr lang="uk-UA" sz="1800" i="1" dirty="0"/>
              <a:t> рівень доходу визначається не лише мовою програмування. Важливі також досвід, спеціалізація, знання алгоритмів і технологій, англійська мова, тип компанії та ринок праці!</a:t>
            </a:r>
          </a:p>
          <a:p>
            <a:pPr marL="0" indent="0">
              <a:buNone/>
            </a:pPr>
            <a:endParaRPr lang="uk-UA" sz="12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42C4C-3CC0-439F-81C4-531750D72306}"/>
              </a:ext>
            </a:extLst>
          </p:cNvPr>
          <p:cNvSpPr txBox="1"/>
          <p:nvPr/>
        </p:nvSpPr>
        <p:spPr>
          <a:xfrm>
            <a:off x="419100" y="5698689"/>
            <a:ext cx="54209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400" i="1" dirty="0"/>
              <a:t>За даними </a:t>
            </a:r>
            <a:r>
              <a:rPr lang="uk-UA" sz="1400" i="1" dirty="0">
                <a:hlinkClick r:id="rId3"/>
              </a:rPr>
              <a:t>DOU</a:t>
            </a:r>
            <a:r>
              <a:rPr lang="uk-UA" sz="1400" i="1" dirty="0"/>
              <a:t>, медіанна зарплата всіх розробників в Україні, які працюють з Python, становила </a:t>
            </a:r>
            <a:r>
              <a:rPr lang="uk-UA" sz="1400" b="1" i="1" dirty="0"/>
              <a:t>$3 800</a:t>
            </a:r>
            <a:r>
              <a:rPr lang="uk-UA" sz="1400" i="1" dirty="0"/>
              <a:t>, а для Senior Python-розробників – </a:t>
            </a:r>
            <a:r>
              <a:rPr lang="uk-UA" sz="1400" b="1" i="1" dirty="0"/>
              <a:t>$5 000</a:t>
            </a:r>
            <a:r>
              <a:rPr lang="uk-UA" sz="1400" i="1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DAA0A-ACA2-00BB-B653-CDA957B502D6}"/>
              </a:ext>
            </a:extLst>
          </p:cNvPr>
          <p:cNvSpPr txBox="1"/>
          <p:nvPr/>
        </p:nvSpPr>
        <p:spPr>
          <a:xfrm>
            <a:off x="2709374" y="30116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uk-UA" sz="3200" dirty="0"/>
              <a:t>Python як професійна навичка</a:t>
            </a:r>
          </a:p>
        </p:txBody>
      </p:sp>
    </p:spTree>
    <p:extLst>
      <p:ext uri="{BB962C8B-B14F-4D97-AF65-F5344CB8AC3E}">
        <p14:creationId xmlns:p14="http://schemas.microsoft.com/office/powerpoint/2010/main" val="4129336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32323" y="1681683"/>
            <a:ext cx="2336799" cy="448733"/>
          </a:xfrm>
        </p:spPr>
        <p:txBody>
          <a:bodyPr/>
          <a:lstStyle/>
          <a:p>
            <a:r>
              <a:rPr lang="en-US" dirty="0">
                <a:hlinkClick r:id="rId2"/>
              </a:rPr>
              <a:t>python.org</a:t>
            </a:r>
            <a:endParaRPr lang="ru-RU" dirty="0"/>
          </a:p>
        </p:txBody>
      </p:sp>
      <p:sp>
        <p:nvSpPr>
          <p:cNvPr id="5" name="Rectangle 4"/>
          <p:cNvSpPr/>
          <p:nvPr/>
        </p:nvSpPr>
        <p:spPr>
          <a:xfrm>
            <a:off x="7873277" y="6242688"/>
            <a:ext cx="30942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hlinkClick r:id="rId3"/>
              </a:rPr>
              <a:t>jetbrains.com/pycharm</a:t>
            </a:r>
            <a:endParaRPr lang="ru-RU" sz="2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5384D3-00F5-4882-B170-210B461A8F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2307" y="563387"/>
            <a:ext cx="5256563" cy="26853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D4F5233-5553-4155-A077-C5A41C86B3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947" y="3402355"/>
            <a:ext cx="4721685" cy="27636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5CC7DA-4350-421C-8323-7802F7390B5A}"/>
              </a:ext>
            </a:extLst>
          </p:cNvPr>
          <p:cNvSpPr txBox="1"/>
          <p:nvPr/>
        </p:nvSpPr>
        <p:spPr>
          <a:xfrm>
            <a:off x="1411109" y="6294613"/>
            <a:ext cx="30226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hlinkClick r:id="rId6"/>
              </a:rPr>
              <a:t>code.visualstudio.com</a:t>
            </a:r>
            <a:endParaRPr lang="uk-UA" sz="2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2364EC3-BF0E-411C-9786-0B964828D1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765" y="3402355"/>
            <a:ext cx="5599290" cy="284033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F8300E3-5575-4471-B37A-9858E91830B2}"/>
              </a:ext>
            </a:extLst>
          </p:cNvPr>
          <p:cNvSpPr txBox="1"/>
          <p:nvPr/>
        </p:nvSpPr>
        <p:spPr>
          <a:xfrm>
            <a:off x="2314695" y="14205"/>
            <a:ext cx="75626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noProof="0" dirty="0"/>
              <a:t>Python: встановлення та середовище розробки</a:t>
            </a:r>
          </a:p>
        </p:txBody>
      </p:sp>
    </p:spTree>
    <p:extLst>
      <p:ext uri="{BB962C8B-B14F-4D97-AF65-F5344CB8AC3E}">
        <p14:creationId xmlns:p14="http://schemas.microsoft.com/office/powerpoint/2010/main" val="2789917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25AD4DC-7958-0CAB-8EAC-6934EBC03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21" y="189524"/>
            <a:ext cx="5086990" cy="32394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3E8570-88E4-1F7A-93C6-FCD200FA8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521" y="3588240"/>
            <a:ext cx="5069769" cy="31858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DDCF4A-D677-E5F2-33F1-55F951614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553" y="3567892"/>
            <a:ext cx="5194269" cy="32062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1E1664C-6DDA-CD3C-E91B-E883D19B99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5185" y="83861"/>
            <a:ext cx="5357004" cy="341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99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100" y="175956"/>
            <a:ext cx="11707496" cy="6578527"/>
          </a:xfrm>
        </p:spPr>
        <p:txBody>
          <a:bodyPr>
            <a:normAutofit/>
          </a:bodyPr>
          <a:lstStyle/>
          <a:p>
            <a:r>
              <a:rPr lang="uk-UA" sz="3200" noProof="0" dirty="0"/>
              <a:t>Типізація </a:t>
            </a:r>
          </a:p>
          <a:p>
            <a:pPr algn="l"/>
            <a:r>
              <a:rPr lang="uk-UA" sz="1800" b="1" noProof="0" dirty="0"/>
              <a:t>Типізація</a:t>
            </a:r>
            <a:r>
              <a:rPr lang="uk-UA" sz="1800" noProof="0" dirty="0"/>
              <a:t> – це правила мови програмування, які визначають, які типи даних існують, як вони пов'язані з об'єктами та які операції можна виконувати над цими даними.</a:t>
            </a:r>
          </a:p>
          <a:p>
            <a:pPr algn="l"/>
            <a:endParaRPr lang="uk-UA" sz="1800" noProof="0" dirty="0"/>
          </a:p>
          <a:p>
            <a:pPr algn="l"/>
            <a:r>
              <a:rPr lang="uk-UA" sz="1800" noProof="0" dirty="0"/>
              <a:t>Python має </a:t>
            </a:r>
            <a:r>
              <a:rPr lang="uk-UA" sz="1800" b="1" noProof="0" dirty="0"/>
              <a:t>динамічну та сильну типізацію</a:t>
            </a:r>
            <a:r>
              <a:rPr lang="uk-UA" sz="1800" noProof="0" dirty="0"/>
              <a:t>.</a:t>
            </a:r>
          </a:p>
          <a:p>
            <a:pPr algn="l"/>
            <a:r>
              <a:rPr lang="uk-UA" sz="1800" b="1" noProof="0" dirty="0"/>
              <a:t>Динамічна типізація</a:t>
            </a:r>
            <a:r>
              <a:rPr lang="uk-UA" sz="1800" noProof="0" dirty="0"/>
              <a:t> означає, що тип об'єкта визначається під час виконання програми. Ім'я не потребує попереднього оголошення типу:</a:t>
            </a:r>
          </a:p>
          <a:p>
            <a:pPr algn="l"/>
            <a:endParaRPr lang="en-US" sz="1800" b="1" noProof="0" dirty="0"/>
          </a:p>
          <a:p>
            <a:pPr algn="l"/>
            <a:endParaRPr lang="en-US" sz="1800" b="1" dirty="0"/>
          </a:p>
          <a:p>
            <a:pPr algn="l"/>
            <a:endParaRPr lang="en-US" sz="1800" b="1" noProof="0" dirty="0"/>
          </a:p>
          <a:p>
            <a:pPr algn="l"/>
            <a:r>
              <a:rPr lang="uk-UA" sz="1800" b="1" noProof="0" dirty="0"/>
              <a:t>Сильна типізація</a:t>
            </a:r>
            <a:r>
              <a:rPr lang="uk-UA" sz="1800" noProof="0" dirty="0"/>
              <a:t> означає, що Python не виконує довільних неявних перетворень між несумісними типами.</a:t>
            </a:r>
          </a:p>
          <a:p>
            <a:pPr algn="l"/>
            <a:r>
              <a:rPr lang="uk-UA" sz="1800" noProof="0" dirty="0"/>
              <a:t>Наприклад:</a:t>
            </a:r>
          </a:p>
          <a:p>
            <a:pPr algn="l"/>
            <a:endParaRPr lang="en-US" sz="1800" b="1" noProof="0" dirty="0"/>
          </a:p>
          <a:p>
            <a:pPr algn="l"/>
            <a:endParaRPr lang="en-US" sz="1800" b="1" dirty="0"/>
          </a:p>
          <a:p>
            <a:pPr algn="l"/>
            <a:endParaRPr lang="en-US" sz="1800" b="1" noProof="0" dirty="0"/>
          </a:p>
          <a:p>
            <a:pPr algn="l"/>
            <a:endParaRPr lang="en-US" sz="1800" b="1" dirty="0"/>
          </a:p>
          <a:p>
            <a:pPr algn="l"/>
            <a:r>
              <a:rPr lang="uk-UA" sz="1800" b="1" noProof="0" dirty="0"/>
              <a:t>Отже:</a:t>
            </a:r>
            <a:r>
              <a:rPr lang="uk-UA" sz="1800" noProof="0" dirty="0"/>
              <a:t> у Python не потрібно наперед вказувати тип імені, але типи об'єктів мають значення під час виконання операцій.</a:t>
            </a:r>
          </a:p>
          <a:p>
            <a:pPr algn="l"/>
            <a:endParaRPr lang="uk-UA" noProof="0" dirty="0"/>
          </a:p>
          <a:p>
            <a:pPr algn="l"/>
            <a:endParaRPr lang="uk-UA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4BAD54-8D4B-1879-40B4-4A0212B93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80" y="2830543"/>
            <a:ext cx="1714500" cy="80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AC002C-5C29-01B5-12F2-0DB62B824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161" y="2674888"/>
            <a:ext cx="1714500" cy="11114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7088BF-B1BE-F9E4-A089-838B05047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9817" y="3281473"/>
            <a:ext cx="1914525" cy="5048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2059FA-A922-D150-1F3A-CA9EC924B1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980" y="4694168"/>
            <a:ext cx="5282581" cy="12311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C2ECC79-7A08-B56D-054D-2B234913EE21}"/>
              </a:ext>
            </a:extLst>
          </p:cNvPr>
          <p:cNvSpPr txBox="1"/>
          <p:nvPr/>
        </p:nvSpPr>
        <p:spPr>
          <a:xfrm>
            <a:off x="6162848" y="4947225"/>
            <a:ext cx="52825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1800" i="1" noProof="0" dirty="0"/>
              <a:t>Вираз </a:t>
            </a:r>
            <a:r>
              <a:rPr lang="en-US" sz="1800" i="1" noProof="0" dirty="0"/>
              <a:t> </a:t>
            </a:r>
            <a:r>
              <a:rPr lang="en-US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“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10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” + 5 </a:t>
            </a:r>
            <a:r>
              <a:rPr lang="uk-UA" sz="1800" i="1" noProof="0" dirty="0"/>
              <a:t>призводить до помилки, оскільки рядок і число є різними типами.</a:t>
            </a:r>
          </a:p>
        </p:txBody>
      </p:sp>
    </p:spTree>
    <p:extLst>
      <p:ext uri="{BB962C8B-B14F-4D97-AF65-F5344CB8AC3E}">
        <p14:creationId xmlns:p14="http://schemas.microsoft.com/office/powerpoint/2010/main" val="1728649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A45D500-3E37-4DAE-86C4-4C16747F3BA5}"/>
              </a:ext>
            </a:extLst>
          </p:cNvPr>
          <p:cNvSpPr txBox="1"/>
          <p:nvPr/>
        </p:nvSpPr>
        <p:spPr>
          <a:xfrm>
            <a:off x="498729" y="69219"/>
            <a:ext cx="10507134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Динамічна та статична типізація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Одна з характеристик типізації –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момент, коли визначається тип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Статична типізація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Типи перевіряються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до виконання програми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зазвичай на етапі компіляції.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Тип змінної задається явно або визначається компілятором і надалі не може довільно змінюватися.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Динамічна типізація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Тип об'єкта визначається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під час виконання програми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Одне й те саме ім'я може послідовно бути пов'язане з об'єктами різних типів: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800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uk-UA" sz="2400" b="1" dirty="0"/>
              <a:t>                          </a:t>
            </a:r>
            <a:r>
              <a:rPr kumimoji="0" lang="uk-UA" altLang="uk-UA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Python – мова з </a:t>
            </a: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динамічною типізацією</a:t>
            </a:r>
            <a:r>
              <a:rPr kumimoji="0" lang="en-US" altLang="uk-UA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!</a:t>
            </a:r>
            <a:endParaRPr kumimoji="0" lang="uk-UA" altLang="uk-UA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0FBD21-D63F-4655-90F7-5BFE09E5A3BD}"/>
              </a:ext>
            </a:extLst>
          </p:cNvPr>
          <p:cNvSpPr txBox="1"/>
          <p:nvPr/>
        </p:nvSpPr>
        <p:spPr>
          <a:xfrm>
            <a:off x="6423445" y="4409355"/>
            <a:ext cx="30192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i="1" noProof="0" dirty="0"/>
              <a:t>У Python тип належить об'єкту, а не імені.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432D53-545A-A12B-2BEB-FA47B12D2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29" y="4032793"/>
            <a:ext cx="1762125" cy="1209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98CE23-1A3E-C66D-089C-B5D925F15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29" y="2299928"/>
            <a:ext cx="1491742" cy="4552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93DD6B-FFF8-9947-546A-BB5028FAE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2690" y="4032793"/>
            <a:ext cx="20193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49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6E6DFE6-2C5E-4327-9E80-188AF9DA2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408" y="123655"/>
            <a:ext cx="11593184" cy="662220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sz="3200" dirty="0"/>
              <a:t>Сильна та слабка типізація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Інша характеристика типізації – </a:t>
            </a:r>
            <a:r>
              <a:rPr lang="uk-UA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наскільки суворо мова контролює операції між об'єктами різних типів</a:t>
            </a: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Сильна типізація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Мова </a:t>
            </a:r>
            <a:r>
              <a:rPr lang="uk-UA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не виконує довільних неявних перетворень</a:t>
            </a: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між несумісними типами.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1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18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Якщо потрібно виконати операцію, типи необхідно привести явно: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1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18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Слабша типізація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Мова може виконувати </a:t>
            </a:r>
            <a:r>
              <a:rPr lang="uk-UA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неявні перетворення типів</a:t>
            </a:r>
            <a:r>
              <a:rPr lang="uk-UA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під час операції, якщо це передбачено її правилами.</a:t>
            </a:r>
            <a:endParaRPr lang="uk-UA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uk-UA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Python – мова із </a:t>
            </a:r>
            <a:r>
              <a:rPr lang="uk-UA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сильною типізацією</a:t>
            </a:r>
            <a:r>
              <a:rPr lang="en-US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uk-UA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614A33-CBA0-3014-8217-1EDBA3E14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46" y="1746490"/>
            <a:ext cx="1638300" cy="819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0DF6CD-B8F8-FCB2-8661-391A39C37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984" y="1746490"/>
            <a:ext cx="5953125" cy="1352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ACDA34-1FFE-C466-CC56-DCBAE5C8C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08" y="3607184"/>
            <a:ext cx="2324100" cy="7715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0A8C3E-17F8-00E5-95F9-234CE0600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5099" y="3607184"/>
            <a:ext cx="73342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349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D7B188F-547B-4BDE-BAA9-4BCB2691FFFA}"/>
              </a:ext>
            </a:extLst>
          </p:cNvPr>
          <p:cNvSpPr txBox="1"/>
          <p:nvPr/>
        </p:nvSpPr>
        <p:spPr>
          <a:xfrm>
            <a:off x="334433" y="116450"/>
            <a:ext cx="11523133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Як працює динамічна типізація в Python?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3200" b="0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У Python </a:t>
            </a:r>
            <a:r>
              <a:rPr kumimoji="0" lang="uk-UA" altLang="uk-UA" sz="2000" b="1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тип належить об'єкту, а не імені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Під час виконання програми ім'я може бути пов'язане з об'єктами різних типів: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1" i="0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2000" i="1" u="none" strike="noStrike" cap="none" normalizeH="0" baseline="0" dirty="0">
              <a:ln>
                <a:noFill/>
              </a:ln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Ім'я </a:t>
            </a:r>
            <a: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 не має наперед заданого типу.</a:t>
            </a:r>
            <a:b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</a:br>
            <a: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Тип визначається об'єктом, з яким </a:t>
            </a:r>
            <a: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2000" i="1" u="none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</a:rPr>
              <a:t> пов'язане в конкретний момент.</a:t>
            </a:r>
            <a:endParaRPr kumimoji="0" lang="uk-UA" altLang="uk-UA" sz="2000" i="1" u="none" strike="noStrike" cap="none" normalizeH="0" baseline="0" dirty="0">
              <a:ln>
                <a:noFill/>
              </a:ln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958FEA-6030-9AB5-9768-72B80BB93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0377" y="2092804"/>
            <a:ext cx="2019300" cy="23145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EF1402-8E2C-6956-F232-67C213BD3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8" y="2085233"/>
            <a:ext cx="2009775" cy="31813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98341E-9772-18A4-99EF-E27C56261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448" y="2085233"/>
            <a:ext cx="205740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268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44A36B2-ACD5-43C3-9901-DFC13CACE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735" y="194733"/>
            <a:ext cx="11802532" cy="646853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Основні вбудовані типи Python</a:t>
            </a:r>
          </a:p>
          <a:p>
            <a:pPr marL="0" indent="0">
              <a:buNone/>
            </a:pPr>
            <a:r>
              <a:rPr lang="uk-UA" sz="1800" dirty="0">
                <a:effectLst/>
                <a:ea typeface="Times New Roman" panose="02020603050405020304" pitchFamily="18" charset="0"/>
              </a:rPr>
              <a:t>Python має набір вбудованих типів даних для представлення різних видів інформації.</a:t>
            </a:r>
          </a:p>
          <a:p>
            <a:pPr marL="0" indent="0">
              <a:buNone/>
            </a:pPr>
            <a:endParaRPr lang="uk-UA" sz="1800" dirty="0"/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6B695E2A-DD45-4E1F-A863-5057F2EE4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257376"/>
              </p:ext>
            </p:extLst>
          </p:nvPr>
        </p:nvGraphicFramePr>
        <p:xfrm>
          <a:off x="258423" y="1432876"/>
          <a:ext cx="7591613" cy="48412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832580">
                  <a:extLst>
                    <a:ext uri="{9D8B030D-6E8A-4147-A177-3AD203B41FA5}">
                      <a16:colId xmlns:a16="http://schemas.microsoft.com/office/drawing/2014/main" val="3759593837"/>
                    </a:ext>
                  </a:extLst>
                </a:gridCol>
                <a:gridCol w="3228495">
                  <a:extLst>
                    <a:ext uri="{9D8B030D-6E8A-4147-A177-3AD203B41FA5}">
                      <a16:colId xmlns:a16="http://schemas.microsoft.com/office/drawing/2014/main" val="1794883781"/>
                    </a:ext>
                  </a:extLst>
                </a:gridCol>
                <a:gridCol w="2530538">
                  <a:extLst>
                    <a:ext uri="{9D8B030D-6E8A-4147-A177-3AD203B41FA5}">
                      <a16:colId xmlns:a16="http://schemas.microsoft.com/office/drawing/2014/main" val="2825074482"/>
                    </a:ext>
                  </a:extLst>
                </a:gridCol>
              </a:tblGrid>
              <a:tr h="4757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Категорія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Типи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Приклади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267662"/>
                  </a:ext>
                </a:extLst>
              </a:tr>
              <a:tr h="4118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Числа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int, float, complex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42, 3.14, 2+3j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754023"/>
                  </a:ext>
                </a:extLst>
              </a:tr>
              <a:tr h="4830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Логічний тип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bool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True, False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204817"/>
                  </a:ext>
                </a:extLst>
              </a:tr>
              <a:tr h="5089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Рядки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str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"Python"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307212"/>
                  </a:ext>
                </a:extLst>
              </a:tr>
              <a:tr h="6211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Послідовності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list, tuple, range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[1, 2, 3], (1, 2, 3)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623004"/>
                  </a:ext>
                </a:extLst>
              </a:tr>
              <a:tr h="5644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Множини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set, frozenset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>
                          <a:effectLst/>
                          <a:latin typeface="Consolas" panose="020B0609020204030204" pitchFamily="49" charset="0"/>
                        </a:rPr>
                        <a:t>{1, 2, 3}</a:t>
                      </a:r>
                      <a:endParaRPr lang="uk-UA" sz="18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05201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Відображення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dict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{"name": "Anna", "age": 20}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55844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Двійкові дані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bytes, bytearray, memoryview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b"ABC"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6057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</a:rPr>
                        <a:t>Спеціальне значення</a:t>
                      </a:r>
                      <a:endParaRPr lang="uk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NoneType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Consolas" panose="020B0609020204030204" pitchFamily="49" charset="0"/>
                        </a:rPr>
                        <a:t>None</a:t>
                      </a:r>
                      <a:endParaRPr lang="uk-UA" sz="18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24157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26FCCDB-F5CC-E7CB-EB3D-BA0C652AA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8512" y="1354347"/>
            <a:ext cx="3778753" cy="540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33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2D559566-57C7-4350-BB02-30F7C86846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69768" y="654523"/>
            <a:ext cx="1110879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У Python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ім'я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це позначення, за допомогою якого програма звертається до об'єкта.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Об'єкт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це сутність, що існує під час виконання програми та має:</a:t>
            </a: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значення;</a:t>
            </a: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тип;</a:t>
            </a: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ідентичність.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Наприклад: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Після виконання цього запису: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10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об'єкт;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тип цього об'єкта;</a:t>
            </a: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ім'я, пов'язане з об'єктом.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Головна ідея: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Ім'я не «містить» значення. Ім'я пов'язане з об'єктом.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Тому одне й те саме ім'я в різні моменти виконання програми може бути пов'язане з різними об'єктами: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43A5C0-F4E3-610E-486C-A63D8B57065C}"/>
              </a:ext>
            </a:extLst>
          </p:cNvPr>
          <p:cNvSpPr txBox="1"/>
          <p:nvPr/>
        </p:nvSpPr>
        <p:spPr>
          <a:xfrm>
            <a:off x="2551955" y="0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Імена та об'єкти в Python</a:t>
            </a:r>
            <a:endParaRPr kumimoji="0" lang="uk-UA" altLang="uk-UA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C6F641-02ED-5E86-5A87-F152443B1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32" y="2421055"/>
            <a:ext cx="1019175" cy="4286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395981-EE67-10D9-C68F-7359B278F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496" y="1434628"/>
            <a:ext cx="3537731" cy="22444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8725B62-F117-9568-3A50-45FA3D47E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32" y="4886636"/>
            <a:ext cx="1600200" cy="723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5BDEDE4-0B96-5685-7711-7A40CABAF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9496" y="4886636"/>
            <a:ext cx="4495754" cy="174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21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7F263215-CEC5-4089-A901-FD5319EC5C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84477" y="584775"/>
            <a:ext cx="10872958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Оператор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у Python створює або змінює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зв'язок між іменем та об'єктом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Якщо інше ім'я отримує значення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обидва імені можуть бути пов'язані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з одним і тим самим об'єктом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Тобто: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 = 10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– ім'я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пов'язується з об'єктом </a:t>
            </a:r>
            <a:r>
              <a:rPr kumimoji="0" lang="uk-UA" altLang="uk-UA" sz="16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10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b = 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– ім'я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також пов'язується з цим об'єктом;</a:t>
            </a:r>
          </a:p>
          <a:p>
            <a:pPr>
              <a:lnSpc>
                <a:spcPct val="100000"/>
              </a:lnSpc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 = 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не означає автоматичне копіювання об'єкта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en-US" altLang="uk-UA" sz="16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Присвоювання ≠ копіювання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Копіювання об'єктів – окрема операція, з якою ми познайомимося пізніше.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AE6478-D435-650F-07ED-3E83AEDB342F}"/>
              </a:ext>
            </a:extLst>
          </p:cNvPr>
          <p:cNvSpPr txBox="1"/>
          <p:nvPr/>
        </p:nvSpPr>
        <p:spPr>
          <a:xfrm>
            <a:off x="1500997" y="0"/>
            <a:ext cx="89542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Присвоювання – це зв'язування імені з об'єктом</a:t>
            </a:r>
            <a:endParaRPr kumimoji="0" lang="uk-UA" altLang="uk-UA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6991B2-DF03-90CB-9AD1-FDDB14C0A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22" y="1048557"/>
            <a:ext cx="942975" cy="4476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4A45C2-5339-140F-07D4-9A3086F2C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22" y="1960014"/>
            <a:ext cx="800100" cy="3524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386257-325E-5348-3837-E3581B0EF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627" y="2625970"/>
            <a:ext cx="3867150" cy="9048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C6BB8E-37EC-4176-E59D-15ADF9C196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627" y="3585596"/>
            <a:ext cx="3924300" cy="11239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CC118E-9CD4-9681-5097-B7EBFE17B8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3482" y="2760901"/>
            <a:ext cx="413385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32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3FDE484-5FD1-4952-BF7A-730411179DBF}"/>
              </a:ext>
            </a:extLst>
          </p:cNvPr>
          <p:cNvSpPr txBox="1"/>
          <p:nvPr/>
        </p:nvSpPr>
        <p:spPr>
          <a:xfrm>
            <a:off x="419100" y="120402"/>
            <a:ext cx="113538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Ідентифікатори в Python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Ідентифікатор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це ім'я, яке використовується для позначення об'єктів у програмі: змінних, функцій, класів, модулів та інших елементів.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Правила запису ідентифікаторів</a:t>
            </a:r>
            <a:endParaRPr kumimoji="0" lang="uk-UA" alt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Ідентифікатор може містити: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літери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A–Z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a–z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цифри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0–9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символ підкреслення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_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Unicode-символи, зокрема літери інших мов.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Рекомендація</a:t>
            </a:r>
            <a:endParaRPr kumimoji="0" lang="uk-UA" alt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Для імен змінних у Python зазвичай використовують </a:t>
            </a: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snake_case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E2E7CE-8E09-7A6E-AFE0-5EC033DFE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1" y="3895813"/>
            <a:ext cx="3324764" cy="15469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B0D616-B86C-9E40-11B8-6EDFF6D0A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625" y="3895814"/>
            <a:ext cx="3528241" cy="1546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EE0E61-E596-6525-8875-D1CA1DBCE424}"/>
              </a:ext>
            </a:extLst>
          </p:cNvPr>
          <p:cNvSpPr txBox="1"/>
          <p:nvPr/>
        </p:nvSpPr>
        <p:spPr>
          <a:xfrm>
            <a:off x="5512279" y="1877753"/>
            <a:ext cx="6487065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Але: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 може починатися з цифри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 може містити пробілів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 може містити спеціальні символи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на кшталт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@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#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$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-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регістр має значення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name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Name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і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NAME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різні імена;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ключові слова Python не можна використовувати як ідентифікатори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E7B7BB-94E7-405F-6C5B-E73F31B8A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3378" y="5655431"/>
            <a:ext cx="2849143" cy="108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088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481" y="107401"/>
            <a:ext cx="12029038" cy="5541962"/>
          </a:xfrm>
        </p:spPr>
        <p:txBody>
          <a:bodyPr>
            <a:normAutofit/>
          </a:bodyPr>
          <a:lstStyle/>
          <a:p>
            <a:pPr algn="l"/>
            <a:r>
              <a:rPr lang="ru-RU" sz="1800" dirty="0"/>
              <a:t>Для того, щоб подивитися на об'єкт з яким ідентифікатором посилається дана змінна, можна використати функцію </a:t>
            </a:r>
            <a:r>
              <a:rPr lang="ru-RU" sz="1800" dirty="0">
                <a:highlight>
                  <a:srgbClr val="C0C0C0"/>
                </a:highlight>
                <a:latin typeface="Consolas" panose="020B0609020204030204" pitchFamily="49" charset="0"/>
              </a:rPr>
              <a:t>id() 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1481" y="977464"/>
            <a:ext cx="2960483" cy="2308324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693A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(a)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1829984576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693A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(b)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1829984592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693A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(a)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1829984592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3108297" y="804031"/>
            <a:ext cx="82597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Ідентифікатор - це деяке цілочисельне значення, за допомогою якого унікально адресується об'єкт. Спочатку змінна </a:t>
            </a:r>
            <a:r>
              <a:rPr lang="en-US" dirty="0"/>
              <a:t>a </a:t>
            </a:r>
            <a:r>
              <a:rPr lang="uk-UA" dirty="0"/>
              <a:t>посилається на об'єкт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4</a:t>
            </a:r>
            <a:r>
              <a:rPr lang="uk-UA" dirty="0"/>
              <a:t> з ідентифікатором </a:t>
            </a:r>
            <a:r>
              <a:rPr lang="uk-UA" dirty="0">
                <a:highlight>
                  <a:srgbClr val="C0C0C0"/>
                </a:highlight>
              </a:rPr>
              <a:t>1829984576</a:t>
            </a:r>
            <a:r>
              <a:rPr lang="uk-UA" dirty="0"/>
              <a:t>, змінна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b</a:t>
            </a:r>
            <a:r>
              <a:rPr lang="en-US" dirty="0"/>
              <a:t> - </a:t>
            </a:r>
            <a:r>
              <a:rPr lang="uk-UA" dirty="0"/>
              <a:t>на об'єкт з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id</a:t>
            </a:r>
            <a:r>
              <a:rPr lang="en-US" dirty="0"/>
              <a:t> =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1829984592</a:t>
            </a:r>
            <a:r>
              <a:rPr lang="en-US" dirty="0"/>
              <a:t>. </a:t>
            </a:r>
            <a:r>
              <a:rPr lang="uk-UA" dirty="0"/>
              <a:t>Після виконання операції присвоювання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a = b</a:t>
            </a:r>
            <a:r>
              <a:rPr lang="en-US" dirty="0"/>
              <a:t>, </a:t>
            </a:r>
            <a:r>
              <a:rPr lang="uk-UA" dirty="0"/>
              <a:t>змінна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a</a:t>
            </a:r>
            <a:r>
              <a:rPr lang="en-US" dirty="0"/>
              <a:t> </a:t>
            </a:r>
            <a:r>
              <a:rPr lang="uk-UA" u="sng" dirty="0"/>
              <a:t>стала посилатися на той самий об'єкт, що і </a:t>
            </a:r>
            <a:r>
              <a:rPr lang="en-US" u="sng" dirty="0">
                <a:highlight>
                  <a:srgbClr val="C0C0C0"/>
                </a:highlight>
                <a:latin typeface="Consolas" panose="020B0609020204030204" pitchFamily="49" charset="0"/>
              </a:rPr>
              <a:t>b</a:t>
            </a:r>
            <a:r>
              <a:rPr lang="en-US" dirty="0"/>
              <a:t>. </a:t>
            </a:r>
            <a:endParaRPr lang="ru-R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249" y="2328926"/>
            <a:ext cx="5251009" cy="401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49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9353" y="134561"/>
            <a:ext cx="11585419" cy="1340478"/>
          </a:xfrm>
        </p:spPr>
        <p:txBody>
          <a:bodyPr>
            <a:normAutofit/>
          </a:bodyPr>
          <a:lstStyle/>
          <a:p>
            <a:pPr algn="l"/>
            <a:r>
              <a:rPr lang="uk-UA" sz="1800" b="1" dirty="0">
                <a:effectLst/>
                <a:ea typeface="Times New Roman" panose="02020603050405020304" pitchFamily="18" charset="0"/>
              </a:rPr>
              <a:t>Ключові слова (keywords)</a:t>
            </a:r>
            <a:r>
              <a:rPr lang="uk-UA" sz="1800" dirty="0">
                <a:effectLst/>
                <a:ea typeface="Times New Roman" panose="02020603050405020304" pitchFamily="18" charset="0"/>
              </a:rPr>
              <a:t> – це зарезервовані слова, які мають спеціальне значення в синтаксисі Python.</a:t>
            </a:r>
          </a:p>
          <a:p>
            <a:pPr algn="l"/>
            <a:r>
              <a:rPr lang="uk-UA" sz="1800" dirty="0">
                <a:effectLst/>
                <a:ea typeface="Times New Roman" panose="02020603050405020304" pitchFamily="18" charset="0"/>
              </a:rPr>
              <a:t>Їх </a:t>
            </a:r>
            <a:r>
              <a:rPr lang="uk-UA" sz="1800" b="1" dirty="0">
                <a:effectLst/>
                <a:ea typeface="Times New Roman" panose="02020603050405020304" pitchFamily="18" charset="0"/>
              </a:rPr>
              <a:t>не можна використовувати як звичайні ідентифікатори</a:t>
            </a:r>
            <a:r>
              <a:rPr lang="uk-UA" sz="1800" dirty="0">
                <a:effectLst/>
                <a:ea typeface="Times New Roman" panose="02020603050405020304" pitchFamily="18" charset="0"/>
              </a:rPr>
              <a:t>.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uk-UA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Основні ключові слова</a:t>
            </a:r>
          </a:p>
          <a:p>
            <a:pPr algn="l"/>
            <a:endParaRPr lang="ru-RU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53" y="1263129"/>
            <a:ext cx="7274857" cy="3619421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519F90C0-299B-470F-BA40-AE2D11368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353" y="4957263"/>
            <a:ext cx="1143134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Як переглянути повний список?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Python дозволяє отримати список ключових слів програмно: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7F5653-34FB-0DDA-D62F-A6C3BA5D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9784" y="1846914"/>
            <a:ext cx="2505075" cy="8572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C24D04-DA3A-F836-0874-74F64FE852BB}"/>
              </a:ext>
            </a:extLst>
          </p:cNvPr>
          <p:cNvSpPr txBox="1"/>
          <p:nvPr/>
        </p:nvSpPr>
        <p:spPr>
          <a:xfrm>
            <a:off x="7692833" y="1470296"/>
            <a:ext cx="1610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Наприклад:</a:t>
            </a:r>
            <a:endParaRPr kumimoji="0" lang="uk-UA" altLang="uk-UA" sz="1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1C39C0-51A8-9EFF-40CC-5EBEE1A91C01}"/>
              </a:ext>
            </a:extLst>
          </p:cNvPr>
          <p:cNvSpPr txBox="1"/>
          <p:nvPr/>
        </p:nvSpPr>
        <p:spPr>
          <a:xfrm>
            <a:off x="7692833" y="2820051"/>
            <a:ext cx="39222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зарезервоване слово, яке використовується для запису умов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4A8041-8520-B423-C6AF-D3D92E8DA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353" y="5782844"/>
            <a:ext cx="2895600" cy="7715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20204E5-05A6-D2C6-3BC8-CB546D2F89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5144" y="5782844"/>
            <a:ext cx="7166360" cy="100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49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15BE50-A14B-4128-AD06-169A4A60A3A9}"/>
              </a:ext>
            </a:extLst>
          </p:cNvPr>
          <p:cNvSpPr txBox="1"/>
          <p:nvPr/>
        </p:nvSpPr>
        <p:spPr>
          <a:xfrm>
            <a:off x="138371" y="734851"/>
            <a:ext cx="108664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Об'єкти Python можуть бути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змінюваними (mutable)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або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незмінюваними (immutable)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A9FB63-FA24-7F0C-F252-F049F9154A52}"/>
              </a:ext>
            </a:extLst>
          </p:cNvPr>
          <p:cNvSpPr txBox="1"/>
          <p:nvPr/>
        </p:nvSpPr>
        <p:spPr>
          <a:xfrm>
            <a:off x="2219685" y="71527"/>
            <a:ext cx="68590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Змінювані та незмінювані об'єкти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88230C-3788-ACD9-4D78-C51716230432}"/>
              </a:ext>
            </a:extLst>
          </p:cNvPr>
          <p:cNvSpPr txBox="1"/>
          <p:nvPr/>
        </p:nvSpPr>
        <p:spPr>
          <a:xfrm>
            <a:off x="5959067" y="1249876"/>
            <a:ext cx="6094562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Змінювані об'єкти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Їхній внутрішній стан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можна змінити після створення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До основних змінюваних типів належать: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list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dict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set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bytearray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Наприклад: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Об'єкт списку змінився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2FD9C4-47B3-E8E7-E55A-2A96FE27DB24}"/>
              </a:ext>
            </a:extLst>
          </p:cNvPr>
          <p:cNvSpPr txBox="1"/>
          <p:nvPr/>
        </p:nvSpPr>
        <p:spPr>
          <a:xfrm>
            <a:off x="138371" y="1179652"/>
            <a:ext cx="535484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Незмінювані об'єкти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Після створення об'єкта його значення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 можна змінити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До основних незмінюваних типів належать: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float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complex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bool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str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tuple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frozenset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,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bytes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Наприклад: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Тут об'єкт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10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не змінився на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20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Ім'я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просто стало пов'язаним з іншим об'єктом:</a:t>
            </a: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A4A49F-E7AE-BE91-A56A-B7DC768E0330}"/>
              </a:ext>
            </a:extLst>
          </p:cNvPr>
          <p:cNvSpPr txBox="1"/>
          <p:nvPr/>
        </p:nvSpPr>
        <p:spPr>
          <a:xfrm>
            <a:off x="138370" y="5333160"/>
            <a:ext cx="118350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Головна ідея</a:t>
            </a:r>
            <a:r>
              <a:rPr lang="en-US" altLang="uk-UA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Змінити незмінюваний об'єкт неможливо – можна лише створити інший об'єкт і пов'язати з ним ім’я.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2DB4-337F-14FE-C4B1-56C0571EE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63" y="3225584"/>
            <a:ext cx="895350" cy="723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629EF59-B7D4-C13B-7137-546E7FF7E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9067" y="3273029"/>
            <a:ext cx="2533650" cy="7334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50F37E5-A4EA-B2D1-6C85-BFDB0B761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6027" y="4493595"/>
            <a:ext cx="1590675" cy="3524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A04638A-5078-B07D-7436-224CDD7BB25D}"/>
              </a:ext>
            </a:extLst>
          </p:cNvPr>
          <p:cNvSpPr txBox="1"/>
          <p:nvPr/>
        </p:nvSpPr>
        <p:spPr>
          <a:xfrm>
            <a:off x="5959067" y="4533763"/>
            <a:ext cx="6746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Був: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6087A13-7EA0-934B-8466-2A7D5B2826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8061" y="4531695"/>
            <a:ext cx="1143000" cy="31432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B26F530-B774-1E4A-9B8F-D3926FDABB1F}"/>
              </a:ext>
            </a:extLst>
          </p:cNvPr>
          <p:cNvSpPr txBox="1"/>
          <p:nvPr/>
        </p:nvSpPr>
        <p:spPr>
          <a:xfrm>
            <a:off x="8001381" y="4531695"/>
            <a:ext cx="6746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став:</a:t>
            </a:r>
          </a:p>
        </p:txBody>
      </p:sp>
    </p:spTree>
    <p:extLst>
      <p:ext uri="{BB962C8B-B14F-4D97-AF65-F5344CB8AC3E}">
        <p14:creationId xmlns:p14="http://schemas.microsoft.com/office/powerpoint/2010/main" val="17286498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010" y="217283"/>
            <a:ext cx="11304762" cy="5920967"/>
          </a:xfrm>
        </p:spPr>
        <p:txBody>
          <a:bodyPr>
            <a:normAutofit/>
          </a:bodyPr>
          <a:lstStyle/>
          <a:p>
            <a:pPr algn="l"/>
            <a:r>
              <a:rPr lang="uk-UA" sz="1800" b="1" dirty="0"/>
              <a:t>Незмінюваність</a:t>
            </a:r>
            <a:r>
              <a:rPr lang="uk-UA" sz="1800" dirty="0"/>
              <a:t> типу даних означає, що створений об'єкт більше не змінюється. </a:t>
            </a:r>
          </a:p>
          <a:p>
            <a:pPr algn="l"/>
            <a:r>
              <a:rPr lang="uk-UA" sz="1800" dirty="0"/>
              <a:t>Наприклад, якщо оголосити змінну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k = 15</a:t>
            </a:r>
            <a:r>
              <a:rPr lang="en-US" sz="1800" dirty="0"/>
              <a:t>, </a:t>
            </a:r>
            <a:r>
              <a:rPr lang="uk-UA" sz="1800" dirty="0"/>
              <a:t>то буде створено об'єкт зі значенням </a:t>
            </a:r>
            <a:r>
              <a:rPr lang="uk-UA" sz="1800" dirty="0">
                <a:highlight>
                  <a:srgbClr val="C0C0C0"/>
                </a:highlight>
              </a:rPr>
              <a:t>15</a:t>
            </a:r>
            <a:r>
              <a:rPr lang="uk-UA" sz="1800" dirty="0"/>
              <a:t>, типу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int</a:t>
            </a:r>
            <a:r>
              <a:rPr lang="en-US" sz="1800" dirty="0"/>
              <a:t> </a:t>
            </a:r>
            <a:r>
              <a:rPr lang="uk-UA" sz="1800" dirty="0"/>
              <a:t>і ідентифікатором, який можна дізнатися за допомогою функції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id()</a:t>
            </a:r>
            <a:r>
              <a:rPr lang="en-US" sz="1800" dirty="0"/>
              <a:t>. </a:t>
            </a: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45812" y="1352687"/>
            <a:ext cx="2697933" cy="1477328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k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15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693A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(k)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1672501744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691C9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(k)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A71D5D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B612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'int'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510010" y="2906596"/>
            <a:ext cx="11245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Об'єкт з </a:t>
            </a:r>
            <a:r>
              <a:rPr lang="ru-RU" dirty="0">
                <a:highlight>
                  <a:srgbClr val="C0C0C0"/>
                </a:highlight>
                <a:latin typeface="Consolas" panose="020B0609020204030204" pitchFamily="49" charset="0"/>
              </a:rPr>
              <a:t>id = 1672501744</a:t>
            </a:r>
            <a:r>
              <a:rPr lang="ru-RU" dirty="0">
                <a:latin typeface="Consolas" panose="020B0609020204030204" pitchFamily="49" charset="0"/>
              </a:rPr>
              <a:t> </a:t>
            </a:r>
            <a:r>
              <a:rPr lang="ru-RU" dirty="0"/>
              <a:t>матиме значення </a:t>
            </a:r>
            <a:r>
              <a:rPr lang="ru-RU" dirty="0">
                <a:highlight>
                  <a:srgbClr val="C0C0C0"/>
                </a:highlight>
                <a:latin typeface="Consolas" panose="020B0609020204030204" pitchFamily="49" charset="0"/>
              </a:rPr>
              <a:t>15</a:t>
            </a:r>
            <a:r>
              <a:rPr lang="ru-RU" dirty="0"/>
              <a:t> і змінити його вже не можна. </a:t>
            </a:r>
          </a:p>
          <a:p>
            <a:endParaRPr lang="ru-RU" dirty="0"/>
          </a:p>
          <a:p>
            <a:r>
              <a:rPr lang="ru-RU" dirty="0"/>
              <a:t>Якщо тип даних </a:t>
            </a:r>
            <a:r>
              <a:rPr lang="ru-RU" b="1" dirty="0"/>
              <a:t>змінюваний</a:t>
            </a:r>
            <a:r>
              <a:rPr lang="ru-RU" dirty="0"/>
              <a:t>, то можна змінювати значення об'єкта. </a:t>
            </a:r>
          </a:p>
          <a:p>
            <a:r>
              <a:rPr lang="ru-RU" dirty="0"/>
              <a:t>Наприклад, створимо список </a:t>
            </a:r>
            <a:r>
              <a:rPr lang="ru-RU" dirty="0">
                <a:highlight>
                  <a:srgbClr val="C0C0C0"/>
                </a:highlight>
                <a:latin typeface="Consolas" panose="020B0609020204030204" pitchFamily="49" charset="0"/>
              </a:rPr>
              <a:t>[1, 2]</a:t>
            </a:r>
            <a:r>
              <a:rPr lang="ru-RU" dirty="0"/>
              <a:t>, а потім замінимо другий елемент на </a:t>
            </a:r>
            <a:r>
              <a:rPr lang="ru-RU" dirty="0">
                <a:highlight>
                  <a:srgbClr val="C0C0C0"/>
                </a:highlight>
              </a:rPr>
              <a:t>3</a:t>
            </a:r>
            <a:r>
              <a:rPr lang="ru-RU" dirty="0"/>
              <a:t>.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45812" y="4492967"/>
            <a:ext cx="2631542" cy="2031325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[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693A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47997336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a[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 [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9493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&gt;&gt;&gt;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693A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(a)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811F24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47997336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00" y="4258857"/>
            <a:ext cx="4198761" cy="253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498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5DED302D-A159-4A73-97EE-509C7320AF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0251" y="476026"/>
            <a:ext cx="11659092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Оператор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це позначення операції, яку Python виконує над одним або кількома об'єктами.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Вираз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це конструкція Python, яка обчислюється та утворює певний результат.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Наприклад:</a:t>
            </a: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2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і </a:t>
            </a: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3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операнди;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+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оператор додавання;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2 + 3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вираз;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результат обчислення –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5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Приклади виразів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Вирази можуть використовувати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значення, імена, оператори та виклики функцій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Головна ідея: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оператор визначає, </a:t>
            </a:r>
            <a:r>
              <a:rPr kumimoji="0" lang="uk-UA" altLang="uk-UA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що зробити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а вираз описує </a:t>
            </a:r>
            <a:r>
              <a:rPr kumimoji="0" lang="uk-UA" altLang="uk-UA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обчислення, результат якого можна отримати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123CFF-CA88-CD5B-F5BF-DCCB383D9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30" y="1688455"/>
            <a:ext cx="1171575" cy="4667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2833C9C-7468-507A-0283-D0D98984E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30" y="5537857"/>
            <a:ext cx="2276475" cy="2857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76C1947-3875-31FB-8E08-F5387892CD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51" y="3755495"/>
            <a:ext cx="2862174" cy="14140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B38409E-BEA1-5A98-A759-163DF83ED598}"/>
              </a:ext>
            </a:extLst>
          </p:cNvPr>
          <p:cNvSpPr txBox="1"/>
          <p:nvPr/>
        </p:nvSpPr>
        <p:spPr>
          <a:xfrm>
            <a:off x="3996546" y="14361"/>
            <a:ext cx="4198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Оператори та вирази</a:t>
            </a:r>
            <a:endParaRPr kumimoji="0" lang="en-US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2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13C56B3-262D-4142-8DD2-0363BC7DA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188" y="609449"/>
            <a:ext cx="11465624" cy="6093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>
                <a:effectLst/>
                <a:ea typeface="Times New Roman" panose="02020603050405020304" pitchFamily="18" charset="0"/>
              </a:rPr>
              <a:t>Python підтримує основні операції над числовими даними:</a:t>
            </a:r>
          </a:p>
          <a:p>
            <a:pPr marL="0" indent="0">
              <a:buNone/>
            </a:pPr>
            <a:endParaRPr lang="uk-UA" sz="1800" dirty="0"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800" dirty="0"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altLang="uk-UA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Окремо варто запам'ятати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/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звичайне ділення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//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ділення з округленням результату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вниз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%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остача від ділення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**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піднесення до степеню</a:t>
            </a:r>
            <a:endParaRPr lang="uk-UA" sz="1800" dirty="0"/>
          </a:p>
        </p:txBody>
      </p:sp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id="{EF1DF2E0-9971-4F93-958A-F249F8E77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618781"/>
              </p:ext>
            </p:extLst>
          </p:nvPr>
        </p:nvGraphicFramePr>
        <p:xfrm>
          <a:off x="534838" y="1096487"/>
          <a:ext cx="7245390" cy="355128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93324">
                  <a:extLst>
                    <a:ext uri="{9D8B030D-6E8A-4147-A177-3AD203B41FA5}">
                      <a16:colId xmlns:a16="http://schemas.microsoft.com/office/drawing/2014/main" val="542801920"/>
                    </a:ext>
                  </a:extLst>
                </a:gridCol>
                <a:gridCol w="2329770">
                  <a:extLst>
                    <a:ext uri="{9D8B030D-6E8A-4147-A177-3AD203B41FA5}">
                      <a16:colId xmlns:a16="http://schemas.microsoft.com/office/drawing/2014/main" val="1305763937"/>
                    </a:ext>
                  </a:extLst>
                </a:gridCol>
                <a:gridCol w="1522563">
                  <a:extLst>
                    <a:ext uri="{9D8B030D-6E8A-4147-A177-3AD203B41FA5}">
                      <a16:colId xmlns:a16="http://schemas.microsoft.com/office/drawing/2014/main" val="1999463042"/>
                    </a:ext>
                  </a:extLst>
                </a:gridCol>
                <a:gridCol w="2099733">
                  <a:extLst>
                    <a:ext uri="{9D8B030D-6E8A-4147-A177-3AD203B41FA5}">
                      <a16:colId xmlns:a16="http://schemas.microsoft.com/office/drawing/2014/main" val="2634387073"/>
                    </a:ext>
                  </a:extLst>
                </a:gridCol>
              </a:tblGrid>
              <a:tr h="4360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Оператор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Операція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Приклад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Результат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32314"/>
                  </a:ext>
                </a:extLst>
              </a:tr>
              <a:tr h="3825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+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додавання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7 + 3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Consolas" panose="020B0609020204030204" pitchFamily="49" charset="0"/>
                        </a:rPr>
                        <a:t>10</a:t>
                      </a:r>
                      <a:endParaRPr lang="uk-UA" sz="16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782556"/>
                  </a:ext>
                </a:extLst>
              </a:tr>
              <a:tr h="4073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-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віднімання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7 - 3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Consolas" panose="020B0609020204030204" pitchFamily="49" charset="0"/>
                        </a:rPr>
                        <a:t>4</a:t>
                      </a:r>
                      <a:endParaRPr lang="uk-UA" sz="16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898185"/>
                  </a:ext>
                </a:extLst>
              </a:tr>
              <a:tr h="441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*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множення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7 * 3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Consolas" panose="020B0609020204030204" pitchFamily="49" charset="0"/>
                        </a:rPr>
                        <a:t>21</a:t>
                      </a:r>
                      <a:endParaRPr lang="uk-UA" sz="16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782821"/>
                  </a:ext>
                </a:extLst>
              </a:tr>
              <a:tr h="4188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/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ділення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7 / 3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Consolas" panose="020B0609020204030204" pitchFamily="49" charset="0"/>
                        </a:rPr>
                        <a:t>2.333…</a:t>
                      </a:r>
                      <a:endParaRPr lang="uk-UA" sz="16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482164"/>
                  </a:ext>
                </a:extLst>
              </a:tr>
              <a:tr h="4054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//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цілочисельне ділення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Consolas" panose="020B0609020204030204" pitchFamily="49" charset="0"/>
                        </a:rPr>
                        <a:t>7 // 3</a:t>
                      </a:r>
                      <a:endParaRPr lang="uk-UA" sz="16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2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468694"/>
                  </a:ext>
                </a:extLst>
              </a:tr>
              <a:tr h="5348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%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остача від ділення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  <a:latin typeface="Consolas" panose="020B0609020204030204" pitchFamily="49" charset="0"/>
                        </a:rPr>
                        <a:t>7 % 3</a:t>
                      </a:r>
                      <a:endParaRPr lang="uk-UA" sz="160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188435"/>
                  </a:ext>
                </a:extLst>
              </a:tr>
              <a:tr h="5243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**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піднесення до степеню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7 ** 2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49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85261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8675F0B-23B0-8170-24CF-31A642DC84FD}"/>
              </a:ext>
            </a:extLst>
          </p:cNvPr>
          <p:cNvSpPr txBox="1"/>
          <p:nvPr/>
        </p:nvSpPr>
        <p:spPr>
          <a:xfrm>
            <a:off x="3048719" y="13517"/>
            <a:ext cx="6094562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Арифметичні оператори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37D075-616A-BE7F-71D0-7CC775F03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748" y="4940387"/>
            <a:ext cx="2976393" cy="176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18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D28BD2-8ACC-4CB8-9796-E88B55C83258}"/>
              </a:ext>
            </a:extLst>
          </p:cNvPr>
          <p:cNvSpPr txBox="1"/>
          <p:nvPr/>
        </p:nvSpPr>
        <p:spPr>
          <a:xfrm>
            <a:off x="375518" y="3482391"/>
            <a:ext cx="876776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 що звернути увагу</a:t>
            </a:r>
            <a:endParaRPr kumimoji="0" lang="uk-UA" alt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1. </a:t>
            </a: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/</a:t>
            </a: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звичайне ділення</a:t>
            </a:r>
            <a:endParaRPr kumimoji="0" lang="uk-UA" altLang="uk-UA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Результатом операції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/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є число типу 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float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навіть якщо ділення виконується без остачі.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2. </a:t>
            </a: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//</a:t>
            </a: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ділення з округленням вниз</a:t>
            </a:r>
            <a:endParaRPr kumimoji="0" lang="uk-UA" altLang="uk-UA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b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3. </a:t>
            </a: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%</a:t>
            </a: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остача від ділення</a:t>
            </a:r>
            <a:endParaRPr kumimoji="0" lang="uk-UA" altLang="uk-UA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155977-EB21-9BB5-35DB-8D3FBE9AC16B}"/>
              </a:ext>
            </a:extLst>
          </p:cNvPr>
          <p:cNvSpPr txBox="1"/>
          <p:nvPr/>
        </p:nvSpPr>
        <p:spPr>
          <a:xfrm>
            <a:off x="3048719" y="0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Арифметичні операції з числами</a:t>
            </a:r>
            <a:endParaRPr kumimoji="0" lang="uk-UA" altLang="uk-UA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6C1BE3-592F-382F-65C9-661554ECD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518" y="538361"/>
            <a:ext cx="3713403" cy="29440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162EF2-1ADA-8409-B0DF-DC65B4441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113" y="1114425"/>
            <a:ext cx="2590800" cy="2314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C84D74-BA93-CE4E-2953-EF4ED4B9A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18" y="4099036"/>
            <a:ext cx="1789712" cy="4122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60A375-8B7F-AFEA-EB9D-B4093EC82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5029" y="4099036"/>
            <a:ext cx="614679" cy="36665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374BE4-7326-1E5C-F707-064C8E5E36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518" y="5203121"/>
            <a:ext cx="1884603" cy="7255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B020887-7B32-5B22-44C7-3B2B20986E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1393" y="5203121"/>
            <a:ext cx="361950" cy="6572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5D379D6-1BB6-FB8A-4D67-26F266018C82}"/>
              </a:ext>
            </a:extLst>
          </p:cNvPr>
          <p:cNvSpPr txBox="1"/>
          <p:nvPr/>
        </p:nvSpPr>
        <p:spPr>
          <a:xfrm>
            <a:off x="4938353" y="5531733"/>
            <a:ext cx="68493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Оператори </a:t>
            </a: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//</a:t>
            </a: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та </a:t>
            </a: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%</a:t>
            </a: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часто використовують разом:</a:t>
            </a:r>
            <a:r>
              <a:rPr kumimoji="0" lang="en-US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   </a:t>
            </a: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10 = 3 * 3 + 1</a:t>
            </a: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uk-UA" altLang="uk-UA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тобто:</a:t>
            </a:r>
            <a:endParaRPr kumimoji="0" lang="uk-UA" altLang="uk-UA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ділене = дільник × частка + остача</a:t>
            </a:r>
            <a:endParaRPr kumimoji="0" lang="uk-UA" altLang="uk-UA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81AC9D5-9B91-3317-0875-46829F3209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518" y="6325568"/>
            <a:ext cx="1704975" cy="4000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0F29F11-CACF-C2DA-746C-7D0C4E0231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0378" y="6325585"/>
            <a:ext cx="266700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611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80288E4-B1E9-4DF8-B37F-947B30BF91FC}"/>
              </a:ext>
            </a:extLst>
          </p:cNvPr>
          <p:cNvSpPr txBox="1"/>
          <p:nvPr/>
        </p:nvSpPr>
        <p:spPr>
          <a:xfrm>
            <a:off x="228361" y="812183"/>
            <a:ext cx="116332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Python має вбудований тип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complex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для роботи з комплексними числами.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Комплексне число записується у вигляді: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де: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3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дійсна частина;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4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уявна частина;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j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уявна одиниця.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 комплексного числа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20DC62-8964-6C77-3D85-EA08F1CD5D4D}"/>
              </a:ext>
            </a:extLst>
          </p:cNvPr>
          <p:cNvSpPr txBox="1"/>
          <p:nvPr/>
        </p:nvSpPr>
        <p:spPr>
          <a:xfrm>
            <a:off x="2805742" y="93861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Робота з комплексними числами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35384A-C667-A44A-1402-18B714240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538" y="2338127"/>
            <a:ext cx="1914525" cy="23717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E77DF1-AD5C-819B-2537-5C817F0C8D6F}"/>
              </a:ext>
            </a:extLst>
          </p:cNvPr>
          <p:cNvSpPr txBox="1"/>
          <p:nvPr/>
        </p:nvSpPr>
        <p:spPr>
          <a:xfrm>
            <a:off x="3802618" y="1910224"/>
            <a:ext cx="2059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 операції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0B490E-7B6E-1DE8-89FE-B2DC05E56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39" y="1610659"/>
            <a:ext cx="1476375" cy="3905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160125-5E34-4CA8-DC76-5AB95A243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241" y="2327289"/>
            <a:ext cx="1933575" cy="1143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E48042-C50B-16AE-AA8A-353999BFA604}"/>
              </a:ext>
            </a:extLst>
          </p:cNvPr>
          <p:cNvSpPr txBox="1"/>
          <p:nvPr/>
        </p:nvSpPr>
        <p:spPr>
          <a:xfrm>
            <a:off x="7626717" y="1910135"/>
            <a:ext cx="2470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Отримання складових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C9EA321-30A2-40A3-3ABC-E1BC5D367F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4772" y="2413014"/>
            <a:ext cx="657225" cy="10572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0FCDD6-5F41-A564-D374-C06D11E3C3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5231" y="3643052"/>
            <a:ext cx="1066800" cy="10668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944759E-6E48-B162-2C40-7AA3FD9830B5}"/>
              </a:ext>
            </a:extLst>
          </p:cNvPr>
          <p:cNvSpPr txBox="1"/>
          <p:nvPr/>
        </p:nvSpPr>
        <p:spPr>
          <a:xfrm>
            <a:off x="6044961" y="5962488"/>
            <a:ext cx="6094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Важливо: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у Python використовується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j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а не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i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для позначення уявної частини.</a:t>
            </a:r>
            <a:endParaRPr kumimoji="0" lang="uk-UA" altLang="uk-UA" sz="1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2B73C0F-9777-F10A-E16F-C6BD07718B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192" y="5514128"/>
            <a:ext cx="2495550" cy="7715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BF10900-6F8F-EC20-2A87-26D20B4330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2348" y="5615707"/>
            <a:ext cx="82867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203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13C56B3-262D-4142-8DD2-0363BC7DA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767" y="746053"/>
            <a:ext cx="11336866" cy="6251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>
                <a:effectLst/>
                <a:ea typeface="Times New Roman" panose="02020603050405020304" pitchFamily="18" charset="0"/>
              </a:rPr>
              <a:t>Python дозволяє записувати цілі числа безпосередньо в різних системах числення.</a:t>
            </a:r>
          </a:p>
          <a:p>
            <a:pPr marL="0" indent="0">
              <a:buNone/>
            </a:pPr>
            <a:endParaRPr lang="uk-UA" sz="1600" dirty="0"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dirty="0"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dirty="0"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Усі ці записи створюють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однакове ціле число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uk-UA" sz="16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1600" dirty="0"/>
          </a:p>
        </p:txBody>
      </p:sp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id="{479B12F5-386B-4D70-B17F-F229678E51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830338"/>
              </p:ext>
            </p:extLst>
          </p:nvPr>
        </p:nvGraphicFramePr>
        <p:xfrm>
          <a:off x="941798" y="1146726"/>
          <a:ext cx="5571146" cy="228227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6511">
                  <a:extLst>
                    <a:ext uri="{9D8B030D-6E8A-4147-A177-3AD203B41FA5}">
                      <a16:colId xmlns:a16="http://schemas.microsoft.com/office/drawing/2014/main" val="2533203787"/>
                    </a:ext>
                  </a:extLst>
                </a:gridCol>
                <a:gridCol w="1144810">
                  <a:extLst>
                    <a:ext uri="{9D8B030D-6E8A-4147-A177-3AD203B41FA5}">
                      <a16:colId xmlns:a16="http://schemas.microsoft.com/office/drawing/2014/main" val="3934200703"/>
                    </a:ext>
                  </a:extLst>
                </a:gridCol>
                <a:gridCol w="1328770">
                  <a:extLst>
                    <a:ext uri="{9D8B030D-6E8A-4147-A177-3AD203B41FA5}">
                      <a16:colId xmlns:a16="http://schemas.microsoft.com/office/drawing/2014/main" val="2274782551"/>
                    </a:ext>
                  </a:extLst>
                </a:gridCol>
                <a:gridCol w="1391055">
                  <a:extLst>
                    <a:ext uri="{9D8B030D-6E8A-4147-A177-3AD203B41FA5}">
                      <a16:colId xmlns:a16="http://schemas.microsoft.com/office/drawing/2014/main" val="1080950525"/>
                    </a:ext>
                  </a:extLst>
                </a:gridCol>
              </a:tblGrid>
              <a:tr h="4348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Система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Префікс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Приклад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Значення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36617"/>
                  </a:ext>
                </a:extLst>
              </a:tr>
              <a:tr h="4054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Двійкова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0b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0b1010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10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613895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Вісімкова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0o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0o12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10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6779194"/>
                  </a:ext>
                </a:extLst>
              </a:tr>
              <a:tr h="5243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Десяткова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–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10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10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4425025"/>
                  </a:ext>
                </a:extLst>
              </a:tr>
              <a:tr h="4604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Шістнадцяткова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0x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0xA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10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81392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433756E-0E7C-2CDF-2F6C-DF064B411282}"/>
              </a:ext>
            </a:extLst>
          </p:cNvPr>
          <p:cNvSpPr txBox="1"/>
          <p:nvPr/>
        </p:nvSpPr>
        <p:spPr>
          <a:xfrm>
            <a:off x="1656271" y="63857"/>
            <a:ext cx="9100868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Представлення чисел у різних системах числення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489485-E3AF-B15C-D761-6B4AB7907D28}"/>
              </a:ext>
            </a:extLst>
          </p:cNvPr>
          <p:cNvSpPr txBox="1"/>
          <p:nvPr/>
        </p:nvSpPr>
        <p:spPr>
          <a:xfrm>
            <a:off x="5508202" y="3599947"/>
            <a:ext cx="61788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Перетворення числа в інші системи</a:t>
            </a: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Для отримання текстового представлення використовуються: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AEC366-C27D-6AEE-3D8F-3E8ABE176A2D}"/>
              </a:ext>
            </a:extLst>
          </p:cNvPr>
          <p:cNvSpPr txBox="1"/>
          <p:nvPr/>
        </p:nvSpPr>
        <p:spPr>
          <a:xfrm>
            <a:off x="5280725" y="5968401"/>
            <a:ext cx="63059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Важливо: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0xA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і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10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це різні записи </a:t>
            </a:r>
            <a:r>
              <a:rPr kumimoji="0" lang="uk-UA" altLang="uk-UA" sz="1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одного й того самого числа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а не різні типи даних.</a:t>
            </a:r>
            <a:endParaRPr kumimoji="0" lang="uk-UA" altLang="uk-UA" sz="1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E1BC68-48AC-B4F0-A7A9-54DC49202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06" y="3968151"/>
            <a:ext cx="3028950" cy="23431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713640-EDEC-3C5D-8224-601A35909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230" y="5968401"/>
            <a:ext cx="619125" cy="342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74AE26C-264B-9E8D-64E3-93974AFC0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229" y="4246278"/>
            <a:ext cx="283845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10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03C3B8-423D-4D75-8951-522F36E75319}"/>
              </a:ext>
            </a:extLst>
          </p:cNvPr>
          <p:cNvSpPr txBox="1"/>
          <p:nvPr/>
        </p:nvSpPr>
        <p:spPr>
          <a:xfrm>
            <a:off x="292099" y="732226"/>
            <a:ext cx="860173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Оператори порівняння використовуються для визначення відношення між двома значеннями.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       Результат порівняння –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логічне значення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       True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або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False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D71DE968-B13F-40E6-A5CF-80A2E87F5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36067"/>
              </p:ext>
            </p:extLst>
          </p:nvPr>
        </p:nvGraphicFramePr>
        <p:xfrm>
          <a:off x="952827" y="1681655"/>
          <a:ext cx="5735913" cy="318501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60168395"/>
                    </a:ext>
                  </a:extLst>
                </a:gridCol>
                <a:gridCol w="2270012">
                  <a:extLst>
                    <a:ext uri="{9D8B030D-6E8A-4147-A177-3AD203B41FA5}">
                      <a16:colId xmlns:a16="http://schemas.microsoft.com/office/drawing/2014/main" val="287295593"/>
                    </a:ext>
                  </a:extLst>
                </a:gridCol>
                <a:gridCol w="1130060">
                  <a:extLst>
                    <a:ext uri="{9D8B030D-6E8A-4147-A177-3AD203B41FA5}">
                      <a16:colId xmlns:a16="http://schemas.microsoft.com/office/drawing/2014/main" val="1861756737"/>
                    </a:ext>
                  </a:extLst>
                </a:gridCol>
                <a:gridCol w="1319841">
                  <a:extLst>
                    <a:ext uri="{9D8B030D-6E8A-4147-A177-3AD203B41FA5}">
                      <a16:colId xmlns:a16="http://schemas.microsoft.com/office/drawing/2014/main" val="2050306937"/>
                    </a:ext>
                  </a:extLst>
                </a:gridCol>
              </a:tblGrid>
              <a:tr h="4751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Оператор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Значення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Приклад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Результат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086824"/>
                  </a:ext>
                </a:extLst>
              </a:tr>
              <a:tr h="5187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==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дорівнює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5 == 5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921859"/>
                  </a:ext>
                </a:extLst>
              </a:tr>
              <a:tr h="5003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!=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не дорівнює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5 != 3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496769"/>
                  </a:ext>
                </a:extLst>
              </a:tr>
              <a:tr h="3968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&gt; 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більше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5 &gt; 3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8002"/>
                  </a:ext>
                </a:extLst>
              </a:tr>
              <a:tr h="3881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&lt; 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менше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5 &lt; 3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78966"/>
                  </a:ext>
                </a:extLst>
              </a:tr>
              <a:tr h="3863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&gt;=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більше або дорівнює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5 &gt;= 5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194220"/>
                  </a:ext>
                </a:extLst>
              </a:tr>
              <a:tr h="5194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&lt;=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менше або дорівнює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3 &lt;= 5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137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A507EA6-FED5-35D5-31B7-CCC174AAC43F}"/>
              </a:ext>
            </a:extLst>
          </p:cNvPr>
          <p:cNvSpPr txBox="1"/>
          <p:nvPr/>
        </p:nvSpPr>
        <p:spPr>
          <a:xfrm>
            <a:off x="3048719" y="147451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Оператори порівняння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1E1CF0-48C5-456D-9AA1-3BE83B5A6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86" y="5297624"/>
            <a:ext cx="3333750" cy="14573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BA2B88-E849-70E1-816D-787B288EF4E7}"/>
              </a:ext>
            </a:extLst>
          </p:cNvPr>
          <p:cNvSpPr txBox="1"/>
          <p:nvPr/>
        </p:nvSpPr>
        <p:spPr>
          <a:xfrm>
            <a:off x="8371217" y="3994657"/>
            <a:ext cx="320766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Важливо: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присвоювання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==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порівняння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FA00B2-4C3F-9753-8C05-EBA5D6FD7A5B}"/>
              </a:ext>
            </a:extLst>
          </p:cNvPr>
          <p:cNvSpPr txBox="1"/>
          <p:nvPr/>
        </p:nvSpPr>
        <p:spPr>
          <a:xfrm>
            <a:off x="312750" y="4943408"/>
            <a:ext cx="10950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Приклад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20B9A30-B706-E8BF-BFA8-2909863EE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1172" y="5994064"/>
            <a:ext cx="981075" cy="8096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413980-000C-DD25-7C92-685EDBEB1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1372" y="4922810"/>
            <a:ext cx="1114425" cy="3333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CB3EA48-75ED-7008-6516-8EF4E026A8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1372" y="6025982"/>
            <a:ext cx="1143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507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F3E6BC-7A5A-4611-B10F-70182105191B}"/>
              </a:ext>
            </a:extLst>
          </p:cNvPr>
          <p:cNvSpPr txBox="1"/>
          <p:nvPr/>
        </p:nvSpPr>
        <p:spPr>
          <a:xfrm>
            <a:off x="269815" y="736092"/>
            <a:ext cx="11032066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Логічні оператори використовуються для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об'єднання та зміни логічних умов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and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І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Результат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якщо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обидві умови істинні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C0C0C0"/>
              </a:highlight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Calibri" panose="020F0502020204030204" pitchFamily="34" charset="0"/>
                <a:cs typeface="Courier New" panose="02070309020205020404" pitchFamily="49" charset="0"/>
              </a:rPr>
              <a:t>or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АБО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Результат </a:t>
            </a: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якщо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хоча б одна умова істинна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065179-52B5-E732-F228-852D5B4CC5BC}"/>
              </a:ext>
            </a:extLst>
          </p:cNvPr>
          <p:cNvSpPr txBox="1"/>
          <p:nvPr/>
        </p:nvSpPr>
        <p:spPr>
          <a:xfrm>
            <a:off x="2624586" y="61186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Логічні оператори 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ourier New" panose="02070309020205020404" pitchFamily="49" charset="0"/>
              </a:rPr>
              <a:t>and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ourier New" panose="02070309020205020404" pitchFamily="49" charset="0"/>
              </a:rPr>
              <a:t>or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ourier New" panose="02070309020205020404" pitchFamily="49" charset="0"/>
              </a:rPr>
              <a:t>not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373798-526F-D203-55A4-F3C1006E8BB3}"/>
              </a:ext>
            </a:extLst>
          </p:cNvPr>
          <p:cNvSpPr txBox="1"/>
          <p:nvPr/>
        </p:nvSpPr>
        <p:spPr>
          <a:xfrm>
            <a:off x="6903289" y="4921579"/>
            <a:ext cx="4543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Головна ідея: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and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→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усі умови мають бути істинними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or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  →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достатньо однієї істинної умови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not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 → </a:t>
            </a:r>
            <a:r>
              <a:rPr kumimoji="0" lang="uk-UA" altLang="uk-UA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заперечення умови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6305FF-5151-AD62-6667-A99F3360F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38" y="2098346"/>
            <a:ext cx="3895725" cy="1457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124AD4-C950-4DE0-1B8C-B1F2B834F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88" y="4488988"/>
            <a:ext cx="3876675" cy="15716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8535DB-F00F-DE36-36EE-FCD93C18481C}"/>
              </a:ext>
            </a:extLst>
          </p:cNvPr>
          <p:cNvSpPr txBox="1"/>
          <p:nvPr/>
        </p:nvSpPr>
        <p:spPr>
          <a:xfrm>
            <a:off x="6095999" y="1474756"/>
            <a:ext cx="47819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not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НЕ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Змінює логічне значення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 протилежне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C8B4C3B-CBF8-9F58-943D-0A1DE66C9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786" y="3222296"/>
            <a:ext cx="638175" cy="3333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B36847A-571C-4B76-F567-0DD1FDC3A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785" y="5727238"/>
            <a:ext cx="638175" cy="3333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A0DBE5F-D4DC-CEE0-BE98-BF55DFB4D8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3638" y="2098346"/>
            <a:ext cx="2695575" cy="11049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1AFEA89-7801-3606-8FE5-049991F51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1193" y="2888921"/>
            <a:ext cx="63817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39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22FEB75-C926-40FB-80D9-C1DF9DB012F2}"/>
              </a:ext>
            </a:extLst>
          </p:cNvPr>
          <p:cNvSpPr txBox="1"/>
          <p:nvPr/>
        </p:nvSpPr>
        <p:spPr>
          <a:xfrm>
            <a:off x="389465" y="599852"/>
            <a:ext cx="6468536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Логічні оператори працюють зі значеннями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та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False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C0C0C0"/>
              </a:highlight>
              <a:latin typeface="Consolas" panose="020B0609020204030204" pitchFamily="49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and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логічне І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лише тоді, коли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обидва операнди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8" name="Таблиця 7">
            <a:extLst>
              <a:ext uri="{FF2B5EF4-FFF2-40B4-BE49-F238E27FC236}">
                <a16:creationId xmlns:a16="http://schemas.microsoft.com/office/drawing/2014/main" id="{CC3CCAB3-2EC5-4D21-AC38-8AAADF355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538127"/>
              </p:ext>
            </p:extLst>
          </p:nvPr>
        </p:nvGraphicFramePr>
        <p:xfrm>
          <a:off x="1076707" y="1976656"/>
          <a:ext cx="2624266" cy="242386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61999">
                  <a:extLst>
                    <a:ext uri="{9D8B030D-6E8A-4147-A177-3AD203B41FA5}">
                      <a16:colId xmlns:a16="http://schemas.microsoft.com/office/drawing/2014/main" val="3450773376"/>
                    </a:ext>
                  </a:extLst>
                </a:gridCol>
                <a:gridCol w="852977">
                  <a:extLst>
                    <a:ext uri="{9D8B030D-6E8A-4147-A177-3AD203B41FA5}">
                      <a16:colId xmlns:a16="http://schemas.microsoft.com/office/drawing/2014/main" val="514328919"/>
                    </a:ext>
                  </a:extLst>
                </a:gridCol>
                <a:gridCol w="1009290">
                  <a:extLst>
                    <a:ext uri="{9D8B030D-6E8A-4147-A177-3AD203B41FA5}">
                      <a16:colId xmlns:a16="http://schemas.microsoft.com/office/drawing/2014/main" val="3749544085"/>
                    </a:ext>
                  </a:extLst>
                </a:gridCol>
              </a:tblGrid>
              <a:tr h="3806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A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B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A </a:t>
                      </a:r>
                      <a:r>
                        <a:rPr lang="uk-UA" sz="1600" b="1" dirty="0">
                          <a:effectLst/>
                          <a:latin typeface="Consolas" panose="020B0609020204030204" pitchFamily="49" charset="0"/>
                        </a:rPr>
                        <a:t>and</a:t>
                      </a:r>
                      <a:r>
                        <a:rPr lang="uk-UA" sz="1600" dirty="0">
                          <a:effectLst/>
                        </a:rPr>
                        <a:t> B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603382"/>
                  </a:ext>
                </a:extLst>
              </a:tr>
              <a:tr h="5140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177020"/>
                  </a:ext>
                </a:extLst>
              </a:tr>
              <a:tr h="5438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73240"/>
                  </a:ext>
                </a:extLst>
              </a:tr>
              <a:tr h="5175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984051"/>
                  </a:ext>
                </a:extLst>
              </a:tr>
              <a:tr h="467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27558"/>
                  </a:ext>
                </a:extLst>
              </a:tr>
            </a:tbl>
          </a:graphicData>
        </a:graphic>
      </p:graphicFrame>
      <p:graphicFrame>
        <p:nvGraphicFramePr>
          <p:cNvPr id="10" name="Таблиця 9">
            <a:extLst>
              <a:ext uri="{FF2B5EF4-FFF2-40B4-BE49-F238E27FC236}">
                <a16:creationId xmlns:a16="http://schemas.microsoft.com/office/drawing/2014/main" id="{0F30C2D6-6F03-455B-B61D-48EA20514F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760719"/>
              </p:ext>
            </p:extLst>
          </p:nvPr>
        </p:nvGraphicFramePr>
        <p:xfrm>
          <a:off x="6858001" y="1926537"/>
          <a:ext cx="2589520" cy="243144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43467">
                  <a:extLst>
                    <a:ext uri="{9D8B030D-6E8A-4147-A177-3AD203B41FA5}">
                      <a16:colId xmlns:a16="http://schemas.microsoft.com/office/drawing/2014/main" val="2048487866"/>
                    </a:ext>
                  </a:extLst>
                </a:gridCol>
                <a:gridCol w="888521">
                  <a:extLst>
                    <a:ext uri="{9D8B030D-6E8A-4147-A177-3AD203B41FA5}">
                      <a16:colId xmlns:a16="http://schemas.microsoft.com/office/drawing/2014/main" val="1452736751"/>
                    </a:ext>
                  </a:extLst>
                </a:gridCol>
                <a:gridCol w="957532">
                  <a:extLst>
                    <a:ext uri="{9D8B030D-6E8A-4147-A177-3AD203B41FA5}">
                      <a16:colId xmlns:a16="http://schemas.microsoft.com/office/drawing/2014/main" val="3834558882"/>
                    </a:ext>
                  </a:extLst>
                </a:gridCol>
              </a:tblGrid>
              <a:tr h="3725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A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B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A </a:t>
                      </a:r>
                      <a:r>
                        <a:rPr lang="uk-UA" sz="1600" b="1" dirty="0">
                          <a:effectLst/>
                          <a:latin typeface="Consolas" panose="020B0609020204030204" pitchFamily="49" charset="0"/>
                        </a:rPr>
                        <a:t>or</a:t>
                      </a:r>
                      <a:r>
                        <a:rPr lang="uk-UA" sz="1600" dirty="0">
                          <a:effectLst/>
                        </a:rPr>
                        <a:t> B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196443"/>
                  </a:ext>
                </a:extLst>
              </a:tr>
              <a:tr h="5147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69868"/>
                  </a:ext>
                </a:extLst>
              </a:tr>
              <a:tr h="5693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634737"/>
                  </a:ext>
                </a:extLst>
              </a:tr>
              <a:tr h="4942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442839"/>
                  </a:ext>
                </a:extLst>
              </a:tr>
              <a:tr h="4805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078674"/>
                  </a:ext>
                </a:extLst>
              </a:tr>
            </a:tbl>
          </a:graphicData>
        </a:graphic>
      </p:graphicFrame>
      <p:graphicFrame>
        <p:nvGraphicFramePr>
          <p:cNvPr id="12" name="Таблиця 11">
            <a:extLst>
              <a:ext uri="{FF2B5EF4-FFF2-40B4-BE49-F238E27FC236}">
                <a16:creationId xmlns:a16="http://schemas.microsoft.com/office/drawing/2014/main" id="{D858B51C-EC9D-4DA1-946D-923B87917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524251"/>
              </p:ext>
            </p:extLst>
          </p:nvPr>
        </p:nvGraphicFramePr>
        <p:xfrm>
          <a:off x="4885864" y="5228266"/>
          <a:ext cx="1385100" cy="136828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51854">
                  <a:extLst>
                    <a:ext uri="{9D8B030D-6E8A-4147-A177-3AD203B41FA5}">
                      <a16:colId xmlns:a16="http://schemas.microsoft.com/office/drawing/2014/main" val="1497285025"/>
                    </a:ext>
                  </a:extLst>
                </a:gridCol>
                <a:gridCol w="733246">
                  <a:extLst>
                    <a:ext uri="{9D8B030D-6E8A-4147-A177-3AD203B41FA5}">
                      <a16:colId xmlns:a16="http://schemas.microsoft.com/office/drawing/2014/main" val="3848483341"/>
                    </a:ext>
                  </a:extLst>
                </a:gridCol>
              </a:tblGrid>
              <a:tr h="5056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A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b="1" dirty="0">
                          <a:effectLst/>
                          <a:latin typeface="Consolas" panose="020B0609020204030204" pitchFamily="49" charset="0"/>
                        </a:rPr>
                        <a:t>not</a:t>
                      </a:r>
                      <a:r>
                        <a:rPr lang="uk-UA" sz="1600" dirty="0">
                          <a:effectLst/>
                        </a:rPr>
                        <a:t> A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245246"/>
                  </a:ext>
                </a:extLst>
              </a:tr>
              <a:tr h="4140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4156297"/>
                  </a:ext>
                </a:extLst>
              </a:tr>
              <a:tr h="4485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True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False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2D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46591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948A4C6-C20D-BD92-5901-5E359F49A1F7}"/>
              </a:ext>
            </a:extLst>
          </p:cNvPr>
          <p:cNvSpPr txBox="1"/>
          <p:nvPr/>
        </p:nvSpPr>
        <p:spPr>
          <a:xfrm>
            <a:off x="2237115" y="68834"/>
            <a:ext cx="75653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Таблиці істинності логічних операторів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AE9E4E-8ED5-391E-D078-58CAC800B759}"/>
              </a:ext>
            </a:extLst>
          </p:cNvPr>
          <p:cNvSpPr txBox="1"/>
          <p:nvPr/>
        </p:nvSpPr>
        <p:spPr>
          <a:xfrm>
            <a:off x="4632744" y="4683774"/>
            <a:ext cx="18913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not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логічне НЕ</a:t>
            </a:r>
            <a:endParaRPr kumimoji="0" lang="uk-UA" altLang="uk-UA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42706F-116F-8EDC-A6D1-26BF06421514}"/>
              </a:ext>
            </a:extLst>
          </p:cNvPr>
          <p:cNvSpPr txBox="1"/>
          <p:nvPr/>
        </p:nvSpPr>
        <p:spPr>
          <a:xfrm>
            <a:off x="6712348" y="1191128"/>
            <a:ext cx="46690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or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логічне АБО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Calibri" panose="020F0502020204030204" pitchFamily="34" charset="0"/>
                <a:cs typeface="Courier New" panose="02070309020205020404" pitchFamily="49" charset="0"/>
              </a:rPr>
              <a:t>False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лише тоді, коли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обидва операнди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Calibri" panose="020F0502020204030204" pitchFamily="34" charset="0"/>
                <a:cs typeface="Courier New" panose="02070309020205020404" pitchFamily="49" charset="0"/>
              </a:rPr>
              <a:t>False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4206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B72CB2F-7289-4CFA-85D3-24519E3B51E5}"/>
              </a:ext>
            </a:extLst>
          </p:cNvPr>
          <p:cNvSpPr txBox="1"/>
          <p:nvPr/>
        </p:nvSpPr>
        <p:spPr>
          <a:xfrm>
            <a:off x="203199" y="731845"/>
            <a:ext cx="1178559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Оператори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та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not in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перевіряють, чи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належить певне значення послідовності або колекції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Результат перевірки –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або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False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Рядки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Списки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Множини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A15FA7-9677-E50F-A3B0-E40C506C68E6}"/>
              </a:ext>
            </a:extLst>
          </p:cNvPr>
          <p:cNvSpPr txBox="1"/>
          <p:nvPr/>
        </p:nvSpPr>
        <p:spPr>
          <a:xfrm>
            <a:off x="2702583" y="69813"/>
            <a:ext cx="67868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Оператори належності </a:t>
            </a:r>
            <a:r>
              <a:rPr kumimoji="0" lang="uk-UA" altLang="uk-UA" sz="3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in</a:t>
            </a:r>
            <a:r>
              <a:rPr kumimoji="0" lang="uk-UA" altLang="uk-UA" sz="3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uk-UA" altLang="uk-UA" sz="3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not in</a:t>
            </a:r>
            <a:endParaRPr kumimoji="0" lang="uk-UA" altLang="uk-UA" sz="32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5541A7-F211-37DC-9DE6-FDCC16E0E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82" y="1765629"/>
            <a:ext cx="4381500" cy="7905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379A2A-7A44-4979-DB56-E58846A63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542" y="1808491"/>
            <a:ext cx="819150" cy="7048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2FAFCB-695B-D1D8-6016-E24327DEB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782" y="3232800"/>
            <a:ext cx="4724400" cy="800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E2D9BB-29D8-6FF8-F1EE-0D2CAF306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2765" y="3323287"/>
            <a:ext cx="485775" cy="6191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7303F6-114D-0B20-7F5B-C8660DB5EE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782" y="4678508"/>
            <a:ext cx="6619875" cy="381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40D3B84-2191-0066-8EB5-E8A65BCEB1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6189" y="4678508"/>
            <a:ext cx="600075" cy="3429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C747CFE-F7C1-DAEC-5244-AB460884DA6D}"/>
              </a:ext>
            </a:extLst>
          </p:cNvPr>
          <p:cNvSpPr txBox="1"/>
          <p:nvPr/>
        </p:nvSpPr>
        <p:spPr>
          <a:xfrm>
            <a:off x="553438" y="5717102"/>
            <a:ext cx="60945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Головна ідея</a:t>
            </a:r>
            <a:r>
              <a:rPr lang="en-US" altLang="uk-UA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en-US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         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en-US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→ </a:t>
            </a:r>
            <a:r>
              <a:rPr kumimoji="0" lang="uk-UA" altLang="uk-UA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належить/міститься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not in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→ </a:t>
            </a:r>
            <a:r>
              <a:rPr kumimoji="0" lang="uk-UA" altLang="uk-UA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не належить/не міститься</a:t>
            </a:r>
          </a:p>
        </p:txBody>
      </p:sp>
    </p:spTree>
    <p:extLst>
      <p:ext uri="{BB962C8B-B14F-4D97-AF65-F5344CB8AC3E}">
        <p14:creationId xmlns:p14="http://schemas.microsoft.com/office/powerpoint/2010/main" val="16127809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D4E217-78A7-459C-97AC-C4A5E6233A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09137" y="674402"/>
            <a:ext cx="11117263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Python має два різні способи порівняння об'єктів.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==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рівність значень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Перевіряє, чи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рівні значення об'єктів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Об'єкти різні, але містять однакові дані.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is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ідентичність об'єктів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Перевіряє, чи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два імені посилаються на один і той самий об'єкт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Тут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і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b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пов'язані з одним об'єктом.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BAAD0E-A784-70B0-ACBC-DBB8020D537B}"/>
              </a:ext>
            </a:extLst>
          </p:cNvPr>
          <p:cNvSpPr txBox="1"/>
          <p:nvPr/>
        </p:nvSpPr>
        <p:spPr>
          <a:xfrm>
            <a:off x="2832395" y="78440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ourier New" panose="02070309020205020404" pitchFamily="49" charset="0"/>
              </a:rPr>
              <a:t>==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ourier New" panose="02070309020205020404" pitchFamily="49" charset="0"/>
              </a:rPr>
              <a:t>is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рівність ідентичність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B1EE80-0024-EEE0-C8D1-F54ABABA2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55" y="1797615"/>
            <a:ext cx="1704975" cy="1104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130A9E-B535-571B-DD8B-64415C61AECB}"/>
              </a:ext>
            </a:extLst>
          </p:cNvPr>
          <p:cNvSpPr txBox="1"/>
          <p:nvPr/>
        </p:nvSpPr>
        <p:spPr>
          <a:xfrm>
            <a:off x="7573021" y="5198850"/>
            <a:ext cx="4088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Запам'ятати: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==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→ «мають однакове значення?»</a:t>
            </a:r>
            <a:b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</a:b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ea typeface="Times New Roman" panose="02020603050405020304" pitchFamily="18" charset="0"/>
                <a:cs typeface="Courier New" panose="02070309020205020404" pitchFamily="49" charset="0"/>
              </a:rPr>
              <a:t>is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→ «це той самий об'єкт?»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B78685-2EA4-DEB3-A753-7EE9EC27F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230" y="2598479"/>
            <a:ext cx="638175" cy="2762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819038-9536-A40D-A0AB-6DAD49E2E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351" y="4203468"/>
            <a:ext cx="1790700" cy="11906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BA5B14-66B4-404C-C7EE-4A79003E3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265" y="5117868"/>
            <a:ext cx="638175" cy="2762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A6BB5D-00BE-4D3F-AAD4-C71ABA5DBC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3555" y="2506302"/>
            <a:ext cx="1771650" cy="19526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3D58AF2-2DDA-F156-7C8A-B453268A4A85}"/>
              </a:ext>
            </a:extLst>
          </p:cNvPr>
          <p:cNvSpPr txBox="1"/>
          <p:nvPr/>
        </p:nvSpPr>
        <p:spPr>
          <a:xfrm>
            <a:off x="7573021" y="2156561"/>
            <a:ext cx="25668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endParaRPr kumimoji="0" lang="uk-UA" altLang="uk-UA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B21454A-4DBF-DD32-36A1-29116B5FB9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3469" y="3839802"/>
            <a:ext cx="752475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4159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6E9EE2-6E0A-4FA1-BD8F-9BADA84C2689}"/>
              </a:ext>
            </a:extLst>
          </p:cNvPr>
          <p:cNvSpPr txBox="1"/>
          <p:nvPr/>
        </p:nvSpPr>
        <p:spPr>
          <a:xfrm>
            <a:off x="237067" y="502417"/>
            <a:ext cx="11717866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Якщо вираз містить декілька операторів, Python виконує їх у визначеному порядку.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Наприклад: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Спочатку виконується множення: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2 + (3 × 4) = 14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а не: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(2 + 3) × 4 = 20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Практичне правило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Якщо порядок обчислення може бути незрозумілим для читача – використовуйте дужки.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i="1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CABF27E4-79E5-4509-9FED-98A4FD0ED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18616"/>
              </p:ext>
            </p:extLst>
          </p:nvPr>
        </p:nvGraphicFramePr>
        <p:xfrm>
          <a:off x="6588982" y="1498677"/>
          <a:ext cx="4392000" cy="284399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168161">
                  <a:extLst>
                    <a:ext uri="{9D8B030D-6E8A-4147-A177-3AD203B41FA5}">
                      <a16:colId xmlns:a16="http://schemas.microsoft.com/office/drawing/2014/main" val="1950716975"/>
                    </a:ext>
                  </a:extLst>
                </a:gridCol>
                <a:gridCol w="1625694">
                  <a:extLst>
                    <a:ext uri="{9D8B030D-6E8A-4147-A177-3AD203B41FA5}">
                      <a16:colId xmlns:a16="http://schemas.microsoft.com/office/drawing/2014/main" val="190061262"/>
                    </a:ext>
                  </a:extLst>
                </a:gridCol>
                <a:gridCol w="1598145">
                  <a:extLst>
                    <a:ext uri="{9D8B030D-6E8A-4147-A177-3AD203B41FA5}">
                      <a16:colId xmlns:a16="http://schemas.microsoft.com/office/drawing/2014/main" val="3260209296"/>
                    </a:ext>
                  </a:extLst>
                </a:gridCol>
              </a:tblGrid>
              <a:tr h="330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Пріоритет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Оператори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Приклад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251742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1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()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(2 + 3)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843006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2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**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2 ** 3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182111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3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*, /, //, %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6 * 2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582598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4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+, -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6 + 2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150490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5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порівняння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x &gt; 5, x == 5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524790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6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not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not ready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330626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7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and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a and b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374893"/>
                  </a:ext>
                </a:extLst>
              </a:tr>
              <a:tr h="314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8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or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a or b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38908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98A585B-B18B-000D-FDDD-E7E239EEA67F}"/>
              </a:ext>
            </a:extLst>
          </p:cNvPr>
          <p:cNvSpPr txBox="1"/>
          <p:nvPr/>
        </p:nvSpPr>
        <p:spPr>
          <a:xfrm>
            <a:off x="1932317" y="0"/>
            <a:ext cx="79276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Пріоритет операторів і порядок обчислення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821CCF-6A0F-30BC-FD3C-886EF3D3911C}"/>
              </a:ext>
            </a:extLst>
          </p:cNvPr>
          <p:cNvSpPr txBox="1"/>
          <p:nvPr/>
        </p:nvSpPr>
        <p:spPr>
          <a:xfrm>
            <a:off x="7231091" y="1160123"/>
            <a:ext cx="33535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Спрощений порядок пріоритетів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5A56EB-2FF3-8681-D79E-9DBB418EE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98" y="1087192"/>
            <a:ext cx="1771650" cy="285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161E60-ABFC-C1B9-1652-7350F7B3F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98" y="3841810"/>
            <a:ext cx="2933700" cy="1123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3E82A4-4314-EB82-8351-089C4EE04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6894" y="3932297"/>
            <a:ext cx="752475" cy="9429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FA7B22-9871-D8E2-544C-CA48165CB2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998" y="5862241"/>
            <a:ext cx="25908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9878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119EA2-92ED-489B-B52C-DE4C6364F86B}"/>
              </a:ext>
            </a:extLst>
          </p:cNvPr>
          <p:cNvSpPr txBox="1"/>
          <p:nvPr/>
        </p:nvSpPr>
        <p:spPr>
          <a:xfrm>
            <a:off x="240979" y="596220"/>
            <a:ext cx="1131993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У Python можна записувати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декілька порівнянь послідовно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Такий запис означає: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Тобто значення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5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одночасно: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 більше за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1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 менше за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10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Практичний приклад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Це еквівалентно: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45AFE5-A0BE-DF14-A472-E08B62033737}"/>
              </a:ext>
            </a:extLst>
          </p:cNvPr>
          <p:cNvSpPr txBox="1"/>
          <p:nvPr/>
        </p:nvSpPr>
        <p:spPr>
          <a:xfrm>
            <a:off x="2853665" y="11445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Ланцюжкові порівняння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D9FC12-40CF-C549-B15B-BD244220D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5" y="1263950"/>
            <a:ext cx="2219325" cy="361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0E0F75-3DC6-6700-B11B-E589BD6C3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3665" y="1298635"/>
            <a:ext cx="609600" cy="314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407264-C285-1E67-1651-C98F1FF2A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25" y="2011997"/>
            <a:ext cx="2971800" cy="3714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E8F63F-EB8C-D0E2-B307-D9BEDEFF07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25" y="4192563"/>
            <a:ext cx="2895600" cy="8572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E6F64A-3193-787C-3479-AB08F1EE8A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7125" y="4643297"/>
            <a:ext cx="523875" cy="2857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94B0429-0BDD-2067-89A6-13BB6CCE1D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762" y="5578707"/>
            <a:ext cx="3667125" cy="7239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B26671-81D3-43AB-02C8-EDD91D471B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3670" y="5997807"/>
            <a:ext cx="714375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060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9E42F7-769A-4A9C-8BD4-E7B0D9FD9D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1908" y="770610"/>
            <a:ext cx="11073971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Python має багато вбудованих можливостей для роботи з числами, але складніші математичні операції винесені до стандартної бібліотеки.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Модуль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math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містить: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математичні константи;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тригонометричні функції;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логарифми та експоненціальні функції;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функції округлення;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 квадратний корінь та інші числові операції.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Щоб використовувати модуль, його потрібно імпортувати: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Головна ідея: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import</a:t>
            </a: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підключає модуль, а </a:t>
            </a: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math</a:t>
            </a: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дозволяє звертатися до його можливостей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911C46-D49F-CA87-153E-BBC4E6F51EB9}"/>
              </a:ext>
            </a:extLst>
          </p:cNvPr>
          <p:cNvSpPr txBox="1"/>
          <p:nvPr/>
        </p:nvSpPr>
        <p:spPr>
          <a:xfrm>
            <a:off x="2583957" y="56152"/>
            <a:ext cx="66698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Модуль 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ourier New" panose="02070309020205020404" pitchFamily="49" charset="0"/>
              </a:rPr>
              <a:t>math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– навіщо він потрібен?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8B12DB-974F-ED75-32E3-9F2DAC7DD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99" y="4278049"/>
            <a:ext cx="3114675" cy="15335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8DD6B9-4C0E-960D-6BD1-0D1B4A2ED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765" y="5062063"/>
            <a:ext cx="252412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298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F39D1E-04A5-457C-BA4B-955E38BC768A}"/>
              </a:ext>
            </a:extLst>
          </p:cNvPr>
          <p:cNvSpPr txBox="1"/>
          <p:nvPr/>
        </p:nvSpPr>
        <p:spPr>
          <a:xfrm>
            <a:off x="465137" y="221733"/>
            <a:ext cx="11489795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Основні функції та константи модуля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math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400" dirty="0"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400" dirty="0"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400" dirty="0"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400" dirty="0"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400" dirty="0"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4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11930CF7-CE8D-4EB3-B7B8-88C419B120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105100"/>
              </p:ext>
            </p:extLst>
          </p:nvPr>
        </p:nvGraphicFramePr>
        <p:xfrm>
          <a:off x="465137" y="722627"/>
          <a:ext cx="8027999" cy="360000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369306">
                  <a:extLst>
                    <a:ext uri="{9D8B030D-6E8A-4147-A177-3AD203B41FA5}">
                      <a16:colId xmlns:a16="http://schemas.microsoft.com/office/drawing/2014/main" val="1271382682"/>
                    </a:ext>
                  </a:extLst>
                </a:gridCol>
                <a:gridCol w="2475841">
                  <a:extLst>
                    <a:ext uri="{9D8B030D-6E8A-4147-A177-3AD203B41FA5}">
                      <a16:colId xmlns:a16="http://schemas.microsoft.com/office/drawing/2014/main" val="3690690566"/>
                    </a:ext>
                  </a:extLst>
                </a:gridCol>
                <a:gridCol w="3182852">
                  <a:extLst>
                    <a:ext uri="{9D8B030D-6E8A-4147-A177-3AD203B41FA5}">
                      <a16:colId xmlns:a16="http://schemas.microsoft.com/office/drawing/2014/main" val="368617093"/>
                    </a:ext>
                  </a:extLst>
                </a:gridCol>
              </a:tblGrid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Функція / константа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Призначення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Приклад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399291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math.pi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число π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math.pi → 3.14159…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631186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 err="1">
                          <a:effectLst/>
                          <a:latin typeface="Consolas" panose="020B0609020204030204" pitchFamily="49" charset="0"/>
                        </a:rPr>
                        <a:t>math.e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число Ейлера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math.e → 2.71828…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068061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math.sqrt(x)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квадратний корінь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math.sqrt(25) → 5.0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832901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math.pow(x, y)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піднесення до степеню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math.pow(2, 3) → 8.0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95490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math.sin(x)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синус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math.sin(math.pi/2) → 1.0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41076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math.cos(x)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косинус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math.cos(0) → 1.0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409313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 err="1">
                          <a:effectLst/>
                          <a:latin typeface="Consolas" panose="020B0609020204030204" pitchFamily="49" charset="0"/>
                        </a:rPr>
                        <a:t>math.tan</a:t>
                      </a: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(x)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тангенс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math.tan(math.pi/4) → 1.0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619514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math.log(x)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натуральний логарифм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math.log(math.e) → 1.0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377980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math.log10(x)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>
                          <a:effectLst/>
                        </a:rPr>
                        <a:t>десятковий логарифм</a:t>
                      </a:r>
                      <a:endParaRPr lang="uk-U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math.log10(100) → 2.0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903941"/>
                  </a:ext>
                </a:extLst>
              </a:tr>
              <a:tr h="327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math.factorial(n)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факторіал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  <a:latin typeface="Consolas" panose="020B0609020204030204" pitchFamily="49" charset="0"/>
                        </a:rPr>
                        <a:t>math.factorial(5) → 120</a:t>
                      </a:r>
                      <a:endParaRPr lang="uk-UA" sz="16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96297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17BD858-0A9B-E33B-0C63-88B90F790F54}"/>
              </a:ext>
            </a:extLst>
          </p:cNvPr>
          <p:cNvSpPr txBox="1"/>
          <p:nvPr/>
        </p:nvSpPr>
        <p:spPr>
          <a:xfrm>
            <a:off x="301925" y="4549676"/>
            <a:ext cx="887083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Важливо: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тригонометричні функції працюють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у радіанах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math.sqrt()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повертає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float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math.pow()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також повертає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float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для звичайного піднесення до степеню достатньо оператора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**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D7F50A-B3E9-DD0D-2494-075C57D4C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700" y="4867086"/>
            <a:ext cx="3400425" cy="15621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83FF8C-1A17-B940-78B3-6158FFD088CB}"/>
              </a:ext>
            </a:extLst>
          </p:cNvPr>
          <p:cNvSpPr txBox="1"/>
          <p:nvPr/>
        </p:nvSpPr>
        <p:spPr>
          <a:xfrm>
            <a:off x="6834366" y="4544441"/>
            <a:ext cx="13779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Наприклад: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4E5C7ED-E1E8-A20C-D535-D1081BE94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6666" y="5692346"/>
            <a:ext cx="5524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952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2BA9F3-C549-4559-B034-E14B6B9371CA}"/>
              </a:ext>
            </a:extLst>
          </p:cNvPr>
          <p:cNvSpPr txBox="1"/>
          <p:nvPr/>
        </p:nvSpPr>
        <p:spPr>
          <a:xfrm>
            <a:off x="185148" y="597715"/>
            <a:ext cx="11396133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Задача: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обчислити площу круга та довжину його кола за заданим радіусом.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У прикладі використано: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import math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– підключення модуля;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math.pi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– константа π;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 ** 2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– піднесення до степеня;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*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множення;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=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– зв'язування імені з результатом виразу;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en-US" altLang="uk-UA" sz="1600" dirty="0">
                <a:ea typeface="Times New Roman" panose="02020603050405020304" pitchFamily="18" charset="0"/>
              </a:rPr>
              <a:t> </a:t>
            </a:r>
            <a:r>
              <a:rPr lang="uk-UA" altLang="uk-UA" sz="1600" dirty="0">
                <a:ea typeface="Times New Roman" panose="02020603050405020304" pitchFamily="18" charset="0"/>
              </a:rPr>
              <a:t> </a:t>
            </a:r>
            <a:r>
              <a:rPr lang="en-US" altLang="uk-UA" sz="1600" dirty="0"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round()</a:t>
            </a:r>
            <a:r>
              <a:rPr lang="uk-UA" altLang="uk-UA" sz="1600" dirty="0"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lang="uk-UA" altLang="uk-UA" sz="1600" dirty="0">
                <a:ea typeface="Times New Roman" panose="02020603050405020304" pitchFamily="18" charset="0"/>
              </a:rPr>
              <a:t>– округлення дробового числа до вказаного розряду;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print()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– виведення результату.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Висновок: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готові функції та константи стандартної бібліотеки дозволяють розв'язувати практичні задачі без реалізації математичних алгоритмів «з нуля».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EBDB5D-23F0-0743-BD8A-742A2CD5D1F2}"/>
              </a:ext>
            </a:extLst>
          </p:cNvPr>
          <p:cNvSpPr txBox="1"/>
          <p:nvPr/>
        </p:nvSpPr>
        <p:spPr>
          <a:xfrm>
            <a:off x="1915064" y="12940"/>
            <a:ext cx="80743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Практичний приклад використання </a:t>
            </a: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math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F753F4-8947-9F1E-6B14-E5A4C93BA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54" y="1019853"/>
            <a:ext cx="5133975" cy="27146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26D6CE-51A0-E3E2-11B9-98ECB6748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014" y="2848860"/>
            <a:ext cx="2266950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2355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61F6172-3DAB-42F9-9CF5-36C7FD459592}"/>
              </a:ext>
            </a:extLst>
          </p:cNvPr>
          <p:cNvSpPr txBox="1"/>
          <p:nvPr/>
        </p:nvSpPr>
        <p:spPr>
          <a:xfrm>
            <a:off x="304800" y="592613"/>
            <a:ext cx="115824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Коментар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– це частина тексту програми, яку Python не виконує як програмний код.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Однорядковий коментар починається символом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#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Коментар можна розмістити після інструкції: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Хороший коментар пояснює логіку або причину рішення, а не повторює сам код.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uk-UA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F41591-115B-3C33-172F-2C73986B77F6}"/>
              </a:ext>
            </a:extLst>
          </p:cNvPr>
          <p:cNvSpPr txBox="1"/>
          <p:nvPr/>
        </p:nvSpPr>
        <p:spPr>
          <a:xfrm>
            <a:off x="2878108" y="69815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Коментарі в Python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D131D0-6E3E-E030-00CA-4FDC30563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77" y="1379417"/>
            <a:ext cx="3038475" cy="1114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A45228-37CC-CBFF-0B04-5277C2292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77" y="2851956"/>
            <a:ext cx="3733800" cy="7334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119D64-85A9-A841-B93D-6B865CBD2DE1}"/>
              </a:ext>
            </a:extLst>
          </p:cNvPr>
          <p:cNvSpPr txBox="1"/>
          <p:nvPr/>
        </p:nvSpPr>
        <p:spPr>
          <a:xfrm>
            <a:off x="6265204" y="1441593"/>
            <a:ext cx="5794524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Для чого використовують коментарі?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пояснити складну частину коду;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описати призначення фрагмента програми;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залишити важливе уточнення для інших розробників;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тимчасово вимкнути виконання окремого рядка під час налагодження.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B77D314-42A4-C82E-3D4C-668E25A0A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577" y="4498574"/>
            <a:ext cx="4448175" cy="723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812FC9-28ED-B676-0203-80715B2A7F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577" y="5377935"/>
            <a:ext cx="6524625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0210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6B3CC1-8FA7-46B3-9C93-6A5CE5528FE0}"/>
              </a:ext>
            </a:extLst>
          </p:cNvPr>
          <p:cNvSpPr txBox="1"/>
          <p:nvPr/>
        </p:nvSpPr>
        <p:spPr>
          <a:xfrm>
            <a:off x="148166" y="553273"/>
            <a:ext cx="11795375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Docstring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(documentation string) – це рядок документації, який описує призначення модуля, функції, класу або методу.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Найчастіше використову</a:t>
            </a:r>
            <a:r>
              <a:rPr lang="uk-UA" altLang="uk-UA" sz="1600" dirty="0">
                <a:ea typeface="Times New Roman" panose="02020603050405020304" pitchFamily="18" charset="0"/>
              </a:rPr>
              <a:t>ю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ться потрійні лапки: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Docstring відрізняється від коментаря: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Наприклад: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600" dirty="0"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Результат: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Важливо: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Python не має окремого синтаксису для «багаторядкових коментарів».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Конструкція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"""..."""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є багаторядковим рядком, який у відповідному місці використовується як docstring.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6" name="Таблиця 5">
            <a:extLst>
              <a:ext uri="{FF2B5EF4-FFF2-40B4-BE49-F238E27FC236}">
                <a16:creationId xmlns:a16="http://schemas.microsoft.com/office/drawing/2014/main" id="{D70B6F54-217B-4A09-B641-49A31DC2A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15694"/>
              </p:ext>
            </p:extLst>
          </p:nvPr>
        </p:nvGraphicFramePr>
        <p:xfrm>
          <a:off x="148166" y="2653588"/>
          <a:ext cx="8654002" cy="1656001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969858">
                  <a:extLst>
                    <a:ext uri="{9D8B030D-6E8A-4147-A177-3AD203B41FA5}">
                      <a16:colId xmlns:a16="http://schemas.microsoft.com/office/drawing/2014/main" val="3516493468"/>
                    </a:ext>
                  </a:extLst>
                </a:gridCol>
                <a:gridCol w="4684144">
                  <a:extLst>
                    <a:ext uri="{9D8B030D-6E8A-4147-A177-3AD203B41FA5}">
                      <a16:colId xmlns:a16="http://schemas.microsoft.com/office/drawing/2014/main" val="2229141022"/>
                    </a:ext>
                  </a:extLst>
                </a:gridCol>
              </a:tblGrid>
              <a:tr h="3373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Коментар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600" dirty="0">
                          <a:effectLst/>
                        </a:rPr>
                        <a:t>Docstring</a:t>
                      </a:r>
                      <a:endParaRPr lang="uk-U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4308217"/>
                  </a:ext>
                </a:extLst>
              </a:tr>
              <a:tr h="3066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Consolas" panose="020B0609020204030204" pitchFamily="49" charset="0"/>
                        </a:rPr>
                        <a:t># пояснення</a:t>
                      </a:r>
                      <a:endParaRPr lang="uk-UA" sz="14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  <a:latin typeface="Consolas" panose="020B0609020204030204" pitchFamily="49" charset="0"/>
                        </a:rPr>
                        <a:t>"""документація"""</a:t>
                      </a:r>
                      <a:endParaRPr lang="uk-UA" sz="1400" dirty="0"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716934"/>
                  </a:ext>
                </a:extLst>
              </a:tr>
              <a:tr h="3373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Призначений переважно для розробника</a:t>
                      </a:r>
                      <a:endParaRPr lang="uk-U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Описує призначення програмного об'єкта</a:t>
                      </a:r>
                      <a:endParaRPr lang="uk-U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220310"/>
                  </a:ext>
                </a:extLst>
              </a:tr>
              <a:tr h="3373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Python не зберігає його як окрему документацію</a:t>
                      </a:r>
                      <a:endParaRPr lang="uk-U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Доступний під час виконання програми</a:t>
                      </a:r>
                      <a:endParaRPr lang="uk-U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2489814"/>
                  </a:ext>
                </a:extLst>
              </a:tr>
              <a:tr h="3373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Може бути практично в будь-якому місці</a:t>
                      </a:r>
                      <a:endParaRPr lang="uk-U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Розміщується на початку модуля, функції, класу або методу</a:t>
                      </a:r>
                      <a:endParaRPr lang="uk-U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283441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D5F07CB-E4AF-07B1-0877-2A0B016A0DF6}"/>
              </a:ext>
            </a:extLst>
          </p:cNvPr>
          <p:cNvSpPr txBox="1"/>
          <p:nvPr/>
        </p:nvSpPr>
        <p:spPr>
          <a:xfrm>
            <a:off x="2788488" y="63389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Docstring – документування коду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6836B9-A246-28DB-447D-205D69302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59" y="1088901"/>
            <a:ext cx="6467475" cy="1123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8776D5-22F6-EA25-9172-5904EF167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59" y="4762463"/>
            <a:ext cx="3400425" cy="2762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D120AD-535A-E59C-A741-BFC3DC759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459" y="5492854"/>
            <a:ext cx="461962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81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13C56B3-262D-4142-8DD2-0363BC7DA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148" y="646991"/>
            <a:ext cx="11683920" cy="556401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>
                <a:effectLst/>
                <a:ea typeface="Times New Roman" panose="02020603050405020304" pitchFamily="18" charset="0"/>
              </a:rPr>
              <a:t>PEP 8</a:t>
            </a:r>
            <a:r>
              <a:rPr lang="uk-UA" sz="1600" dirty="0">
                <a:effectLst/>
                <a:ea typeface="Times New Roman" panose="02020603050405020304" pitchFamily="18" charset="0"/>
              </a:rPr>
              <a:t> – офіційний документ Python, який містить рекомендації щодо стилю написання коду.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>
              <a:effectLst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  <a:ea typeface="Times New Roman" panose="02020603050405020304" pitchFamily="18" charset="0"/>
              </a:rPr>
              <a:t>PEP 8 визначає правила та рекомендації щодо: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відступів;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пробілів і розташування операторів;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назв змінних, функцій і класів;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довжини рядків;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структури програмного коду;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оформлення імпортів.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uk-UA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Навіщо потрібен єдиний стиль?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Програму читають не лише під час її написання. Код потрібно: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розуміти через місяці після написання;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перевіряти та виправляти;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доповнювати новими можливостями;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передавати іншим розробникам;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підтримувати в команді.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2615CF-1614-A9D1-F78B-6993DD053DCA}"/>
              </a:ext>
            </a:extLst>
          </p:cNvPr>
          <p:cNvSpPr txBox="1"/>
          <p:nvPr/>
        </p:nvSpPr>
        <p:spPr>
          <a:xfrm>
            <a:off x="2676345" y="0"/>
            <a:ext cx="6094562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PEP 8 – стиль програмного коду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612372-527B-5B32-1ABD-D52F5C57A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690" y="1078302"/>
            <a:ext cx="2308928" cy="4447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FE25B-6EA2-1143-9DB5-72572FAFA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402" y="1078302"/>
            <a:ext cx="2798450" cy="47013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A00EBC-7F7F-ABE4-C359-42594D9CA522}"/>
              </a:ext>
            </a:extLst>
          </p:cNvPr>
          <p:cNvSpPr txBox="1"/>
          <p:nvPr/>
        </p:nvSpPr>
        <p:spPr>
          <a:xfrm>
            <a:off x="160148" y="5338645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b="1" dirty="0">
                <a:effectLst/>
                <a:ea typeface="Times New Roman" panose="02020603050405020304" pitchFamily="18" charset="0"/>
              </a:rPr>
              <a:t>Хороший стиль робить код передбачуваним і легшим для читання.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>
              <a:effectLst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effectLst/>
                <a:ea typeface="Times New Roman" panose="02020603050405020304" pitchFamily="18" charset="0"/>
              </a:rPr>
              <a:t>Важливо: PEP 8 – переважно </a:t>
            </a:r>
            <a:r>
              <a:rPr lang="uk-UA" sz="1600" b="1" dirty="0">
                <a:effectLst/>
                <a:ea typeface="Times New Roman" panose="02020603050405020304" pitchFamily="18" charset="0"/>
              </a:rPr>
              <a:t>рекомендації щодо стилю</a:t>
            </a:r>
            <a:r>
              <a:rPr lang="uk-UA" sz="1600" dirty="0">
                <a:effectLst/>
                <a:ea typeface="Times New Roman" panose="02020603050405020304" pitchFamily="18" charset="0"/>
              </a:rPr>
              <a:t>, а не правила синтаксису Python.</a:t>
            </a:r>
            <a:endParaRPr lang="uk-UA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6C5EF0-D5C1-9E8C-3776-EF0B71EED33E}"/>
              </a:ext>
            </a:extLst>
          </p:cNvPr>
          <p:cNvSpPr txBox="1"/>
          <p:nvPr/>
        </p:nvSpPr>
        <p:spPr>
          <a:xfrm>
            <a:off x="7054251" y="5577086"/>
            <a:ext cx="17166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i="1" dirty="0">
                <a:effectLst/>
                <a:ea typeface="Times New Roman" panose="02020603050405020304" pitchFamily="18" charset="0"/>
              </a:rPr>
              <a:t>Код не по PEP 8</a:t>
            </a:r>
            <a:endParaRPr lang="uk-UA" sz="16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D1A415-C586-641C-1C16-A1F0C74916E9}"/>
              </a:ext>
            </a:extLst>
          </p:cNvPr>
          <p:cNvSpPr txBox="1"/>
          <p:nvPr/>
        </p:nvSpPr>
        <p:spPr>
          <a:xfrm>
            <a:off x="9668855" y="5779698"/>
            <a:ext cx="17166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i="1" dirty="0">
                <a:effectLst/>
                <a:ea typeface="Times New Roman" panose="02020603050405020304" pitchFamily="18" charset="0"/>
              </a:rPr>
              <a:t>Код по PEP 8</a:t>
            </a:r>
            <a:endParaRPr lang="uk-UA" sz="1600" i="1" dirty="0"/>
          </a:p>
        </p:txBody>
      </p:sp>
    </p:spTree>
    <p:extLst>
      <p:ext uri="{BB962C8B-B14F-4D97-AF65-F5344CB8AC3E}">
        <p14:creationId xmlns:p14="http://schemas.microsoft.com/office/powerpoint/2010/main" val="32335972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3AD329-5019-41AA-89F3-7E625F0C0141}"/>
              </a:ext>
            </a:extLst>
          </p:cNvPr>
          <p:cNvSpPr txBox="1"/>
          <p:nvPr/>
        </p:nvSpPr>
        <p:spPr>
          <a:xfrm>
            <a:off x="144094" y="520881"/>
            <a:ext cx="451417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Відступи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У Python для блоків коду використовують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4 пробіли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uk-UA" sz="14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Назви змінних і функцій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Використовують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snake_case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</a:t>
            </a: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DB8D7E-6F5C-A27C-9257-D6D7E1E8395E}"/>
              </a:ext>
            </a:extLst>
          </p:cNvPr>
          <p:cNvSpPr txBox="1"/>
          <p:nvPr/>
        </p:nvSpPr>
        <p:spPr>
          <a:xfrm>
            <a:off x="2762609" y="0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Основні правила PEP 8</a:t>
            </a:r>
            <a:endParaRPr kumimoji="0" lang="uk-UA" altLang="uk-UA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8B8099-94F9-E1A1-E447-C7C719951395}"/>
              </a:ext>
            </a:extLst>
          </p:cNvPr>
          <p:cNvSpPr txBox="1"/>
          <p:nvPr/>
        </p:nvSpPr>
        <p:spPr>
          <a:xfrm>
            <a:off x="5930031" y="3640407"/>
            <a:ext cx="45935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Імпорти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Імпорти зазвичай розміщують на початку файлу:</a:t>
            </a:r>
            <a:endParaRPr lang="en-US" altLang="uk-UA" sz="1600" dirty="0"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BF864F-D6CC-5194-E463-1F9B701D3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04" y="1103630"/>
            <a:ext cx="3143250" cy="695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314546-A568-1127-E040-23C29CA00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4" y="2828925"/>
            <a:ext cx="3714750" cy="12001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CD37C5-6468-64B6-C0F8-AA0A16965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04" y="4748383"/>
            <a:ext cx="3409950" cy="3524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C8954C-F561-2C7F-FF87-A3DFD94E9C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9738" y="1137121"/>
            <a:ext cx="3048000" cy="7143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6C487D8-7002-5106-0D1F-069F6D8F54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5331" y="2190050"/>
            <a:ext cx="2552700" cy="7143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8C41F94-D006-184E-7663-FFBD8FB542D3}"/>
              </a:ext>
            </a:extLst>
          </p:cNvPr>
          <p:cNvSpPr txBox="1"/>
          <p:nvPr/>
        </p:nvSpPr>
        <p:spPr>
          <a:xfrm>
            <a:off x="5930031" y="1851496"/>
            <a:ext cx="6534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600" dirty="0"/>
              <a:t>а не: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8E0738E-D36F-0153-88AC-6E32C68744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5331" y="4288987"/>
            <a:ext cx="1781175" cy="6953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D113F53-2BC2-9710-FC81-9306CC3483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5331" y="5482298"/>
            <a:ext cx="1647825" cy="11144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7C2B55C-D531-AD80-1CFD-8B5A4942755D}"/>
              </a:ext>
            </a:extLst>
          </p:cNvPr>
          <p:cNvSpPr txBox="1"/>
          <p:nvPr/>
        </p:nvSpPr>
        <p:spPr>
          <a:xfrm>
            <a:off x="7719832" y="5854844"/>
            <a:ext cx="2290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– це різні імена</a:t>
            </a:r>
            <a:r>
              <a:rPr kumimoji="0" lang="en-US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!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B299921-326A-3B4B-0468-FA5A13115AB4}"/>
              </a:ext>
            </a:extLst>
          </p:cNvPr>
          <p:cNvSpPr txBox="1"/>
          <p:nvPr/>
        </p:nvSpPr>
        <p:spPr>
          <a:xfrm>
            <a:off x="5930031" y="5111922"/>
            <a:ext cx="27324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Регістр має значення</a:t>
            </a: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068125-2C1C-8D0C-DC07-4A978ECCD3AA}"/>
              </a:ext>
            </a:extLst>
          </p:cNvPr>
          <p:cNvSpPr txBox="1"/>
          <p:nvPr/>
        </p:nvSpPr>
        <p:spPr>
          <a:xfrm>
            <a:off x="5930031" y="712385"/>
            <a:ext cx="32401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Пробіли навколо операторів</a:t>
            </a:r>
            <a:endParaRPr kumimoji="0" lang="en-US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764D56-CA70-2C73-D67F-5489C9B771EB}"/>
              </a:ext>
            </a:extLst>
          </p:cNvPr>
          <p:cNvSpPr txBox="1"/>
          <p:nvPr/>
        </p:nvSpPr>
        <p:spPr>
          <a:xfrm>
            <a:off x="126841" y="4352792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Для класів –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CapWords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073601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13044D-FE71-4D2B-AA0C-B2AB14F69143}"/>
              </a:ext>
            </a:extLst>
          </p:cNvPr>
          <p:cNvSpPr txBox="1"/>
          <p:nvPr/>
        </p:nvSpPr>
        <p:spPr>
          <a:xfrm>
            <a:off x="275165" y="603709"/>
            <a:ext cx="1164166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Один і той самий алгоритм можна записати по-різному.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Segoe UI Emoji" panose="020B0502040204020203" pitchFamily="34" charset="0"/>
              </a:rPr>
              <a:t>❌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Важко читати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uk-UA" sz="1600" dirty="0"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Segoe UI Symbol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Що змінилося?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зрозумілі назви (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radius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замість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r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пробіли навколо операторів;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порожній рядок для логічного поділу коду;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правильні відступи – 4 пробіли;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читабельна структура програми.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uk-UA" altLang="uk-UA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PEP 8 не змінює результат виконання програми – він допомагає зробити код зрозумілим для людини.</a:t>
            </a:r>
            <a:endParaRPr kumimoji="0" lang="uk-UA" altLang="uk-UA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010A57-C7AB-C388-8AF2-19D25278CF16}"/>
              </a:ext>
            </a:extLst>
          </p:cNvPr>
          <p:cNvSpPr txBox="1"/>
          <p:nvPr/>
        </p:nvSpPr>
        <p:spPr>
          <a:xfrm>
            <a:off x="5518571" y="859627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Segoe UI Symbol" panose="020B0502040204020203" pitchFamily="34" charset="0"/>
              </a:rPr>
              <a:t>✓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Зрозумілий стиль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912399-2F79-1960-6B05-69B62B5AFB8B}"/>
              </a:ext>
            </a:extLst>
          </p:cNvPr>
          <p:cNvSpPr txBox="1"/>
          <p:nvPr/>
        </p:nvSpPr>
        <p:spPr>
          <a:xfrm>
            <a:off x="3048718" y="18934"/>
            <a:ext cx="60945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uk-UA" altLang="uk-UA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PEP 8: поганий і хороший стиль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F3889D-0823-606B-9BA1-16C4ACAE9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25" y="1159851"/>
            <a:ext cx="3248025" cy="27336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41DC85-A1BF-95AE-3CC5-1E2E20516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120" y="1188484"/>
            <a:ext cx="3800475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865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4066" y="2541582"/>
            <a:ext cx="5693790" cy="1039819"/>
          </a:xfrm>
        </p:spPr>
        <p:txBody>
          <a:bodyPr/>
          <a:lstStyle/>
          <a:p>
            <a:pPr algn="ctr"/>
            <a:r>
              <a:rPr lang="uk-UA" b="1" dirty="0"/>
              <a:t>Дякую за увагу!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94579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1420</TotalTime>
  <Words>4091</Words>
  <Application>Microsoft Office PowerPoint</Application>
  <PresentationFormat>Widescreen</PresentationFormat>
  <Paragraphs>1018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Arial Unicode MS</vt:lpstr>
      <vt:lpstr>Arial</vt:lpstr>
      <vt:lpstr>Calibri</vt:lpstr>
      <vt:lpstr>Calibri Light</vt:lpstr>
      <vt:lpstr>Consolas</vt:lpstr>
      <vt:lpstr>Courier New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 Windows</dc:creator>
  <cp:lastModifiedBy>Пользователь Windows</cp:lastModifiedBy>
  <cp:revision>94</cp:revision>
  <dcterms:created xsi:type="dcterms:W3CDTF">2021-02-07T18:10:48Z</dcterms:created>
  <dcterms:modified xsi:type="dcterms:W3CDTF">2026-09-18T20:59:58Z</dcterms:modified>
</cp:coreProperties>
</file>