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2" r:id="rId3"/>
    <p:sldId id="278" r:id="rId4"/>
    <p:sldId id="274" r:id="rId5"/>
    <p:sldId id="258" r:id="rId6"/>
    <p:sldId id="275" r:id="rId7"/>
    <p:sldId id="276" r:id="rId8"/>
    <p:sldId id="277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Помірний стиль 4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85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2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9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07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5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4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5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0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2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0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2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9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8A87A34-81AB-432B-8DAE-1953F412C126}" type="datetimeFigureOut">
              <a:rPr lang="en-US" smtClean="0"/>
              <a:pPr rtl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70887"/>
            <a:ext cx="8689976" cy="1364923"/>
          </a:xfrm>
        </p:spPr>
        <p:txBody>
          <a:bodyPr rtlCol="0">
            <a:normAutofit/>
          </a:bodyPr>
          <a:lstStyle/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Стародавнього Світу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1735810"/>
            <a:ext cx="8689976" cy="3521989"/>
          </a:xfrm>
        </p:spPr>
        <p:txBody>
          <a:bodyPr rtlCol="0">
            <a:normAutofit fontScale="85000" lnSpcReduction="20000"/>
          </a:bodyPr>
          <a:lstStyle/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Західна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східна моделі (парадигми) філософії.</a:t>
            </a: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Філософія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Стародавнього Сходу: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філософія Стародавньої Індії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давня китайська філософія</a:t>
            </a: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Філософія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античності: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натурфілософія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класичний період давньогрецької філософії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філософія епохи еллінізму.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190343"/>
              </p:ext>
            </p:extLst>
          </p:nvPr>
        </p:nvGraphicFramePr>
        <p:xfrm>
          <a:off x="557938" y="719666"/>
          <a:ext cx="10941804" cy="54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703"/>
                <a:gridCol w="8214101"/>
              </a:tblGrid>
              <a:tr h="1092832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Докласичний</a:t>
                      </a:r>
                      <a:r>
                        <a:rPr lang="uk-UA" dirty="0" smtClean="0"/>
                        <a:t> період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Філософська школа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Представники 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Натурфілософія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Фалес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Мілетський</a:t>
                      </a:r>
                      <a:endParaRPr lang="uk-UA" sz="18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Анаксімандр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(611-545 до н.е.) - апейрон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Анаксімен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(585-525 до н.е.)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Піфагореїзм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Піфагор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(580-500 до н.е.)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Геракліт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(544-483 до н.е.). Логос – закон Всесвіту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Елеати</a:t>
                      </a:r>
                      <a:r>
                        <a:rPr lang="uk-UA" dirty="0" smtClean="0"/>
                        <a:t> (</a:t>
                      </a:r>
                      <a:r>
                        <a:rPr lang="uk-UA" dirty="0" err="1" smtClean="0"/>
                        <a:t>Елейська</a:t>
                      </a:r>
                      <a:r>
                        <a:rPr lang="uk-UA" dirty="0" smtClean="0"/>
                        <a:t> школа)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Ксенофан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Парменід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(540(520)-450 до н.е.)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(бл.490-бл.430 до н.е.). Апорії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Атомістична школа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Левкіпп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 н.е.)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Демокріт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(бл. 460-бл. 370 до н.е.)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9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342568"/>
              </p:ext>
            </p:extLst>
          </p:nvPr>
        </p:nvGraphicFramePr>
        <p:xfrm>
          <a:off x="418450" y="356460"/>
          <a:ext cx="11406756" cy="592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672"/>
                <a:gridCol w="2665706"/>
                <a:gridCol w="2851689"/>
                <a:gridCol w="2851689"/>
              </a:tblGrid>
              <a:tr h="210235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Класичний період античної філософії (IV-III ст. до н.е.)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Антропоцентризм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грец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anthropos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людина і 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centrum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центр)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529095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Софісти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 давньогрецької – "мудреці")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Протагор,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Горгій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Антифонт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Продік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Гіппій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Лікофрон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Сократ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(469-399 до н.е.)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(пр. 428-427 - пр. 348-347).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Аристотель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(384-322 до н.е.)</a:t>
                      </a:r>
                      <a:endParaRPr lang="uk-UA" dirty="0"/>
                    </a:p>
                  </a:txBody>
                  <a:tcPr/>
                </a:tc>
              </a:tr>
              <a:tr h="2288905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Зробив предметом дослідження поняття,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порушив проблему їх тлумачення та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родовидової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субординації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Перша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систематизована концепція об'єктивного ідеалізму.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 ідей і світ речей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Тіло і душа в людині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Концепція ідеальної 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«Матерія»</a:t>
                      </a:r>
                      <a:r>
                        <a:rPr lang="uk-UA" baseline="0" dirty="0" smtClean="0"/>
                        <a:t> і «форма»</a:t>
                      </a:r>
                    </a:p>
                    <a:p>
                      <a:r>
                        <a:rPr lang="uk-UA" dirty="0" smtClean="0"/>
                        <a:t>Вчення про душу. </a:t>
                      </a:r>
                    </a:p>
                    <a:p>
                      <a:r>
                        <a:rPr lang="uk-UA" dirty="0" smtClean="0"/>
                        <a:t>Соціальне вчення.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635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87632"/>
              </p:ext>
            </p:extLst>
          </p:nvPr>
        </p:nvGraphicFramePr>
        <p:xfrm>
          <a:off x="387456" y="719664"/>
          <a:ext cx="11329262" cy="571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103"/>
                <a:gridCol w="7687159"/>
              </a:tblGrid>
              <a:tr h="96264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Філософія епохи еллінізму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(ІІІ ст. до н.е. – V ст.)</a:t>
                      </a: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Стоїцизм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грец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stoa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портик в Афінах, де збиралися стоїки)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Зенон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Луцій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Сенека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 до н. е. — 65)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Марк Аврелій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(121—180)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Ідеал мудреця: свобода від пристрастей, від чуттєвих бажань (апатія).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Ідея самоцінності особи </a:t>
                      </a:r>
                      <a:endParaRPr lang="uk-UA" dirty="0"/>
                    </a:p>
                  </a:txBody>
                  <a:tcPr/>
                </a:tc>
              </a:tr>
              <a:tr h="791219"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Епікурейство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Епікур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(341—270 до н.е.)</a:t>
                      </a:r>
                      <a:endParaRPr lang="uk-UA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етична проблематика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відродив атомістичне вчення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Демокріта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Скептицизм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грец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skeptikos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той, що розглядає, досліджує)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Піррон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(360-280 до н.е.)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Секст-Емпірик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(200-250)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 неможливо пізнати.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Етика: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тараксія </a:t>
                      </a:r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Неоплатонізм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Плотін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(204-270).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Порфирій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(234-301(305)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Прокл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(410-485).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64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08745"/>
              </p:ext>
            </p:extLst>
          </p:nvPr>
        </p:nvGraphicFramePr>
        <p:xfrm>
          <a:off x="712920" y="719663"/>
          <a:ext cx="10802320" cy="516634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00580"/>
                <a:gridCol w="2700580"/>
                <a:gridCol w="2700580"/>
                <a:gridCol w="2700580"/>
              </a:tblGrid>
              <a:tr h="547469">
                <a:tc gridSpan="4">
                  <a:txBody>
                    <a:bodyPr/>
                    <a:lstStyle/>
                    <a:p>
                      <a:pPr algn="ctr"/>
                      <a:r>
                        <a:rPr lang="uk-UA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Розпад родового ладу і формування ранньокласових суспільних організацій</a:t>
                      </a:r>
                      <a:endParaRPr lang="uk-UA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956515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Єгипет,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Шумерська держава,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Вавилонська держава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 до н.е.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Індія (долина р.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Ганг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тис. до н.е.</a:t>
                      </a:r>
                    </a:p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(долина р. Хуанхе, Янцзи-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зян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тис. до н.е.</a:t>
                      </a:r>
                    </a:p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Балканський пів-в,</a:t>
                      </a:r>
                      <a:r>
                        <a:rPr lang="uk-UA" sz="2000" baseline="0" dirty="0" smtClean="0"/>
                        <a:t> </a:t>
                      </a:r>
                    </a:p>
                    <a:p>
                      <a:pPr algn="ctr"/>
                      <a:r>
                        <a:rPr lang="uk-UA" sz="2000" baseline="0" dirty="0" err="1" smtClean="0"/>
                        <a:t>Зх</a:t>
                      </a:r>
                      <a:r>
                        <a:rPr lang="uk-UA" sz="2000" baseline="0" dirty="0" smtClean="0"/>
                        <a:t> узбережжя Малої Азії, </a:t>
                      </a:r>
                      <a:r>
                        <a:rPr lang="uk-UA" sz="2000" baseline="0" dirty="0" err="1" smtClean="0"/>
                        <a:t>Пд</a:t>
                      </a:r>
                      <a:r>
                        <a:rPr lang="uk-UA" sz="2000" baseline="0" dirty="0" smtClean="0"/>
                        <a:t> узбережжя </a:t>
                      </a:r>
                      <a:r>
                        <a:rPr lang="uk-UA" sz="2000" baseline="0" dirty="0" err="1" smtClean="0"/>
                        <a:t>Апенінського</a:t>
                      </a:r>
                      <a:r>
                        <a:rPr lang="uk-UA" sz="2000" baseline="0" dirty="0" smtClean="0"/>
                        <a:t> пів-ва (Греція)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тис. до н.е.</a:t>
                      </a:r>
                    </a:p>
                    <a:p>
                      <a:pPr algn="ctr"/>
                      <a:endParaRPr lang="uk-UA" sz="2000" dirty="0"/>
                    </a:p>
                  </a:txBody>
                  <a:tcPr/>
                </a:tc>
              </a:tr>
              <a:tr h="2393839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Окремі елементи філософських ідей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протофілософія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 філософії з більш-менш чітко вираженою її специфікою як теоретичної форми світогляду.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«Стрижнева доба» філософії (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VIII-VI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до н.е.)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9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Стародавнього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Сходу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1937288"/>
            <a:ext cx="4873474" cy="679994"/>
          </a:xfrm>
        </p:spPr>
        <p:txBody>
          <a:bodyPr/>
          <a:lstStyle/>
          <a:p>
            <a:pPr algn="ctr"/>
            <a:r>
              <a:rPr lang="uk-UA" dirty="0" smtClean="0"/>
              <a:t>Специфіка розвитку країн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 родового ладу і формування рабовласницьких відносин ускладнені і уповільнені феодально-ієрархічною організацією суспільства (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чиновничо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-бюрократична система </a:t>
            </a:r>
            <a:r>
              <a:rPr lang="uk-UA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Китаї, 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кастовий лад в індії)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937288"/>
            <a:ext cx="4881804" cy="1113724"/>
          </a:xfrm>
        </p:spPr>
        <p:txBody>
          <a:bodyPr/>
          <a:lstStyle/>
          <a:p>
            <a:pPr algn="ctr"/>
            <a:r>
              <a:rPr lang="uk-UA" dirty="0" smtClean="0"/>
              <a:t>Особливості </a:t>
            </a:r>
            <a:endParaRPr lang="uk-UA" dirty="0"/>
          </a:p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2617282"/>
            <a:ext cx="5105401" cy="3953999"/>
          </a:xfrm>
        </p:spPr>
        <p:txBody>
          <a:bodyPr>
            <a:normAutofit fontScale="92500"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консервація традиційних релігійно-міфологічних уявлень</a:t>
            </a:r>
          </a:p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 релігійно-моральної проблематики над науково-теоретичною, ідеалізму над матеріалізмом</a:t>
            </a:r>
          </a:p>
          <a:p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ілософія не так критично заперечувала міфологію і релігію, як намагалась побороти їх зсередини, шляхом 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раціоналізаціїі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концептуального розвитку закладених у них світоглядних можливостей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05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Стародавня </a:t>
            </a:r>
            <a:r>
              <a:rPr lang="uk-UA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ндія 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н.е.)</a:t>
            </a:r>
            <a:endParaRPr lang="uk-UA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 smtClean="0"/>
              <a:t>Ортодоксальні, класичні філософські школи (</a:t>
            </a:r>
            <a:r>
              <a:rPr lang="uk-UA" b="1" i="1" dirty="0" err="1" smtClean="0"/>
              <a:t>даршан</a:t>
            </a:r>
            <a:r>
              <a:rPr lang="uk-UA" b="1" i="1" dirty="0" smtClean="0"/>
              <a:t>)</a:t>
            </a:r>
          </a:p>
          <a:p>
            <a:r>
              <a:rPr lang="uk-UA" dirty="0" smtClean="0"/>
              <a:t>Веданта</a:t>
            </a:r>
          </a:p>
          <a:p>
            <a:r>
              <a:rPr lang="uk-UA" dirty="0" err="1" smtClean="0"/>
              <a:t>Міманса</a:t>
            </a:r>
            <a:endParaRPr lang="uk-UA" dirty="0" smtClean="0"/>
          </a:p>
          <a:p>
            <a:r>
              <a:rPr lang="uk-UA" dirty="0" err="1" smtClean="0"/>
              <a:t>Вайшешика</a:t>
            </a:r>
            <a:endParaRPr lang="uk-UA" dirty="0" smtClean="0"/>
          </a:p>
          <a:p>
            <a:r>
              <a:rPr lang="uk-UA" dirty="0" err="1" smtClean="0"/>
              <a:t>Санкг</a:t>
            </a:r>
            <a:r>
              <a:rPr lang="uk-UA" dirty="0" err="1"/>
              <a:t>'</a:t>
            </a:r>
            <a:r>
              <a:rPr lang="uk-UA" dirty="0" err="1" smtClean="0"/>
              <a:t>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i="1" dirty="0" err="1" smtClean="0"/>
              <a:t>неОртодоксальні</a:t>
            </a:r>
            <a:r>
              <a:rPr lang="uk-UA" b="1" i="1" dirty="0" smtClean="0"/>
              <a:t>, некласичні філософські школи (</a:t>
            </a:r>
            <a:r>
              <a:rPr lang="uk-UA" b="1" i="1" dirty="0" err="1" smtClean="0"/>
              <a:t>настіка</a:t>
            </a:r>
            <a:r>
              <a:rPr lang="uk-UA" b="1" i="1" dirty="0" smtClean="0"/>
              <a:t>)</a:t>
            </a:r>
            <a:endParaRPr lang="uk-UA" b="1" i="1" dirty="0"/>
          </a:p>
          <a:p>
            <a:r>
              <a:rPr lang="uk-UA" dirty="0" err="1" smtClean="0"/>
              <a:t>Чарвака-локаята</a:t>
            </a:r>
            <a:endParaRPr lang="uk-UA" dirty="0" smtClean="0"/>
          </a:p>
          <a:p>
            <a:r>
              <a:rPr lang="uk-UA" dirty="0" smtClean="0"/>
              <a:t>Буддизм</a:t>
            </a:r>
          </a:p>
          <a:p>
            <a:r>
              <a:rPr lang="uk-UA" dirty="0" smtClean="0"/>
              <a:t>джайнізм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38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3788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класичні </a:t>
            </a:r>
            <a:r>
              <a:rPr lang="uk-UA" b="1" i="1" dirty="0"/>
              <a:t>філософські школи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782306"/>
            <a:ext cx="5106026" cy="4008893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Веданта</a:t>
            </a:r>
          </a:p>
          <a:p>
            <a:endParaRPr lang="uk-UA" dirty="0"/>
          </a:p>
          <a:p>
            <a:r>
              <a:rPr lang="uk-UA" dirty="0" err="1" smtClean="0"/>
              <a:t>Міманса</a:t>
            </a:r>
            <a:endParaRPr lang="uk-UA" dirty="0" smtClean="0"/>
          </a:p>
          <a:p>
            <a:endParaRPr lang="uk-UA" dirty="0"/>
          </a:p>
          <a:p>
            <a:r>
              <a:rPr lang="uk-UA" dirty="0" err="1" smtClean="0"/>
              <a:t>Вайшешика</a:t>
            </a:r>
            <a:endParaRPr lang="uk-UA" dirty="0" smtClean="0"/>
          </a:p>
          <a:p>
            <a:endParaRPr lang="uk-UA" dirty="0"/>
          </a:p>
          <a:p>
            <a:r>
              <a:rPr lang="uk-UA" dirty="0" err="1"/>
              <a:t>Санкг'я</a:t>
            </a:r>
            <a:r>
              <a:rPr lang="uk-UA" dirty="0"/>
              <a:t>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1534332"/>
            <a:ext cx="5105400" cy="4256867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ідеї: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некласичні філософські школи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2712829" cy="3424107"/>
          </a:xfrm>
        </p:spPr>
        <p:txBody>
          <a:bodyPr/>
          <a:lstStyle/>
          <a:p>
            <a:r>
              <a:rPr lang="uk-UA" dirty="0" err="1" smtClean="0"/>
              <a:t>Чарвака-локаята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Буддизм</a:t>
            </a:r>
          </a:p>
          <a:p>
            <a:endParaRPr lang="uk-UA" dirty="0" smtClean="0"/>
          </a:p>
          <a:p>
            <a:r>
              <a:rPr lang="uk-UA" dirty="0" smtClean="0"/>
              <a:t>Джайнізм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1751308"/>
            <a:ext cx="5105400" cy="4039891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/>
              <a:t>Основні ідеї: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29776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Стародавній Китай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V-I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н.е.)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конфуціанство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Моїзм</a:t>
            </a:r>
            <a:endParaRPr lang="uk-UA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легізм</a:t>
            </a:r>
            <a:endParaRPr lang="uk-UA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даосизм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354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39847"/>
              </p:ext>
            </p:extLst>
          </p:nvPr>
        </p:nvGraphicFramePr>
        <p:xfrm>
          <a:off x="836906" y="719666"/>
          <a:ext cx="10802320" cy="555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97"/>
                <a:gridCol w="3192651"/>
                <a:gridCol w="5734372"/>
              </a:tblGrid>
              <a:tr h="1111430"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виникнення, засновник (якщо є)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ідеї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Конфуціанство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Даосизм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Моїзм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Легізм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39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24118"/>
            <a:ext cx="10364452" cy="1554844"/>
          </a:xfrm>
        </p:spPr>
        <p:txBody>
          <a:bodyPr/>
          <a:lstStyle/>
          <a:p>
            <a:r>
              <a:rPr lang="uk-UA" b="1" i="1" dirty="0"/>
              <a:t>Філософія античності</a:t>
            </a:r>
            <a:r>
              <a:rPr lang="uk-UA" dirty="0"/>
              <a:t/>
            </a:r>
            <a:br>
              <a:rPr lang="uk-UA" dirty="0"/>
            </a:br>
            <a:r>
              <a:rPr lang="uk-UA" b="1" i="1" cap="none" dirty="0" smtClean="0"/>
              <a:t>Поділяється на три періоди:</a:t>
            </a:r>
            <a:endParaRPr lang="uk-UA" cap="none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i="1" dirty="0" err="1"/>
              <a:t>досократівський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>
          <a:xfrm>
            <a:off x="1033594" y="2943355"/>
            <a:ext cx="3298976" cy="2847845"/>
          </a:xfrm>
        </p:spPr>
        <p:txBody>
          <a:bodyPr>
            <a:normAutofit/>
          </a:bodyPr>
          <a:lstStyle/>
          <a:p>
            <a:r>
              <a:rPr lang="uk-UA" sz="2000" dirty="0"/>
              <a:t>VI-V ст. до н.е. </a:t>
            </a:r>
            <a:endParaRPr lang="uk-UA" sz="2000" dirty="0" smtClean="0"/>
          </a:p>
          <a:p>
            <a:pPr algn="just"/>
            <a:r>
              <a:rPr lang="uk-UA" sz="2000" dirty="0"/>
              <a:t>Натурфілософія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i="1" dirty="0"/>
              <a:t>класичний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IV-III ст. до н.е. </a:t>
            </a:r>
            <a:endParaRPr lang="uk-UA" sz="2000" dirty="0" smtClean="0"/>
          </a:p>
          <a:p>
            <a:r>
              <a:rPr lang="uk-UA" sz="2000" dirty="0"/>
              <a:t>Розквіт демократії.</a:t>
            </a:r>
            <a:endParaRPr lang="uk-UA" sz="2000" dirty="0" smtClean="0"/>
          </a:p>
          <a:p>
            <a:pPr algn="just"/>
            <a:r>
              <a:rPr lang="uk-UA" sz="2000" dirty="0"/>
              <a:t>мислителі звертаються до людини, до політики, етики, гносеології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/>
          <a:lstStyle/>
          <a:p>
            <a:r>
              <a:rPr lang="uk-UA" i="1" dirty="0"/>
              <a:t>Елліністичний</a:t>
            </a:r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sz="2000" dirty="0"/>
              <a:t>ІІІ ст. до н.е. – V ст. </a:t>
            </a:r>
            <a:endParaRPr lang="uk-UA" sz="2000" dirty="0" smtClean="0"/>
          </a:p>
          <a:p>
            <a:r>
              <a:rPr lang="uk-UA" sz="2000" dirty="0" smtClean="0"/>
              <a:t>епоха </a:t>
            </a:r>
            <a:r>
              <a:rPr lang="uk-UA" sz="2000" dirty="0"/>
              <a:t>еллінізму та Римської </a:t>
            </a:r>
            <a:r>
              <a:rPr lang="uk-UA" sz="2000" dirty="0" smtClean="0"/>
              <a:t>імперії</a:t>
            </a:r>
          </a:p>
          <a:p>
            <a:r>
              <a:rPr lang="uk-UA" sz="2000" dirty="0"/>
              <a:t>У філософії домінує етико-релігійна проблематика</a:t>
            </a:r>
            <a:endParaRPr lang="uk-UA" sz="2000" dirty="0" smtClean="0"/>
          </a:p>
          <a:p>
            <a:endParaRPr lang="uk-UA" dirty="0" smtClean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5239816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349</TotalTime>
  <Words>567</Words>
  <Application>Microsoft Office PowerPoint</Application>
  <PresentationFormat>Широкий екран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Tw Cen MT</vt:lpstr>
      <vt:lpstr>Краплинка</vt:lpstr>
      <vt:lpstr>Філософія Стародавнього Світу</vt:lpstr>
      <vt:lpstr>Презентація PowerPoint</vt:lpstr>
      <vt:lpstr>Філософія Стародавнього Сходу</vt:lpstr>
      <vt:lpstr>Стародавня Індія (VI-ІI ст. до н.е.)</vt:lpstr>
      <vt:lpstr> класичні філософські школи : </vt:lpstr>
      <vt:lpstr>некласичні філософські школи</vt:lpstr>
      <vt:lpstr>Стародавній Китай (V-I ст. до н.е.)</vt:lpstr>
      <vt:lpstr>Презентація PowerPoint</vt:lpstr>
      <vt:lpstr>Філософія античності Поділяється на три періоди: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33</cp:revision>
  <dcterms:created xsi:type="dcterms:W3CDTF">2022-09-01T19:59:16Z</dcterms:created>
  <dcterms:modified xsi:type="dcterms:W3CDTF">2022-09-27T13:51:46Z</dcterms:modified>
</cp:coreProperties>
</file>