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72" r:id="rId3"/>
    <p:sldId id="278" r:id="rId4"/>
    <p:sldId id="274" r:id="rId5"/>
    <p:sldId id="258" r:id="rId6"/>
    <p:sldId id="275" r:id="rId7"/>
    <p:sldId id="276" r:id="rId8"/>
    <p:sldId id="277" r:id="rId9"/>
    <p:sldId id="279" r:id="rId10"/>
    <p:sldId id="280" r:id="rId11"/>
    <p:sldId id="281" r:id="rId12"/>
    <p:sldId id="282" r:id="rId13"/>
  </p:sldIdLst>
  <p:sldSz cx="12192000" cy="6858000"/>
  <p:notesSz cx="6858000" cy="9144000"/>
  <p:defaultTextStyle>
    <a:defPPr rtl="0">
      <a:defRPr lang="uk-UA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505E3EF-67EA-436B-97B2-0124C06EBD24}" styleName="Помірний стиль 4 –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9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251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175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pPr rtl="0"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385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4627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pPr rtl="0"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6498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pPr rtl="0"/>
              <a:t>9/27/2022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4940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pPr rtl="0"/>
              <a:t>9/27/2022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807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546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592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pPr rtl="0"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048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753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pPr rtl="0"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40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9/27/2022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726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9/27/2022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196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pPr rtl="0"/>
              <a:t>9/27/2022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703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728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8A87A34-81AB-432B-8DAE-1953F412C126}" type="datetimeFigureOut">
              <a:rPr lang="en-US" smtClean="0"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596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48A87A34-81AB-432B-8DAE-1953F412C126}" type="datetimeFigureOut">
              <a:rPr lang="en-US" smtClean="0"/>
              <a:pPr rtl="0"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832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370887"/>
            <a:ext cx="8689976" cy="1364923"/>
          </a:xfrm>
        </p:spPr>
        <p:txBody>
          <a:bodyPr rtlCol="0">
            <a:normAutofit/>
          </a:bodyPr>
          <a:lstStyle/>
          <a:p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 Стародавнього Світу</a:t>
            </a:r>
            <a:endParaRPr lang="uk-U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751012" y="1735810"/>
            <a:ext cx="8689976" cy="3521989"/>
          </a:xfrm>
        </p:spPr>
        <p:txBody>
          <a:bodyPr rtlCol="0">
            <a:normAutofit fontScale="85000" lnSpcReduction="20000"/>
          </a:bodyPr>
          <a:lstStyle/>
          <a:p>
            <a:pPr lvl="0"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Західна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східна моделі (парадигми) філософії.</a:t>
            </a:r>
          </a:p>
          <a:p>
            <a:pPr lvl="0"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Філософія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Стародавнього Сходу: </a:t>
            </a: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А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філософія Стародавньої Індії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давня китайська філософія</a:t>
            </a:r>
          </a:p>
          <a:p>
            <a:pPr lvl="0"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Філософія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античності: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А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натурфілософія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класичний період давньогрецької філософії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філософія епохи еллінізму.</a:t>
            </a:r>
          </a:p>
        </p:txBody>
      </p:sp>
    </p:spTree>
    <p:extLst>
      <p:ext uri="{BB962C8B-B14F-4D97-AF65-F5344CB8AC3E}">
        <p14:creationId xmlns:p14="http://schemas.microsoft.com/office/powerpoint/2010/main" val="2622186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190343"/>
              </p:ext>
            </p:extLst>
          </p:nvPr>
        </p:nvGraphicFramePr>
        <p:xfrm>
          <a:off x="557938" y="719666"/>
          <a:ext cx="10941804" cy="546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7703"/>
                <a:gridCol w="8214101"/>
              </a:tblGrid>
              <a:tr h="1092832"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Докласичний</a:t>
                      </a:r>
                      <a:r>
                        <a:rPr lang="uk-UA" dirty="0" smtClean="0"/>
                        <a:t> період</a:t>
                      </a:r>
                    </a:p>
                    <a:p>
                      <a:endParaRPr lang="uk-UA" dirty="0" smtClean="0"/>
                    </a:p>
                    <a:p>
                      <a:r>
                        <a:rPr lang="uk-UA" dirty="0" smtClean="0"/>
                        <a:t>Філософська школа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 smtClean="0"/>
                    </a:p>
                    <a:p>
                      <a:r>
                        <a:rPr lang="uk-UA" dirty="0" smtClean="0"/>
                        <a:t>Представники </a:t>
                      </a:r>
                      <a:endParaRPr lang="uk-UA" dirty="0"/>
                    </a:p>
                  </a:txBody>
                  <a:tcPr/>
                </a:tc>
              </a:tr>
              <a:tr h="1092832">
                <a:tc>
                  <a:txBody>
                    <a:bodyPr/>
                    <a:lstStyle/>
                    <a:p>
                      <a:r>
                        <a:rPr lang="uk-UA" dirty="0" smtClean="0"/>
                        <a:t>Натурфілософія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Фалес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Мілетський</a:t>
                      </a:r>
                      <a:endParaRPr lang="uk-UA" sz="1800" b="1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Анаксімандр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(611-545 до н.е.) - апейрон</a:t>
                      </a:r>
                    </a:p>
                    <a:p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Анаксімен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(585-525 до н.е.)</a:t>
                      </a:r>
                      <a:endParaRPr lang="uk-UA" dirty="0"/>
                    </a:p>
                  </a:txBody>
                  <a:tcPr/>
                </a:tc>
              </a:tr>
              <a:tr h="1092832">
                <a:tc>
                  <a:txBody>
                    <a:bodyPr/>
                    <a:lstStyle/>
                    <a:p>
                      <a:r>
                        <a:rPr lang="uk-UA" dirty="0" smtClean="0"/>
                        <a:t>Піфагореїзм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Піфагор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(580-500 до н.е.)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Геракліт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(544-483 до н.е.). Логос – закон Всесвіту</a:t>
                      </a:r>
                      <a:endParaRPr lang="uk-UA" dirty="0"/>
                    </a:p>
                  </a:txBody>
                  <a:tcPr/>
                </a:tc>
              </a:tr>
              <a:tr h="1092832"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Елеати</a:t>
                      </a:r>
                      <a:r>
                        <a:rPr lang="uk-UA" dirty="0" smtClean="0"/>
                        <a:t> (</a:t>
                      </a:r>
                      <a:r>
                        <a:rPr lang="uk-UA" dirty="0" err="1" smtClean="0"/>
                        <a:t>Елейська</a:t>
                      </a:r>
                      <a:r>
                        <a:rPr lang="uk-UA" dirty="0" smtClean="0"/>
                        <a:t> школа)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Ксенофан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Парменід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(540(520)-450 до н.е.) 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Зенон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(бл.490-бл.430 до н.е.). Апорії</a:t>
                      </a:r>
                      <a:endParaRPr lang="uk-UA" dirty="0"/>
                    </a:p>
                  </a:txBody>
                  <a:tcPr/>
                </a:tc>
              </a:tr>
              <a:tr h="1092832">
                <a:tc>
                  <a:txBody>
                    <a:bodyPr/>
                    <a:lstStyle/>
                    <a:p>
                      <a:r>
                        <a:rPr lang="uk-UA" dirty="0" smtClean="0"/>
                        <a:t>Атомістична школа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Левкіпп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До н.е.)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Демокріт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(бл. 460-бл. 370 до н.е.)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799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4342568"/>
              </p:ext>
            </p:extLst>
          </p:nvPr>
        </p:nvGraphicFramePr>
        <p:xfrm>
          <a:off x="418450" y="356460"/>
          <a:ext cx="11406756" cy="5920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7672"/>
                <a:gridCol w="2665706"/>
                <a:gridCol w="2851689"/>
                <a:gridCol w="2851689"/>
              </a:tblGrid>
              <a:tr h="2102354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Класичний період античної філософії (IV-III ст. до н.е.)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b="1" i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Антропоцентризм</a:t>
                      </a:r>
                      <a:r>
                        <a:rPr lang="uk-UA" sz="2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uk-UA" sz="2800" b="1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грец</a:t>
                      </a:r>
                      <a:r>
                        <a:rPr lang="uk-UA" sz="2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2800" b="1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anthropos</a:t>
                      </a:r>
                      <a:r>
                        <a:rPr lang="uk-UA" sz="2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людина і </a:t>
                      </a:r>
                      <a:r>
                        <a:rPr lang="uk-UA" sz="2800" b="1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centrum</a:t>
                      </a:r>
                      <a:r>
                        <a:rPr lang="uk-UA" sz="2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центр)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uk-UA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1529095"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Софісти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(з давньогрецької – "мудреці")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Протагор,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Горгій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Антифонт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Продік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Гіппій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Лікофрон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Сократ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(469-399 до н.е.)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Платон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(пр. 428-427 - пр. 348-347).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Аристотель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(384-322 до н.е.)</a:t>
                      </a:r>
                      <a:endParaRPr lang="uk-UA" dirty="0"/>
                    </a:p>
                  </a:txBody>
                  <a:tcPr/>
                </a:tc>
              </a:tr>
              <a:tr h="2288905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Зробив предметом дослідження поняття,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порушив проблему їх тлумачення та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родовидової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субординації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Перша</a:t>
                      </a:r>
                      <a:r>
                        <a:rPr lang="uk-UA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систематизована концепція об'єктивного ідеалізму.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Світ ідей і світ речей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Тіло і душа в людині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Концепція ідеальної держави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«Матерія»</a:t>
                      </a:r>
                      <a:r>
                        <a:rPr lang="uk-UA" baseline="0" dirty="0" smtClean="0"/>
                        <a:t> і «форма»</a:t>
                      </a:r>
                    </a:p>
                    <a:p>
                      <a:r>
                        <a:rPr lang="uk-UA" dirty="0" smtClean="0"/>
                        <a:t>Вчення про душу. </a:t>
                      </a:r>
                    </a:p>
                    <a:p>
                      <a:r>
                        <a:rPr lang="uk-UA" dirty="0" smtClean="0"/>
                        <a:t>Соціальне вчення.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635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987632"/>
              </p:ext>
            </p:extLst>
          </p:nvPr>
        </p:nvGraphicFramePr>
        <p:xfrm>
          <a:off x="387456" y="719664"/>
          <a:ext cx="11329262" cy="57175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2103"/>
                <a:gridCol w="7687159"/>
              </a:tblGrid>
              <a:tr h="96264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Філософія епохи еллінізму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(ІІІ ст. до н.е. – V ст.)</a:t>
                      </a:r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962646"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Стоїцизм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грец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stoa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портик в Афінах, де збиралися стоїки)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Зенон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Луцій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Сенека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(4 до н. е. — 65)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Марк Аврелій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(121—180)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Ідеал мудреця: свобода від пристрастей, від чуттєвих бажань (апатія).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Ідея самоцінності особи </a:t>
                      </a:r>
                      <a:endParaRPr lang="uk-UA" dirty="0"/>
                    </a:p>
                  </a:txBody>
                  <a:tcPr/>
                </a:tc>
              </a:tr>
              <a:tr h="791219">
                <a:tc>
                  <a:txBody>
                    <a:bodyPr/>
                    <a:lstStyle/>
                    <a:p>
                      <a:r>
                        <a:rPr lang="uk-UA" b="1" i="1" dirty="0" smtClean="0"/>
                        <a:t>Епікурейство 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Епікур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(341—270 до н.е.)</a:t>
                      </a:r>
                      <a:endParaRPr lang="uk-UA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етична проблематика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відродив атомістичне вчення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Демокріта</a:t>
                      </a:r>
                      <a:endParaRPr lang="uk-UA" dirty="0" smtClean="0"/>
                    </a:p>
                    <a:p>
                      <a:endParaRPr lang="uk-UA" dirty="0"/>
                    </a:p>
                  </a:txBody>
                  <a:tcPr/>
                </a:tc>
              </a:tr>
              <a:tr h="962646"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Скептицизм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грец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skeptikos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той, що розглядає, досліджує)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Піррон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(360-280 до н.е.) 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Секст-Емпірик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(200-250)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Світ неможливо пізнати.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Етика:</a:t>
                      </a:r>
                      <a:r>
                        <a:rPr lang="uk-UA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тараксія </a:t>
                      </a:r>
                      <a:endParaRPr lang="uk-UA" dirty="0"/>
                    </a:p>
                  </a:txBody>
                  <a:tcPr/>
                </a:tc>
              </a:tr>
              <a:tr h="962646"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Неоплатонізм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Плотін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(204-270). 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Порфирій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(234-301(305)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Прокл 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(410-485).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9646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708745"/>
              </p:ext>
            </p:extLst>
          </p:nvPr>
        </p:nvGraphicFramePr>
        <p:xfrm>
          <a:off x="712920" y="719663"/>
          <a:ext cx="10802320" cy="516634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700580"/>
                <a:gridCol w="2700580"/>
                <a:gridCol w="2700580"/>
                <a:gridCol w="2700580"/>
              </a:tblGrid>
              <a:tr h="547469">
                <a:tc gridSpan="4">
                  <a:txBody>
                    <a:bodyPr/>
                    <a:lstStyle/>
                    <a:p>
                      <a:pPr algn="ctr"/>
                      <a:r>
                        <a:rPr lang="uk-UA" sz="2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Розпад родового ладу і формування ранньокласових суспільних організацій</a:t>
                      </a:r>
                      <a:endParaRPr lang="uk-UA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1956515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Єгипет, </a:t>
                      </a:r>
                    </a:p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Шумерська держава,</a:t>
                      </a:r>
                    </a:p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Вавилонська держава</a:t>
                      </a:r>
                    </a:p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 </a:t>
                      </a: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тис. до н.е.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Індія (долина р.</a:t>
                      </a:r>
                      <a:r>
                        <a:rPr lang="uk-UA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Ганг</a:t>
                      </a: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ІІІ тис. до н.е.</a:t>
                      </a:r>
                    </a:p>
                    <a:p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Китай </a:t>
                      </a:r>
                    </a:p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(долина р. Хуанхе, Янцзи-</a:t>
                      </a:r>
                      <a:r>
                        <a:rPr lang="uk-UA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зян</a:t>
                      </a: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тис. до н.е.</a:t>
                      </a:r>
                    </a:p>
                    <a:p>
                      <a:pPr algn="ctr"/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Балканський пів-в,</a:t>
                      </a:r>
                      <a:r>
                        <a:rPr lang="uk-UA" sz="2000" baseline="0" dirty="0" smtClean="0"/>
                        <a:t> </a:t>
                      </a:r>
                    </a:p>
                    <a:p>
                      <a:pPr algn="ctr"/>
                      <a:r>
                        <a:rPr lang="uk-UA" sz="2000" baseline="0" dirty="0" err="1" smtClean="0"/>
                        <a:t>Зх</a:t>
                      </a:r>
                      <a:r>
                        <a:rPr lang="uk-UA" sz="2000" baseline="0" dirty="0" smtClean="0"/>
                        <a:t> узбережжя Малої Азії, </a:t>
                      </a:r>
                      <a:r>
                        <a:rPr lang="uk-UA" sz="2000" baseline="0" dirty="0" err="1" smtClean="0"/>
                        <a:t>Пд</a:t>
                      </a:r>
                      <a:r>
                        <a:rPr lang="uk-UA" sz="2000" baseline="0" dirty="0" smtClean="0"/>
                        <a:t> узбережжя </a:t>
                      </a:r>
                      <a:r>
                        <a:rPr lang="uk-UA" sz="2000" baseline="0" dirty="0" err="1" smtClean="0"/>
                        <a:t>Апенінського</a:t>
                      </a:r>
                      <a:r>
                        <a:rPr lang="uk-UA" sz="2000" baseline="0" dirty="0" smtClean="0"/>
                        <a:t> пів-ва (Греція)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тис. до н.е.</a:t>
                      </a:r>
                    </a:p>
                    <a:p>
                      <a:pPr algn="ctr"/>
                      <a:endParaRPr lang="uk-UA" sz="2000" dirty="0"/>
                    </a:p>
                  </a:txBody>
                  <a:tcPr/>
                </a:tc>
              </a:tr>
              <a:tr h="2393839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Окремі елементи філософських ідей</a:t>
                      </a:r>
                    </a:p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uk-UA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протофілософія</a:t>
                      </a: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Становлення філософії з більш-менш чітко вираженою її специфікою як теоретичної форми світогляду.</a:t>
                      </a:r>
                    </a:p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«Стрижнева доба» філософії (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VIII-VI </a:t>
                      </a: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ст. до н.е.)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2697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 Стародавнього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Сходу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913774" y="1937288"/>
            <a:ext cx="4873474" cy="679994"/>
          </a:xfrm>
        </p:spPr>
        <p:txBody>
          <a:bodyPr/>
          <a:lstStyle/>
          <a:p>
            <a:pPr algn="ctr"/>
            <a:r>
              <a:rPr lang="uk-UA" dirty="0" smtClean="0"/>
              <a:t>Специфіка розвитку країн</a:t>
            </a: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uk-UA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розпад родового ладу і формування рабовласницьких відносин ускладнені і уповільнені феодально-ієрархічною організацією суспільства (</a:t>
            </a:r>
            <a:r>
              <a:rPr lang="uk-UA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чиновничо</a:t>
            </a:r>
            <a:r>
              <a:rPr lang="uk-UA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-бюрократична система </a:t>
            </a:r>
            <a:r>
              <a:rPr lang="uk-UA" cap="none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cap="none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Китаї, </a:t>
            </a:r>
            <a:r>
              <a:rPr lang="uk-UA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кастовий лад в індії)</a:t>
            </a:r>
            <a:endParaRPr lang="uk-UA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396423" y="1937288"/>
            <a:ext cx="4881804" cy="1113724"/>
          </a:xfrm>
        </p:spPr>
        <p:txBody>
          <a:bodyPr/>
          <a:lstStyle/>
          <a:p>
            <a:pPr algn="ctr"/>
            <a:r>
              <a:rPr lang="uk-UA" dirty="0" smtClean="0"/>
              <a:t>Особливості </a:t>
            </a:r>
            <a:endParaRPr lang="uk-UA" dirty="0"/>
          </a:p>
          <a:p>
            <a:endParaRPr lang="uk-UA" dirty="0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14"/>
          </p:nvPr>
        </p:nvSpPr>
        <p:spPr>
          <a:xfrm>
            <a:off x="6172200" y="2617282"/>
            <a:ext cx="5105401" cy="3953999"/>
          </a:xfrm>
        </p:spPr>
        <p:txBody>
          <a:bodyPr>
            <a:normAutofit fontScale="92500"/>
          </a:bodyPr>
          <a:lstStyle/>
          <a:p>
            <a:r>
              <a:rPr lang="uk-UA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консервація традиційних релігійно-міфологічних уявлень</a:t>
            </a:r>
          </a:p>
          <a:p>
            <a:r>
              <a:rPr lang="uk-UA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 релігійно-моральної проблематики над науково-теоретичною, ідеалізму над матеріалізмом</a:t>
            </a:r>
          </a:p>
          <a:p>
            <a:r>
              <a:rPr lang="uk-UA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uk-UA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ілософія не так критично заперечувала міфологію і релігію, як намагалась побороти їх зсередини, шляхом </a:t>
            </a:r>
            <a:r>
              <a:rPr lang="uk-UA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раціоналізаціїі</a:t>
            </a:r>
            <a:r>
              <a:rPr lang="uk-UA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концептуального розвитку закладених у них світоглядних можливостей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77059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Стародавня </a:t>
            </a:r>
            <a:r>
              <a:rPr lang="uk-UA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ндія </a:t>
            </a:r>
            <a:r>
              <a:rPr lang="uk-UA" sz="3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VI-</a:t>
            </a:r>
            <a:r>
              <a:rPr lang="uk-UA" sz="3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sz="3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uk-UA" sz="3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 до н.е.)</a:t>
            </a:r>
            <a:endParaRPr lang="uk-UA" sz="32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b="1" i="1" dirty="0" smtClean="0"/>
              <a:t>Ортодоксальні, класичні філософські школи (</a:t>
            </a:r>
            <a:r>
              <a:rPr lang="uk-UA" b="1" i="1" dirty="0" err="1" smtClean="0"/>
              <a:t>даршан</a:t>
            </a:r>
            <a:r>
              <a:rPr lang="uk-UA" b="1" i="1" dirty="0" smtClean="0"/>
              <a:t>)</a:t>
            </a:r>
          </a:p>
          <a:p>
            <a:r>
              <a:rPr lang="uk-UA" dirty="0" smtClean="0"/>
              <a:t>Веданта</a:t>
            </a:r>
          </a:p>
          <a:p>
            <a:r>
              <a:rPr lang="uk-UA" dirty="0" err="1" smtClean="0"/>
              <a:t>Міманса</a:t>
            </a:r>
            <a:endParaRPr lang="uk-UA" dirty="0" smtClean="0"/>
          </a:p>
          <a:p>
            <a:r>
              <a:rPr lang="uk-UA" dirty="0" err="1" smtClean="0"/>
              <a:t>Вайшешика</a:t>
            </a:r>
            <a:endParaRPr lang="uk-UA" dirty="0" smtClean="0"/>
          </a:p>
          <a:p>
            <a:r>
              <a:rPr lang="uk-UA" dirty="0" err="1" smtClean="0"/>
              <a:t>Санкг</a:t>
            </a:r>
            <a:r>
              <a:rPr lang="uk-UA" dirty="0" err="1"/>
              <a:t>'</a:t>
            </a:r>
            <a:r>
              <a:rPr lang="uk-UA" dirty="0" err="1" smtClean="0"/>
              <a:t>я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i="1" dirty="0" err="1" smtClean="0"/>
              <a:t>неОртодоксальні</a:t>
            </a:r>
            <a:r>
              <a:rPr lang="uk-UA" b="1" i="1" dirty="0" smtClean="0"/>
              <a:t>, некласичні філософські школи (</a:t>
            </a:r>
            <a:r>
              <a:rPr lang="uk-UA" b="1" i="1" dirty="0" err="1" smtClean="0"/>
              <a:t>настіка</a:t>
            </a:r>
            <a:r>
              <a:rPr lang="uk-UA" b="1" i="1" dirty="0" smtClean="0"/>
              <a:t>)</a:t>
            </a:r>
            <a:endParaRPr lang="uk-UA" b="1" i="1" dirty="0"/>
          </a:p>
          <a:p>
            <a:r>
              <a:rPr lang="uk-UA" dirty="0" err="1" smtClean="0"/>
              <a:t>Чарвака-локаята</a:t>
            </a:r>
            <a:endParaRPr lang="uk-UA" dirty="0" smtClean="0"/>
          </a:p>
          <a:p>
            <a:r>
              <a:rPr lang="uk-UA" dirty="0" smtClean="0"/>
              <a:t>Буддизм</a:t>
            </a:r>
          </a:p>
          <a:p>
            <a:r>
              <a:rPr lang="uk-UA" dirty="0" smtClean="0"/>
              <a:t>джайнізм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51384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63788"/>
          </a:xfrm>
        </p:spPr>
        <p:txBody>
          <a:bodyPr>
            <a:normAutofit fontScale="90000"/>
          </a:bodyPr>
          <a:lstStyle/>
          <a:p>
            <a:r>
              <a:rPr lang="uk-UA" b="1" i="1" dirty="0" smtClean="0"/>
              <a:t/>
            </a:r>
            <a:br>
              <a:rPr lang="uk-UA" b="1" i="1" dirty="0" smtClean="0"/>
            </a:br>
            <a:r>
              <a:rPr lang="uk-UA" b="1" i="1" dirty="0" smtClean="0"/>
              <a:t>класичні </a:t>
            </a:r>
            <a:r>
              <a:rPr lang="uk-UA" b="1" i="1" dirty="0"/>
              <a:t>філософські школи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1782306"/>
            <a:ext cx="5106026" cy="4008893"/>
          </a:xfrm>
        </p:spPr>
        <p:txBody>
          <a:bodyPr>
            <a:normAutofit/>
          </a:bodyPr>
          <a:lstStyle/>
          <a:p>
            <a:endParaRPr lang="uk-UA" dirty="0" smtClean="0"/>
          </a:p>
          <a:p>
            <a:r>
              <a:rPr lang="uk-UA" dirty="0" smtClean="0"/>
              <a:t>Веданта</a:t>
            </a:r>
          </a:p>
          <a:p>
            <a:endParaRPr lang="uk-UA" dirty="0"/>
          </a:p>
          <a:p>
            <a:r>
              <a:rPr lang="uk-UA" dirty="0" err="1" smtClean="0"/>
              <a:t>Міманса</a:t>
            </a:r>
            <a:endParaRPr lang="uk-UA" dirty="0" smtClean="0"/>
          </a:p>
          <a:p>
            <a:endParaRPr lang="uk-UA" dirty="0"/>
          </a:p>
          <a:p>
            <a:r>
              <a:rPr lang="uk-UA" dirty="0" err="1" smtClean="0"/>
              <a:t>Вайшешика</a:t>
            </a:r>
            <a:endParaRPr lang="uk-UA" dirty="0" smtClean="0"/>
          </a:p>
          <a:p>
            <a:endParaRPr lang="uk-UA" dirty="0"/>
          </a:p>
          <a:p>
            <a:r>
              <a:rPr lang="uk-UA" dirty="0" err="1"/>
              <a:t>Санкг'я</a:t>
            </a:r>
            <a:r>
              <a:rPr lang="uk-UA" dirty="0"/>
              <a:t> 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4"/>
          </p:nvPr>
        </p:nvSpPr>
        <p:spPr>
          <a:xfrm>
            <a:off x="6172200" y="1534332"/>
            <a:ext cx="5105400" cy="4256867"/>
          </a:xfrm>
        </p:spPr>
        <p:txBody>
          <a:bodyPr/>
          <a:lstStyle/>
          <a:p>
            <a:pPr marL="0" indent="0" algn="ctr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ідеї:</a:t>
            </a:r>
            <a:endParaRPr lang="uk-UA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557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некласичні філософські школи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2712829" cy="3424107"/>
          </a:xfrm>
        </p:spPr>
        <p:txBody>
          <a:bodyPr/>
          <a:lstStyle/>
          <a:p>
            <a:r>
              <a:rPr lang="uk-UA" dirty="0" err="1" smtClean="0"/>
              <a:t>Чарвака-локаята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Буддизм</a:t>
            </a:r>
          </a:p>
          <a:p>
            <a:endParaRPr lang="uk-UA" dirty="0" smtClean="0"/>
          </a:p>
          <a:p>
            <a:r>
              <a:rPr lang="uk-UA" dirty="0" smtClean="0"/>
              <a:t>Джайнізм </a:t>
            </a: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4"/>
          </p:nvPr>
        </p:nvSpPr>
        <p:spPr>
          <a:xfrm>
            <a:off x="6172200" y="1751308"/>
            <a:ext cx="5105400" cy="4039891"/>
          </a:xfrm>
        </p:spPr>
        <p:txBody>
          <a:bodyPr/>
          <a:lstStyle/>
          <a:p>
            <a:pPr marL="0" indent="0" algn="ctr">
              <a:buNone/>
            </a:pPr>
            <a:r>
              <a:rPr lang="uk-UA" b="1" i="1" dirty="0" smtClean="0"/>
              <a:t>Основні ідеї:</a:t>
            </a:r>
            <a:endParaRPr lang="uk-UA" b="1" i="1" dirty="0"/>
          </a:p>
        </p:txBody>
      </p:sp>
    </p:spTree>
    <p:extLst>
      <p:ext uri="{BB962C8B-B14F-4D97-AF65-F5344CB8AC3E}">
        <p14:creationId xmlns:p14="http://schemas.microsoft.com/office/powerpoint/2010/main" val="1297769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Стародавній Китай (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V-I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 до н.е.)</a:t>
            </a:r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конфуціанство</a:t>
            </a: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Моїзм</a:t>
            </a:r>
            <a:endParaRPr lang="uk-UA" sz="2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2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легізм</a:t>
            </a:r>
            <a:endParaRPr lang="uk-UA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даосизм</a:t>
            </a: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53543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939847"/>
              </p:ext>
            </p:extLst>
          </p:nvPr>
        </p:nvGraphicFramePr>
        <p:xfrm>
          <a:off x="836906" y="719666"/>
          <a:ext cx="10802320" cy="5557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5297"/>
                <a:gridCol w="3192651"/>
                <a:gridCol w="5734372"/>
              </a:tblGrid>
              <a:tr h="1111430">
                <a:tc>
                  <a:txBody>
                    <a:bodyPr/>
                    <a:lstStyle/>
                    <a:p>
                      <a:pPr algn="ctr"/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 виникнення, засновник (якщо є)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Основні ідеї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114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Конфуціанство</a:t>
                      </a:r>
                      <a:r>
                        <a:rPr lang="en-US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11114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Даосизм</a:t>
                      </a:r>
                      <a:r>
                        <a:rPr lang="en-US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11114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Моїзм</a:t>
                      </a:r>
                      <a:endParaRPr lang="uk-UA" sz="20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11114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Легізм</a:t>
                      </a:r>
                      <a:r>
                        <a:rPr lang="en-US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391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524118"/>
            <a:ext cx="10364452" cy="1554844"/>
          </a:xfrm>
        </p:spPr>
        <p:txBody>
          <a:bodyPr/>
          <a:lstStyle/>
          <a:p>
            <a:r>
              <a:rPr lang="uk-UA" b="1" i="1" dirty="0"/>
              <a:t>Філософія античності</a:t>
            </a:r>
            <a:r>
              <a:rPr lang="uk-UA" dirty="0"/>
              <a:t/>
            </a:r>
            <a:br>
              <a:rPr lang="uk-UA" dirty="0"/>
            </a:br>
            <a:r>
              <a:rPr lang="uk-UA" b="1" i="1" cap="none" dirty="0" smtClean="0"/>
              <a:t>Поділяється на три періоди:</a:t>
            </a:r>
            <a:endParaRPr lang="uk-UA" cap="none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i="1" dirty="0" err="1"/>
              <a:t>досократівський</a:t>
            </a:r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15"/>
          </p:nvPr>
        </p:nvSpPr>
        <p:spPr>
          <a:xfrm>
            <a:off x="1033594" y="2943355"/>
            <a:ext cx="3298976" cy="2847845"/>
          </a:xfrm>
        </p:spPr>
        <p:txBody>
          <a:bodyPr>
            <a:normAutofit/>
          </a:bodyPr>
          <a:lstStyle/>
          <a:p>
            <a:r>
              <a:rPr lang="uk-UA" sz="2000" dirty="0"/>
              <a:t>VI-V ст. до н.е. </a:t>
            </a:r>
            <a:endParaRPr lang="uk-UA" sz="2000" dirty="0" smtClean="0"/>
          </a:p>
          <a:p>
            <a:pPr algn="just"/>
            <a:r>
              <a:rPr lang="uk-UA" sz="2000" dirty="0"/>
              <a:t>Натурфілософія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uk-UA" i="1" dirty="0"/>
              <a:t>класичний</a:t>
            </a:r>
            <a:endParaRPr lang="uk-UA" dirty="0"/>
          </a:p>
        </p:txBody>
      </p:sp>
      <p:sp>
        <p:nvSpPr>
          <p:cNvPr id="6" name="Місце для тексту 5"/>
          <p:cNvSpPr>
            <a:spLocks noGrp="1"/>
          </p:cNvSpPr>
          <p:nvPr>
            <p:ph type="body" sz="half" idx="16"/>
          </p:nvPr>
        </p:nvSpPr>
        <p:spPr/>
        <p:txBody>
          <a:bodyPr>
            <a:normAutofit/>
          </a:bodyPr>
          <a:lstStyle/>
          <a:p>
            <a:r>
              <a:rPr lang="uk-UA" sz="2000" dirty="0"/>
              <a:t>IV-III ст. до н.е. </a:t>
            </a:r>
            <a:endParaRPr lang="uk-UA" sz="2000" dirty="0" smtClean="0"/>
          </a:p>
          <a:p>
            <a:r>
              <a:rPr lang="uk-UA" sz="2000" dirty="0"/>
              <a:t>Розквіт демократії.</a:t>
            </a:r>
            <a:endParaRPr lang="uk-UA" sz="2000" dirty="0" smtClean="0"/>
          </a:p>
          <a:p>
            <a:pPr algn="just"/>
            <a:r>
              <a:rPr lang="uk-UA" sz="2000" dirty="0"/>
              <a:t>мислителі звертаються до людини, до політики, етики, гносеології</a:t>
            </a:r>
          </a:p>
        </p:txBody>
      </p:sp>
      <p:sp>
        <p:nvSpPr>
          <p:cNvPr id="7" name="Місце для тексту 6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/>
          <a:lstStyle/>
          <a:p>
            <a:r>
              <a:rPr lang="uk-UA" i="1" dirty="0"/>
              <a:t>Елліністичний</a:t>
            </a:r>
            <a:endParaRPr lang="uk-UA" dirty="0"/>
          </a:p>
        </p:txBody>
      </p:sp>
      <p:sp>
        <p:nvSpPr>
          <p:cNvPr id="8" name="Місце для тексту 7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r>
              <a:rPr lang="uk-UA" sz="2000" dirty="0"/>
              <a:t>ІІІ ст. до н.е. – V ст. </a:t>
            </a:r>
            <a:endParaRPr lang="uk-UA" sz="2000" dirty="0" smtClean="0"/>
          </a:p>
          <a:p>
            <a:r>
              <a:rPr lang="uk-UA" sz="2000" dirty="0" smtClean="0"/>
              <a:t>епоха </a:t>
            </a:r>
            <a:r>
              <a:rPr lang="uk-UA" sz="2000" dirty="0"/>
              <a:t>еллінізму та Римської </a:t>
            </a:r>
            <a:r>
              <a:rPr lang="uk-UA" sz="2000" dirty="0" smtClean="0"/>
              <a:t>імперії</a:t>
            </a:r>
          </a:p>
          <a:p>
            <a:r>
              <a:rPr lang="uk-UA" sz="2000" dirty="0"/>
              <a:t>У філософії домінує етико-релігійна проблематика</a:t>
            </a:r>
            <a:endParaRPr lang="uk-UA" sz="2000" dirty="0" smtClean="0"/>
          </a:p>
          <a:p>
            <a:endParaRPr lang="uk-UA" dirty="0" smtClean="0"/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25239816"/>
      </p:ext>
    </p:extLst>
  </p:cSld>
  <p:clrMapOvr>
    <a:masterClrMapping/>
  </p:clrMapOvr>
</p:sld>
</file>

<file path=ppt/theme/theme1.xml><?xml version="1.0" encoding="utf-8"?>
<a:theme xmlns:a="http://schemas.openxmlformats.org/drawingml/2006/main" name="Краплинка">
  <a:themeElements>
    <a:clrScheme name="Краплинка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Краплинк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раплинка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TM04033925[[fn=Краплинка]]</Template>
  <TotalTime>349</TotalTime>
  <Words>567</Words>
  <Application>Microsoft Office PowerPoint</Application>
  <PresentationFormat>Широкий екран</PresentationFormat>
  <Paragraphs>140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6" baseType="lpstr">
      <vt:lpstr>Arial</vt:lpstr>
      <vt:lpstr>Times New Roman</vt:lpstr>
      <vt:lpstr>Tw Cen MT</vt:lpstr>
      <vt:lpstr>Краплинка</vt:lpstr>
      <vt:lpstr>Філософія Стародавнього Світу</vt:lpstr>
      <vt:lpstr>Презентація PowerPoint</vt:lpstr>
      <vt:lpstr>Філософія Стародавнього Сходу</vt:lpstr>
      <vt:lpstr>Стародавня Індія (VI-ІI ст. до н.е.)</vt:lpstr>
      <vt:lpstr> класичні філософські школи : </vt:lpstr>
      <vt:lpstr>некласичні філософські школи</vt:lpstr>
      <vt:lpstr>Стародавній Китай (V-I ст. до н.е.)</vt:lpstr>
      <vt:lpstr>Презентація PowerPoint</vt:lpstr>
      <vt:lpstr>Філософія античності Поділяється на три періоди:</vt:lpstr>
      <vt:lpstr>Презентація PowerPoint</vt:lpstr>
      <vt:lpstr>Презентація PowerPoint</vt:lpstr>
      <vt:lpstr>Презентація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Admin</dc:creator>
  <cp:lastModifiedBy>Admin</cp:lastModifiedBy>
  <cp:revision>33</cp:revision>
  <dcterms:created xsi:type="dcterms:W3CDTF">2022-09-01T19:59:16Z</dcterms:created>
  <dcterms:modified xsi:type="dcterms:W3CDTF">2022-09-27T13:51:46Z</dcterms:modified>
</cp:coreProperties>
</file>