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5AE0EC-C544-439B-8CB3-A9BE40387255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3F7A72-6A22-4B82-8D48-1D6095776767}">
      <dgm:prSet phldrT="[Текст]" custT="1"/>
      <dgm:spPr/>
      <dgm:t>
        <a:bodyPr/>
        <a:lstStyle/>
        <a:p>
          <a:r>
            <a:rPr lang="uk-UA" sz="1400">
              <a:latin typeface="Times New Roman" pitchFamily="18" charset="0"/>
              <a:cs typeface="Times New Roman" pitchFamily="18" charset="0"/>
            </a:rPr>
            <a:t>навчання на факультетах підвищення кваліфікації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B0D0757-D821-43F8-BF2E-B5B854AABE19}" type="parTrans" cxnId="{7AC2CF3E-1307-49E6-A219-BAA0EB5302C2}">
      <dgm:prSet/>
      <dgm:spPr/>
      <dgm:t>
        <a:bodyPr/>
        <a:lstStyle/>
        <a:p>
          <a:endParaRPr lang="ru-RU"/>
        </a:p>
      </dgm:t>
    </dgm:pt>
    <dgm:pt modelId="{1F997657-81F0-4DDA-8E79-15E93943EA36}" type="sibTrans" cxnId="{7AC2CF3E-1307-49E6-A219-BAA0EB5302C2}">
      <dgm:prSet/>
      <dgm:spPr/>
      <dgm:t>
        <a:bodyPr/>
        <a:lstStyle/>
        <a:p>
          <a:endParaRPr lang="ru-RU"/>
        </a:p>
      </dgm:t>
    </dgm:pt>
    <dgm:pt modelId="{46116D1B-7D02-4816-94F4-254553EE575B}">
      <dgm:prSet custT="1"/>
      <dgm:spPr/>
      <dgm:t>
        <a:bodyPr/>
        <a:lstStyle/>
        <a:p>
          <a:r>
            <a:rPr lang="uk-UA" sz="1400">
              <a:latin typeface="Times New Roman" pitchFamily="18" charset="0"/>
              <a:cs typeface="Times New Roman" pitchFamily="18" charset="0"/>
            </a:rPr>
            <a:t>участь в тематичних семінарах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CFA108AD-B1A3-4523-A5B6-F94779EA0E03}" type="parTrans" cxnId="{5C57BE4E-35FF-42EF-84FA-9568463BA549}">
      <dgm:prSet/>
      <dgm:spPr/>
      <dgm:t>
        <a:bodyPr/>
        <a:lstStyle/>
        <a:p>
          <a:endParaRPr lang="ru-RU"/>
        </a:p>
      </dgm:t>
    </dgm:pt>
    <dgm:pt modelId="{1B5493B7-240C-4969-B693-2AF75B3878FC}" type="sibTrans" cxnId="{5C57BE4E-35FF-42EF-84FA-9568463BA549}">
      <dgm:prSet/>
      <dgm:spPr/>
      <dgm:t>
        <a:bodyPr/>
        <a:lstStyle/>
        <a:p>
          <a:endParaRPr lang="ru-RU"/>
        </a:p>
      </dgm:t>
    </dgm:pt>
    <dgm:pt modelId="{99CD5D40-52CF-4772-B933-0486713F92ED}">
      <dgm:prSet custT="1"/>
      <dgm:spPr/>
      <dgm:t>
        <a:bodyPr/>
        <a:lstStyle/>
        <a:p>
          <a:r>
            <a:rPr lang="uk-UA" sz="1400">
              <a:latin typeface="Times New Roman" pitchFamily="18" charset="0"/>
              <a:cs typeface="Times New Roman" pitchFamily="18" charset="0"/>
            </a:rPr>
            <a:t>участь в   науково-практичних конференціях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86843A6-A55D-4B8F-A22B-E47FF1095EAB}" type="parTrans" cxnId="{CF98BB5D-D20F-42D8-BB79-08D214DCEE32}">
      <dgm:prSet/>
      <dgm:spPr/>
      <dgm:t>
        <a:bodyPr/>
        <a:lstStyle/>
        <a:p>
          <a:endParaRPr lang="ru-RU"/>
        </a:p>
      </dgm:t>
    </dgm:pt>
    <dgm:pt modelId="{C39291B6-ADEF-4AD0-9967-5CBB76908111}" type="sibTrans" cxnId="{CF98BB5D-D20F-42D8-BB79-08D214DCEE32}">
      <dgm:prSet/>
      <dgm:spPr/>
      <dgm:t>
        <a:bodyPr/>
        <a:lstStyle/>
        <a:p>
          <a:endParaRPr lang="ru-RU"/>
        </a:p>
      </dgm:t>
    </dgm:pt>
    <dgm:pt modelId="{07762A82-461B-4F74-A460-C3ECD51D0979}">
      <dgm:prSet custT="1"/>
      <dgm:spPr/>
      <dgm:t>
        <a:bodyPr/>
        <a:lstStyle/>
        <a:p>
          <a:r>
            <a:rPr lang="uk-UA" sz="1400">
              <a:latin typeface="Times New Roman" pitchFamily="18" charset="0"/>
              <a:cs typeface="Times New Roman" pitchFamily="18" charset="0"/>
            </a:rPr>
            <a:t>стажування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3392575-76A6-48E8-8F31-D4A875E77490}" type="parTrans" cxnId="{2A5C04AE-1DB5-47B9-857B-AF39119179CF}">
      <dgm:prSet/>
      <dgm:spPr/>
      <dgm:t>
        <a:bodyPr/>
        <a:lstStyle/>
        <a:p>
          <a:endParaRPr lang="ru-RU"/>
        </a:p>
      </dgm:t>
    </dgm:pt>
    <dgm:pt modelId="{13673650-800D-4FC2-8DB4-7AB100D917B7}" type="sibTrans" cxnId="{2A5C04AE-1DB5-47B9-857B-AF39119179CF}">
      <dgm:prSet/>
      <dgm:spPr/>
      <dgm:t>
        <a:bodyPr/>
        <a:lstStyle/>
        <a:p>
          <a:endParaRPr lang="ru-RU"/>
        </a:p>
      </dgm:t>
    </dgm:pt>
    <dgm:pt modelId="{C4973558-6CE8-4C7A-B19D-2C392CE13195}">
      <dgm:prSet custT="1"/>
      <dgm:spPr/>
      <dgm:t>
        <a:bodyPr/>
        <a:lstStyle/>
        <a:p>
          <a:r>
            <a:rPr lang="uk-UA" sz="1400">
              <a:latin typeface="Times New Roman" pitchFamily="18" charset="0"/>
              <a:cs typeface="Times New Roman" pitchFamily="18" charset="0"/>
            </a:rPr>
            <a:t>вивчення</a:t>
          </a:r>
          <a:r>
            <a:rPr lang="uk-UA" sz="1000"/>
            <a:t> </a:t>
          </a:r>
          <a:r>
            <a:rPr lang="uk-UA" sz="1400">
              <a:latin typeface="Times New Roman" pitchFamily="18" charset="0"/>
              <a:cs typeface="Times New Roman" pitchFamily="18" charset="0"/>
            </a:rPr>
            <a:t>науково-методичної літератури </a:t>
          </a:r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2187C66-7509-4C9D-8A18-846AC0D5F02E}" type="parTrans" cxnId="{D9777A32-563E-404B-9CFE-CC52B894D571}">
      <dgm:prSet/>
      <dgm:spPr/>
      <dgm:t>
        <a:bodyPr/>
        <a:lstStyle/>
        <a:p>
          <a:endParaRPr lang="ru-RU"/>
        </a:p>
      </dgm:t>
    </dgm:pt>
    <dgm:pt modelId="{78621650-CA7C-4F70-9F77-4E10A9038D71}" type="sibTrans" cxnId="{D9777A32-563E-404B-9CFE-CC52B894D571}">
      <dgm:prSet/>
      <dgm:spPr/>
      <dgm:t>
        <a:bodyPr/>
        <a:lstStyle/>
        <a:p>
          <a:endParaRPr lang="ru-RU"/>
        </a:p>
      </dgm:t>
    </dgm:pt>
    <dgm:pt modelId="{8F7E167B-259F-4C23-9DBA-37B4254073D0}" type="pres">
      <dgm:prSet presAssocID="{225AE0EC-C544-439B-8CB3-A9BE4038725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A220CD8-82D8-4D94-83BB-C0F9BB850B24}" type="pres">
      <dgm:prSet presAssocID="{963F7A72-6A22-4B82-8D48-1D6095776767}" presName="node" presStyleLbl="node1" presStyleIdx="0" presStyleCnt="5" custScaleX="152625" custScaleY="130532" custRadScaleRad="101985" custRadScaleInc="-1015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D8DF64A-58B1-4EFD-90F9-3C42AF7704EB}" type="pres">
      <dgm:prSet presAssocID="{963F7A72-6A22-4B82-8D48-1D6095776767}" presName="spNode" presStyleCnt="0"/>
      <dgm:spPr/>
    </dgm:pt>
    <dgm:pt modelId="{6BF69663-E2A9-47CD-ACBE-A20A94E718D9}" type="pres">
      <dgm:prSet presAssocID="{1F997657-81F0-4DDA-8E79-15E93943EA36}" presName="sibTrans" presStyleLbl="sibTrans1D1" presStyleIdx="0" presStyleCnt="5"/>
      <dgm:spPr/>
      <dgm:t>
        <a:bodyPr/>
        <a:lstStyle/>
        <a:p>
          <a:endParaRPr lang="uk-UA"/>
        </a:p>
      </dgm:t>
    </dgm:pt>
    <dgm:pt modelId="{0244A52E-AD95-492C-B8DD-2ADDB1A995DC}" type="pres">
      <dgm:prSet presAssocID="{99CD5D40-52CF-4772-B933-0486713F92ED}" presName="node" presStyleLbl="node1" presStyleIdx="1" presStyleCnt="5" custScaleX="115918" custScaleY="123501" custRadScaleRad="97628" custRadScaleInc="3823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DE401A2-D550-4CF6-933F-B851EEA45DC7}" type="pres">
      <dgm:prSet presAssocID="{99CD5D40-52CF-4772-B933-0486713F92ED}" presName="spNode" presStyleCnt="0"/>
      <dgm:spPr/>
    </dgm:pt>
    <dgm:pt modelId="{079B5B33-4B19-435E-BAD0-2A201375F8D9}" type="pres">
      <dgm:prSet presAssocID="{C39291B6-ADEF-4AD0-9967-5CBB76908111}" presName="sibTrans" presStyleLbl="sibTrans1D1" presStyleIdx="1" presStyleCnt="5"/>
      <dgm:spPr/>
      <dgm:t>
        <a:bodyPr/>
        <a:lstStyle/>
        <a:p>
          <a:endParaRPr lang="uk-UA"/>
        </a:p>
      </dgm:t>
    </dgm:pt>
    <dgm:pt modelId="{1567AF75-BEA2-4E09-933C-EE705D515C45}" type="pres">
      <dgm:prSet presAssocID="{07762A82-461B-4F74-A460-C3ECD51D097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5CC2311-8699-4B35-937E-A4863C32ADE5}" type="pres">
      <dgm:prSet presAssocID="{07762A82-461B-4F74-A460-C3ECD51D0979}" presName="spNode" presStyleCnt="0"/>
      <dgm:spPr/>
    </dgm:pt>
    <dgm:pt modelId="{7A173AFD-925D-4F6F-BE59-686B215E7B4A}" type="pres">
      <dgm:prSet presAssocID="{13673650-800D-4FC2-8DB4-7AB100D917B7}" presName="sibTrans" presStyleLbl="sibTrans1D1" presStyleIdx="2" presStyleCnt="5"/>
      <dgm:spPr/>
      <dgm:t>
        <a:bodyPr/>
        <a:lstStyle/>
        <a:p>
          <a:endParaRPr lang="uk-UA"/>
        </a:p>
      </dgm:t>
    </dgm:pt>
    <dgm:pt modelId="{ED8A8ED0-C776-49B8-8C47-00229F9E316F}" type="pres">
      <dgm:prSet presAssocID="{C4973558-6CE8-4C7A-B19D-2C392CE1319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4774D6E-1472-46AE-B808-02B72F87F5E2}" type="pres">
      <dgm:prSet presAssocID="{C4973558-6CE8-4C7A-B19D-2C392CE13195}" presName="spNode" presStyleCnt="0"/>
      <dgm:spPr/>
    </dgm:pt>
    <dgm:pt modelId="{BCAA7BD0-CB80-4801-9858-B0CB5CD84B7A}" type="pres">
      <dgm:prSet presAssocID="{78621650-CA7C-4F70-9F77-4E10A9038D71}" presName="sibTrans" presStyleLbl="sibTrans1D1" presStyleIdx="3" presStyleCnt="5"/>
      <dgm:spPr/>
      <dgm:t>
        <a:bodyPr/>
        <a:lstStyle/>
        <a:p>
          <a:endParaRPr lang="uk-UA"/>
        </a:p>
      </dgm:t>
    </dgm:pt>
    <dgm:pt modelId="{1097A66C-F70A-4B00-8A1D-049DE5A5BAF9}" type="pres">
      <dgm:prSet presAssocID="{46116D1B-7D02-4816-94F4-254553EE575B}" presName="node" presStyleLbl="node1" presStyleIdx="4" presStyleCnt="5" custScaleX="115849" custScaleY="122983" custRadScaleRad="99420" custRadScaleInc="-4082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0630A39-4EFF-4DA8-909F-234EB6F0E046}" type="pres">
      <dgm:prSet presAssocID="{46116D1B-7D02-4816-94F4-254553EE575B}" presName="spNode" presStyleCnt="0"/>
      <dgm:spPr/>
    </dgm:pt>
    <dgm:pt modelId="{2ABEAC25-D230-4C97-9ACA-F27450B21103}" type="pres">
      <dgm:prSet presAssocID="{1B5493B7-240C-4969-B693-2AF75B3878FC}" presName="sibTrans" presStyleLbl="sibTrans1D1" presStyleIdx="4" presStyleCnt="5"/>
      <dgm:spPr/>
      <dgm:t>
        <a:bodyPr/>
        <a:lstStyle/>
        <a:p>
          <a:endParaRPr lang="uk-UA"/>
        </a:p>
      </dgm:t>
    </dgm:pt>
  </dgm:ptLst>
  <dgm:cxnLst>
    <dgm:cxn modelId="{A9DF47AC-E9C7-43A9-B06A-8D2F72A388DD}" type="presOf" srcId="{C4973558-6CE8-4C7A-B19D-2C392CE13195}" destId="{ED8A8ED0-C776-49B8-8C47-00229F9E316F}" srcOrd="0" destOrd="0" presId="urn:microsoft.com/office/officeart/2005/8/layout/cycle6"/>
    <dgm:cxn modelId="{299A48A1-2674-476F-ADAD-DB9203109DDF}" type="presOf" srcId="{99CD5D40-52CF-4772-B933-0486713F92ED}" destId="{0244A52E-AD95-492C-B8DD-2ADDB1A995DC}" srcOrd="0" destOrd="0" presId="urn:microsoft.com/office/officeart/2005/8/layout/cycle6"/>
    <dgm:cxn modelId="{CF98BB5D-D20F-42D8-BB79-08D214DCEE32}" srcId="{225AE0EC-C544-439B-8CB3-A9BE40387255}" destId="{99CD5D40-52CF-4772-B933-0486713F92ED}" srcOrd="1" destOrd="0" parTransId="{B86843A6-A55D-4B8F-A22B-E47FF1095EAB}" sibTransId="{C39291B6-ADEF-4AD0-9967-5CBB76908111}"/>
    <dgm:cxn modelId="{7AC2CF3E-1307-49E6-A219-BAA0EB5302C2}" srcId="{225AE0EC-C544-439B-8CB3-A9BE40387255}" destId="{963F7A72-6A22-4B82-8D48-1D6095776767}" srcOrd="0" destOrd="0" parTransId="{5B0D0757-D821-43F8-BF2E-B5B854AABE19}" sibTransId="{1F997657-81F0-4DDA-8E79-15E93943EA36}"/>
    <dgm:cxn modelId="{D9777A32-563E-404B-9CFE-CC52B894D571}" srcId="{225AE0EC-C544-439B-8CB3-A9BE40387255}" destId="{C4973558-6CE8-4C7A-B19D-2C392CE13195}" srcOrd="3" destOrd="0" parTransId="{02187C66-7509-4C9D-8A18-846AC0D5F02E}" sibTransId="{78621650-CA7C-4F70-9F77-4E10A9038D71}"/>
    <dgm:cxn modelId="{F45509E0-D0C2-41AA-A19A-6317F9469861}" type="presOf" srcId="{1B5493B7-240C-4969-B693-2AF75B3878FC}" destId="{2ABEAC25-D230-4C97-9ACA-F27450B21103}" srcOrd="0" destOrd="0" presId="urn:microsoft.com/office/officeart/2005/8/layout/cycle6"/>
    <dgm:cxn modelId="{12B71D08-3917-481E-AE7D-E221486B82D5}" type="presOf" srcId="{13673650-800D-4FC2-8DB4-7AB100D917B7}" destId="{7A173AFD-925D-4F6F-BE59-686B215E7B4A}" srcOrd="0" destOrd="0" presId="urn:microsoft.com/office/officeart/2005/8/layout/cycle6"/>
    <dgm:cxn modelId="{1E7CAC9A-274A-49DB-A26A-02E93A73823F}" type="presOf" srcId="{07762A82-461B-4F74-A460-C3ECD51D0979}" destId="{1567AF75-BEA2-4E09-933C-EE705D515C45}" srcOrd="0" destOrd="0" presId="urn:microsoft.com/office/officeart/2005/8/layout/cycle6"/>
    <dgm:cxn modelId="{2A5C04AE-1DB5-47B9-857B-AF39119179CF}" srcId="{225AE0EC-C544-439B-8CB3-A9BE40387255}" destId="{07762A82-461B-4F74-A460-C3ECD51D0979}" srcOrd="2" destOrd="0" parTransId="{93392575-76A6-48E8-8F31-D4A875E77490}" sibTransId="{13673650-800D-4FC2-8DB4-7AB100D917B7}"/>
    <dgm:cxn modelId="{514CB530-E6AC-4A3E-B086-4A3DA9060BB8}" type="presOf" srcId="{C39291B6-ADEF-4AD0-9967-5CBB76908111}" destId="{079B5B33-4B19-435E-BAD0-2A201375F8D9}" srcOrd="0" destOrd="0" presId="urn:microsoft.com/office/officeart/2005/8/layout/cycle6"/>
    <dgm:cxn modelId="{C20971E1-31DF-4868-8C30-15C0B14711D8}" type="presOf" srcId="{46116D1B-7D02-4816-94F4-254553EE575B}" destId="{1097A66C-F70A-4B00-8A1D-049DE5A5BAF9}" srcOrd="0" destOrd="0" presId="urn:microsoft.com/office/officeart/2005/8/layout/cycle6"/>
    <dgm:cxn modelId="{C60DF7A9-A421-44E5-A081-FB181EDC4CA1}" type="presOf" srcId="{1F997657-81F0-4DDA-8E79-15E93943EA36}" destId="{6BF69663-E2A9-47CD-ACBE-A20A94E718D9}" srcOrd="0" destOrd="0" presId="urn:microsoft.com/office/officeart/2005/8/layout/cycle6"/>
    <dgm:cxn modelId="{46F1E403-BABC-4E85-A0F5-A7974CBEDB20}" type="presOf" srcId="{78621650-CA7C-4F70-9F77-4E10A9038D71}" destId="{BCAA7BD0-CB80-4801-9858-B0CB5CD84B7A}" srcOrd="0" destOrd="0" presId="urn:microsoft.com/office/officeart/2005/8/layout/cycle6"/>
    <dgm:cxn modelId="{5C57BE4E-35FF-42EF-84FA-9568463BA549}" srcId="{225AE0EC-C544-439B-8CB3-A9BE40387255}" destId="{46116D1B-7D02-4816-94F4-254553EE575B}" srcOrd="4" destOrd="0" parTransId="{CFA108AD-B1A3-4523-A5B6-F94779EA0E03}" sibTransId="{1B5493B7-240C-4969-B693-2AF75B3878FC}"/>
    <dgm:cxn modelId="{CD8E7D75-2258-45DE-9C16-01467116B91B}" type="presOf" srcId="{963F7A72-6A22-4B82-8D48-1D6095776767}" destId="{5A220CD8-82D8-4D94-83BB-C0F9BB850B24}" srcOrd="0" destOrd="0" presId="urn:microsoft.com/office/officeart/2005/8/layout/cycle6"/>
    <dgm:cxn modelId="{E78AFF80-E027-434D-B4F1-FBC81104BFC0}" type="presOf" srcId="{225AE0EC-C544-439B-8CB3-A9BE40387255}" destId="{8F7E167B-259F-4C23-9DBA-37B4254073D0}" srcOrd="0" destOrd="0" presId="urn:microsoft.com/office/officeart/2005/8/layout/cycle6"/>
    <dgm:cxn modelId="{F5706FE0-A325-40AC-83F8-ABEF7751AABF}" type="presParOf" srcId="{8F7E167B-259F-4C23-9DBA-37B4254073D0}" destId="{5A220CD8-82D8-4D94-83BB-C0F9BB850B24}" srcOrd="0" destOrd="0" presId="urn:microsoft.com/office/officeart/2005/8/layout/cycle6"/>
    <dgm:cxn modelId="{B8687C34-5462-49C3-BAE6-10E8D48CB82D}" type="presParOf" srcId="{8F7E167B-259F-4C23-9DBA-37B4254073D0}" destId="{2D8DF64A-58B1-4EFD-90F9-3C42AF7704EB}" srcOrd="1" destOrd="0" presId="urn:microsoft.com/office/officeart/2005/8/layout/cycle6"/>
    <dgm:cxn modelId="{AE76FF14-473C-4BF0-B323-AF70732DB94A}" type="presParOf" srcId="{8F7E167B-259F-4C23-9DBA-37B4254073D0}" destId="{6BF69663-E2A9-47CD-ACBE-A20A94E718D9}" srcOrd="2" destOrd="0" presId="urn:microsoft.com/office/officeart/2005/8/layout/cycle6"/>
    <dgm:cxn modelId="{87082432-FBE8-4A69-90DC-830D5CEA5964}" type="presParOf" srcId="{8F7E167B-259F-4C23-9DBA-37B4254073D0}" destId="{0244A52E-AD95-492C-B8DD-2ADDB1A995DC}" srcOrd="3" destOrd="0" presId="urn:microsoft.com/office/officeart/2005/8/layout/cycle6"/>
    <dgm:cxn modelId="{CF4D14FA-709E-43BF-9C37-B6FF00747CC4}" type="presParOf" srcId="{8F7E167B-259F-4C23-9DBA-37B4254073D0}" destId="{4DE401A2-D550-4CF6-933F-B851EEA45DC7}" srcOrd="4" destOrd="0" presId="urn:microsoft.com/office/officeart/2005/8/layout/cycle6"/>
    <dgm:cxn modelId="{1B76255E-717D-4CDF-981C-366E4099094E}" type="presParOf" srcId="{8F7E167B-259F-4C23-9DBA-37B4254073D0}" destId="{079B5B33-4B19-435E-BAD0-2A201375F8D9}" srcOrd="5" destOrd="0" presId="urn:microsoft.com/office/officeart/2005/8/layout/cycle6"/>
    <dgm:cxn modelId="{F4C39224-DAA4-4538-BD86-BF0E2FF82266}" type="presParOf" srcId="{8F7E167B-259F-4C23-9DBA-37B4254073D0}" destId="{1567AF75-BEA2-4E09-933C-EE705D515C45}" srcOrd="6" destOrd="0" presId="urn:microsoft.com/office/officeart/2005/8/layout/cycle6"/>
    <dgm:cxn modelId="{2C0C6A1C-7466-48FD-9B38-3ED268241A3E}" type="presParOf" srcId="{8F7E167B-259F-4C23-9DBA-37B4254073D0}" destId="{85CC2311-8699-4B35-937E-A4863C32ADE5}" srcOrd="7" destOrd="0" presId="urn:microsoft.com/office/officeart/2005/8/layout/cycle6"/>
    <dgm:cxn modelId="{5D2B5D5E-882F-424B-8B7D-6BE1C3E61E61}" type="presParOf" srcId="{8F7E167B-259F-4C23-9DBA-37B4254073D0}" destId="{7A173AFD-925D-4F6F-BE59-686B215E7B4A}" srcOrd="8" destOrd="0" presId="urn:microsoft.com/office/officeart/2005/8/layout/cycle6"/>
    <dgm:cxn modelId="{F78729AC-B068-486A-95D4-1690E6267247}" type="presParOf" srcId="{8F7E167B-259F-4C23-9DBA-37B4254073D0}" destId="{ED8A8ED0-C776-49B8-8C47-00229F9E316F}" srcOrd="9" destOrd="0" presId="urn:microsoft.com/office/officeart/2005/8/layout/cycle6"/>
    <dgm:cxn modelId="{2788A312-A895-4153-9D3C-BE9C57D9D6E0}" type="presParOf" srcId="{8F7E167B-259F-4C23-9DBA-37B4254073D0}" destId="{E4774D6E-1472-46AE-B808-02B72F87F5E2}" srcOrd="10" destOrd="0" presId="urn:microsoft.com/office/officeart/2005/8/layout/cycle6"/>
    <dgm:cxn modelId="{21B96EFB-CD63-40E1-861D-C2B1BAA1C761}" type="presParOf" srcId="{8F7E167B-259F-4C23-9DBA-37B4254073D0}" destId="{BCAA7BD0-CB80-4801-9858-B0CB5CD84B7A}" srcOrd="11" destOrd="0" presId="urn:microsoft.com/office/officeart/2005/8/layout/cycle6"/>
    <dgm:cxn modelId="{AD75354B-FAE3-4E6B-AE50-F652FDC234D7}" type="presParOf" srcId="{8F7E167B-259F-4C23-9DBA-37B4254073D0}" destId="{1097A66C-F70A-4B00-8A1D-049DE5A5BAF9}" srcOrd="12" destOrd="0" presId="urn:microsoft.com/office/officeart/2005/8/layout/cycle6"/>
    <dgm:cxn modelId="{51F7ECF8-0586-42E3-B56E-AA72C22B65D9}" type="presParOf" srcId="{8F7E167B-259F-4C23-9DBA-37B4254073D0}" destId="{50630A39-4EFF-4DA8-909F-234EB6F0E046}" srcOrd="13" destOrd="0" presId="urn:microsoft.com/office/officeart/2005/8/layout/cycle6"/>
    <dgm:cxn modelId="{C7FB610F-25F4-434E-A44E-43B3CA146188}" type="presParOf" srcId="{8F7E167B-259F-4C23-9DBA-37B4254073D0}" destId="{2ABEAC25-D230-4C97-9ACA-F27450B21103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20CD8-82D8-4D94-83BB-C0F9BB850B24}">
      <dsp:nvSpPr>
        <dsp:cNvPr id="0" name=""/>
        <dsp:cNvSpPr/>
      </dsp:nvSpPr>
      <dsp:spPr>
        <a:xfrm>
          <a:off x="2070638" y="-79303"/>
          <a:ext cx="2471342" cy="13738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>
              <a:latin typeface="Times New Roman" pitchFamily="18" charset="0"/>
              <a:cs typeface="Times New Roman" pitchFamily="18" charset="0"/>
            </a:rPr>
            <a:t>навчання на факультетах підвищення кваліфікації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>
        <a:off x="2137704" y="-12237"/>
        <a:ext cx="2337210" cy="1239712"/>
      </dsp:txXfrm>
    </dsp:sp>
    <dsp:sp modelId="{6BF69663-E2A9-47CD-ACBE-A20A94E718D9}">
      <dsp:nvSpPr>
        <dsp:cNvPr id="0" name=""/>
        <dsp:cNvSpPr/>
      </dsp:nvSpPr>
      <dsp:spPr>
        <a:xfrm>
          <a:off x="1208687" y="545572"/>
          <a:ext cx="4203373" cy="4203373"/>
        </a:xfrm>
        <a:custGeom>
          <a:avLst/>
          <a:gdLst/>
          <a:ahLst/>
          <a:cxnLst/>
          <a:rect l="0" t="0" r="0" b="0"/>
          <a:pathLst>
            <a:path>
              <a:moveTo>
                <a:pt x="3341717" y="404803"/>
              </a:moveTo>
              <a:arcTo wR="2101686" hR="2101686" stAng="18369492" swAng="1687481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44A52E-AD95-492C-B8DD-2ADDB1A995DC}">
      <dsp:nvSpPr>
        <dsp:cNvPr id="0" name=""/>
        <dsp:cNvSpPr/>
      </dsp:nvSpPr>
      <dsp:spPr>
        <a:xfrm>
          <a:off x="4486507" y="1744672"/>
          <a:ext cx="1876973" cy="129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>
              <a:latin typeface="Times New Roman" pitchFamily="18" charset="0"/>
              <a:cs typeface="Times New Roman" pitchFamily="18" charset="0"/>
            </a:rPr>
            <a:t>участь в   науково-практичних конференціях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>
        <a:off x="4549960" y="1808125"/>
        <a:ext cx="1750067" cy="1172937"/>
      </dsp:txXfrm>
    </dsp:sp>
    <dsp:sp modelId="{079B5B33-4B19-435E-BAD0-2A201375F8D9}">
      <dsp:nvSpPr>
        <dsp:cNvPr id="0" name=""/>
        <dsp:cNvSpPr/>
      </dsp:nvSpPr>
      <dsp:spPr>
        <a:xfrm>
          <a:off x="1231330" y="709453"/>
          <a:ext cx="4203373" cy="4203373"/>
        </a:xfrm>
        <a:custGeom>
          <a:avLst/>
          <a:gdLst/>
          <a:ahLst/>
          <a:cxnLst/>
          <a:rect l="0" t="0" r="0" b="0"/>
          <a:pathLst>
            <a:path>
              <a:moveTo>
                <a:pt x="4189375" y="2343852"/>
              </a:moveTo>
              <a:arcTo wR="2101686" hR="2101686" stAng="396995" swAng="1429044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7AF75-BEA2-4E09-933C-EE705D515C45}">
      <dsp:nvSpPr>
        <dsp:cNvPr id="0" name=""/>
        <dsp:cNvSpPr/>
      </dsp:nvSpPr>
      <dsp:spPr>
        <a:xfrm>
          <a:off x="3823166" y="3883357"/>
          <a:ext cx="1619224" cy="10524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>
              <a:latin typeface="Times New Roman" pitchFamily="18" charset="0"/>
              <a:cs typeface="Times New Roman" pitchFamily="18" charset="0"/>
            </a:rPr>
            <a:t>стажування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>
        <a:off x="3874545" y="3934736"/>
        <a:ext cx="1516466" cy="949738"/>
      </dsp:txXfrm>
    </dsp:sp>
    <dsp:sp modelId="{7A173AFD-925D-4F6F-BE59-686B215E7B4A}">
      <dsp:nvSpPr>
        <dsp:cNvPr id="0" name=""/>
        <dsp:cNvSpPr/>
      </dsp:nvSpPr>
      <dsp:spPr>
        <a:xfrm>
          <a:off x="1295751" y="607618"/>
          <a:ext cx="4203373" cy="4203373"/>
        </a:xfrm>
        <a:custGeom>
          <a:avLst/>
          <a:gdLst/>
          <a:ahLst/>
          <a:cxnLst/>
          <a:rect l="0" t="0" r="0" b="0"/>
          <a:pathLst>
            <a:path>
              <a:moveTo>
                <a:pt x="2519073" y="4161511"/>
              </a:moveTo>
              <a:arcTo wR="2101686" hR="2101686" stAng="4712708" swAng="1374584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8A8ED0-C776-49B8-8C47-00229F9E316F}">
      <dsp:nvSpPr>
        <dsp:cNvPr id="0" name=""/>
        <dsp:cNvSpPr/>
      </dsp:nvSpPr>
      <dsp:spPr>
        <a:xfrm>
          <a:off x="1352485" y="3883357"/>
          <a:ext cx="1619224" cy="10524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>
              <a:latin typeface="Times New Roman" pitchFamily="18" charset="0"/>
              <a:cs typeface="Times New Roman" pitchFamily="18" charset="0"/>
            </a:rPr>
            <a:t>вивчення</a:t>
          </a:r>
          <a:r>
            <a:rPr lang="uk-UA" sz="1000" kern="1200"/>
            <a:t> </a:t>
          </a:r>
          <a:r>
            <a:rPr lang="uk-UA" sz="1400" kern="1200">
              <a:latin typeface="Times New Roman" pitchFamily="18" charset="0"/>
              <a:cs typeface="Times New Roman" pitchFamily="18" charset="0"/>
            </a:rPr>
            <a:t>науково-методичної літератури 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>
        <a:off x="1403864" y="3934736"/>
        <a:ext cx="1516466" cy="949738"/>
      </dsp:txXfrm>
    </dsp:sp>
    <dsp:sp modelId="{BCAA7BD0-CB80-4801-9858-B0CB5CD84B7A}">
      <dsp:nvSpPr>
        <dsp:cNvPr id="0" name=""/>
        <dsp:cNvSpPr/>
      </dsp:nvSpPr>
      <dsp:spPr>
        <a:xfrm>
          <a:off x="1312120" y="632296"/>
          <a:ext cx="4203373" cy="4203373"/>
        </a:xfrm>
        <a:custGeom>
          <a:avLst/>
          <a:gdLst/>
          <a:ahLst/>
          <a:cxnLst/>
          <a:rect l="0" t="0" r="0" b="0"/>
          <a:pathLst>
            <a:path>
              <a:moveTo>
                <a:pt x="337317" y="3243653"/>
              </a:moveTo>
              <a:arcTo wR="2101686" hR="2101686" stAng="8825252" swAng="1427457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97A66C-F70A-4B00-8A1D-049DE5A5BAF9}">
      <dsp:nvSpPr>
        <dsp:cNvPr id="0" name=""/>
        <dsp:cNvSpPr/>
      </dsp:nvSpPr>
      <dsp:spPr>
        <a:xfrm>
          <a:off x="391382" y="1764040"/>
          <a:ext cx="1875855" cy="12943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>
              <a:latin typeface="Times New Roman" pitchFamily="18" charset="0"/>
              <a:cs typeface="Times New Roman" pitchFamily="18" charset="0"/>
            </a:rPr>
            <a:t>участь в тематичних семінарах</a:t>
          </a: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>
        <a:off x="454569" y="1827227"/>
        <a:ext cx="1749481" cy="1168017"/>
      </dsp:txXfrm>
    </dsp:sp>
    <dsp:sp modelId="{2ABEAC25-D230-4C97-9ACA-F27450B21103}">
      <dsp:nvSpPr>
        <dsp:cNvPr id="0" name=""/>
        <dsp:cNvSpPr/>
      </dsp:nvSpPr>
      <dsp:spPr>
        <a:xfrm>
          <a:off x="1321042" y="584155"/>
          <a:ext cx="4203373" cy="4203373"/>
        </a:xfrm>
        <a:custGeom>
          <a:avLst/>
          <a:gdLst/>
          <a:ahLst/>
          <a:cxnLst/>
          <a:rect l="0" t="0" r="0" b="0"/>
          <a:pathLst>
            <a:path>
              <a:moveTo>
                <a:pt x="216779" y="1172057"/>
              </a:moveTo>
              <a:arcTo wR="2101686" hR="2101686" stAng="12375140" swAng="1408135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39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421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55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719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418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369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2946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04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2493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901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2215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3085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5873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5393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9947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460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23996-6C0A-47A7-8800-197EFC951680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2DE88EC-4D5E-4875-B5E4-FB412ABD8B5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899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199949" y="358889"/>
            <a:ext cx="1064874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СУЧАСНИЙ СТАН ПРОБЛЕМ СИСТЕМИ КАДРОВОГО ЗАБЕЗПЕЧЕННЯ СФЕРИ ФІЗИЧНОЇ КУЛЬТУРИ І СПОРТУ</a:t>
            </a:r>
            <a:r>
              <a:rPr lang="ru-RU" sz="2400" u="sn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кадрового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спорту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нормативно-правового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перепідготовки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розстановки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кадрів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спорту</a:t>
            </a:r>
          </a:p>
          <a:p>
            <a:pPr algn="just">
              <a:lnSpc>
                <a:spcPct val="15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спорту</a:t>
            </a:r>
          </a:p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кадрового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спорту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64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126156" y="221381"/>
            <a:ext cx="10453036" cy="556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питань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кадрового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в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присвячені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основному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проблематиці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професійної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майбутніх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фахівців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(Л. П. Сущенко, 2003–2020; О. Ю.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Ажиппо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2012–2018;  М. В. Василенко, 2013–2018;  Є. О.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Павлюк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2017; М. В.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Данелевич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2018).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Спільно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колегами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 В.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Дутчак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2010–2020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вивчали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в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тренерів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збірних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команд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олімпійських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видів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спорту;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кваліфікаційних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характеристик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фахівців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оздоровчого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фітнесу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кадрового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фітнес-індустрії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507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068403" y="231006"/>
            <a:ext cx="10549289" cy="5831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Іноземні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вчені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генерували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стосовно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рамки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тренерських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кадрів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спорту,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зайнятості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мобільності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Lara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Bercial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North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Petrovic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2016);</a:t>
            </a: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особливостей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присвоєння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активного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дозвілля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Moustakas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Smulders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Collins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2020); </a:t>
            </a: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передового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досвіду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поєднання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здобуття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вищої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фахової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й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престижних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міжнародних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змаганнях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Pato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Isidori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Calder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Brunton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2017).</a:t>
            </a:r>
            <a:endParaRPr lang="uk-UA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57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943276" y="0"/>
            <a:ext cx="1056853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Кадрове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–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комплекс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інституцій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спрямованих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кількості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персоналу (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планування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потреб); </a:t>
            </a: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фахівців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безперервного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періодичного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оцінювання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сертифікації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готовності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успішного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функціональних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обов’язків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213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914399" y="288758"/>
            <a:ext cx="1072254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Сучасна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концепція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кадрового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в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передбачає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запровадження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нової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методики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збору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статистичної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інформації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стосовно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задіяних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фахівців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сфері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фізичної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спорту; </a:t>
            </a:r>
            <a:endParaRPr lang="uk-UA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встановлення соціальних нормативів рівня забезпеченості кадрами, які провадять фізкультурно-оздоровчу та спортивну діяльність, на кожні 10 тис. громадян;  </a:t>
            </a:r>
            <a:endParaRPr lang="uk-UA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здійснення комплексних заходів зі створення нових робочих місць у сфері фізичної культури і спорту;  </a:t>
            </a:r>
            <a:endParaRPr lang="uk-UA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підвищення престижності професій у сфері фізичної культури і спорту на ринку праці за рахунок удосконалення нормування та оплати праці, підвищення соціальних гарантій та закріплення інших переваг серед відповідної категорії працівників; </a:t>
            </a:r>
            <a:endParaRPr lang="uk-UA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розроблення та затвердження галузевої рамки кваліфікацій та відповідних професійних стандартів;</a:t>
            </a:r>
            <a:endParaRPr lang="uk-UA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впровадження інноваційних технологій роботи кваліфікаційних центрів у сфері фізичної культури і спорту, а також здійснення оцінювання (сертифікації) готовності фахівців сфери до успішного виконання функціональних обов’язків;</a:t>
            </a:r>
            <a:endParaRPr lang="uk-UA" sz="1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формування та реалізацію нової стратегії розвитку фахової освіти у сфері фізичної культури і спорту.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86590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58265" y="356135"/>
            <a:ext cx="10751419" cy="611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  <a:buSzPts val="1400"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систематичного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кількісного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огляду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SQLR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нам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кадрового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спорту та активного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відрочинку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зарубіжних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проводилися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акцентом на характеристики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(77%)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створенням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(23%). Акцент у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робиться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на: </a:t>
            </a:r>
            <a:endParaRPr lang="uk-UA" sz="2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buSzPts val="1400"/>
            </a:pP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(1) характеристиках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«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завданнями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«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знаннями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спортивних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buSzPts val="1400"/>
            </a:pP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(2) «</a:t>
            </a:r>
            <a:r>
              <a:rPr lang="uk-UA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оціальних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характеристиках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тренерів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buSzPts val="1400"/>
            </a:pP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(3) «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контекстуальних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характеристиках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суддів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buSzPts val="1400"/>
            </a:pP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(4) «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співвідношенні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особистого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спортивних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тренерів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90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90888" y="125128"/>
            <a:ext cx="11492565" cy="734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на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2028 року,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затвердженій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Постановою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Кабінету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Міністрів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листопада 2022 року № 1089,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однією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стратегічних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цілей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ефективна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фахівцями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мотивацією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результативної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ctr" fontAlgn="base">
              <a:lnSpc>
                <a:spcPct val="150000"/>
              </a:lnSpc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зазначеної мети передбачає реалізацію таких </a:t>
            </a:r>
            <a:r>
              <a:rPr lang="uk-UA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координації дій усіх заінтересованих суб'єктів;</a:t>
            </a: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 та прогнозування оцінки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фахівцями сфери;</a:t>
            </a: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нових інституцій;</a:t>
            </a: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упорядкування діючої організаційної структури системи кадрового забезпечення та її нормативно-правове регулювання;</a:t>
            </a: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організаційне проектування;</a:t>
            </a: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моніторинг;</a:t>
            </a: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683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625642" y="240631"/>
            <a:ext cx="103952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Праця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фахівців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ФКС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специфічні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особливості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20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вона носить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переважно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педагогічний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направлений на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виховання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тих,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займаються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фізичними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вправами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видами спорту;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вона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вкрай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важко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піддається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регламентації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нормуванню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вимагає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високого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творчості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пов'язаної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необхідністю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ухвалення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самостійних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рішень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поліпшення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навчально-тренувального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організацію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спортивно-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масових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заходів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т.д.;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виробництво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соціально-культурних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співпадає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часом з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споживанням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тому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фізкультурних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невід’ємні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набувають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матеріальну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нематеріальну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побічно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матеріальну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210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174281" y="356135"/>
            <a:ext cx="10327907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перепідготовки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кадрів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вища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грає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вирішальну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роль,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випускники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ЗВО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забезпечують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uk-UA" dirty="0" smtClean="0">
                <a:effectLst/>
                <a:latin typeface="Times New Roman" panose="02020603050405020304" pitchFamily="18" charset="0"/>
              </a:rPr>
              <a:t>інтеграцію фізкультурної освіти, науки і економічної практики в єдиний комплекс; спортивні ЗВО багато в чому зумовлюють шляхи і тенденції розвитку фізичної культури і спорту в країні. 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За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допомогою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фізкультурної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освіти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більшість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наукових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розробок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, методик,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технологій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упроваджується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в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навчальний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процес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і практику;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 err="1" smtClean="0">
                <a:effectLst/>
                <a:latin typeface="Times New Roman" panose="02020603050405020304" pitchFamily="18" charset="0"/>
              </a:rPr>
              <a:t>кадровий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потенціал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для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загальноосвітніх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шкіл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,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середніх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спеціальних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навчальних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закладів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,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військових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училищ і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вищих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навчальних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закладів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всіх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профілів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.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Ця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категорія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є в основному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державними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службовцями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і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відображає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інтереси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держави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 smtClean="0">
                <a:effectLst/>
                <a:latin typeface="Times New Roman" panose="02020603050405020304" pitchFamily="18" charset="0"/>
              </a:rPr>
              <a:t>систему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державної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служби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фахівцями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фізкультурно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-спортивного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профілю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вищої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кваліфікації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 err="1" smtClean="0">
                <a:effectLst/>
                <a:latin typeface="Times New Roman" panose="02020603050405020304" pitchFamily="18" charset="0"/>
              </a:rPr>
              <a:t>міжнародні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спортивні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організації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і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комітети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фахівцями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 err="1" smtClean="0">
                <a:effectLst/>
                <a:latin typeface="Times New Roman" panose="02020603050405020304" pitchFamily="18" charset="0"/>
              </a:rPr>
              <a:t>підготовку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спортивних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менеджерів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і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підприємців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,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які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працюють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у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сфері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рекреаційної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та спортивно-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масової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підготовки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, а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також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в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системі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спорту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вищих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</a:rPr>
              <a:t>досягнень</a:t>
            </a:r>
            <a:r>
              <a:rPr lang="ru-RU" dirty="0" smtClean="0">
                <a:effectLst/>
                <a:latin typeface="Times New Roman" panose="02020603050405020304" pitchFamily="18" charset="0"/>
              </a:rPr>
              <a:t>.</a:t>
            </a:r>
            <a:endParaRPr lang="uk-U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29407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904775" y="462013"/>
            <a:ext cx="10664791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Міністерство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молоді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спорту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центральним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органом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виконавчої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влади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ФКС,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основними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функціями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кадрового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підготовки кадрів у сфері ФКС, при цьому особливу увагу приділяє їх підготовці для роботи у сільській місцевості;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науково-обґрунтованих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реальних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фахівцях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(як за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за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морального і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матеріального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нормування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оплати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особистої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кінцевий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фізкультурних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кадрів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систематичне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нормативної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організаційно-управлінської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безперервної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професійно-орієнтаційної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перепідготовки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фізкультурних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кадрів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 smtClean="0">
              <a:effectLst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ЗВО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фізкультурного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профілю</a:t>
            </a:r>
            <a:r>
              <a:rPr lang="ru-RU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70988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62013" y="96253"/>
            <a:ext cx="10741793" cy="6068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Державою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забезпечується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відношенню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низка 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заходів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сприяючих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ефективній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роботі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персоналу, до них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відносять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належні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побуту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відпочинку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медичне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один раз на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п'ять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правовий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соціальний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професійний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захист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компенсації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втрати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зв'язку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змінами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виробництва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призначення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виплату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пенсії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призначення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пенсії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вислугу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тренерам;</a:t>
            </a:r>
            <a:endParaRPr lang="uk-UA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встановлення надбавок за спортивні звання (за спортивні звання "заслужений тренер", "заслужений майстер спорту" – у розмірі 20 відсотків, "майстер спорту міжнародного класу" – 15 відсотків, "майстер спорту" – 10 відсотків посадового окладу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865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106905" y="413886"/>
            <a:ext cx="1043378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uk-UA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Організація праці фахівців сфери фізичної культури і спорту </a:t>
            </a:r>
            <a:r>
              <a:rPr lang="uk-UA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uk-UA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Організація оплати та симулювання праці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4071620" algn="l"/>
              </a:tabLst>
            </a:pPr>
            <a:r>
              <a:rPr lang="uk-UA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Нормування та планування особистої праці фахівця в сфері фізичної культури і спорту. 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400" spc="-5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Розподіл</a:t>
            </a:r>
            <a:r>
              <a:rPr lang="ru-RU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spc="-5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кооперація</a:t>
            </a:r>
            <a:r>
              <a:rPr lang="ru-RU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-5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spc="-1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400" spc="-1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Сприятливий</a:t>
            </a:r>
            <a:r>
              <a:rPr lang="ru-RU" sz="2400" spc="-1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режим та </a:t>
            </a:r>
            <a:r>
              <a:rPr lang="ru-RU" sz="2400" spc="-1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sz="2400" spc="-1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-1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20"/>
              </a:spcBef>
              <a:spcAft>
                <a:spcPts val="10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Нормування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планування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особистої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ru-RU" sz="2400" spc="-5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Організація</a:t>
            </a:r>
            <a:r>
              <a:rPr lang="ru-RU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-5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ru-RU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spc="-5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-5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кваліфікації</a:t>
            </a:r>
            <a:r>
              <a:rPr lang="ru-RU" sz="2400" spc="-5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pc="-5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кадрів</a:t>
            </a:r>
            <a:endParaRPr lang="uk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782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750771" y="259882"/>
            <a:ext cx="108861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kern="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Безперервна освіта фахівців у сфері фізичної культури та спорту </a:t>
            </a:r>
            <a:r>
              <a:rPr lang="uk-UA" sz="2400" kern="50" dirty="0" err="1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обгрунтована</a:t>
            </a:r>
            <a:r>
              <a:rPr lang="uk-UA" sz="2400" kern="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 тим, що :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400" kern="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випускник навчального закладу здобув загальну освіту і недостатньо компетентний щодо конкретної роботи або посади, яку займає;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400" kern="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відповідно до спеціалізації діяльності випускники не можуть бути однаково компетентним в різних видах діяльності;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uk-UA" sz="2400" kern="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дія закону старіння інформації. Інформацію, яку отримали майбутні фахівці під час навчання, може опинитися частково або повністю застарілою, зміненою в період їх професійної діяльності. Виникає необхідність оновлення інформації</a:t>
            </a:r>
            <a:r>
              <a:rPr lang="uk-UA" kern="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</a:rPr>
              <a:t>.</a:t>
            </a:r>
            <a:endParaRPr lang="uk-UA" sz="1400" kern="50" dirty="0">
              <a:effectLst/>
              <a:latin typeface="Wingdings" panose="05000000000000000000" pitchFamily="2" charset="2"/>
              <a:ea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625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507882"/>
              </p:ext>
            </p:extLst>
          </p:nvPr>
        </p:nvGraphicFramePr>
        <p:xfrm>
          <a:off x="2993457" y="336884"/>
          <a:ext cx="6795436" cy="4925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кутник 2"/>
          <p:cNvSpPr/>
          <p:nvPr/>
        </p:nvSpPr>
        <p:spPr>
          <a:xfrm>
            <a:off x="2550695" y="5524901"/>
            <a:ext cx="93557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b="1" kern="50" dirty="0" smtClean="0">
                <a:effectLst/>
                <a:latin typeface="Times New Roman" panose="02020603050405020304" pitchFamily="18" charset="0"/>
                <a:ea typeface="Lucida Sans Unicode" panose="020B0602030504020204" pitchFamily="34" charset="0"/>
              </a:rPr>
              <a:t>Рис. 1. Форми підвищення кваліфікації фахівців сфери фізичної культури і спорту</a:t>
            </a:r>
            <a:endParaRPr lang="uk-UA" sz="1400" kern="50" dirty="0">
              <a:effectLst/>
              <a:latin typeface="Calibri" panose="020F0502020204030204" pitchFamily="34" charset="0"/>
              <a:ea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049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23513" y="0"/>
            <a:ext cx="110401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Консолідована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позиція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спорту в ЄС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грунтується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специфічних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характеристиках» (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функціях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uk-UA" sz="3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 є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ідеальним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більшої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включеності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нетолерантності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расизму, сексизму,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жорстокості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вживання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алкоголю та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наркотичних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залученню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верств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European Commission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2007).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511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62014" y="182880"/>
            <a:ext cx="11627318" cy="5957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спорту та активного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реалізацію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реінтеграція професійних спортсменів на ринок праці в кінці їх спортивної кар'єри - передбачається необхідність забезпечення «подвійної кар'єри» через систему місцевих освітніх центрів на ранніх етапах підготовки </a:t>
            </a:r>
            <a:r>
              <a:rPr lang="uk-UA" sz="1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спорсменів</a:t>
            </a: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1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спорсменок</a:t>
            </a: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для захисту їх моральних, освітніх та професійних інтересів;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</a:t>
            </a:r>
            <a:r>
              <a:rPr lang="uk-UA" sz="1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волонтерства</a:t>
            </a: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спортивних організаціях, що дає багато можливостей для неформальної освіти;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спортивної інфраструктури, як інструмент сприяння зростання та створення робочих місць, а також місцевого та регіонального розвитку;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заборона дискримінації за національною ознакою щодо найму, винагороди, інших умов праці та зайнятості: вільне пересування працівників відповідно до Положення 1612/68 про свободу пересування працівників);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врегулювання агентської діяльності;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захист прав неповнолітніх спортсменів;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 партнерство та соціальний діалог в системі управління спортом в контексті вирішення спільних проблем роботодавців (</a:t>
            </a:r>
            <a:r>
              <a:rPr lang="uk-UA" sz="1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Європрейська</a:t>
            </a: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асоціація спортивних роботодавців </a:t>
            </a:r>
            <a:r>
              <a:rPr lang="en-US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EASE</a:t>
            </a: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та спортсменів (угоди про трудові відносини з умовами професійної підготовки, умовами праці та захисту), з урахування юридичної бази ЄС, національного права та автономії;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визнання кваліфікацій іноземних працівників (враховуючи мобільність працюючих у спортивному секторі);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узагальненої системи збору статистичних даних в площині зайнятості в системі спорту та активного відпочинку.</a:t>
            </a:r>
            <a:endParaRPr lang="uk-UA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00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587141" y="404260"/>
            <a:ext cx="11049801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сучасному етапі </a:t>
            </a:r>
            <a:r>
              <a:rPr lang="uk-UA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основними завданнями вдосконалення системи </a:t>
            </a: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кадрового забезпечення сфери фізичної культури і спорту є: 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розробка і затвердження нормативів кадрового забезпечення сфери для формування державного замовлення на підготовку відповідних фахівців; 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оптимізація кількості ЗВО, які готують таких фахівців, удосконалення порядку їх ліцензування та акредитації; 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удосконалення механізму залучення, підготовки та використання волонтерів у сфері;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 навчально-наукових спортивних комплексів на базі ЗВО, що належать до сфери фізичної культури та спорту; 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видання державною мовою підручників, навчальних посібників та методичних рекомендацій з фітнесу і рекреації; 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стандартизація освіти, вдосконалення вимог до змісту обсягу та якості вищої освіти, що визначаються загальною метою освітньої професійної підготовки кадрів для сфери ФКС.</a:t>
            </a: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364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79133" y="202132"/>
            <a:ext cx="1132893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uk-UA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 проблемних напрямів та способів їх подолання</a:t>
            </a: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448310" algn="l"/>
              </a:tabLst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 єдиного Всеукраїнського галузевого інформаційного банку даних фахівців сфери фізичної культури і спорту України, що дасть можливість визначити та збалансувати реальні потреби у фахівцях цієї сфери;</a:t>
            </a:r>
            <a:endParaRPr lang="uk-UA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448310" algn="l"/>
              </a:tabLst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розробка на базі спортивних ЗВО освітніх електронних курсів із професійної перепідготовки і підвищення кваліфікації, що зробить доступнішими для всіх категорій фахівців сфери профільні курси за такими напрямами, як: спортивний менеджмент, спортивна медицина, фітнес – технології, теорія та практика різних видів спорту, фізіологія, психологія, будівництво спортивних об’єктів, спортивний маркетинг, фізкультурно-оздоровчі технології, управління спортивними спорудами тощо;</a:t>
            </a:r>
            <a:endParaRPr lang="uk-UA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454660" algn="l"/>
              </a:tabLst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впровадження багаторівневої, багатопрофільної системи підготовки фахівців фізичної культури та спорту;</a:t>
            </a:r>
            <a:endParaRPr lang="uk-UA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451485" algn="l"/>
              </a:tabLst>
            </a:pPr>
            <a:r>
              <a:rPr lang="uk-UA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впровадження новітніх інформаційно-комунікаційних технологій, що дозволить заощадити час і кошти, підвищити гнучкість і оперативність навчання, охопити більший контингент фахівців сфери;</a:t>
            </a:r>
            <a:endParaRPr lang="uk-UA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  <a:tabLst>
                <a:tab pos="451485" algn="l"/>
              </a:tabLst>
            </a:pP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єдиного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галузевого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інформаційного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центру,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би проводив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постійний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моніторинг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ринку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201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98383" y="346509"/>
            <a:ext cx="105396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algn="just">
              <a:lnSpc>
                <a:spcPct val="150000"/>
              </a:lnSpc>
              <a:spcAft>
                <a:spcPts val="0"/>
              </a:spcAft>
              <a:tabLst>
                <a:tab pos="407670" algn="l"/>
              </a:tabLst>
            </a:pPr>
            <a:r>
              <a:rPr lang="uk-UA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Станом на 2026 рік в Україні затверджено Професійні стандарти для фахівців сфери ФКС, а саме: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07670" algn="l"/>
              </a:tabLst>
            </a:pPr>
            <a:r>
              <a:rPr lang="uk-UA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Професійний стандарт фахівця з адаптивного спорту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07670" algn="l"/>
              </a:tabLst>
            </a:pPr>
            <a:r>
              <a:rPr lang="uk-UA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Професійний стандарт тренера з виду спорту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07670" algn="l"/>
              </a:tabLst>
            </a:pPr>
            <a:r>
              <a:rPr lang="uk-UA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Професійний стандарт Фітнес-тренера, Інструктора з фітнесу</a:t>
            </a:r>
            <a:endParaRPr lang="uk-UA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976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895150" y="298384"/>
            <a:ext cx="1046266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Кадрове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культури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спорту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комплекс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інституцій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спрямованих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на: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кількості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персоналу (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планування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потреб);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фахівців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безперервного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періодичного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оцінювання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сертифікації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готовності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успішного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функціональних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обов’язків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належного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матеріального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морального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заохочення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працівників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62327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200</TotalTime>
  <Words>1699</Words>
  <Application>Microsoft Office PowerPoint</Application>
  <PresentationFormat>Широкий екран</PresentationFormat>
  <Paragraphs>116</Paragraphs>
  <Slides>20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9" baseType="lpstr">
      <vt:lpstr>Arial</vt:lpstr>
      <vt:lpstr>Calibri</vt:lpstr>
      <vt:lpstr>Lucida Sans Unicode</vt:lpstr>
      <vt:lpstr>Symbol</vt:lpstr>
      <vt:lpstr>Times New Roman</vt:lpstr>
      <vt:lpstr>Trebuchet MS</vt:lpstr>
      <vt:lpstr>Wingdings</vt:lpstr>
      <vt:lpstr>Wingdings 3</vt:lpstr>
      <vt:lpstr>Грань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Обліковий запис Microsoft</dc:creator>
  <cp:lastModifiedBy>Обліковий запис Microsoft</cp:lastModifiedBy>
  <cp:revision>8</cp:revision>
  <dcterms:created xsi:type="dcterms:W3CDTF">2026-10-09T07:59:35Z</dcterms:created>
  <dcterms:modified xsi:type="dcterms:W3CDTF">2026-10-09T11:20:11Z</dcterms:modified>
</cp:coreProperties>
</file>