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8515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887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12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Інноваційний проект як об’єкт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ризик-менеджменту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 Ризики проєктів та ризики інновацій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 Особливості ризик-менеджменту інноваційної діяльності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 Концепція контролінгу ризиків у системі проєктного менеджменту підприємства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ІК  ·  ЗК1  ·  СК1  ·  СК2  ·  СК9  ·  ПРН1  ·  ПРН2  ·  ПРН5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12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проєктів vs ризики інновацій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спільне та відмінне; чому інноваційні проєкти ризикованіші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Класифікація інноваційних ризиків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технічні, ринкові, фінансові, правові, організаційні на етапах життєвого циклу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РМ інноваційної діяльності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невизначеність, унікальність, VUCA, обмеженість аналогів і статистики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Підходи до управління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етапність, контрольні точки, опціональність, портфельний підхід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Контролінг ризиків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сутність, функції, місце в системі проєктного менеджменту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інструменти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карти ризиків, KRI, сценарний контроль, рішення go/no-go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Інноваційний проєкт як особливий об’єкт ризик-менеджменту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Інноваційний проєкт відрізняється від звичайного інвестиційного високим рівнем новизни, відсутністю прямих аналогів і суттєвою невизначеністю результатів. За міжнародними оцінками, 60–80% інноваційних проєктів не досягають запланованих параметрів вартості, термінів чи якості. Традиційні методи ризик-менеджменту часто виявляються недостатніми.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4688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Унікальність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3375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рішення без прецедентів ускладнюють прогнозування та використання історичних даних.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4688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Висока невизначеність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3375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Технічна реалізовність, ринковий попит і терміни комерціалізації часто невідомі на старті.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468880"/>
            <a:ext cx="374904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46888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7432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Потреба в адаптації РМ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33756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Потрібні гнучкіші підходи: етапність, опціони, контрольні точки, посилений контролінг.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12.1  РИЗИКИ ПРОЄКТІВ ТА РИЗИКИ ІННОВАЦІЙ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проєктів і ризики інновацій: спільне та відмінне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3716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Спільне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011680"/>
            <a:ext cx="5212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Обидва типи ризиків стосуються відхилень за термінами, вартістю, якістю та ефектом. Застосовуються спільні інструменти: ідентифікація, оцінка, реагування, моніторинг. Потрібні власники ризиків і план реагування.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4754880"/>
          </a:xfrm>
          <a:prstGeom prst="roundRect">
            <a:avLst>
              <a:gd name="adj" fmla="val 1538"/>
            </a:avLst>
          </a:prstGeom>
          <a:solidFill>
            <a:srgbClr val="1A2B4A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3716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Відмінне для інновацій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92240" y="2011680"/>
            <a:ext cx="521208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Вища частка «невідомого невідомого»; слабша статистична база; сильніший вплив технічної та ринкової новизни; критичність захисту ІВ; частіше рішення go/no-go на контрольних точках.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12.1  РИЗИКИ ПРОЄКТІВ ТА РИЗИКИ ІННОВАЦІЙ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Чому інноваційні проєкти ризикованіші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Технічна новизна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Невідомо, чи вдасться реалізувати технологію в заданих параметрах вартості та якості.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Ринкова невизначеність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Попит на принципово новий продукт складно прогнозувати; можлива відторгнення ринком.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Відсутність аналогів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Немає надійної історичної бази для оцінки ймовірностей і наслідків.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Довгий цикл і зміни середовища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час розробки можуть змінитися технології, регулювання, конкуренти, потреби клієнтів.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12.1  РИЗИКИ ПРОЄКТІВ ТА РИЗИКИ ІННОВАЦІЙ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Класифікація ризиків інноваційних проєктів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Технічні / технологічні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Невдала розробка, збої прототипу, невідповідність специфікаціям, проблеми масштабування виробництва.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Ринкові / комерційні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попиту, помилкове позиціонування, сильна реакція конкурентів, зміни уподобань.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Перевитрата бюджету R&amp;D, недоступність подальшого фінансування, відхилення окупності.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Правові / ІВ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Порушення чужих патентів, слабкий захист власної ІВ, спори щодо прав між учасниками.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Організаційні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Недостатні компетенції команди, конфлікти стейкхолдерів, зрив координації.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Зовнішні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регулювання, санкції, макрошоки, екологічні обмеження.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12.1  РИЗИКИ ПРОЄКТІВ ТА РИЗИКИ ІННОВАЦІЙ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на етапах інноваційного процесу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Ідея / скринінг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Помилковий вибір напряму; недооцінка технічних бар’єрів; ілюзія попиту без перевірки.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R&amp;D / прототип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Технічна нереалізовність; зростання витрат; зрив термінів; витік ноу-хау.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Підготовка виробництва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Проблеми масштабування; якість серійного продукту; залежність від постачальників.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Комерціалізація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Слабкий запуск на ринок; ціновий тиск; швидка поява імітаторів; регуляторні бар’єри.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12.2  ОСОБЛИВОСТІ РМ ІННОВАЦІЙНОЇ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ризик-менеджменту інноваційної діяльності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Середовище інновацій часто описують як VUCA: висока волатильність, невизначеність, складність і неоднозначність. Це змінює пріоритети та інструменти ризик-менеджменту порівняно зі стабільними інвестиційними проєктами.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Обмежена статистика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29184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Мало повторюваних подій; оцінки спираються на експертів, аналоги з інших галузей, сценарії.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Домінування якісного аналізу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29184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ранніх стадіях кількісні моделі слабкі; важливі структурована експертиза та сценарне мислення.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603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Потреба в гнучкості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29184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Жорсткі плани швидко застарівають; цінність мають опціони, пілоти, поетапне фінансування.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12.2  ОСОБЛИВОСТІ РМ ІННОВАЦІЙНОЇ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принципи управління ризиками інновацій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Етапність і контрольні точки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Розбиття проєкту на фази з рішеннями continue / pivot / stop на основі оновленої оцінки ризиків і результатів.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Опціональність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Збереження можливості змінити масштаб, напрям або вийти з проєкту без катастрофічних втрат.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Портфельний підхід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Баланс між проєктами різного рівня ризику та стадії; не ставити «все на одну карту».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Швидке навчання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Пілоти, MVP, експерименти — щоб якомога раніше перевірити критичні припущення.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12.2  ОСОБЛИВОСТІ РМ ІННОВАЦІЙНОЇ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Адаптація методів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Акцент на припущеннях бізнес-моделі, технічних гіпотезах, ІВ-ризиках; воркшопи з міждисциплінарною командою.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Якісні шкали + діапазони; сценарний аналіз; обережне використання точкових NPV на ранніх стадіях.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Реагування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Пілоти, страхування ІВ, партнерства, поетапне фінансування, резерви на ітерації.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Частіші огляди; leading indicators (результати експериментів, відгуки early adopters); тригери перегляду.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12.2  ОСОБЛИВОСТІ РМ ІННОВАЦІЙНОЇ ДІЯЛЬНОСТІ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Особлива роль правових і ІВ-ризиків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інноваційного проєкту результат має бути юридично захищеним і придатним до комерційного використання. Помилки в оформленні прав, порушення чужих патентів або неясний розподіл прав між учасниками можуть знецінити всю розробку.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Патентний пошук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Рання перевірка свободи дій (FTO) і можливості захисту власних рішень.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Розподіл прав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Чіткі договори з розробниками, партнерами, підрядниками щодо власності на результати.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Режим таємниці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доступу до ноу-хау, NDA, внутрішні політики щодо конфіденційності.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  КОНТРОЛІНГ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Концепція контролінгу ризиків у проєктному менеджменті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Контролінг ризиків — підсистема проєктного (і корпоративного) управління, яка забезпечує інформаційну підтримку рішень щодо ризиків: постановку цілей за рівнем ризику, планування, облік, аналіз відхилень і вироблення коригувальних заходів. Це не лише «контроль після факту», а орієнтація на майбутнє.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Цільові рівні ризику, ліміти, план заходів і індикаторів.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Облік і вимірювання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Фіксація статусу ризиків, KRI, виконання заходів.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і звітність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Відхилення, тренди, причини, рекомендації для рішень.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  КОНТРОЛІНГ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Місце контролінгу ризиків у системі проєктного менеджменту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 з циклами проєкту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Контролінг ризиків вбудовується в фази ініціації, планування, виконання та закриття; на кожній фазі — свої акценти й точки прийняття рішень.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із проєктним контролінгом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Вартість, терміни, зміст і ризики розглядаються разом: відхилення за термінами часто є проявом реалізованих ризиків.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Підтримка комітетів і спонсора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Регулярна звітність для проєктного комітету / інвестиційного комітету: статус ключових ризиків, потреба в рішеннях go/no-go.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із корпоративним РМ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Агрегація проєктних ризиків на рівень портфеля та організації; узгодження з ризик-апетитом.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  КОНТРОЛІНГ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Цикл контролінгу ризиків інноваційного проєкту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11430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Постановка цілей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Цільовий ризик-профіль проєкту; ліміти; критерії успіху фаз.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80160" y="214884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заходів і KRI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5146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реагування; набір ключових індикаторів ризику та частоти вимірювання.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80160" y="315468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Збір даних і облік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35204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Оновлення реєстру; факти vs план по заходах; значення KRI.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280160" y="416052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Аналіз відхилень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452628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Причини; вплив на терміни/бюджет/ефект; прогноз залишкового ризику.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280160" y="516636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Рішення та коригування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280160" y="55321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/ adjust / stop; зміна плану, ресурсів, пріоритетів.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  КОНТРОЛІНГ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KRI та ранні сигнали в інноваційних проєктах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Технічні KRI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Відсоток успішних тестів; кількість критичних дефектів; відхилення від технічних специфікацій.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Ринкові KRI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Відгуки early adopters; конверсія пілоту; зміна оцінок TAM/SAM; активність конкурентів.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 KRI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 rate vs план; залишок runway; відхилення CAPEX/OPEX фази.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Організаційні KRI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Плинність ключових спеціалістів; затримки рішень спонсора; відкриті ескалації.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  КОНТРОЛІНГ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Контрольні точки (stage-gate) і контролінг ризиків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 stage-gate добреє природну рамку для контролінгу ризиків інноваційного проєкту: на кожній «брамі» оновлюється оцінка ризиків і приймається рішення про подальші інвестиції.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Вхід на фазу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прийнятний поточний ризик-профіль? Чи є план реагування на ключові ризики наступної фази?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 межах фази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KRI; ескалація при пробитті порогів; коригування плану без очікування кінця фази.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468880"/>
            <a:ext cx="3383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Вихід з фази (gate)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Актуалізований реєстр; порівняння з апетитом; рішення: go / conditional go / hold / kill.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12.3  КОНТРОЛІНГ РИЗИКІВ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Інформація контролінгу для управлінських рішень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Статус ключових ризиків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Топ-ризики, динаміка рівня, покриття заходами, відповідальні.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Виконання плану реагування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заходів у строк; блокери; потреба в додаткових ресурсах.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Прогноз впливу на цілі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Очікуваний вплив залишкових ризиків на терміни, бюджет, NPV / стратегічний ефект.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Рекомендації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змінити в плані; які рішення потрібні від спонсора / комітету; варіанти go/no-go з обґрунтуванням.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Практичний інструментарій для інноваційного проєкту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Реєстр і карта ризиків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Живий документ; пріоритезація; зв’язок із фазами та рішеннями stage-gate.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Матриця припущень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Критичні гіпотези (технічні, ринкові, фінансові) + план їх перевірки.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Сценарні пакети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Базовий / песимістичний / стресовий з узгодженими припущеннями для gate-рішень.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Дашборд KRI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Візуалізація статусу ризиків і ранніх сигналів для команди та спонсора.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Чек-лист gate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Стандартний набір питань щодо ризиків перед переходом на наступну фазу.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Журнал рішень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Фіксація go/no-go та умов; основа для навчання та аудиту.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Фактори успішного РМ інноваційного проєкту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Мандат спонсора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Спонсор готовий приймати складні рішення stop/pivot на основі даних про ризики.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Міждисциплінарна команда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Техніка, маркетинг, фінанси, право — разом ідентифікують і оцінюють ризики.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експерименту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Невдалі гіпотези не караються, якщо процес перевірки був якісним.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Регулярність контролінгу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 на порядку денному кожного статус-огляду, а не «раз на півроку».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в управлінні ризиками інновацій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«Занадто рано для ризиків»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Ігнорування ризик-аналізу до «готового продукту» — найдорожчі помилки саме на старті.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Лише технічний фокус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Ринкові, ІВ та організаційні ризики залишаються поза увагою до пізніх фаз.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Відсутність права на stop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Культура «проєкт не можна зупинити» призводить до викидання грошей у безнадійні напрями.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Формальний контролінг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Звіти є, але рішення не змінюються; KRI не мають порогів ескалації.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ЗВ’ЯЗОК З КУРСОМ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Інноваційний проєкт у контексті попередніх тем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Ризик-аналіз (тема 11)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ідентифікації та оцінки (Ісікава, сценарії, чутливість) застосовуються з урахуванням слабкої статистики інновацій.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РМ (тема 8)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Страхування, диверсифікація портфеля проєктів, контрактний розподіл, резерви — адаптуються під інноваційний контекст.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(тема 9)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реагування та контингентні плани особливо важливі через високу ймовірність зміни курсу.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Культура та етапи впровадження (тема 10)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культури відкритості щодо невизначеності stage-gate і контролінг ризиків не працюють.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Карта теми: інноваційний проєкт і ризик-менеджмент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Ризики інновацій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Вищі за звичайні проєктні; технічні, ринкові, ІВ, фінансові, організаційні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Особливості РМ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VUCA, етапність, опціони, портфель, швидке навчання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Контролінг ризиків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Цілі, KRI, облік, аналіз, рішення go/adjust/stop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Stage-gate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Природна рамка для оновлення оцінки ризиків і рішень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Реєстр, матриця припущень, сценарії, дашборд, чек-листи gate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Умови успіху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Мандат спонсора, міждисциплінарність, культура експерименту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Інноваційні ризики якісно відрізняються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Унікальність, слабкі аналоги, висока технічна та ринкова невизначеність вимагають адаптації класичних методів РМ.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Етапність і опціональність — основа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Stage-gate, пілоти, поетапне фінансування та право на stop знижують ціну помилки в умовах VUCA.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Контролінг ризиків замикає цикл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Цілі, KRI, регулярний аналіз і звітність перетворюють ризик-менеджмент із разового аналізу на постійну управлінську функцію проєкту.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Рішення важливіші за звіти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системи — у своєчасних рішеннях continue / pivot / stop на основі оновленої картини ризиків.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ДОДАТКОВО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Портфельний вимір управління інноваційними ризиками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Окремий інноваційний проєкт майже завжди високоризиковий. На рівні підприємства ризик знижується через портфель: поєднання проєктів різної стадії, галузі та ступеня новизни.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Баланс портфеля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Частка «дослідницьких» vs «майже готових до ринку» проєктів узгоджується з ризик-апетитом.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Кореляція ризиків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4805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Уникати ситуації, коли всі проєкти залежать від однієї технології, ринку чи регулятора.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Перерозподіл ресурсів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667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Контролінг на рівні портфеля дозволяє швидко перекидати ресурси з слабких на перспективні напрями.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12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12  ·  Інноваційний проект як об’єкт ризик-менеджменту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2316</Words>
  <Application>Microsoft Macintosh PowerPoint</Application>
  <PresentationFormat>Широкоэкранный</PresentationFormat>
  <Paragraphs>343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12. Інноваційний проект як об’єкт ризик-менеджменту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2026-09-03T08:01:32Z</dcterms:created>
  <dcterms:modified xsi:type="dcterms:W3CDTF">2026-09-03T08:21:16Z</dcterms:modified>
</cp:coreProperties>
</file>