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0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  <Relationship Id="rId8" Type="http://schemas.openxmlformats.org/officeDocument/2006/relationships/slide" Target="slides/slide3.xml"/>
  <Relationship Id="rId9" Type="http://schemas.openxmlformats.org/officeDocument/2006/relationships/slide" Target="slides/slide4.xml"/>
  <Relationship Id="rId10" Type="http://schemas.openxmlformats.org/officeDocument/2006/relationships/slide" Target="slides/slide5.xml"/>
  <Relationship Id="rId11" Type="http://schemas.openxmlformats.org/officeDocument/2006/relationships/slide" Target="slides/slide6.xml"/>
  <Relationship Id="rId12" Type="http://schemas.openxmlformats.org/officeDocument/2006/relationships/slide" Target="slides/slide7.xml"/>
  <Relationship Id="rId13" Type="http://schemas.openxmlformats.org/officeDocument/2006/relationships/slide" Target="slides/slide8.xml"/>
  <Relationship Id="rId14" Type="http://schemas.openxmlformats.org/officeDocument/2006/relationships/slide" Target="slides/slide9.xml"/>
  <Relationship Id="rId15" Type="http://schemas.openxmlformats.org/officeDocument/2006/relationships/slide" Target="slides/slide10.xml"/>
  <Relationship Id="rId16" Type="http://schemas.openxmlformats.org/officeDocument/2006/relationships/slide" Target="slides/slide11.xml"/>
  <Relationship Id="rId17" Type="http://schemas.openxmlformats.org/officeDocument/2006/relationships/slide" Target="slides/slide12.xml"/>
  <Relationship Id="rId18" Type="http://schemas.openxmlformats.org/officeDocument/2006/relationships/slide" Target="slides/slide13.xml"/>
  <Relationship Id="rId19" Type="http://schemas.openxmlformats.org/officeDocument/2006/relationships/slide" Target="slides/slide14.xml"/>
  <Relationship Id="rId20" Type="http://schemas.openxmlformats.org/officeDocument/2006/relationships/slide" Target="slides/slide15.xml"/>
  <Relationship Id="rId21" Type="http://schemas.openxmlformats.org/officeDocument/2006/relationships/slide" Target="slides/slide16.xml"/>
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uk-UA" dirty="0"/>
              <a:t>Зразок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77590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dirty="0"/>
              <a:t>Зразок заголовка</a:t>
            </a:r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334963" y="1593850"/>
            <a:ext cx="11522075" cy="417671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56395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4" name="Місце для вмісту 3"/>
          <p:cNvSpPr>
            <a:spLocks noGrp="1"/>
          </p:cNvSpPr>
          <p:nvPr>
            <p:ph sz="quarter" idx="10"/>
          </p:nvPr>
        </p:nvSpPr>
        <p:spPr>
          <a:xfrm>
            <a:off x="334963" y="188913"/>
            <a:ext cx="11522075" cy="55784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uk-UA" dirty="0"/>
              <a:t>Зразок тексту</a:t>
            </a:r>
          </a:p>
          <a:p>
            <a:pPr lvl="1"/>
            <a:r>
              <a:rPr lang="uk-UA" dirty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19292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Іна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8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3" r:id="rId3"/>
    <p:sldLayoutId id="214748366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260" userDrawn="1">
          <p15:clr>
            <a:srgbClr val="F26B43"/>
          </p15:clr>
        </p15:guide>
        <p15:guide id="6" orient="horz" pos="3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</p:spPr>
        <p:txBody>
          <a:bodyPr vert="horz" lIns="91440" tIns="45720" rIns="91440" bIns="45720" anchor="ctr">
            <a:normAutofit/>
          </a:bodyPr>
          <a:lstStyle/>
          <a:p>
            <a:pPr algn="ctr" lvl="0">
              <a:spcBef>
                <a:spcPts val="0"/>
              </a:spcBef>
              <a:spcAft>
                <a:spcPts val="1600"/>
              </a:spcAft>
              <a:buNone/>
            </a:pPr>
            <a:r>
              <a:rPr lang="uk-UA" sz="2000" b="1" i="0" dirty="0" spc="250">
                <a:solidFill>
                  <a:srgbClr val="FFFFFF"/>
                </a:solidFill>
                <a:latin typeface="Montserrat"/>
              </a:rPr>
              <a:t>ЛЕКЦІЯ 2</a:t>
            </a:r>
          </a:p>
          <a:p>
            <a:pPr algn="ctr" lvl="0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  <a:buNone/>
            </a:pPr>
            <a:r>
              <a:rPr lang="uk-UA" sz="3800" b="1" i="0" dirty="0">
                <a:solidFill>
                  <a:srgbClr val="FFFFFF"/>
                </a:solidFill>
                <a:latin typeface="Montserrat"/>
              </a:rPr>
              <a:t>Цілі сталого розвитку ООН (SDGs)</a:t>
            </a:r>
          </a:p>
          <a:p>
            <a:pPr algn="ctr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0" i="0" dirty="0">
                <a:solidFill>
                  <a:srgbClr val="D7E3F2"/>
                </a:solidFill>
                <a:latin typeface="Montserrat"/>
              </a:rPr>
              <a:t>Дисципліна «Екологічний слід та сталий спосіб життя»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</p:spPr>
        <p:txBody>
          <a:bodyPr vert="horz" lIns="91440" tIns="45720" rIns="91440" bIns="45720" anchor="t">
            <a:normAutofit/>
          </a:bodyPr>
          <a:lstStyle/>
          <a:p>
            <a:pPr algn="l" lvl="0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300" b="1" i="0" dirty="0" spc="120">
                <a:solidFill>
                  <a:srgbClr val="5B6472"/>
                </a:solidFill>
                <a:latin typeface="Montserrat"/>
              </a:rPr>
              <a:t>ЛЕКЦІЯ 2</a:t>
            </a:r>
          </a:p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i="0" dirty="0">
                <a:solidFill>
                  <a:srgbClr val="224D83"/>
                </a:solidFill>
                <a:latin typeface="Montserrat"/>
              </a:rPr>
              <a:t>План лекції</a:t>
            </a:r>
          </a:p>
        </p:txBody>
      </p:sp>
      <p:sp>
        <p:nvSpPr>
          <p:cNvPr id="11" name="Icon"/>
          <p:cNvSpPr/>
          <p:nvPr/>
        </p:nvSpPr>
        <p:spPr>
          <a:xfrm>
            <a:off x="859536" y="1833372"/>
            <a:ext cx="566928" cy="566928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2000" b="1" i="0" dirty="0">
                <a:solidFill>
                  <a:srgbClr val="FFFFFF"/>
                </a:solidFill>
                <a:latin typeface="Montserrat"/>
              </a:rPr>
              <a:t>1</a:t>
            </a:r>
          </a:p>
        </p:txBody>
      </p:sp>
      <p:sp>
        <p:nvSpPr>
          <p:cNvPr id="12" name="TextBox"/>
          <p:cNvSpPr txBox="1"/>
          <p:nvPr/>
        </p:nvSpPr>
        <p:spPr>
          <a:xfrm>
            <a:off x="1691640" y="1691640"/>
            <a:ext cx="9692640" cy="850392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300"/>
              </a:spcAft>
              <a:buNone/>
            </a:pPr>
            <a:r>
              <a:rPr lang="uk-UA" sz="1800" b="1" i="0" dirty="0">
                <a:solidFill>
                  <a:srgbClr val="224D83"/>
                </a:solidFill>
                <a:latin typeface="Montserrat"/>
              </a:rPr>
              <a:t>Від MDGs до SDGs</a:t>
            </a:r>
          </a:p>
          <a:p>
            <a:pPr algn="l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50" b="0" i="0" dirty="0">
                <a:solidFill>
                  <a:srgbClr val="5B6472"/>
                </a:solidFill>
                <a:latin typeface="Montserrat"/>
              </a:rPr>
              <a:t>Як зародився Порядок денний 2030 та 17 глобальних цілей</a:t>
            </a:r>
          </a:p>
        </p:txBody>
      </p:sp>
      <p:sp>
        <p:nvSpPr>
          <p:cNvPr id="13" name="Icon"/>
          <p:cNvSpPr/>
          <p:nvPr/>
        </p:nvSpPr>
        <p:spPr>
          <a:xfrm>
            <a:off x="859536" y="2793492"/>
            <a:ext cx="566928" cy="566928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2000" b="1" i="0" dirty="0">
                <a:solidFill>
                  <a:srgbClr val="FFFFFF"/>
                </a:solidFill>
                <a:latin typeface="Montserrat"/>
              </a:rPr>
              <a:t>2</a:t>
            </a:r>
          </a:p>
        </p:txBody>
      </p:sp>
      <p:sp>
        <p:nvSpPr>
          <p:cNvPr id="14" name="TextBox"/>
          <p:cNvSpPr txBox="1"/>
          <p:nvPr/>
        </p:nvSpPr>
        <p:spPr>
          <a:xfrm>
            <a:off x="1691640" y="2651760"/>
            <a:ext cx="9692640" cy="850392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300"/>
              </a:spcAft>
              <a:buNone/>
            </a:pPr>
            <a:r>
              <a:rPr lang="uk-UA" sz="1800" b="1" i="0" dirty="0">
                <a:solidFill>
                  <a:srgbClr val="224D83"/>
                </a:solidFill>
                <a:latin typeface="Montserrat"/>
              </a:rPr>
              <a:t>17 цілей, 169 завдань, індикатори</a:t>
            </a:r>
          </a:p>
          <a:p>
            <a:pPr algn="l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50" b="0" i="0" dirty="0">
                <a:solidFill>
                  <a:srgbClr val="5B6472"/>
                </a:solidFill>
                <a:latin typeface="Montserrat"/>
              </a:rPr>
              <a:t>Структура ЦСР і система вимірювання прогресу</a:t>
            </a:r>
          </a:p>
        </p:txBody>
      </p:sp>
      <p:sp>
        <p:nvSpPr>
          <p:cNvPr id="15" name="Icon"/>
          <p:cNvSpPr/>
          <p:nvPr/>
        </p:nvSpPr>
        <p:spPr>
          <a:xfrm>
            <a:off x="859536" y="3753612"/>
            <a:ext cx="566928" cy="566928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2000" b="1" i="0" dirty="0">
                <a:solidFill>
                  <a:srgbClr val="FFFFFF"/>
                </a:solidFill>
                <a:latin typeface="Montserrat"/>
              </a:rPr>
              <a:t>3</a:t>
            </a:r>
          </a:p>
        </p:txBody>
      </p:sp>
      <p:sp>
        <p:nvSpPr>
          <p:cNvPr id="16" name="TextBox"/>
          <p:cNvSpPr txBox="1"/>
          <p:nvPr/>
        </p:nvSpPr>
        <p:spPr>
          <a:xfrm>
            <a:off x="1691640" y="3611880"/>
            <a:ext cx="9692640" cy="850392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300"/>
              </a:spcAft>
              <a:buNone/>
            </a:pPr>
            <a:r>
              <a:rPr lang="uk-UA" sz="1800" b="1" i="0" dirty="0">
                <a:solidFill>
                  <a:srgbClr val="224D83"/>
                </a:solidFill>
                <a:latin typeface="Montserrat"/>
              </a:rPr>
              <a:t>Зв'язок ЦСР з екологічним слідом</a:t>
            </a:r>
          </a:p>
          <a:p>
            <a:pPr algn="l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50" b="0" i="0" dirty="0">
                <a:solidFill>
                  <a:srgbClr val="5B6472"/>
                </a:solidFill>
                <a:latin typeface="Montserrat"/>
              </a:rPr>
              <a:t>Як інструменти вимірювання допомагають досягати цілей</a:t>
            </a:r>
          </a:p>
        </p:txBody>
      </p:sp>
      <p:sp>
        <p:nvSpPr>
          <p:cNvPr id="17" name="Icon"/>
          <p:cNvSpPr/>
          <p:nvPr/>
        </p:nvSpPr>
        <p:spPr>
          <a:xfrm>
            <a:off x="859536" y="4713732"/>
            <a:ext cx="566928" cy="566928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2000" b="1" i="0" dirty="0">
                <a:solidFill>
                  <a:srgbClr val="FFFFFF"/>
                </a:solidFill>
                <a:latin typeface="Montserrat"/>
              </a:rPr>
              <a:t>4</a:t>
            </a:r>
          </a:p>
        </p:txBody>
      </p:sp>
      <p:sp>
        <p:nvSpPr>
          <p:cNvPr id="18" name="TextBox"/>
          <p:cNvSpPr txBox="1"/>
          <p:nvPr/>
        </p:nvSpPr>
        <p:spPr>
          <a:xfrm>
            <a:off x="1691640" y="4572000"/>
            <a:ext cx="9692640" cy="850392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300"/>
              </a:spcAft>
              <a:buNone/>
            </a:pPr>
            <a:r>
              <a:rPr lang="uk-UA" sz="1800" b="1" i="0" dirty="0">
                <a:solidFill>
                  <a:srgbClr val="224D83"/>
                </a:solidFill>
                <a:latin typeface="Montserrat"/>
              </a:rPr>
              <a:t>ЦСР в Україні</a:t>
            </a:r>
          </a:p>
          <a:p>
            <a:pPr algn="l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50" b="0" i="0" dirty="0">
                <a:solidFill>
                  <a:srgbClr val="5B6472"/>
                </a:solidFill>
                <a:latin typeface="Montserrat"/>
              </a:rPr>
              <a:t>Національна адаптація цілей, приклади та виклики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</p:spPr>
        <p:txBody>
          <a:bodyPr vert="horz" lIns="91440" tIns="45720" rIns="91440" bIns="45720" anchor="t">
            <a:normAutofit/>
          </a:bodyPr>
          <a:lstStyle/>
          <a:p>
            <a:pPr algn="l" lvl="0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300" b="1" i="0" dirty="0" spc="120">
                <a:solidFill>
                  <a:srgbClr val="5B6472"/>
                </a:solidFill>
                <a:latin typeface="Montserrat"/>
              </a:rPr>
              <a:t>ЛЕКЦІЯ 2</a:t>
            </a:r>
          </a:p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i="0" dirty="0">
                <a:solidFill>
                  <a:srgbClr val="224D83"/>
                </a:solidFill>
                <a:latin typeface="Montserrat"/>
              </a:rPr>
              <a:t>Від MDGs до SDGs</a:t>
            </a:r>
          </a:p>
        </p:txBody>
      </p:sp>
      <p:cxnSp>
        <p:nvCxnSpPr>
          <p:cNvPr id="11" name="Line"/>
          <p:cNvCxnSpPr/>
          <p:nvPr/>
        </p:nvCxnSpPr>
        <p:spPr>
          <a:xfrm>
            <a:off x="1005840" y="3703320"/>
            <a:ext cx="10149840" cy="0"/>
          </a:xfrm>
          <a:prstGeom prst="line">
            <a:avLst/>
          </a:prstGeom>
          <a:ln w="25400">
            <a:solidFill>
              <a:srgbClr val="C7D3E0"/>
            </a:solidFill>
          </a:ln>
        </p:spPr>
      </p:cxnSp>
      <p:sp>
        <p:nvSpPr>
          <p:cNvPr id="12" name="Icon"/>
          <p:cNvSpPr/>
          <p:nvPr/>
        </p:nvSpPr>
        <p:spPr>
          <a:xfrm>
            <a:off x="1536192" y="3547872"/>
            <a:ext cx="310896" cy="310896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00" b="1" i="0" dirty="0">
                <a:solidFill>
                  <a:srgbClr val="FFFFFF"/>
                </a:solidFill>
                <a:latin typeface="Montserrat"/>
              </a:rPr>
              <a:t/>
            </a:r>
          </a:p>
        </p:txBody>
      </p:sp>
      <p:sp>
        <p:nvSpPr>
          <p:cNvPr id="13" name="TextBox"/>
          <p:cNvSpPr txBox="1"/>
          <p:nvPr/>
        </p:nvSpPr>
        <p:spPr>
          <a:xfrm>
            <a:off x="640080" y="2468880"/>
            <a:ext cx="2103120" cy="822960"/>
          </a:xfrm>
          <a:prstGeom prst="rect">
            <a:avLst/>
          </a:prstGeom>
          <a:noFill/>
        </p:spPr>
        <p:txBody>
          <a:bodyPr wrap="square" anchor="b" lIns="0" tIns="0" rIns="0" bIns="0">
            <a:noAutofit/>
          </a:bodyPr>
          <a:lstStyle/>
          <a:p>
            <a:pPr algn="ctr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900" b="1" i="0" dirty="0">
                <a:solidFill>
                  <a:srgbClr val="224D83"/>
                </a:solidFill>
                <a:latin typeface="Montserrat"/>
              </a:rPr>
              <a:t>2000</a:t>
            </a:r>
          </a:p>
        </p:txBody>
      </p:sp>
      <p:sp>
        <p:nvSpPr>
          <p:cNvPr id="14" name="TextBox"/>
          <p:cNvSpPr txBox="1"/>
          <p:nvPr/>
        </p:nvSpPr>
        <p:spPr>
          <a:xfrm>
            <a:off x="502920" y="3995928"/>
            <a:ext cx="2377440" cy="141732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0" i="0" dirty="0">
                <a:solidFill>
                  <a:srgbClr val="5B6472"/>
                </a:solidFill>
                <a:latin typeface="Montserrat"/>
              </a:rPr>
              <a:t>Ухвалено 8 Цілей розвитку тисячоліття (MDGs) з 21 завданням</a:t>
            </a:r>
          </a:p>
        </p:txBody>
      </p:sp>
      <p:sp>
        <p:nvSpPr>
          <p:cNvPr id="15" name="Icon"/>
          <p:cNvSpPr/>
          <p:nvPr/>
        </p:nvSpPr>
        <p:spPr>
          <a:xfrm>
            <a:off x="4187952" y="3547872"/>
            <a:ext cx="310896" cy="310896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00" b="1" i="0" dirty="0">
                <a:solidFill>
                  <a:srgbClr val="FFFFFF"/>
                </a:solidFill>
                <a:latin typeface="Montserrat"/>
              </a:rPr>
              <a:t/>
            </a:r>
          </a:p>
        </p:txBody>
      </p:sp>
      <p:sp>
        <p:nvSpPr>
          <p:cNvPr id="16" name="TextBox"/>
          <p:cNvSpPr txBox="1"/>
          <p:nvPr/>
        </p:nvSpPr>
        <p:spPr>
          <a:xfrm>
            <a:off x="3291840" y="2468880"/>
            <a:ext cx="2103120" cy="822960"/>
          </a:xfrm>
          <a:prstGeom prst="rect">
            <a:avLst/>
          </a:prstGeom>
          <a:noFill/>
        </p:spPr>
        <p:txBody>
          <a:bodyPr wrap="square" anchor="b" lIns="0" tIns="0" rIns="0" bIns="0">
            <a:noAutofit/>
          </a:bodyPr>
          <a:lstStyle/>
          <a:p>
            <a:pPr algn="ctr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900" b="1" i="0" dirty="0">
                <a:solidFill>
                  <a:srgbClr val="224D83"/>
                </a:solidFill>
                <a:latin typeface="Montserrat"/>
              </a:rPr>
              <a:t>2012</a:t>
            </a:r>
          </a:p>
        </p:txBody>
      </p:sp>
      <p:sp>
        <p:nvSpPr>
          <p:cNvPr id="17" name="TextBox"/>
          <p:cNvSpPr txBox="1"/>
          <p:nvPr/>
        </p:nvSpPr>
        <p:spPr>
          <a:xfrm>
            <a:off x="3154680" y="3995928"/>
            <a:ext cx="2377440" cy="141732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0" i="0" dirty="0">
                <a:solidFill>
                  <a:srgbClr val="5B6472"/>
                </a:solidFill>
                <a:latin typeface="Montserrat"/>
              </a:rPr>
              <a:t>Конференція Ріо+20: рішення розробити нові глобальні цілі</a:t>
            </a:r>
          </a:p>
        </p:txBody>
      </p:sp>
      <p:sp>
        <p:nvSpPr>
          <p:cNvPr id="18" name="Icon"/>
          <p:cNvSpPr/>
          <p:nvPr/>
        </p:nvSpPr>
        <p:spPr>
          <a:xfrm>
            <a:off x="6839712" y="3547872"/>
            <a:ext cx="310896" cy="310896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00" b="1" i="0" dirty="0">
                <a:solidFill>
                  <a:srgbClr val="FFFFFF"/>
                </a:solidFill>
                <a:latin typeface="Montserrat"/>
              </a:rPr>
              <a:t/>
            </a:r>
          </a:p>
        </p:txBody>
      </p:sp>
      <p:sp>
        <p:nvSpPr>
          <p:cNvPr id="19" name="TextBox"/>
          <p:cNvSpPr txBox="1"/>
          <p:nvPr/>
        </p:nvSpPr>
        <p:spPr>
          <a:xfrm>
            <a:off x="5943600" y="2468880"/>
            <a:ext cx="2103120" cy="822960"/>
          </a:xfrm>
          <a:prstGeom prst="rect">
            <a:avLst/>
          </a:prstGeom>
          <a:noFill/>
        </p:spPr>
        <p:txBody>
          <a:bodyPr wrap="square" anchor="b" lIns="0" tIns="0" rIns="0" bIns="0">
            <a:noAutofit/>
          </a:bodyPr>
          <a:lstStyle/>
          <a:p>
            <a:pPr algn="ctr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900" b="1" i="0" dirty="0">
                <a:solidFill>
                  <a:srgbClr val="224D83"/>
                </a:solidFill>
                <a:latin typeface="Montserrat"/>
              </a:rPr>
              <a:t>2015</a:t>
            </a:r>
          </a:p>
        </p:txBody>
      </p:sp>
      <p:sp>
        <p:nvSpPr>
          <p:cNvPr id="20" name="TextBox"/>
          <p:cNvSpPr txBox="1"/>
          <p:nvPr/>
        </p:nvSpPr>
        <p:spPr>
          <a:xfrm>
            <a:off x="5806440" y="3995928"/>
            <a:ext cx="2377440" cy="141732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0" i="0" dirty="0">
                <a:solidFill>
                  <a:srgbClr val="5B6472"/>
                </a:solidFill>
                <a:latin typeface="Montserrat"/>
              </a:rPr>
              <a:t>193 держави ухвалюють Порядок денний 2030 та 17 ЦСР</a:t>
            </a:r>
          </a:p>
        </p:txBody>
      </p:sp>
      <p:sp>
        <p:nvSpPr>
          <p:cNvPr id="21" name="Icon"/>
          <p:cNvSpPr/>
          <p:nvPr/>
        </p:nvSpPr>
        <p:spPr>
          <a:xfrm>
            <a:off x="9674352" y="3547872"/>
            <a:ext cx="310896" cy="310896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00" b="1" i="0" dirty="0">
                <a:solidFill>
                  <a:srgbClr val="FFFFFF"/>
                </a:solidFill>
                <a:latin typeface="Montserrat"/>
              </a:rPr>
              <a:t/>
            </a:r>
          </a:p>
        </p:txBody>
      </p:sp>
      <p:sp>
        <p:nvSpPr>
          <p:cNvPr id="22" name="TextBox"/>
          <p:cNvSpPr txBox="1"/>
          <p:nvPr/>
        </p:nvSpPr>
        <p:spPr>
          <a:xfrm>
            <a:off x="8778240" y="2468880"/>
            <a:ext cx="2103120" cy="822960"/>
          </a:xfrm>
          <a:prstGeom prst="rect">
            <a:avLst/>
          </a:prstGeom>
          <a:noFill/>
        </p:spPr>
        <p:txBody>
          <a:bodyPr wrap="square" anchor="b" lIns="0" tIns="0" rIns="0" bIns="0">
            <a:noAutofit/>
          </a:bodyPr>
          <a:lstStyle/>
          <a:p>
            <a:pPr algn="ctr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900" b="1" i="0" dirty="0">
                <a:solidFill>
                  <a:srgbClr val="224D83"/>
                </a:solidFill>
                <a:latin typeface="Montserrat"/>
              </a:rPr>
              <a:t>2015–2030</a:t>
            </a:r>
          </a:p>
        </p:txBody>
      </p:sp>
      <p:sp>
        <p:nvSpPr>
          <p:cNvPr id="23" name="TextBox"/>
          <p:cNvSpPr txBox="1"/>
          <p:nvPr/>
        </p:nvSpPr>
        <p:spPr>
          <a:xfrm>
            <a:off x="8641080" y="3995928"/>
            <a:ext cx="2377440" cy="141732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0" i="0" dirty="0">
                <a:solidFill>
                  <a:srgbClr val="5B6472"/>
                </a:solidFill>
                <a:latin typeface="Montserrat"/>
              </a:rPr>
              <a:t>Період реалізації та щорічного моніторингу прогресу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</p:spPr>
        <p:txBody>
          <a:bodyPr vert="horz" lIns="91440" tIns="45720" rIns="91440" bIns="45720" anchor="t">
            <a:normAutofit/>
          </a:bodyPr>
          <a:lstStyle/>
          <a:p>
            <a:pPr algn="l" lvl="0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300" b="1" i="0" dirty="0" spc="120">
                <a:solidFill>
                  <a:srgbClr val="5B6472"/>
                </a:solidFill>
                <a:latin typeface="Montserrat"/>
              </a:rPr>
              <a:t>ЛЕКЦІЯ 2</a:t>
            </a:r>
          </a:p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i="0" dirty="0">
                <a:solidFill>
                  <a:srgbClr val="224D83"/>
                </a:solidFill>
                <a:latin typeface="Montserrat"/>
              </a:rPr>
              <a:t>Структура Порядку денного 2030</a:t>
            </a:r>
          </a:p>
        </p:txBody>
      </p:sp>
      <p:sp>
        <p:nvSpPr>
          <p:cNvPr id="11" name="Card"/>
          <p:cNvSpPr/>
          <p:nvPr/>
        </p:nvSpPr>
        <p:spPr>
          <a:xfrm>
            <a:off x="883310" y="1874520"/>
            <a:ext cx="3566160" cy="3246120"/>
          </a:xfrm>
          <a:prstGeom prst="roundRect">
            <a:avLst>
              <a:gd name="adj" fmla="val 6000"/>
            </a:avLst>
          </a:prstGeom>
          <a:solidFill>
            <a:srgbClr val="EAF1F8"/>
          </a:solidFill>
          <a:ln>
            <a:noFill/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2" name="TextBox"/>
          <p:cNvSpPr txBox="1"/>
          <p:nvPr/>
        </p:nvSpPr>
        <p:spPr>
          <a:xfrm>
            <a:off x="883310" y="2148840"/>
            <a:ext cx="3566160" cy="13716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5200" b="1" i="0" dirty="0">
                <a:solidFill>
                  <a:srgbClr val="224D83"/>
                </a:solidFill>
                <a:latin typeface="Montserrat"/>
              </a:rPr>
              <a:t>17</a:t>
            </a:r>
          </a:p>
        </p:txBody>
      </p:sp>
      <p:sp>
        <p:nvSpPr>
          <p:cNvPr id="13" name="TextBox"/>
          <p:cNvSpPr txBox="1"/>
          <p:nvPr/>
        </p:nvSpPr>
        <p:spPr>
          <a:xfrm>
            <a:off x="1111910" y="3520440"/>
            <a:ext cx="3108960" cy="64008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233045"/>
                </a:solidFill>
                <a:latin typeface="Montserrat"/>
              </a:rPr>
              <a:t>цілей</a:t>
            </a:r>
          </a:p>
        </p:txBody>
      </p:sp>
      <p:sp>
        <p:nvSpPr>
          <p:cNvPr id="14" name="TextBox"/>
          <p:cNvSpPr txBox="1"/>
          <p:nvPr/>
        </p:nvSpPr>
        <p:spPr>
          <a:xfrm>
            <a:off x="1203350" y="4160520"/>
            <a:ext cx="2926080" cy="82296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0" b="0" i="0" dirty="0">
                <a:solidFill>
                  <a:srgbClr val="5B6472"/>
                </a:solidFill>
                <a:latin typeface="Montserrat"/>
              </a:rPr>
              <a:t>глобальні орієнтири розвитку до 2030 року</a:t>
            </a:r>
          </a:p>
        </p:txBody>
      </p:sp>
      <p:sp>
        <p:nvSpPr>
          <p:cNvPr id="15" name="Card"/>
          <p:cNvSpPr/>
          <p:nvPr/>
        </p:nvSpPr>
        <p:spPr>
          <a:xfrm>
            <a:off x="4760366" y="1874520"/>
            <a:ext cx="3566160" cy="3246120"/>
          </a:xfrm>
          <a:prstGeom prst="roundRect">
            <a:avLst>
              <a:gd name="adj" fmla="val 6000"/>
            </a:avLst>
          </a:prstGeom>
          <a:solidFill>
            <a:srgbClr val="E8F4EB"/>
          </a:solidFill>
          <a:ln>
            <a:noFill/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6" name="TextBox"/>
          <p:cNvSpPr txBox="1"/>
          <p:nvPr/>
        </p:nvSpPr>
        <p:spPr>
          <a:xfrm>
            <a:off x="4760366" y="2148840"/>
            <a:ext cx="3566160" cy="13716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5200" b="1" i="0" dirty="0">
                <a:solidFill>
                  <a:srgbClr val="2E7D46"/>
                </a:solidFill>
                <a:latin typeface="Montserrat"/>
              </a:rPr>
              <a:t>169</a:t>
            </a:r>
          </a:p>
        </p:txBody>
      </p:sp>
      <p:sp>
        <p:nvSpPr>
          <p:cNvPr id="17" name="TextBox"/>
          <p:cNvSpPr txBox="1"/>
          <p:nvPr/>
        </p:nvSpPr>
        <p:spPr>
          <a:xfrm>
            <a:off x="4988966" y="3520440"/>
            <a:ext cx="3108960" cy="64008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233045"/>
                </a:solidFill>
                <a:latin typeface="Montserrat"/>
              </a:rPr>
              <a:t>завдань</a:t>
            </a:r>
          </a:p>
        </p:txBody>
      </p:sp>
      <p:sp>
        <p:nvSpPr>
          <p:cNvPr id="18" name="TextBox"/>
          <p:cNvSpPr txBox="1"/>
          <p:nvPr/>
        </p:nvSpPr>
        <p:spPr>
          <a:xfrm>
            <a:off x="5080406" y="4160520"/>
            <a:ext cx="2926080" cy="82296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0" b="0" i="0" dirty="0">
                <a:solidFill>
                  <a:srgbClr val="5B6472"/>
                </a:solidFill>
                <a:latin typeface="Montserrat"/>
              </a:rPr>
              <a:t>конкретні кроки для досягнення кожної цілі</a:t>
            </a:r>
          </a:p>
        </p:txBody>
      </p:sp>
      <p:sp>
        <p:nvSpPr>
          <p:cNvPr id="19" name="Card"/>
          <p:cNvSpPr/>
          <p:nvPr/>
        </p:nvSpPr>
        <p:spPr>
          <a:xfrm>
            <a:off x="8637422" y="1874520"/>
            <a:ext cx="3566160" cy="3246120"/>
          </a:xfrm>
          <a:prstGeom prst="roundRect">
            <a:avLst>
              <a:gd name="adj" fmla="val 6000"/>
            </a:avLst>
          </a:prstGeom>
          <a:solidFill>
            <a:srgbClr val="FBF1E1"/>
          </a:solidFill>
          <a:ln>
            <a:noFill/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20" name="TextBox"/>
          <p:cNvSpPr txBox="1"/>
          <p:nvPr/>
        </p:nvSpPr>
        <p:spPr>
          <a:xfrm>
            <a:off x="8637422" y="2148840"/>
            <a:ext cx="3566160" cy="13716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5200" b="1" i="0" dirty="0">
                <a:solidFill>
                  <a:srgbClr val="C98A2B"/>
                </a:solidFill>
                <a:latin typeface="Montserrat"/>
              </a:rPr>
              <a:t>230+</a:t>
            </a:r>
          </a:p>
        </p:txBody>
      </p:sp>
      <p:sp>
        <p:nvSpPr>
          <p:cNvPr id="21" name="TextBox"/>
          <p:cNvSpPr txBox="1"/>
          <p:nvPr/>
        </p:nvSpPr>
        <p:spPr>
          <a:xfrm>
            <a:off x="8866022" y="3520440"/>
            <a:ext cx="3108960" cy="64008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233045"/>
                </a:solidFill>
                <a:latin typeface="Montserrat"/>
              </a:rPr>
              <a:t>індикаторів</a:t>
            </a:r>
          </a:p>
        </p:txBody>
      </p:sp>
      <p:sp>
        <p:nvSpPr>
          <p:cNvPr id="22" name="TextBox"/>
          <p:cNvSpPr txBox="1"/>
          <p:nvPr/>
        </p:nvSpPr>
        <p:spPr>
          <a:xfrm>
            <a:off x="8957462" y="4160520"/>
            <a:ext cx="2926080" cy="82296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0" b="0" i="0" dirty="0">
                <a:solidFill>
                  <a:srgbClr val="5B6472"/>
                </a:solidFill>
                <a:latin typeface="Montserrat"/>
              </a:rPr>
              <a:t>показники для щорічного моніторингу прогресу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</p:spPr>
        <p:txBody>
          <a:bodyPr vert="horz" lIns="91440" tIns="45720" rIns="91440" bIns="45720" anchor="t">
            <a:normAutofit/>
          </a:bodyPr>
          <a:lstStyle/>
          <a:p>
            <a:pPr algn="l" lvl="0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300" b="1" i="0" dirty="0" spc="120">
                <a:solidFill>
                  <a:srgbClr val="5B6472"/>
                </a:solidFill>
                <a:latin typeface="Montserrat"/>
              </a:rPr>
              <a:t>ЛЕКЦІЯ 2</a:t>
            </a:r>
          </a:p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i="0" dirty="0">
                <a:solidFill>
                  <a:srgbClr val="224D83"/>
                </a:solidFill>
                <a:latin typeface="Montserrat"/>
              </a:rPr>
              <a:t>П'ять принципів сталого розвитку</a:t>
            </a:r>
          </a:p>
        </p:txBody>
      </p:sp>
      <p:sp>
        <p:nvSpPr>
          <p:cNvPr id="11" name="Card"/>
          <p:cNvSpPr/>
          <p:nvPr/>
        </p:nvSpPr>
        <p:spPr>
          <a:xfrm>
            <a:off x="791870" y="1965960"/>
            <a:ext cx="2084832" cy="3291840"/>
          </a:xfrm>
          <a:prstGeom prst="roundRect">
            <a:avLst>
              <a:gd name="adj" fmla="val 6000"/>
            </a:avLst>
          </a:prstGeom>
          <a:solidFill>
            <a:srgbClr val="EAF1F8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12" name="Icon"/>
          <p:cNvSpPr/>
          <p:nvPr/>
        </p:nvSpPr>
        <p:spPr>
          <a:xfrm>
            <a:off x="1569110" y="2203704"/>
            <a:ext cx="530352" cy="530352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00" b="1" i="0" dirty="0">
                <a:solidFill>
                  <a:srgbClr val="FFFFFF"/>
                </a:solidFill>
                <a:latin typeface="Montserrat"/>
              </a:rPr>
              <a:t/>
            </a:r>
          </a:p>
        </p:txBody>
      </p:sp>
      <p:sp>
        <p:nvSpPr>
          <p:cNvPr id="13" name="TextBox"/>
          <p:cNvSpPr txBox="1"/>
          <p:nvPr/>
        </p:nvSpPr>
        <p:spPr>
          <a:xfrm>
            <a:off x="901598" y="2926080"/>
            <a:ext cx="1865376" cy="50292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550" b="1" i="0" dirty="0">
                <a:solidFill>
                  <a:srgbClr val="224D83"/>
                </a:solidFill>
                <a:latin typeface="Montserrat"/>
              </a:rPr>
              <a:t>Люди</a:t>
            </a:r>
          </a:p>
        </p:txBody>
      </p:sp>
      <p:sp>
        <p:nvSpPr>
          <p:cNvPr id="14" name="TextBox"/>
          <p:cNvSpPr txBox="1"/>
          <p:nvPr/>
        </p:nvSpPr>
        <p:spPr>
          <a:xfrm>
            <a:off x="956462" y="3429000"/>
            <a:ext cx="1755648" cy="169164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150" b="0" i="0" dirty="0">
                <a:solidFill>
                  <a:srgbClr val="233045"/>
                </a:solidFill>
                <a:latin typeface="Montserrat"/>
              </a:rPr>
              <a:t>Викорінення бідності й голоду, гідність і рівність для всіх</a:t>
            </a:r>
          </a:p>
        </p:txBody>
      </p:sp>
      <p:sp>
        <p:nvSpPr>
          <p:cNvPr id="15" name="Card"/>
          <p:cNvSpPr/>
          <p:nvPr/>
        </p:nvSpPr>
        <p:spPr>
          <a:xfrm>
            <a:off x="3050438" y="1965960"/>
            <a:ext cx="2084832" cy="3291840"/>
          </a:xfrm>
          <a:prstGeom prst="roundRect">
            <a:avLst>
              <a:gd name="adj" fmla="val 6000"/>
            </a:avLst>
          </a:prstGeom>
          <a:solidFill>
            <a:srgbClr val="E8F4EB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16" name="Icon"/>
          <p:cNvSpPr/>
          <p:nvPr/>
        </p:nvSpPr>
        <p:spPr>
          <a:xfrm>
            <a:off x="3827678" y="2203704"/>
            <a:ext cx="530352" cy="530352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00" b="1" i="0" dirty="0">
                <a:solidFill>
                  <a:srgbClr val="FFFFFF"/>
                </a:solidFill>
                <a:latin typeface="Montserrat"/>
              </a:rPr>
              <a:t/>
            </a:r>
          </a:p>
        </p:txBody>
      </p:sp>
      <p:sp>
        <p:nvSpPr>
          <p:cNvPr id="17" name="TextBox"/>
          <p:cNvSpPr txBox="1"/>
          <p:nvPr/>
        </p:nvSpPr>
        <p:spPr>
          <a:xfrm>
            <a:off x="3160166" y="2926080"/>
            <a:ext cx="1865376" cy="50292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550" b="1" i="0" dirty="0">
                <a:solidFill>
                  <a:srgbClr val="2E7D46"/>
                </a:solidFill>
                <a:latin typeface="Montserrat"/>
              </a:rPr>
              <a:t>Планета</a:t>
            </a:r>
          </a:p>
        </p:txBody>
      </p:sp>
      <p:sp>
        <p:nvSpPr>
          <p:cNvPr id="18" name="TextBox"/>
          <p:cNvSpPr txBox="1"/>
          <p:nvPr/>
        </p:nvSpPr>
        <p:spPr>
          <a:xfrm>
            <a:off x="3215030" y="3429000"/>
            <a:ext cx="1755648" cy="169164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150" b="0" i="0" dirty="0">
                <a:solidFill>
                  <a:srgbClr val="233045"/>
                </a:solidFill>
                <a:latin typeface="Montserrat"/>
              </a:rPr>
              <a:t>Захист довкілля для нинішнього і майбутніх поколінь</a:t>
            </a:r>
          </a:p>
        </p:txBody>
      </p:sp>
      <p:sp>
        <p:nvSpPr>
          <p:cNvPr id="19" name="Card"/>
          <p:cNvSpPr/>
          <p:nvPr/>
        </p:nvSpPr>
        <p:spPr>
          <a:xfrm>
            <a:off x="5309006" y="1965960"/>
            <a:ext cx="2084832" cy="3291840"/>
          </a:xfrm>
          <a:prstGeom prst="roundRect">
            <a:avLst>
              <a:gd name="adj" fmla="val 6000"/>
            </a:avLst>
          </a:prstGeom>
          <a:solidFill>
            <a:srgbClr val="FBF1E1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20" name="Icon"/>
          <p:cNvSpPr/>
          <p:nvPr/>
        </p:nvSpPr>
        <p:spPr>
          <a:xfrm>
            <a:off x="6086246" y="2203704"/>
            <a:ext cx="530352" cy="530352"/>
          </a:xfrm>
          <a:prstGeom prst="ellipse">
            <a:avLst/>
          </a:prstGeom>
          <a:solidFill>
            <a:srgbClr val="C98A2B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00" b="1" i="0" dirty="0">
                <a:solidFill>
                  <a:srgbClr val="FFFFFF"/>
                </a:solidFill>
                <a:latin typeface="Montserrat"/>
              </a:rPr>
              <a:t/>
            </a:r>
          </a:p>
        </p:txBody>
      </p:sp>
      <p:sp>
        <p:nvSpPr>
          <p:cNvPr id="21" name="TextBox"/>
          <p:cNvSpPr txBox="1"/>
          <p:nvPr/>
        </p:nvSpPr>
        <p:spPr>
          <a:xfrm>
            <a:off x="5418734" y="2926080"/>
            <a:ext cx="1865376" cy="50292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550" b="1" i="0" dirty="0">
                <a:solidFill>
                  <a:srgbClr val="C98A2B"/>
                </a:solidFill>
                <a:latin typeface="Montserrat"/>
              </a:rPr>
              <a:t>Добробут</a:t>
            </a:r>
          </a:p>
        </p:txBody>
      </p:sp>
      <p:sp>
        <p:nvSpPr>
          <p:cNvPr id="22" name="TextBox"/>
          <p:cNvSpPr txBox="1"/>
          <p:nvPr/>
        </p:nvSpPr>
        <p:spPr>
          <a:xfrm>
            <a:off x="5473598" y="3429000"/>
            <a:ext cx="1755648" cy="169164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150" b="0" i="0" dirty="0">
                <a:solidFill>
                  <a:srgbClr val="233045"/>
                </a:solidFill>
                <a:latin typeface="Montserrat"/>
              </a:rPr>
              <a:t>Процвітання економіки в гармонії з природою</a:t>
            </a:r>
          </a:p>
        </p:txBody>
      </p:sp>
      <p:sp>
        <p:nvSpPr>
          <p:cNvPr id="23" name="Card"/>
          <p:cNvSpPr/>
          <p:nvPr/>
        </p:nvSpPr>
        <p:spPr>
          <a:xfrm>
            <a:off x="7567574" y="1965960"/>
            <a:ext cx="2084832" cy="3291840"/>
          </a:xfrm>
          <a:prstGeom prst="roundRect">
            <a:avLst>
              <a:gd name="adj" fmla="val 6000"/>
            </a:avLst>
          </a:prstGeom>
          <a:solidFill>
            <a:srgbClr val="EAF1F8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24" name="Icon"/>
          <p:cNvSpPr/>
          <p:nvPr/>
        </p:nvSpPr>
        <p:spPr>
          <a:xfrm>
            <a:off x="8344814" y="2203704"/>
            <a:ext cx="530352" cy="530352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00" b="1" i="0" dirty="0">
                <a:solidFill>
                  <a:srgbClr val="FFFFFF"/>
                </a:solidFill>
                <a:latin typeface="Montserrat"/>
              </a:rPr>
              <a:t/>
            </a:r>
          </a:p>
        </p:txBody>
      </p:sp>
      <p:sp>
        <p:nvSpPr>
          <p:cNvPr id="25" name="TextBox"/>
          <p:cNvSpPr txBox="1"/>
          <p:nvPr/>
        </p:nvSpPr>
        <p:spPr>
          <a:xfrm>
            <a:off x="7677302" y="2926080"/>
            <a:ext cx="1865376" cy="50292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550" b="1" i="0" dirty="0">
                <a:solidFill>
                  <a:srgbClr val="224D83"/>
                </a:solidFill>
                <a:latin typeface="Montserrat"/>
              </a:rPr>
              <a:t>Мир</a:t>
            </a:r>
          </a:p>
        </p:txBody>
      </p:sp>
      <p:sp>
        <p:nvSpPr>
          <p:cNvPr id="26" name="TextBox"/>
          <p:cNvSpPr txBox="1"/>
          <p:nvPr/>
        </p:nvSpPr>
        <p:spPr>
          <a:xfrm>
            <a:off x="7732166" y="3429000"/>
            <a:ext cx="1755648" cy="169164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150" b="0" i="0" dirty="0">
                <a:solidFill>
                  <a:srgbClr val="233045"/>
                </a:solidFill>
                <a:latin typeface="Montserrat"/>
              </a:rPr>
              <a:t>Мирні, справедливі та інклюзивні суспільства</a:t>
            </a:r>
          </a:p>
        </p:txBody>
      </p:sp>
      <p:sp>
        <p:nvSpPr>
          <p:cNvPr id="27" name="Card"/>
          <p:cNvSpPr/>
          <p:nvPr/>
        </p:nvSpPr>
        <p:spPr>
          <a:xfrm>
            <a:off x="9826142" y="1965960"/>
            <a:ext cx="2084832" cy="3291840"/>
          </a:xfrm>
          <a:prstGeom prst="roundRect">
            <a:avLst>
              <a:gd name="adj" fmla="val 6000"/>
            </a:avLst>
          </a:prstGeom>
          <a:solidFill>
            <a:srgbClr val="E8F4EB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28" name="Icon"/>
          <p:cNvSpPr/>
          <p:nvPr/>
        </p:nvSpPr>
        <p:spPr>
          <a:xfrm>
            <a:off x="10603382" y="2203704"/>
            <a:ext cx="530352" cy="530352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00" b="1" i="0" dirty="0">
                <a:solidFill>
                  <a:srgbClr val="FFFFFF"/>
                </a:solidFill>
                <a:latin typeface="Montserrat"/>
              </a:rPr>
              <a:t/>
            </a:r>
          </a:p>
        </p:txBody>
      </p:sp>
      <p:sp>
        <p:nvSpPr>
          <p:cNvPr id="29" name="TextBox"/>
          <p:cNvSpPr txBox="1"/>
          <p:nvPr/>
        </p:nvSpPr>
        <p:spPr>
          <a:xfrm>
            <a:off x="9935870" y="2926080"/>
            <a:ext cx="1865376" cy="50292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550" b="1" i="0" dirty="0">
                <a:solidFill>
                  <a:srgbClr val="2E7D46"/>
                </a:solidFill>
                <a:latin typeface="Montserrat"/>
              </a:rPr>
              <a:t>Партнерство</a:t>
            </a:r>
          </a:p>
        </p:txBody>
      </p:sp>
      <p:sp>
        <p:nvSpPr>
          <p:cNvPr id="30" name="TextBox"/>
          <p:cNvSpPr txBox="1"/>
          <p:nvPr/>
        </p:nvSpPr>
        <p:spPr>
          <a:xfrm>
            <a:off x="9990734" y="3429000"/>
            <a:ext cx="1755648" cy="169164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150" b="0" i="0" dirty="0">
                <a:solidFill>
                  <a:srgbClr val="233045"/>
                </a:solidFill>
                <a:latin typeface="Montserrat"/>
              </a:rPr>
              <a:t>Глобальна солідарність для реалізації порядку денного</a:t>
            </a:r>
          </a:p>
        </p:txBody>
      </p:sp>
      <p:sp>
        <p:nvSpPr>
          <p:cNvPr id="31" name="TextBox"/>
          <p:cNvSpPr txBox="1"/>
          <p:nvPr/>
        </p:nvSpPr>
        <p:spPr>
          <a:xfrm>
            <a:off x="791870" y="5440680"/>
            <a:ext cx="10305288" cy="32004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150" b="0" i="1" dirty="0">
                <a:solidFill>
                  <a:srgbClr val="5B6472"/>
                </a:solidFill>
                <a:latin typeface="Montserrat"/>
              </a:rPr>
              <a:t>«5 P»: People, Planet, Prosperity, Peace, Partnership — п'ять вимірів Порядку денного 2030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</p:spPr>
        <p:txBody>
          <a:bodyPr vert="horz" lIns="91440" tIns="45720" rIns="91440" bIns="45720" anchor="t">
            <a:normAutofit/>
          </a:bodyPr>
          <a:lstStyle/>
          <a:p>
            <a:pPr algn="l" lvl="0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300" b="1" i="0" dirty="0" spc="120">
                <a:solidFill>
                  <a:srgbClr val="5B6472"/>
                </a:solidFill>
                <a:latin typeface="Montserrat"/>
              </a:rPr>
              <a:t>ЛЕКЦІЯ 2</a:t>
            </a:r>
          </a:p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i="0" dirty="0">
                <a:solidFill>
                  <a:srgbClr val="224D83"/>
                </a:solidFill>
                <a:latin typeface="Montserrat"/>
              </a:rPr>
              <a:t>17 цілей сталого розвитку</a:t>
            </a:r>
          </a:p>
        </p:txBody>
      </p:sp>
      <p:sp>
        <p:nvSpPr>
          <p:cNvPr id="11" name="Card"/>
          <p:cNvSpPr/>
          <p:nvPr/>
        </p:nvSpPr>
        <p:spPr>
          <a:xfrm>
            <a:off x="791870" y="1664208"/>
            <a:ext cx="1810512" cy="1207008"/>
          </a:xfrm>
          <a:prstGeom prst="rect">
            <a:avLst/>
          </a:prstGeom>
          <a:solidFill>
            <a:srgbClr val="E5243B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12" name="TextBox"/>
          <p:cNvSpPr txBox="1"/>
          <p:nvPr/>
        </p:nvSpPr>
        <p:spPr>
          <a:xfrm>
            <a:off x="901598" y="1737360"/>
            <a:ext cx="1591056" cy="36576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FFFFFF"/>
                </a:solidFill>
                <a:latin typeface="Montserrat"/>
              </a:rPr>
              <a:t>1</a:t>
            </a:r>
          </a:p>
        </p:txBody>
      </p:sp>
      <p:sp>
        <p:nvSpPr>
          <p:cNvPr id="13" name="TextBox"/>
          <p:cNvSpPr txBox="1"/>
          <p:nvPr/>
        </p:nvSpPr>
        <p:spPr>
          <a:xfrm>
            <a:off x="901598" y="2121408"/>
            <a:ext cx="1591056" cy="704088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030" b="1" i="0" dirty="0">
                <a:solidFill>
                  <a:srgbClr val="FFFFFF"/>
                </a:solidFill>
                <a:latin typeface="Montserrat"/>
              </a:rPr>
              <a:t>Подолання бідності</a:t>
            </a:r>
          </a:p>
        </p:txBody>
      </p:sp>
      <p:sp>
        <p:nvSpPr>
          <p:cNvPr id="14" name="Card"/>
          <p:cNvSpPr/>
          <p:nvPr/>
        </p:nvSpPr>
        <p:spPr>
          <a:xfrm>
            <a:off x="2719426" y="1664208"/>
            <a:ext cx="1810512" cy="1207008"/>
          </a:xfrm>
          <a:prstGeom prst="rect">
            <a:avLst/>
          </a:prstGeom>
          <a:solidFill>
            <a:srgbClr val="DDA63A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15" name="TextBox"/>
          <p:cNvSpPr txBox="1"/>
          <p:nvPr/>
        </p:nvSpPr>
        <p:spPr>
          <a:xfrm>
            <a:off x="2829154" y="1737360"/>
            <a:ext cx="1591056" cy="36576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FFFFFF"/>
                </a:solidFill>
                <a:latin typeface="Montserrat"/>
              </a:rPr>
              <a:t>2</a:t>
            </a:r>
          </a:p>
        </p:txBody>
      </p:sp>
      <p:sp>
        <p:nvSpPr>
          <p:cNvPr id="16" name="TextBox"/>
          <p:cNvSpPr txBox="1"/>
          <p:nvPr/>
        </p:nvSpPr>
        <p:spPr>
          <a:xfrm>
            <a:off x="2829154" y="2121408"/>
            <a:ext cx="1591056" cy="704088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030" b="1" i="0" dirty="0">
                <a:solidFill>
                  <a:srgbClr val="FFFFFF"/>
                </a:solidFill>
                <a:latin typeface="Montserrat"/>
              </a:rPr>
              <a:t>Подолання голоду</a:t>
            </a:r>
          </a:p>
        </p:txBody>
      </p:sp>
      <p:sp>
        <p:nvSpPr>
          <p:cNvPr id="17" name="Card"/>
          <p:cNvSpPr/>
          <p:nvPr/>
        </p:nvSpPr>
        <p:spPr>
          <a:xfrm>
            <a:off x="4646981" y="1664208"/>
            <a:ext cx="1810512" cy="1207008"/>
          </a:xfrm>
          <a:prstGeom prst="rect">
            <a:avLst/>
          </a:prstGeom>
          <a:solidFill>
            <a:srgbClr val="4C9F38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18" name="TextBox"/>
          <p:cNvSpPr txBox="1"/>
          <p:nvPr/>
        </p:nvSpPr>
        <p:spPr>
          <a:xfrm>
            <a:off x="4756709" y="1737360"/>
            <a:ext cx="1591056" cy="36576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FFFFFF"/>
                </a:solidFill>
                <a:latin typeface="Montserrat"/>
              </a:rPr>
              <a:t>3</a:t>
            </a:r>
          </a:p>
        </p:txBody>
      </p:sp>
      <p:sp>
        <p:nvSpPr>
          <p:cNvPr id="19" name="TextBox"/>
          <p:cNvSpPr txBox="1"/>
          <p:nvPr/>
        </p:nvSpPr>
        <p:spPr>
          <a:xfrm>
            <a:off x="4756709" y="2121408"/>
            <a:ext cx="1591056" cy="704088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030" b="1" i="0" dirty="0">
                <a:solidFill>
                  <a:srgbClr val="FFFFFF"/>
                </a:solidFill>
                <a:latin typeface="Montserrat"/>
              </a:rPr>
              <a:t>Здоров'я і благополуччя</a:t>
            </a:r>
          </a:p>
        </p:txBody>
      </p:sp>
      <p:sp>
        <p:nvSpPr>
          <p:cNvPr id="20" name="Card"/>
          <p:cNvSpPr/>
          <p:nvPr/>
        </p:nvSpPr>
        <p:spPr>
          <a:xfrm>
            <a:off x="6574536" y="1664208"/>
            <a:ext cx="1810512" cy="1207008"/>
          </a:xfrm>
          <a:prstGeom prst="rect">
            <a:avLst/>
          </a:prstGeom>
          <a:solidFill>
            <a:srgbClr val="C5192D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21" name="TextBox"/>
          <p:cNvSpPr txBox="1"/>
          <p:nvPr/>
        </p:nvSpPr>
        <p:spPr>
          <a:xfrm>
            <a:off x="6684264" y="1737360"/>
            <a:ext cx="1591056" cy="36576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FFFFFF"/>
                </a:solidFill>
                <a:latin typeface="Montserrat"/>
              </a:rPr>
              <a:t>4</a:t>
            </a:r>
          </a:p>
        </p:txBody>
      </p:sp>
      <p:sp>
        <p:nvSpPr>
          <p:cNvPr id="22" name="TextBox"/>
          <p:cNvSpPr txBox="1"/>
          <p:nvPr/>
        </p:nvSpPr>
        <p:spPr>
          <a:xfrm>
            <a:off x="6684264" y="2121408"/>
            <a:ext cx="1591056" cy="704088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030" b="1" i="0" dirty="0">
                <a:solidFill>
                  <a:srgbClr val="FFFFFF"/>
                </a:solidFill>
                <a:latin typeface="Montserrat"/>
              </a:rPr>
              <a:t>Якісна освіта</a:t>
            </a:r>
          </a:p>
        </p:txBody>
      </p:sp>
      <p:sp>
        <p:nvSpPr>
          <p:cNvPr id="23" name="Card"/>
          <p:cNvSpPr/>
          <p:nvPr/>
        </p:nvSpPr>
        <p:spPr>
          <a:xfrm>
            <a:off x="8502091" y="1664208"/>
            <a:ext cx="1810512" cy="1207008"/>
          </a:xfrm>
          <a:prstGeom prst="rect">
            <a:avLst/>
          </a:prstGeom>
          <a:solidFill>
            <a:srgbClr val="FF3A21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24" name="TextBox"/>
          <p:cNvSpPr txBox="1"/>
          <p:nvPr/>
        </p:nvSpPr>
        <p:spPr>
          <a:xfrm>
            <a:off x="8611819" y="1737360"/>
            <a:ext cx="1591056" cy="36576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FFFFFF"/>
                </a:solidFill>
                <a:latin typeface="Montserrat"/>
              </a:rPr>
              <a:t>5</a:t>
            </a:r>
          </a:p>
        </p:txBody>
      </p:sp>
      <p:sp>
        <p:nvSpPr>
          <p:cNvPr id="25" name="TextBox"/>
          <p:cNvSpPr txBox="1"/>
          <p:nvPr/>
        </p:nvSpPr>
        <p:spPr>
          <a:xfrm>
            <a:off x="8611819" y="2121408"/>
            <a:ext cx="1591056" cy="704088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030" b="1" i="0" dirty="0">
                <a:solidFill>
                  <a:srgbClr val="FFFFFF"/>
                </a:solidFill>
                <a:latin typeface="Montserrat"/>
              </a:rPr>
              <a:t>Гендерна рівність</a:t>
            </a:r>
          </a:p>
        </p:txBody>
      </p:sp>
      <p:sp>
        <p:nvSpPr>
          <p:cNvPr id="26" name="Card"/>
          <p:cNvSpPr/>
          <p:nvPr/>
        </p:nvSpPr>
        <p:spPr>
          <a:xfrm>
            <a:off x="10429646" y="1664208"/>
            <a:ext cx="1810512" cy="1207008"/>
          </a:xfrm>
          <a:prstGeom prst="rect">
            <a:avLst/>
          </a:prstGeom>
          <a:solidFill>
            <a:srgbClr val="26BDE2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27" name="TextBox"/>
          <p:cNvSpPr txBox="1"/>
          <p:nvPr/>
        </p:nvSpPr>
        <p:spPr>
          <a:xfrm>
            <a:off x="10539374" y="1737360"/>
            <a:ext cx="1591056" cy="36576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FFFFFF"/>
                </a:solidFill>
                <a:latin typeface="Montserrat"/>
              </a:rPr>
              <a:t>6</a:t>
            </a:r>
          </a:p>
        </p:txBody>
      </p:sp>
      <p:sp>
        <p:nvSpPr>
          <p:cNvPr id="28" name="TextBox"/>
          <p:cNvSpPr txBox="1"/>
          <p:nvPr/>
        </p:nvSpPr>
        <p:spPr>
          <a:xfrm>
            <a:off x="10539374" y="2121408"/>
            <a:ext cx="1591056" cy="704088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030" b="1" i="0" dirty="0">
                <a:solidFill>
                  <a:srgbClr val="FFFFFF"/>
                </a:solidFill>
                <a:latin typeface="Montserrat"/>
              </a:rPr>
              <a:t>Чиста вода і санітарія</a:t>
            </a:r>
          </a:p>
        </p:txBody>
      </p:sp>
      <p:sp>
        <p:nvSpPr>
          <p:cNvPr id="29" name="Card"/>
          <p:cNvSpPr/>
          <p:nvPr/>
        </p:nvSpPr>
        <p:spPr>
          <a:xfrm>
            <a:off x="791870" y="3017520"/>
            <a:ext cx="1810512" cy="1207008"/>
          </a:xfrm>
          <a:prstGeom prst="rect">
            <a:avLst/>
          </a:prstGeom>
          <a:solidFill>
            <a:srgbClr val="FCC30B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30" name="TextBox"/>
          <p:cNvSpPr txBox="1"/>
          <p:nvPr/>
        </p:nvSpPr>
        <p:spPr>
          <a:xfrm>
            <a:off x="901598" y="3090672"/>
            <a:ext cx="1591056" cy="36576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FFFFFF"/>
                </a:solidFill>
                <a:latin typeface="Montserrat"/>
              </a:rPr>
              <a:t>7</a:t>
            </a:r>
          </a:p>
        </p:txBody>
      </p:sp>
      <p:sp>
        <p:nvSpPr>
          <p:cNvPr id="31" name="TextBox"/>
          <p:cNvSpPr txBox="1"/>
          <p:nvPr/>
        </p:nvSpPr>
        <p:spPr>
          <a:xfrm>
            <a:off x="901598" y="3474720"/>
            <a:ext cx="1591056" cy="704088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030" b="1" i="0" dirty="0">
                <a:solidFill>
                  <a:srgbClr val="FFFFFF"/>
                </a:solidFill>
                <a:latin typeface="Montserrat"/>
              </a:rPr>
              <a:t>Доступна енергія</a:t>
            </a:r>
          </a:p>
        </p:txBody>
      </p:sp>
      <p:sp>
        <p:nvSpPr>
          <p:cNvPr id="32" name="Card"/>
          <p:cNvSpPr/>
          <p:nvPr/>
        </p:nvSpPr>
        <p:spPr>
          <a:xfrm>
            <a:off x="2719426" y="3017520"/>
            <a:ext cx="1810512" cy="1207008"/>
          </a:xfrm>
          <a:prstGeom prst="rect">
            <a:avLst/>
          </a:prstGeom>
          <a:solidFill>
            <a:srgbClr val="A21942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33" name="TextBox"/>
          <p:cNvSpPr txBox="1"/>
          <p:nvPr/>
        </p:nvSpPr>
        <p:spPr>
          <a:xfrm>
            <a:off x="2829154" y="3090672"/>
            <a:ext cx="1591056" cy="36576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FFFFFF"/>
                </a:solidFill>
                <a:latin typeface="Montserrat"/>
              </a:rPr>
              <a:t>8</a:t>
            </a:r>
          </a:p>
        </p:txBody>
      </p:sp>
      <p:sp>
        <p:nvSpPr>
          <p:cNvPr id="34" name="TextBox"/>
          <p:cNvSpPr txBox="1"/>
          <p:nvPr/>
        </p:nvSpPr>
        <p:spPr>
          <a:xfrm>
            <a:off x="2829154" y="3474720"/>
            <a:ext cx="1591056" cy="704088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030" b="1" i="0" dirty="0">
                <a:solidFill>
                  <a:srgbClr val="FFFFFF"/>
                </a:solidFill>
                <a:latin typeface="Montserrat"/>
              </a:rPr>
              <a:t>Гідна праця</a:t>
            </a:r>
          </a:p>
        </p:txBody>
      </p:sp>
      <p:sp>
        <p:nvSpPr>
          <p:cNvPr id="35" name="Card"/>
          <p:cNvSpPr/>
          <p:nvPr/>
        </p:nvSpPr>
        <p:spPr>
          <a:xfrm>
            <a:off x="4646981" y="3017520"/>
            <a:ext cx="1810512" cy="1207008"/>
          </a:xfrm>
          <a:prstGeom prst="rect">
            <a:avLst/>
          </a:prstGeom>
          <a:solidFill>
            <a:srgbClr val="FD6925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36" name="TextBox"/>
          <p:cNvSpPr txBox="1"/>
          <p:nvPr/>
        </p:nvSpPr>
        <p:spPr>
          <a:xfrm>
            <a:off x="4756709" y="3090672"/>
            <a:ext cx="1591056" cy="36576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FFFFFF"/>
                </a:solidFill>
                <a:latin typeface="Montserrat"/>
              </a:rPr>
              <a:t>9</a:t>
            </a:r>
          </a:p>
        </p:txBody>
      </p:sp>
      <p:sp>
        <p:nvSpPr>
          <p:cNvPr id="37" name="TextBox"/>
          <p:cNvSpPr txBox="1"/>
          <p:nvPr/>
        </p:nvSpPr>
        <p:spPr>
          <a:xfrm>
            <a:off x="4756709" y="3474720"/>
            <a:ext cx="1591056" cy="704088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030" b="1" i="0" dirty="0">
                <a:solidFill>
                  <a:srgbClr val="FFFFFF"/>
                </a:solidFill>
                <a:latin typeface="Montserrat"/>
              </a:rPr>
              <a:t>Інновації та інфраструктура</a:t>
            </a:r>
          </a:p>
        </p:txBody>
      </p:sp>
      <p:sp>
        <p:nvSpPr>
          <p:cNvPr id="38" name="Card"/>
          <p:cNvSpPr/>
          <p:nvPr/>
        </p:nvSpPr>
        <p:spPr>
          <a:xfrm>
            <a:off x="6574536" y="3017520"/>
            <a:ext cx="1810512" cy="1207008"/>
          </a:xfrm>
          <a:prstGeom prst="rect">
            <a:avLst/>
          </a:prstGeom>
          <a:solidFill>
            <a:srgbClr val="DD1367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39" name="TextBox"/>
          <p:cNvSpPr txBox="1"/>
          <p:nvPr/>
        </p:nvSpPr>
        <p:spPr>
          <a:xfrm>
            <a:off x="6684264" y="3090672"/>
            <a:ext cx="1591056" cy="36576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FFFFFF"/>
                </a:solidFill>
                <a:latin typeface="Montserrat"/>
              </a:rPr>
              <a:t>10</a:t>
            </a:r>
          </a:p>
        </p:txBody>
      </p:sp>
      <p:sp>
        <p:nvSpPr>
          <p:cNvPr id="40" name="TextBox"/>
          <p:cNvSpPr txBox="1"/>
          <p:nvPr/>
        </p:nvSpPr>
        <p:spPr>
          <a:xfrm>
            <a:off x="6684264" y="3474720"/>
            <a:ext cx="1591056" cy="704088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030" b="1" i="0" dirty="0">
                <a:solidFill>
                  <a:srgbClr val="FFFFFF"/>
                </a:solidFill>
                <a:latin typeface="Montserrat"/>
              </a:rPr>
              <a:t>Скорочення нерівності</a:t>
            </a:r>
          </a:p>
        </p:txBody>
      </p:sp>
      <p:sp>
        <p:nvSpPr>
          <p:cNvPr id="41" name="Card"/>
          <p:cNvSpPr/>
          <p:nvPr/>
        </p:nvSpPr>
        <p:spPr>
          <a:xfrm>
            <a:off x="8502091" y="3017520"/>
            <a:ext cx="1810512" cy="1207008"/>
          </a:xfrm>
          <a:prstGeom prst="rect">
            <a:avLst/>
          </a:prstGeom>
          <a:solidFill>
            <a:srgbClr val="FD9D24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42" name="TextBox"/>
          <p:cNvSpPr txBox="1"/>
          <p:nvPr/>
        </p:nvSpPr>
        <p:spPr>
          <a:xfrm>
            <a:off x="8611819" y="3090672"/>
            <a:ext cx="1591056" cy="36576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FFFFFF"/>
                </a:solidFill>
                <a:latin typeface="Montserrat"/>
              </a:rPr>
              <a:t>11</a:t>
            </a:r>
          </a:p>
        </p:txBody>
      </p:sp>
      <p:sp>
        <p:nvSpPr>
          <p:cNvPr id="43" name="TextBox"/>
          <p:cNvSpPr txBox="1"/>
          <p:nvPr/>
        </p:nvSpPr>
        <p:spPr>
          <a:xfrm>
            <a:off x="8611819" y="3474720"/>
            <a:ext cx="1591056" cy="704088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030" b="1" i="0" dirty="0">
                <a:solidFill>
                  <a:srgbClr val="FFFFFF"/>
                </a:solidFill>
                <a:latin typeface="Montserrat"/>
              </a:rPr>
              <a:t>Сталі міста</a:t>
            </a:r>
          </a:p>
        </p:txBody>
      </p:sp>
      <p:sp>
        <p:nvSpPr>
          <p:cNvPr id="44" name="Card"/>
          <p:cNvSpPr/>
          <p:nvPr/>
        </p:nvSpPr>
        <p:spPr>
          <a:xfrm>
            <a:off x="10429646" y="3017520"/>
            <a:ext cx="1810512" cy="1207008"/>
          </a:xfrm>
          <a:prstGeom prst="rect">
            <a:avLst/>
          </a:prstGeom>
          <a:solidFill>
            <a:srgbClr val="BF8B2E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45" name="TextBox"/>
          <p:cNvSpPr txBox="1"/>
          <p:nvPr/>
        </p:nvSpPr>
        <p:spPr>
          <a:xfrm>
            <a:off x="10539374" y="3090672"/>
            <a:ext cx="1591056" cy="36576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FFFFFF"/>
                </a:solidFill>
                <a:latin typeface="Montserrat"/>
              </a:rPr>
              <a:t>12</a:t>
            </a:r>
          </a:p>
        </p:txBody>
      </p:sp>
      <p:sp>
        <p:nvSpPr>
          <p:cNvPr id="46" name="TextBox"/>
          <p:cNvSpPr txBox="1"/>
          <p:nvPr/>
        </p:nvSpPr>
        <p:spPr>
          <a:xfrm>
            <a:off x="10539374" y="3474720"/>
            <a:ext cx="1591056" cy="704088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030" b="1" i="0" dirty="0">
                <a:solidFill>
                  <a:srgbClr val="FFFFFF"/>
                </a:solidFill>
                <a:latin typeface="Montserrat"/>
              </a:rPr>
              <a:t>Відповідальне споживання</a:t>
            </a:r>
          </a:p>
        </p:txBody>
      </p:sp>
      <p:sp>
        <p:nvSpPr>
          <p:cNvPr id="47" name="Card"/>
          <p:cNvSpPr/>
          <p:nvPr/>
        </p:nvSpPr>
        <p:spPr>
          <a:xfrm>
            <a:off x="1755648" y="4370832"/>
            <a:ext cx="1810512" cy="1207008"/>
          </a:xfrm>
          <a:prstGeom prst="rect">
            <a:avLst/>
          </a:prstGeom>
          <a:solidFill>
            <a:srgbClr val="3F7E44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48" name="TextBox"/>
          <p:cNvSpPr txBox="1"/>
          <p:nvPr/>
        </p:nvSpPr>
        <p:spPr>
          <a:xfrm>
            <a:off x="1865376" y="4443984"/>
            <a:ext cx="1591056" cy="36576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FFFFFF"/>
                </a:solidFill>
                <a:latin typeface="Montserrat"/>
              </a:rPr>
              <a:t>13</a:t>
            </a:r>
          </a:p>
        </p:txBody>
      </p:sp>
      <p:sp>
        <p:nvSpPr>
          <p:cNvPr id="49" name="TextBox"/>
          <p:cNvSpPr txBox="1"/>
          <p:nvPr/>
        </p:nvSpPr>
        <p:spPr>
          <a:xfrm>
            <a:off x="1865376" y="4828032"/>
            <a:ext cx="1591056" cy="704088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030" b="1" i="0" dirty="0">
                <a:solidFill>
                  <a:srgbClr val="FFFFFF"/>
                </a:solidFill>
                <a:latin typeface="Montserrat"/>
              </a:rPr>
              <a:t>Кліматичні дії</a:t>
            </a:r>
          </a:p>
        </p:txBody>
      </p:sp>
      <p:sp>
        <p:nvSpPr>
          <p:cNvPr id="50" name="Card"/>
          <p:cNvSpPr/>
          <p:nvPr/>
        </p:nvSpPr>
        <p:spPr>
          <a:xfrm>
            <a:off x="3683203" y="4370832"/>
            <a:ext cx="1810512" cy="1207008"/>
          </a:xfrm>
          <a:prstGeom prst="rect">
            <a:avLst/>
          </a:prstGeom>
          <a:solidFill>
            <a:srgbClr val="0A97D9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51" name="TextBox"/>
          <p:cNvSpPr txBox="1"/>
          <p:nvPr/>
        </p:nvSpPr>
        <p:spPr>
          <a:xfrm>
            <a:off x="3792931" y="4443984"/>
            <a:ext cx="1591056" cy="36576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FFFFFF"/>
                </a:solidFill>
                <a:latin typeface="Montserrat"/>
              </a:rPr>
              <a:t>14</a:t>
            </a:r>
          </a:p>
        </p:txBody>
      </p:sp>
      <p:sp>
        <p:nvSpPr>
          <p:cNvPr id="52" name="TextBox"/>
          <p:cNvSpPr txBox="1"/>
          <p:nvPr/>
        </p:nvSpPr>
        <p:spPr>
          <a:xfrm>
            <a:off x="3792931" y="4828032"/>
            <a:ext cx="1591056" cy="704088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030" b="1" i="0" dirty="0">
                <a:solidFill>
                  <a:srgbClr val="FFFFFF"/>
                </a:solidFill>
                <a:latin typeface="Montserrat"/>
              </a:rPr>
              <a:t>Життя під водою</a:t>
            </a:r>
          </a:p>
        </p:txBody>
      </p:sp>
      <p:sp>
        <p:nvSpPr>
          <p:cNvPr id="53" name="Card"/>
          <p:cNvSpPr/>
          <p:nvPr/>
        </p:nvSpPr>
        <p:spPr>
          <a:xfrm>
            <a:off x="5610758" y="4370832"/>
            <a:ext cx="1810512" cy="1207008"/>
          </a:xfrm>
          <a:prstGeom prst="rect">
            <a:avLst/>
          </a:prstGeom>
          <a:solidFill>
            <a:srgbClr val="56C02B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54" name="TextBox"/>
          <p:cNvSpPr txBox="1"/>
          <p:nvPr/>
        </p:nvSpPr>
        <p:spPr>
          <a:xfrm>
            <a:off x="5720486" y="4443984"/>
            <a:ext cx="1591056" cy="36576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FFFFFF"/>
                </a:solidFill>
                <a:latin typeface="Montserrat"/>
              </a:rPr>
              <a:t>15</a:t>
            </a:r>
          </a:p>
        </p:txBody>
      </p:sp>
      <p:sp>
        <p:nvSpPr>
          <p:cNvPr id="55" name="TextBox"/>
          <p:cNvSpPr txBox="1"/>
          <p:nvPr/>
        </p:nvSpPr>
        <p:spPr>
          <a:xfrm>
            <a:off x="5720486" y="4828032"/>
            <a:ext cx="1591056" cy="704088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030" b="1" i="0" dirty="0">
                <a:solidFill>
                  <a:srgbClr val="FFFFFF"/>
                </a:solidFill>
                <a:latin typeface="Montserrat"/>
              </a:rPr>
              <a:t>Життя на суші</a:t>
            </a:r>
          </a:p>
        </p:txBody>
      </p:sp>
      <p:sp>
        <p:nvSpPr>
          <p:cNvPr id="56" name="Card"/>
          <p:cNvSpPr/>
          <p:nvPr/>
        </p:nvSpPr>
        <p:spPr>
          <a:xfrm>
            <a:off x="7538314" y="4370832"/>
            <a:ext cx="1810512" cy="1207008"/>
          </a:xfrm>
          <a:prstGeom prst="rect">
            <a:avLst/>
          </a:prstGeom>
          <a:solidFill>
            <a:srgbClr val="00689D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57" name="TextBox"/>
          <p:cNvSpPr txBox="1"/>
          <p:nvPr/>
        </p:nvSpPr>
        <p:spPr>
          <a:xfrm>
            <a:off x="7648042" y="4443984"/>
            <a:ext cx="1591056" cy="36576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FFFFFF"/>
                </a:solidFill>
                <a:latin typeface="Montserrat"/>
              </a:rPr>
              <a:t>16</a:t>
            </a:r>
          </a:p>
        </p:txBody>
      </p:sp>
      <p:sp>
        <p:nvSpPr>
          <p:cNvPr id="58" name="TextBox"/>
          <p:cNvSpPr txBox="1"/>
          <p:nvPr/>
        </p:nvSpPr>
        <p:spPr>
          <a:xfrm>
            <a:off x="7648042" y="4828032"/>
            <a:ext cx="1591056" cy="704088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030" b="1" i="0" dirty="0">
                <a:solidFill>
                  <a:srgbClr val="FFFFFF"/>
                </a:solidFill>
                <a:latin typeface="Montserrat"/>
              </a:rPr>
              <a:t>Мир та справедливість</a:t>
            </a:r>
          </a:p>
        </p:txBody>
      </p:sp>
      <p:sp>
        <p:nvSpPr>
          <p:cNvPr id="59" name="Card"/>
          <p:cNvSpPr/>
          <p:nvPr/>
        </p:nvSpPr>
        <p:spPr>
          <a:xfrm>
            <a:off x="9465869" y="4370832"/>
            <a:ext cx="1810512" cy="1207008"/>
          </a:xfrm>
          <a:prstGeom prst="rect">
            <a:avLst/>
          </a:prstGeom>
          <a:solidFill>
            <a:srgbClr val="19486A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60" name="TextBox"/>
          <p:cNvSpPr txBox="1"/>
          <p:nvPr/>
        </p:nvSpPr>
        <p:spPr>
          <a:xfrm>
            <a:off x="9575597" y="4443984"/>
            <a:ext cx="1591056" cy="36576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FFFFFF"/>
                </a:solidFill>
                <a:latin typeface="Montserrat"/>
              </a:rPr>
              <a:t>17</a:t>
            </a:r>
          </a:p>
        </p:txBody>
      </p:sp>
      <p:sp>
        <p:nvSpPr>
          <p:cNvPr id="61" name="TextBox"/>
          <p:cNvSpPr txBox="1"/>
          <p:nvPr/>
        </p:nvSpPr>
        <p:spPr>
          <a:xfrm>
            <a:off x="9575597" y="4828032"/>
            <a:ext cx="1591056" cy="704088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030" b="1" i="0" dirty="0">
                <a:solidFill>
                  <a:srgbClr val="FFFFFF"/>
                </a:solidFill>
                <a:latin typeface="Montserrat"/>
              </a:rPr>
              <a:t>Партнерство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</p:spPr>
        <p:txBody>
          <a:bodyPr vert="horz" lIns="91440" tIns="45720" rIns="91440" bIns="45720" anchor="t">
            <a:normAutofit/>
          </a:bodyPr>
          <a:lstStyle/>
          <a:p>
            <a:pPr algn="l" lvl="0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300" b="1" i="0" dirty="0" spc="120">
                <a:solidFill>
                  <a:srgbClr val="5B6472"/>
                </a:solidFill>
                <a:latin typeface="Montserrat"/>
              </a:rPr>
              <a:t>ЛЕКЦІЯ 2</a:t>
            </a:r>
          </a:p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i="0" dirty="0">
                <a:solidFill>
                  <a:srgbClr val="224D83"/>
                </a:solidFill>
                <a:latin typeface="Montserrat"/>
              </a:rPr>
              <a:t>Цілі, що безпосередньо стосуються довкілля</a:t>
            </a:r>
          </a:p>
        </p:txBody>
      </p:sp>
      <p:sp>
        <p:nvSpPr>
          <p:cNvPr id="11" name="TextBox"/>
          <p:cNvSpPr txBox="1"/>
          <p:nvPr/>
        </p:nvSpPr>
        <p:spPr>
          <a:xfrm>
            <a:off x="791870" y="1691640"/>
            <a:ext cx="10305288" cy="4572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550" b="0" i="0" dirty="0">
                <a:solidFill>
                  <a:srgbClr val="233045"/>
                </a:solidFill>
                <a:latin typeface="Montserrat"/>
              </a:rPr>
              <a:t>7 із 17 цілей напряму стосуються довкілля та ресурсів планети</a:t>
            </a:r>
          </a:p>
        </p:txBody>
      </p:sp>
      <p:sp>
        <p:nvSpPr>
          <p:cNvPr id="12" name="Card"/>
          <p:cNvSpPr/>
          <p:nvPr/>
        </p:nvSpPr>
        <p:spPr>
          <a:xfrm>
            <a:off x="791870" y="2331720"/>
            <a:ext cx="1417320" cy="1920240"/>
          </a:xfrm>
          <a:prstGeom prst="rect">
            <a:avLst/>
          </a:prstGeom>
          <a:solidFill>
            <a:srgbClr val="26BDE2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13" name="TextBox"/>
          <p:cNvSpPr txBox="1"/>
          <p:nvPr/>
        </p:nvSpPr>
        <p:spPr>
          <a:xfrm>
            <a:off x="883310" y="2404872"/>
            <a:ext cx="1234440" cy="32004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500" b="1" i="0" dirty="0">
                <a:solidFill>
                  <a:srgbClr val="FFFFFF"/>
                </a:solidFill>
                <a:latin typeface="Montserrat"/>
              </a:rPr>
              <a:t>6</a:t>
            </a:r>
          </a:p>
        </p:txBody>
      </p:sp>
      <p:sp>
        <p:nvSpPr>
          <p:cNvPr id="14" name="TextBox"/>
          <p:cNvSpPr txBox="1"/>
          <p:nvPr/>
        </p:nvSpPr>
        <p:spPr>
          <a:xfrm>
            <a:off x="883310" y="2743200"/>
            <a:ext cx="1234440" cy="146304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980" b="1" i="0" dirty="0">
                <a:solidFill>
                  <a:srgbClr val="FFFFFF"/>
                </a:solidFill>
                <a:latin typeface="Montserrat"/>
              </a:rPr>
              <a:t>Чиста вода і санітарія</a:t>
            </a:r>
          </a:p>
        </p:txBody>
      </p:sp>
      <p:sp>
        <p:nvSpPr>
          <p:cNvPr id="15" name="Card"/>
          <p:cNvSpPr/>
          <p:nvPr/>
        </p:nvSpPr>
        <p:spPr>
          <a:xfrm>
            <a:off x="2332634" y="2331720"/>
            <a:ext cx="1417320" cy="1920240"/>
          </a:xfrm>
          <a:prstGeom prst="rect">
            <a:avLst/>
          </a:prstGeom>
          <a:solidFill>
            <a:srgbClr val="FCC30B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16" name="TextBox"/>
          <p:cNvSpPr txBox="1"/>
          <p:nvPr/>
        </p:nvSpPr>
        <p:spPr>
          <a:xfrm>
            <a:off x="2424074" y="2404872"/>
            <a:ext cx="1234440" cy="32004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500" b="1" i="0" dirty="0">
                <a:solidFill>
                  <a:srgbClr val="FFFFFF"/>
                </a:solidFill>
                <a:latin typeface="Montserrat"/>
              </a:rPr>
              <a:t>7</a:t>
            </a:r>
          </a:p>
        </p:txBody>
      </p:sp>
      <p:sp>
        <p:nvSpPr>
          <p:cNvPr id="17" name="TextBox"/>
          <p:cNvSpPr txBox="1"/>
          <p:nvPr/>
        </p:nvSpPr>
        <p:spPr>
          <a:xfrm>
            <a:off x="2424074" y="2743200"/>
            <a:ext cx="1234440" cy="146304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980" b="1" i="0" dirty="0">
                <a:solidFill>
                  <a:srgbClr val="FFFFFF"/>
                </a:solidFill>
                <a:latin typeface="Montserrat"/>
              </a:rPr>
              <a:t>Доступна енергія</a:t>
            </a:r>
          </a:p>
        </p:txBody>
      </p:sp>
      <p:sp>
        <p:nvSpPr>
          <p:cNvPr id="18" name="Card"/>
          <p:cNvSpPr/>
          <p:nvPr/>
        </p:nvSpPr>
        <p:spPr>
          <a:xfrm>
            <a:off x="3873398" y="2331720"/>
            <a:ext cx="1417320" cy="1920240"/>
          </a:xfrm>
          <a:prstGeom prst="rect">
            <a:avLst/>
          </a:prstGeom>
          <a:solidFill>
            <a:srgbClr val="FD9D24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19" name="TextBox"/>
          <p:cNvSpPr txBox="1"/>
          <p:nvPr/>
        </p:nvSpPr>
        <p:spPr>
          <a:xfrm>
            <a:off x="3964838" y="2404872"/>
            <a:ext cx="1234440" cy="32004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500" b="1" i="0" dirty="0">
                <a:solidFill>
                  <a:srgbClr val="FFFFFF"/>
                </a:solidFill>
                <a:latin typeface="Montserrat"/>
              </a:rPr>
              <a:t>11</a:t>
            </a:r>
          </a:p>
        </p:txBody>
      </p:sp>
      <p:sp>
        <p:nvSpPr>
          <p:cNvPr id="20" name="TextBox"/>
          <p:cNvSpPr txBox="1"/>
          <p:nvPr/>
        </p:nvSpPr>
        <p:spPr>
          <a:xfrm>
            <a:off x="3964838" y="2743200"/>
            <a:ext cx="1234440" cy="146304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980" b="1" i="0" dirty="0">
                <a:solidFill>
                  <a:srgbClr val="FFFFFF"/>
                </a:solidFill>
                <a:latin typeface="Montserrat"/>
              </a:rPr>
              <a:t>Сталі міста</a:t>
            </a:r>
          </a:p>
        </p:txBody>
      </p:sp>
      <p:sp>
        <p:nvSpPr>
          <p:cNvPr id="21" name="Card"/>
          <p:cNvSpPr/>
          <p:nvPr/>
        </p:nvSpPr>
        <p:spPr>
          <a:xfrm>
            <a:off x="5414162" y="2331720"/>
            <a:ext cx="1417320" cy="1920240"/>
          </a:xfrm>
          <a:prstGeom prst="rect">
            <a:avLst/>
          </a:prstGeom>
          <a:solidFill>
            <a:srgbClr val="BF8B2E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22" name="TextBox"/>
          <p:cNvSpPr txBox="1"/>
          <p:nvPr/>
        </p:nvSpPr>
        <p:spPr>
          <a:xfrm>
            <a:off x="5505602" y="2404872"/>
            <a:ext cx="1234440" cy="32004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500" b="1" i="0" dirty="0">
                <a:solidFill>
                  <a:srgbClr val="FFFFFF"/>
                </a:solidFill>
                <a:latin typeface="Montserrat"/>
              </a:rPr>
              <a:t>12</a:t>
            </a:r>
          </a:p>
        </p:txBody>
      </p:sp>
      <p:sp>
        <p:nvSpPr>
          <p:cNvPr id="23" name="TextBox"/>
          <p:cNvSpPr txBox="1"/>
          <p:nvPr/>
        </p:nvSpPr>
        <p:spPr>
          <a:xfrm>
            <a:off x="5505602" y="2743200"/>
            <a:ext cx="1234440" cy="146304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980" b="1" i="0" dirty="0">
                <a:solidFill>
                  <a:srgbClr val="FFFFFF"/>
                </a:solidFill>
                <a:latin typeface="Montserrat"/>
              </a:rPr>
              <a:t>Відповідальне споживання</a:t>
            </a:r>
          </a:p>
        </p:txBody>
      </p:sp>
      <p:sp>
        <p:nvSpPr>
          <p:cNvPr id="24" name="Card"/>
          <p:cNvSpPr/>
          <p:nvPr/>
        </p:nvSpPr>
        <p:spPr>
          <a:xfrm>
            <a:off x="6954926" y="2331720"/>
            <a:ext cx="1417320" cy="1920240"/>
          </a:xfrm>
          <a:prstGeom prst="rect">
            <a:avLst/>
          </a:prstGeom>
          <a:solidFill>
            <a:srgbClr val="3F7E44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25" name="TextBox"/>
          <p:cNvSpPr txBox="1"/>
          <p:nvPr/>
        </p:nvSpPr>
        <p:spPr>
          <a:xfrm>
            <a:off x="7046366" y="2404872"/>
            <a:ext cx="1234440" cy="32004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500" b="1" i="0" dirty="0">
                <a:solidFill>
                  <a:srgbClr val="FFFFFF"/>
                </a:solidFill>
                <a:latin typeface="Montserrat"/>
              </a:rPr>
              <a:t>13</a:t>
            </a:r>
          </a:p>
        </p:txBody>
      </p:sp>
      <p:sp>
        <p:nvSpPr>
          <p:cNvPr id="26" name="TextBox"/>
          <p:cNvSpPr txBox="1"/>
          <p:nvPr/>
        </p:nvSpPr>
        <p:spPr>
          <a:xfrm>
            <a:off x="7046366" y="2743200"/>
            <a:ext cx="1234440" cy="146304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980" b="1" i="0" dirty="0">
                <a:solidFill>
                  <a:srgbClr val="FFFFFF"/>
                </a:solidFill>
                <a:latin typeface="Montserrat"/>
              </a:rPr>
              <a:t>Кліматичні дії</a:t>
            </a:r>
          </a:p>
        </p:txBody>
      </p:sp>
      <p:sp>
        <p:nvSpPr>
          <p:cNvPr id="27" name="Card"/>
          <p:cNvSpPr/>
          <p:nvPr/>
        </p:nvSpPr>
        <p:spPr>
          <a:xfrm>
            <a:off x="8495690" y="2331720"/>
            <a:ext cx="1417320" cy="1920240"/>
          </a:xfrm>
          <a:prstGeom prst="rect">
            <a:avLst/>
          </a:prstGeom>
          <a:solidFill>
            <a:srgbClr val="0A97D9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28" name="TextBox"/>
          <p:cNvSpPr txBox="1"/>
          <p:nvPr/>
        </p:nvSpPr>
        <p:spPr>
          <a:xfrm>
            <a:off x="8587130" y="2404872"/>
            <a:ext cx="1234440" cy="32004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500" b="1" i="0" dirty="0">
                <a:solidFill>
                  <a:srgbClr val="FFFFFF"/>
                </a:solidFill>
                <a:latin typeface="Montserrat"/>
              </a:rPr>
              <a:t>14</a:t>
            </a:r>
          </a:p>
        </p:txBody>
      </p:sp>
      <p:sp>
        <p:nvSpPr>
          <p:cNvPr id="29" name="TextBox"/>
          <p:cNvSpPr txBox="1"/>
          <p:nvPr/>
        </p:nvSpPr>
        <p:spPr>
          <a:xfrm>
            <a:off x="8587130" y="2743200"/>
            <a:ext cx="1234440" cy="146304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980" b="1" i="0" dirty="0">
                <a:solidFill>
                  <a:srgbClr val="FFFFFF"/>
                </a:solidFill>
                <a:latin typeface="Montserrat"/>
              </a:rPr>
              <a:t>Життя під водою</a:t>
            </a:r>
          </a:p>
        </p:txBody>
      </p:sp>
      <p:sp>
        <p:nvSpPr>
          <p:cNvPr id="30" name="Card"/>
          <p:cNvSpPr/>
          <p:nvPr/>
        </p:nvSpPr>
        <p:spPr>
          <a:xfrm>
            <a:off x="10036454" y="2331720"/>
            <a:ext cx="1417320" cy="1920240"/>
          </a:xfrm>
          <a:prstGeom prst="rect">
            <a:avLst/>
          </a:prstGeom>
          <a:solidFill>
            <a:srgbClr val="56C02B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31" name="TextBox"/>
          <p:cNvSpPr txBox="1"/>
          <p:nvPr/>
        </p:nvSpPr>
        <p:spPr>
          <a:xfrm>
            <a:off x="10127894" y="2404872"/>
            <a:ext cx="1234440" cy="32004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500" b="1" i="0" dirty="0">
                <a:solidFill>
                  <a:srgbClr val="FFFFFF"/>
                </a:solidFill>
                <a:latin typeface="Montserrat"/>
              </a:rPr>
              <a:t>15</a:t>
            </a:r>
          </a:p>
        </p:txBody>
      </p:sp>
      <p:sp>
        <p:nvSpPr>
          <p:cNvPr id="32" name="TextBox"/>
          <p:cNvSpPr txBox="1"/>
          <p:nvPr/>
        </p:nvSpPr>
        <p:spPr>
          <a:xfrm>
            <a:off x="10127894" y="2743200"/>
            <a:ext cx="1234440" cy="146304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980" b="1" i="0" dirty="0">
                <a:solidFill>
                  <a:srgbClr val="FFFFFF"/>
                </a:solidFill>
                <a:latin typeface="Montserrat"/>
              </a:rPr>
              <a:t>Життя на суші</a:t>
            </a:r>
          </a:p>
        </p:txBody>
      </p:sp>
      <p:sp>
        <p:nvSpPr>
          <p:cNvPr id="33" name="TextBox"/>
          <p:cNvSpPr txBox="1"/>
          <p:nvPr/>
        </p:nvSpPr>
        <p:spPr>
          <a:xfrm>
            <a:off x="791870" y="4526280"/>
            <a:ext cx="10305288" cy="100584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lnSpc>
                <a:spcPct val="126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50" b="0" i="0" dirty="0">
                <a:solidFill>
                  <a:srgbClr val="5B6472"/>
                </a:solidFill>
                <a:latin typeface="Montserrat"/>
              </a:rPr>
              <a:t>Разом ці цілі охоплюють водні ресурси, енергетику, міста, споживання й виробництво, клімат та екосистеми суші й моря — саме ту сферу, яку вимірює екологічний слід.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</p:spPr>
        <p:txBody>
          <a:bodyPr vert="horz" lIns="91440" tIns="45720" rIns="91440" bIns="45720" anchor="t">
            <a:normAutofit/>
          </a:bodyPr>
          <a:lstStyle/>
          <a:p>
            <a:pPr algn="l" lvl="0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300" b="1" i="0" dirty="0" spc="120">
                <a:solidFill>
                  <a:srgbClr val="5B6472"/>
                </a:solidFill>
                <a:latin typeface="Montserrat"/>
              </a:rPr>
              <a:t>ЛЕКЦІЯ 2</a:t>
            </a:r>
          </a:p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i="0" dirty="0">
                <a:solidFill>
                  <a:srgbClr val="224D83"/>
                </a:solidFill>
                <a:latin typeface="Montserrat"/>
              </a:rPr>
              <a:t>Як вимірюють прогрес: індикатори ЦСР</a:t>
            </a:r>
          </a:p>
        </p:txBody>
      </p:sp>
      <p:sp>
        <p:nvSpPr>
          <p:cNvPr id="11" name="Card"/>
          <p:cNvSpPr/>
          <p:nvPr/>
        </p:nvSpPr>
        <p:spPr>
          <a:xfrm>
            <a:off x="791870" y="1737360"/>
            <a:ext cx="10241280" cy="1417320"/>
          </a:xfrm>
          <a:prstGeom prst="roundRect">
            <a:avLst>
              <a:gd name="adj" fmla="val 6000"/>
            </a:avLst>
          </a:prstGeom>
          <a:solidFill>
            <a:srgbClr val="EAF1F8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12" name="TextBox"/>
          <p:cNvSpPr txBox="1"/>
          <p:nvPr/>
        </p:nvSpPr>
        <p:spPr>
          <a:xfrm>
            <a:off x="1143000" y="1874520"/>
            <a:ext cx="9555480" cy="11430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 lvl="0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224D83"/>
                </a:solidFill>
                <a:latin typeface="Montserrat"/>
              </a:rPr>
              <a:t>Глобальні індикатори — </a:t>
            </a:r>
            <a:r>
              <a:rPr lang="uk-UA" sz="1700" b="0" i="0" dirty="0">
                <a:solidFill>
                  <a:srgbClr val="233045"/>
                </a:solidFill>
                <a:latin typeface="Montserrat"/>
              </a:rPr>
              <a:t>система понад 230 показників, що дають змогу щороку відстежувати прогрес кожної країни за 169 завданнями ЦСР.</a:t>
            </a:r>
          </a:p>
        </p:txBody>
      </p:sp>
      <p:sp>
        <p:nvSpPr>
          <p:cNvPr id="13" name="Card"/>
          <p:cNvSpPr/>
          <p:nvPr/>
        </p:nvSpPr>
        <p:spPr>
          <a:xfrm>
            <a:off x="791870" y="3429000"/>
            <a:ext cx="329184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4" name="TextBox"/>
          <p:cNvSpPr txBox="1"/>
          <p:nvPr/>
        </p:nvSpPr>
        <p:spPr>
          <a:xfrm>
            <a:off x="1066190" y="3611880"/>
            <a:ext cx="2743200" cy="50292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224D83"/>
                </a:solidFill>
                <a:latin typeface="Montserrat"/>
              </a:rPr>
              <a:t>Рівень I</a:t>
            </a:r>
          </a:p>
        </p:txBody>
      </p:sp>
      <p:sp>
        <p:nvSpPr>
          <p:cNvPr id="15" name="TextBox"/>
          <p:cNvSpPr txBox="1"/>
          <p:nvPr/>
        </p:nvSpPr>
        <p:spPr>
          <a:xfrm>
            <a:off x="1066190" y="4114800"/>
            <a:ext cx="2743200" cy="118872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00" b="0" i="0" dirty="0">
                <a:solidFill>
                  <a:srgbClr val="233045"/>
                </a:solidFill>
                <a:latin typeface="Montserrat"/>
              </a:rPr>
              <a:t>Методологія узгоджена, дані регулярно збираються</a:t>
            </a:r>
          </a:p>
        </p:txBody>
      </p:sp>
      <p:sp>
        <p:nvSpPr>
          <p:cNvPr id="16" name="Card"/>
          <p:cNvSpPr/>
          <p:nvPr/>
        </p:nvSpPr>
        <p:spPr>
          <a:xfrm>
            <a:off x="4358030" y="3429000"/>
            <a:ext cx="329184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7" name="TextBox"/>
          <p:cNvSpPr txBox="1"/>
          <p:nvPr/>
        </p:nvSpPr>
        <p:spPr>
          <a:xfrm>
            <a:off x="4632350" y="3611880"/>
            <a:ext cx="2743200" cy="50292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C98A2B"/>
                </a:solidFill>
                <a:latin typeface="Montserrat"/>
              </a:rPr>
              <a:t>Рівень II</a:t>
            </a:r>
          </a:p>
        </p:txBody>
      </p:sp>
      <p:sp>
        <p:nvSpPr>
          <p:cNvPr id="18" name="TextBox"/>
          <p:cNvSpPr txBox="1"/>
          <p:nvPr/>
        </p:nvSpPr>
        <p:spPr>
          <a:xfrm>
            <a:off x="4632350" y="4114800"/>
            <a:ext cx="2743200" cy="118872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00" b="0" i="0" dirty="0">
                <a:solidFill>
                  <a:srgbClr val="233045"/>
                </a:solidFill>
                <a:latin typeface="Montserrat"/>
              </a:rPr>
              <a:t>Методологія є, але дані обмежені чи неповні</a:t>
            </a:r>
          </a:p>
        </p:txBody>
      </p:sp>
      <p:sp>
        <p:nvSpPr>
          <p:cNvPr id="19" name="Card"/>
          <p:cNvSpPr/>
          <p:nvPr/>
        </p:nvSpPr>
        <p:spPr>
          <a:xfrm>
            <a:off x="7924190" y="3429000"/>
            <a:ext cx="329184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20" name="TextBox"/>
          <p:cNvSpPr txBox="1"/>
          <p:nvPr/>
        </p:nvSpPr>
        <p:spPr>
          <a:xfrm>
            <a:off x="8198510" y="3611880"/>
            <a:ext cx="2743200" cy="50292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2E7D46"/>
                </a:solidFill>
                <a:latin typeface="Montserrat"/>
              </a:rPr>
              <a:t>Рівень III</a:t>
            </a:r>
          </a:p>
        </p:txBody>
      </p:sp>
      <p:sp>
        <p:nvSpPr>
          <p:cNvPr id="21" name="TextBox"/>
          <p:cNvSpPr txBox="1"/>
          <p:nvPr/>
        </p:nvSpPr>
        <p:spPr>
          <a:xfrm>
            <a:off x="8198510" y="4114800"/>
            <a:ext cx="2743200" cy="118872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00" b="0" i="0" dirty="0">
                <a:solidFill>
                  <a:srgbClr val="233045"/>
                </a:solidFill>
                <a:latin typeface="Montserrat"/>
              </a:rPr>
              <a:t>Методологія ще розробляється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</p:spPr>
        <p:txBody>
          <a:bodyPr vert="horz" lIns="91440" tIns="45720" rIns="91440" bIns="45720" anchor="t">
            <a:normAutofit/>
          </a:bodyPr>
          <a:lstStyle/>
          <a:p>
            <a:pPr algn="l" lvl="0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300" b="1" i="0" dirty="0" spc="120">
                <a:solidFill>
                  <a:srgbClr val="5B6472"/>
                </a:solidFill>
                <a:latin typeface="Montserrat"/>
              </a:rPr>
              <a:t>ЛЕКЦІЯ 2</a:t>
            </a:r>
          </a:p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i="0" dirty="0">
                <a:solidFill>
                  <a:srgbClr val="224D83"/>
                </a:solidFill>
                <a:latin typeface="Montserrat"/>
              </a:rPr>
              <a:t>Приклад індикаторів однієї цілі</a:t>
            </a:r>
          </a:p>
        </p:txBody>
      </p:sp>
      <p:sp>
        <p:nvSpPr>
          <p:cNvPr id="11" name="TextBox"/>
          <p:cNvSpPr txBox="1"/>
          <p:nvPr/>
        </p:nvSpPr>
        <p:spPr>
          <a:xfrm>
            <a:off x="791870" y="1691640"/>
            <a:ext cx="10305288" cy="54864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224D83"/>
                </a:solidFill>
                <a:latin typeface="Montserrat"/>
              </a:rPr>
              <a:t>Приклад: індикатори Цілі 13 «Кліматичні дії»</a:t>
            </a:r>
          </a:p>
        </p:txBody>
      </p:sp>
      <p:sp>
        <p:nvSpPr>
          <p:cNvPr id="12" name="Card"/>
          <p:cNvSpPr/>
          <p:nvPr/>
        </p:nvSpPr>
        <p:spPr>
          <a:xfrm>
            <a:off x="791870" y="2423160"/>
            <a:ext cx="1554480" cy="777240"/>
          </a:xfrm>
          <a:prstGeom prst="roundRect">
            <a:avLst>
              <a:gd name="adj" fmla="val 6000"/>
            </a:avLst>
          </a:prstGeom>
          <a:solidFill>
            <a:srgbClr val="224D83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13" name="TextBox"/>
          <p:cNvSpPr txBox="1"/>
          <p:nvPr/>
        </p:nvSpPr>
        <p:spPr>
          <a:xfrm>
            <a:off x="791870" y="2423160"/>
            <a:ext cx="1554480" cy="77724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ctr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i="0" dirty="0">
                <a:solidFill>
                  <a:srgbClr val="FFFFFF"/>
                </a:solidFill>
                <a:latin typeface="Montserrat"/>
              </a:rPr>
              <a:t>13.1.1</a:t>
            </a:r>
          </a:p>
        </p:txBody>
      </p:sp>
      <p:sp>
        <p:nvSpPr>
          <p:cNvPr id="14" name="TextBox"/>
          <p:cNvSpPr txBox="1"/>
          <p:nvPr/>
        </p:nvSpPr>
        <p:spPr>
          <a:xfrm>
            <a:off x="2514600" y="2423160"/>
            <a:ext cx="8549640" cy="77724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50" b="0" i="0" dirty="0">
                <a:solidFill>
                  <a:srgbClr val="233045"/>
                </a:solidFill>
                <a:latin typeface="Montserrat"/>
              </a:rPr>
              <a:t>Кількість постраждалих від стихійних лих на 100 тис. населення</a:t>
            </a:r>
          </a:p>
        </p:txBody>
      </p:sp>
      <p:sp>
        <p:nvSpPr>
          <p:cNvPr id="15" name="Card"/>
          <p:cNvSpPr/>
          <p:nvPr/>
        </p:nvSpPr>
        <p:spPr>
          <a:xfrm>
            <a:off x="791870" y="3383280"/>
            <a:ext cx="1554480" cy="777240"/>
          </a:xfrm>
          <a:prstGeom prst="roundRect">
            <a:avLst>
              <a:gd name="adj" fmla="val 6000"/>
            </a:avLst>
          </a:prstGeom>
          <a:solidFill>
            <a:srgbClr val="224D83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16" name="TextBox"/>
          <p:cNvSpPr txBox="1"/>
          <p:nvPr/>
        </p:nvSpPr>
        <p:spPr>
          <a:xfrm>
            <a:off x="791870" y="3383280"/>
            <a:ext cx="1554480" cy="77724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ctr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i="0" dirty="0">
                <a:solidFill>
                  <a:srgbClr val="FFFFFF"/>
                </a:solidFill>
                <a:latin typeface="Montserrat"/>
              </a:rPr>
              <a:t>13.2.2</a:t>
            </a:r>
          </a:p>
        </p:txBody>
      </p:sp>
      <p:sp>
        <p:nvSpPr>
          <p:cNvPr id="17" name="TextBox"/>
          <p:cNvSpPr txBox="1"/>
          <p:nvPr/>
        </p:nvSpPr>
        <p:spPr>
          <a:xfrm>
            <a:off x="2514600" y="3383280"/>
            <a:ext cx="8549640" cy="77724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50" b="0" i="0" dirty="0">
                <a:solidFill>
                  <a:srgbClr val="233045"/>
                </a:solidFill>
                <a:latin typeface="Montserrat"/>
              </a:rPr>
              <a:t>Обсяг викидів парникових газів на рік (у т CO₂-екв. на особу)</a:t>
            </a:r>
          </a:p>
        </p:txBody>
      </p:sp>
      <p:sp>
        <p:nvSpPr>
          <p:cNvPr id="18" name="Card"/>
          <p:cNvSpPr/>
          <p:nvPr/>
        </p:nvSpPr>
        <p:spPr>
          <a:xfrm>
            <a:off x="791870" y="4343400"/>
            <a:ext cx="1554480" cy="777240"/>
          </a:xfrm>
          <a:prstGeom prst="roundRect">
            <a:avLst>
              <a:gd name="adj" fmla="val 6000"/>
            </a:avLst>
          </a:prstGeom>
          <a:solidFill>
            <a:srgbClr val="224D83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19" name="TextBox"/>
          <p:cNvSpPr txBox="1"/>
          <p:nvPr/>
        </p:nvSpPr>
        <p:spPr>
          <a:xfrm>
            <a:off x="791870" y="4343400"/>
            <a:ext cx="1554480" cy="77724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ctr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i="0" dirty="0">
                <a:solidFill>
                  <a:srgbClr val="FFFFFF"/>
                </a:solidFill>
                <a:latin typeface="Montserrat"/>
              </a:rPr>
              <a:t>13.3.1</a:t>
            </a:r>
          </a:p>
        </p:txBody>
      </p:sp>
      <p:sp>
        <p:nvSpPr>
          <p:cNvPr id="20" name="TextBox"/>
          <p:cNvSpPr txBox="1"/>
          <p:nvPr/>
        </p:nvSpPr>
        <p:spPr>
          <a:xfrm>
            <a:off x="2514600" y="4343400"/>
            <a:ext cx="8549640" cy="77724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450" b="0" i="0" dirty="0">
                <a:solidFill>
                  <a:srgbClr val="233045"/>
                </a:solidFill>
                <a:latin typeface="Montserrat"/>
              </a:rPr>
              <a:t>Впровадження питань зміни клімату в освітні програми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</p:spPr>
        <p:txBody>
          <a:bodyPr vert="horz" lIns="91440" tIns="45720" rIns="91440" bIns="45720" anchor="t">
            <a:normAutofit/>
          </a:bodyPr>
          <a:lstStyle/>
          <a:p>
            <a:pPr algn="l" lvl="0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300" b="1" i="0" dirty="0" spc="120">
                <a:solidFill>
                  <a:srgbClr val="5B6472"/>
                </a:solidFill>
                <a:latin typeface="Montserrat"/>
              </a:rPr>
              <a:t>ЛЕКЦІЯ 2</a:t>
            </a:r>
          </a:p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i="0" dirty="0">
                <a:solidFill>
                  <a:srgbClr val="224D83"/>
                </a:solidFill>
                <a:latin typeface="Montserrat"/>
              </a:rPr>
              <a:t>Зв'язок ЦСР з екологічним слідом</a:t>
            </a:r>
          </a:p>
        </p:txBody>
      </p:sp>
      <p:sp>
        <p:nvSpPr>
          <p:cNvPr id="11" name="Card"/>
          <p:cNvSpPr/>
          <p:nvPr/>
        </p:nvSpPr>
        <p:spPr>
          <a:xfrm>
            <a:off x="791870" y="2103120"/>
            <a:ext cx="2926080" cy="2743200"/>
          </a:xfrm>
          <a:prstGeom prst="roundRect">
            <a:avLst>
              <a:gd name="adj" fmla="val 6000"/>
            </a:avLst>
          </a:prstGeom>
          <a:solidFill>
            <a:srgbClr val="EAF1F8"/>
          </a:solidFill>
          <a:ln>
            <a:noFill/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2" name="Icon"/>
          <p:cNvSpPr/>
          <p:nvPr/>
        </p:nvSpPr>
        <p:spPr>
          <a:xfrm>
            <a:off x="1980590" y="2331720"/>
            <a:ext cx="548640" cy="548640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900" b="1" i="0" dirty="0">
                <a:solidFill>
                  <a:srgbClr val="FFFFFF"/>
                </a:solidFill>
                <a:latin typeface="Montserrat"/>
              </a:rPr>
              <a:t>1</a:t>
            </a:r>
          </a:p>
        </p:txBody>
      </p:sp>
      <p:sp>
        <p:nvSpPr>
          <p:cNvPr id="13" name="TextBox"/>
          <p:cNvSpPr txBox="1"/>
          <p:nvPr/>
        </p:nvSpPr>
        <p:spPr>
          <a:xfrm>
            <a:off x="974750" y="3063240"/>
            <a:ext cx="2560320" cy="54864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i="0" dirty="0">
                <a:solidFill>
                  <a:srgbClr val="224D83"/>
                </a:solidFill>
                <a:latin typeface="Montserrat"/>
              </a:rPr>
              <a:t>Екологічний слід</a:t>
            </a:r>
          </a:p>
        </p:txBody>
      </p:sp>
      <p:sp>
        <p:nvSpPr>
          <p:cNvPr id="14" name="TextBox"/>
          <p:cNvSpPr txBox="1"/>
          <p:nvPr/>
        </p:nvSpPr>
        <p:spPr>
          <a:xfrm>
            <a:off x="1066190" y="3611880"/>
            <a:ext cx="2377440" cy="11430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0" i="0" dirty="0">
                <a:solidFill>
                  <a:srgbClr val="233045"/>
                </a:solidFill>
                <a:latin typeface="Montserrat"/>
              </a:rPr>
              <a:t>Вимірює навантаження людини на ресурси й екосистеми планети</a:t>
            </a:r>
          </a:p>
        </p:txBody>
      </p:sp>
      <p:sp>
        <p:nvSpPr>
          <p:cNvPr id="15" name="Card"/>
          <p:cNvSpPr/>
          <p:nvPr/>
        </p:nvSpPr>
        <p:spPr>
          <a:xfrm>
            <a:off x="4358030" y="2103120"/>
            <a:ext cx="2926080" cy="2743200"/>
          </a:xfrm>
          <a:prstGeom prst="roundRect">
            <a:avLst>
              <a:gd name="adj" fmla="val 6000"/>
            </a:avLst>
          </a:prstGeom>
          <a:solidFill>
            <a:srgbClr val="E8F4EB"/>
          </a:solidFill>
          <a:ln>
            <a:noFill/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6" name="Icon"/>
          <p:cNvSpPr/>
          <p:nvPr/>
        </p:nvSpPr>
        <p:spPr>
          <a:xfrm>
            <a:off x="5546750" y="2331720"/>
            <a:ext cx="548640" cy="54864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900" b="1" i="0" dirty="0">
                <a:solidFill>
                  <a:srgbClr val="FFFFFF"/>
                </a:solidFill>
                <a:latin typeface="Montserrat"/>
              </a:rPr>
              <a:t>2</a:t>
            </a:r>
          </a:p>
        </p:txBody>
      </p:sp>
      <p:sp>
        <p:nvSpPr>
          <p:cNvPr id="17" name="TextBox"/>
          <p:cNvSpPr txBox="1"/>
          <p:nvPr/>
        </p:nvSpPr>
        <p:spPr>
          <a:xfrm>
            <a:off x="4540910" y="3063240"/>
            <a:ext cx="2560320" cy="54864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i="0" dirty="0">
                <a:solidFill>
                  <a:srgbClr val="2E7D46"/>
                </a:solidFill>
                <a:latin typeface="Montserrat"/>
              </a:rPr>
              <a:t>ЦСР 12 і 13</a:t>
            </a:r>
          </a:p>
        </p:txBody>
      </p:sp>
      <p:sp>
        <p:nvSpPr>
          <p:cNvPr id="18" name="TextBox"/>
          <p:cNvSpPr txBox="1"/>
          <p:nvPr/>
        </p:nvSpPr>
        <p:spPr>
          <a:xfrm>
            <a:off x="4632350" y="3611880"/>
            <a:ext cx="2377440" cy="11430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0" i="0" dirty="0">
                <a:solidFill>
                  <a:srgbClr val="233045"/>
                </a:solidFill>
                <a:latin typeface="Montserrat"/>
              </a:rPr>
              <a:t>Ставлять конкретні завдання зі споживання, виробництва й клімату</a:t>
            </a:r>
          </a:p>
        </p:txBody>
      </p:sp>
      <p:sp>
        <p:nvSpPr>
          <p:cNvPr id="19" name="Card"/>
          <p:cNvSpPr/>
          <p:nvPr/>
        </p:nvSpPr>
        <p:spPr>
          <a:xfrm>
            <a:off x="7924190" y="2103120"/>
            <a:ext cx="2926080" cy="2743200"/>
          </a:xfrm>
          <a:prstGeom prst="roundRect">
            <a:avLst>
              <a:gd name="adj" fmla="val 6000"/>
            </a:avLst>
          </a:prstGeom>
          <a:solidFill>
            <a:srgbClr val="FBF1E1"/>
          </a:solidFill>
          <a:ln>
            <a:noFill/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20" name="Icon"/>
          <p:cNvSpPr/>
          <p:nvPr/>
        </p:nvSpPr>
        <p:spPr>
          <a:xfrm>
            <a:off x="9112910" y="2331720"/>
            <a:ext cx="548640" cy="548640"/>
          </a:xfrm>
          <a:prstGeom prst="ellipse">
            <a:avLst/>
          </a:prstGeom>
          <a:solidFill>
            <a:srgbClr val="C98A2B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900" b="1" i="0" dirty="0">
                <a:solidFill>
                  <a:srgbClr val="FFFFFF"/>
                </a:solidFill>
                <a:latin typeface="Montserrat"/>
              </a:rPr>
              <a:t>3</a:t>
            </a:r>
          </a:p>
        </p:txBody>
      </p:sp>
      <p:sp>
        <p:nvSpPr>
          <p:cNvPr id="21" name="TextBox"/>
          <p:cNvSpPr txBox="1"/>
          <p:nvPr/>
        </p:nvSpPr>
        <p:spPr>
          <a:xfrm>
            <a:off x="8107070" y="3063240"/>
            <a:ext cx="2560320" cy="54864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1" i="0" dirty="0">
                <a:solidFill>
                  <a:srgbClr val="C98A2B"/>
                </a:solidFill>
                <a:latin typeface="Montserrat"/>
              </a:rPr>
              <a:t>Сталий розвиток</a:t>
            </a:r>
          </a:p>
        </p:txBody>
      </p:sp>
      <p:sp>
        <p:nvSpPr>
          <p:cNvPr id="22" name="TextBox"/>
          <p:cNvSpPr txBox="1"/>
          <p:nvPr/>
        </p:nvSpPr>
        <p:spPr>
          <a:xfrm>
            <a:off x="8198510" y="3611880"/>
            <a:ext cx="2377440" cy="11430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00" b="0" i="0" dirty="0">
                <a:solidFill>
                  <a:srgbClr val="233045"/>
                </a:solidFill>
                <a:latin typeface="Montserrat"/>
              </a:rPr>
              <a:t>Досягається, коли слід людства вписується в можливості Землі</a:t>
            </a:r>
          </a:p>
        </p:txBody>
      </p:sp>
      <p:sp>
        <p:nvSpPr>
          <p:cNvPr id="23" name="Arrow"/>
          <p:cNvSpPr/>
          <p:nvPr/>
        </p:nvSpPr>
        <p:spPr>
          <a:xfrm>
            <a:off x="3717950" y="3246120"/>
            <a:ext cx="548640" cy="457200"/>
          </a:xfrm>
          <a:prstGeom prst="rightArrow">
            <a:avLst/>
          </a:prstGeom>
          <a:solidFill>
            <a:srgbClr val="B9C6D6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24" name="Arrow"/>
          <p:cNvSpPr/>
          <p:nvPr/>
        </p:nvSpPr>
        <p:spPr>
          <a:xfrm>
            <a:off x="7284110" y="3246120"/>
            <a:ext cx="548640" cy="457200"/>
          </a:xfrm>
          <a:prstGeom prst="rightArrow">
            <a:avLst/>
          </a:prstGeom>
          <a:solidFill>
            <a:srgbClr val="B9C6D6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</p:spPr>
        <p:txBody>
          <a:bodyPr vert="horz" lIns="91440" tIns="45720" rIns="91440" bIns="45720" anchor="t">
            <a:normAutofit/>
          </a:bodyPr>
          <a:lstStyle/>
          <a:p>
            <a:pPr algn="l" lvl="0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300" b="1" i="0" dirty="0" spc="120">
                <a:solidFill>
                  <a:srgbClr val="5B6472"/>
                </a:solidFill>
                <a:latin typeface="Montserrat"/>
              </a:rPr>
              <a:t>ЛЕКЦІЯ 2</a:t>
            </a:r>
          </a:p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i="0" dirty="0">
                <a:solidFill>
                  <a:srgbClr val="224D83"/>
                </a:solidFill>
                <a:latin typeface="Montserrat"/>
              </a:rPr>
              <a:t>Ціль 12: відповідальне споживання</a:t>
            </a:r>
          </a:p>
        </p:txBody>
      </p:sp>
      <p:sp>
        <p:nvSpPr>
          <p:cNvPr id="11" name="Card"/>
          <p:cNvSpPr/>
          <p:nvPr/>
        </p:nvSpPr>
        <p:spPr>
          <a:xfrm>
            <a:off x="791870" y="1737360"/>
            <a:ext cx="10241280" cy="1463040"/>
          </a:xfrm>
          <a:prstGeom prst="roundRect">
            <a:avLst>
              <a:gd name="adj" fmla="val 6000"/>
            </a:avLst>
          </a:prstGeom>
          <a:solidFill>
            <a:srgbClr val="FBF1E1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12" name="Icon"/>
          <p:cNvSpPr/>
          <p:nvPr/>
        </p:nvSpPr>
        <p:spPr>
          <a:xfrm>
            <a:off x="1133856" y="2185416"/>
            <a:ext cx="566928" cy="566928"/>
          </a:xfrm>
          <a:prstGeom prst="ellipse">
            <a:avLst/>
          </a:prstGeom>
          <a:solidFill>
            <a:srgbClr val="BF8B2E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600" b="1" i="0" dirty="0">
                <a:solidFill>
                  <a:srgbClr val="FFFFFF"/>
                </a:solidFill>
                <a:latin typeface="Montserrat"/>
              </a:rPr>
              <a:t>12</a:t>
            </a:r>
          </a:p>
        </p:txBody>
      </p:sp>
      <p:sp>
        <p:nvSpPr>
          <p:cNvPr id="13" name="TextBox"/>
          <p:cNvSpPr txBox="1"/>
          <p:nvPr/>
        </p:nvSpPr>
        <p:spPr>
          <a:xfrm>
            <a:off x="1965960" y="1874520"/>
            <a:ext cx="8778240" cy="118872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800" b="1" i="0" dirty="0">
                <a:solidFill>
                  <a:srgbClr val="224D83"/>
                </a:solidFill>
                <a:latin typeface="Montserrat"/>
              </a:rPr>
              <a:t>Відповідальне споживання та виробництво</a:t>
            </a:r>
          </a:p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uk-UA" sz="1350" b="0" i="0" dirty="0">
                <a:solidFill>
                  <a:srgbClr val="233045"/>
                </a:solidFill>
                <a:latin typeface="Montserrat"/>
              </a:rPr>
              <a:t>Раціональне використання ресурсів, зменшення відходів і перехід до циклічної економіки</a:t>
            </a:r>
          </a:p>
        </p:txBody>
      </p:sp>
      <p:sp>
        <p:nvSpPr>
          <p:cNvPr id="14" name="Icon"/>
          <p:cNvSpPr/>
          <p:nvPr/>
        </p:nvSpPr>
        <p:spPr>
          <a:xfrm>
            <a:off x="960120" y="3657600"/>
            <a:ext cx="365760" cy="365760"/>
          </a:xfrm>
          <a:prstGeom prst="ellipse">
            <a:avLst/>
          </a:prstGeom>
          <a:solidFill>
            <a:srgbClr val="C98A2B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600" b="1" i="0" dirty="0">
                <a:solidFill>
                  <a:srgbClr val="FFFFFF"/>
                </a:solidFill>
                <a:latin typeface="Montserrat"/>
              </a:rPr>
              <a:t>•</a:t>
            </a:r>
          </a:p>
        </p:txBody>
      </p:sp>
      <p:sp>
        <p:nvSpPr>
          <p:cNvPr id="15" name="TextBox"/>
          <p:cNvSpPr txBox="1"/>
          <p:nvPr/>
        </p:nvSpPr>
        <p:spPr>
          <a:xfrm>
            <a:off x="1600200" y="3520440"/>
            <a:ext cx="9509760" cy="685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50" b="0" i="0" dirty="0">
                <a:solidFill>
                  <a:srgbClr val="233045"/>
                </a:solidFill>
                <a:latin typeface="Montserrat"/>
              </a:rPr>
              <a:t>Близько третини всього виробленого у світі продовольства втрачається або викидається</a:t>
            </a:r>
          </a:p>
        </p:txBody>
      </p:sp>
      <p:sp>
        <p:nvSpPr>
          <p:cNvPr id="16" name="Icon"/>
          <p:cNvSpPr/>
          <p:nvPr/>
        </p:nvSpPr>
        <p:spPr>
          <a:xfrm>
            <a:off x="960120" y="4370832"/>
            <a:ext cx="365760" cy="365760"/>
          </a:xfrm>
          <a:prstGeom prst="ellipse">
            <a:avLst/>
          </a:prstGeom>
          <a:solidFill>
            <a:srgbClr val="C98A2B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600" b="1" i="0" dirty="0">
                <a:solidFill>
                  <a:srgbClr val="FFFFFF"/>
                </a:solidFill>
                <a:latin typeface="Montserrat"/>
              </a:rPr>
              <a:t>•</a:t>
            </a:r>
          </a:p>
        </p:txBody>
      </p:sp>
      <p:sp>
        <p:nvSpPr>
          <p:cNvPr id="17" name="TextBox"/>
          <p:cNvSpPr txBox="1"/>
          <p:nvPr/>
        </p:nvSpPr>
        <p:spPr>
          <a:xfrm>
            <a:off x="1600200" y="4233672"/>
            <a:ext cx="9509760" cy="685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50" b="0" i="0" dirty="0">
                <a:solidFill>
                  <a:srgbClr val="233045"/>
                </a:solidFill>
                <a:latin typeface="Montserrat"/>
              </a:rPr>
              <a:t>Циклічна економіка передбачає повторне використання, ремонт і переробку замість викидання</a:t>
            </a:r>
          </a:p>
        </p:txBody>
      </p:sp>
      <p:sp>
        <p:nvSpPr>
          <p:cNvPr id="18" name="Icon"/>
          <p:cNvSpPr/>
          <p:nvPr/>
        </p:nvSpPr>
        <p:spPr>
          <a:xfrm>
            <a:off x="960120" y="5084064"/>
            <a:ext cx="365760" cy="365760"/>
          </a:xfrm>
          <a:prstGeom prst="ellipse">
            <a:avLst/>
          </a:prstGeom>
          <a:solidFill>
            <a:srgbClr val="C98A2B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600" b="1" i="0" dirty="0">
                <a:solidFill>
                  <a:srgbClr val="FFFFFF"/>
                </a:solidFill>
                <a:latin typeface="Montserrat"/>
              </a:rPr>
              <a:t>•</a:t>
            </a:r>
          </a:p>
        </p:txBody>
      </p:sp>
      <p:sp>
        <p:nvSpPr>
          <p:cNvPr id="19" name="TextBox"/>
          <p:cNvSpPr txBox="1"/>
          <p:nvPr/>
        </p:nvSpPr>
        <p:spPr>
          <a:xfrm>
            <a:off x="1600200" y="4946904"/>
            <a:ext cx="9509760" cy="685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50" b="0" i="0" dirty="0">
                <a:solidFill>
                  <a:srgbClr val="233045"/>
                </a:solidFill>
                <a:latin typeface="Montserrat"/>
              </a:rPr>
              <a:t>Сталі державні закупівлі здатні суттєво знизити екологічний слід цілих галузей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</p:spPr>
        <p:txBody>
          <a:bodyPr vert="horz" lIns="91440" tIns="45720" rIns="91440" bIns="45720" anchor="t">
            <a:normAutofit/>
          </a:bodyPr>
          <a:lstStyle/>
          <a:p>
            <a:pPr algn="l" lvl="0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300" b="1" i="0" dirty="0" spc="120">
                <a:solidFill>
                  <a:srgbClr val="5B6472"/>
                </a:solidFill>
                <a:latin typeface="Montserrat"/>
              </a:rPr>
              <a:t>ЛЕКЦІЯ 2</a:t>
            </a:r>
          </a:p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i="0" dirty="0">
                <a:solidFill>
                  <a:srgbClr val="224D83"/>
                </a:solidFill>
                <a:latin typeface="Montserrat"/>
              </a:rPr>
              <a:t>Ціль 13: кліматичні дії</a:t>
            </a:r>
          </a:p>
        </p:txBody>
      </p:sp>
      <p:sp>
        <p:nvSpPr>
          <p:cNvPr id="11" name="Card"/>
          <p:cNvSpPr/>
          <p:nvPr/>
        </p:nvSpPr>
        <p:spPr>
          <a:xfrm>
            <a:off x="791870" y="1737360"/>
            <a:ext cx="10241280" cy="1463040"/>
          </a:xfrm>
          <a:prstGeom prst="roundRect">
            <a:avLst>
              <a:gd name="adj" fmla="val 6000"/>
            </a:avLst>
          </a:prstGeom>
          <a:solidFill>
            <a:srgbClr val="E8F4EB"/>
          </a:solidFill>
          <a:ln>
            <a:noFill/>
          </a:ln>
        </p:spPr>
        <p:txBody>
          <a:bodyPr/>
          <a:lstStyle/>
          <a:p>
            <a:endParaRPr lang="uk-UA"/>
          </a:p>
        </p:txBody>
      </p:sp>
      <p:sp>
        <p:nvSpPr>
          <p:cNvPr id="12" name="Icon"/>
          <p:cNvSpPr/>
          <p:nvPr/>
        </p:nvSpPr>
        <p:spPr>
          <a:xfrm>
            <a:off x="1133856" y="2185416"/>
            <a:ext cx="566928" cy="566928"/>
          </a:xfrm>
          <a:prstGeom prst="ellipse">
            <a:avLst/>
          </a:prstGeom>
          <a:solidFill>
            <a:srgbClr val="3F7E44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600" b="1" i="0" dirty="0">
                <a:solidFill>
                  <a:srgbClr val="FFFFFF"/>
                </a:solidFill>
                <a:latin typeface="Montserrat"/>
              </a:rPr>
              <a:t>13</a:t>
            </a:r>
          </a:p>
        </p:txBody>
      </p:sp>
      <p:sp>
        <p:nvSpPr>
          <p:cNvPr id="13" name="TextBox"/>
          <p:cNvSpPr txBox="1"/>
          <p:nvPr/>
        </p:nvSpPr>
        <p:spPr>
          <a:xfrm>
            <a:off x="1965960" y="1874520"/>
            <a:ext cx="8778240" cy="118872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800" b="1" i="0" dirty="0">
                <a:solidFill>
                  <a:srgbClr val="224D83"/>
                </a:solidFill>
                <a:latin typeface="Montserrat"/>
              </a:rPr>
              <a:t>Кліматичні дії</a:t>
            </a:r>
          </a:p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uk-UA" sz="1350" b="0" i="0" dirty="0">
                <a:solidFill>
                  <a:srgbClr val="233045"/>
                </a:solidFill>
                <a:latin typeface="Montserrat"/>
              </a:rPr>
              <a:t>Термінові заходи для боротьби зі зміною клімату та її наслідками</a:t>
            </a:r>
          </a:p>
        </p:txBody>
      </p:sp>
      <p:sp>
        <p:nvSpPr>
          <p:cNvPr id="14" name="Icon"/>
          <p:cNvSpPr/>
          <p:nvPr/>
        </p:nvSpPr>
        <p:spPr>
          <a:xfrm>
            <a:off x="960120" y="3657600"/>
            <a:ext cx="365760" cy="36576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600" b="1" i="0" dirty="0">
                <a:solidFill>
                  <a:srgbClr val="FFFFFF"/>
                </a:solidFill>
                <a:latin typeface="Montserrat"/>
              </a:rPr>
              <a:t>•</a:t>
            </a:r>
          </a:p>
        </p:txBody>
      </p:sp>
      <p:sp>
        <p:nvSpPr>
          <p:cNvPr id="15" name="TextBox"/>
          <p:cNvSpPr txBox="1"/>
          <p:nvPr/>
        </p:nvSpPr>
        <p:spPr>
          <a:xfrm>
            <a:off x="1600200" y="3520440"/>
            <a:ext cx="9509760" cy="685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50" b="0" i="0" dirty="0">
                <a:solidFill>
                  <a:srgbClr val="233045"/>
                </a:solidFill>
                <a:latin typeface="Montserrat"/>
              </a:rPr>
              <a:t>Пов'язана з Днем екологічного боргу Землі — чим раніше він настає, тим сильніший тиск на клімат</a:t>
            </a:r>
          </a:p>
        </p:txBody>
      </p:sp>
      <p:sp>
        <p:nvSpPr>
          <p:cNvPr id="16" name="Icon"/>
          <p:cNvSpPr/>
          <p:nvPr/>
        </p:nvSpPr>
        <p:spPr>
          <a:xfrm>
            <a:off x="960120" y="4370832"/>
            <a:ext cx="365760" cy="36576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600" b="1" i="0" dirty="0">
                <a:solidFill>
                  <a:srgbClr val="FFFFFF"/>
                </a:solidFill>
                <a:latin typeface="Montserrat"/>
              </a:rPr>
              <a:t>•</a:t>
            </a:r>
          </a:p>
        </p:txBody>
      </p:sp>
      <p:sp>
        <p:nvSpPr>
          <p:cNvPr id="17" name="TextBox"/>
          <p:cNvSpPr txBox="1"/>
          <p:nvPr/>
        </p:nvSpPr>
        <p:spPr>
          <a:xfrm>
            <a:off x="1600200" y="4233672"/>
            <a:ext cx="9509760" cy="685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50" b="0" i="0" dirty="0">
                <a:solidFill>
                  <a:srgbClr val="233045"/>
                </a:solidFill>
                <a:latin typeface="Montserrat"/>
              </a:rPr>
              <a:t>Паризька угода визначає орієнтир — утримати потепління в межах 1,5–2 °C</a:t>
            </a:r>
          </a:p>
        </p:txBody>
      </p:sp>
      <p:sp>
        <p:nvSpPr>
          <p:cNvPr id="18" name="Icon"/>
          <p:cNvSpPr/>
          <p:nvPr/>
        </p:nvSpPr>
        <p:spPr>
          <a:xfrm>
            <a:off x="960120" y="5084064"/>
            <a:ext cx="365760" cy="36576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600" b="1" i="0" dirty="0">
                <a:solidFill>
                  <a:srgbClr val="FFFFFF"/>
                </a:solidFill>
                <a:latin typeface="Montserrat"/>
              </a:rPr>
              <a:t>•</a:t>
            </a:r>
          </a:p>
        </p:txBody>
      </p:sp>
      <p:sp>
        <p:nvSpPr>
          <p:cNvPr id="19" name="TextBox"/>
          <p:cNvSpPr txBox="1"/>
          <p:nvPr/>
        </p:nvSpPr>
        <p:spPr>
          <a:xfrm>
            <a:off x="1600200" y="4946904"/>
            <a:ext cx="9509760" cy="68580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350" b="0" i="0" dirty="0">
                <a:solidFill>
                  <a:srgbClr val="233045"/>
                </a:solidFill>
                <a:latin typeface="Montserrat"/>
              </a:rPr>
              <a:t>Скорочення особистого й корпоративного вуглецевого сліду напряму наближає цю ціль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</p:spPr>
        <p:txBody>
          <a:bodyPr vert="horz" lIns="91440" tIns="45720" rIns="91440" bIns="45720" anchor="t">
            <a:normAutofit/>
          </a:bodyPr>
          <a:lstStyle/>
          <a:p>
            <a:pPr algn="l" lvl="0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300" b="1" i="0" dirty="0" spc="120">
                <a:solidFill>
                  <a:srgbClr val="5B6472"/>
                </a:solidFill>
                <a:latin typeface="Montserrat"/>
              </a:rPr>
              <a:t>ЛЕКЦІЯ 2</a:t>
            </a:r>
          </a:p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i="0" dirty="0">
                <a:solidFill>
                  <a:srgbClr val="224D83"/>
                </a:solidFill>
                <a:latin typeface="Montserrat"/>
              </a:rPr>
              <a:t>Україна та Цілі сталого розвитку</a:t>
            </a:r>
          </a:p>
        </p:txBody>
      </p:sp>
      <p:cxnSp>
        <p:nvCxnSpPr>
          <p:cNvPr id="11" name="Line"/>
          <p:cNvCxnSpPr/>
          <p:nvPr/>
        </p:nvCxnSpPr>
        <p:spPr>
          <a:xfrm>
            <a:off x="1005840" y="3703320"/>
            <a:ext cx="10149840" cy="0"/>
          </a:xfrm>
          <a:prstGeom prst="line">
            <a:avLst/>
          </a:prstGeom>
          <a:ln w="25400">
            <a:solidFill>
              <a:srgbClr val="C7D3E0"/>
            </a:solidFill>
          </a:ln>
        </p:spPr>
      </p:cxnSp>
      <p:sp>
        <p:nvSpPr>
          <p:cNvPr id="12" name="Icon"/>
          <p:cNvSpPr/>
          <p:nvPr/>
        </p:nvSpPr>
        <p:spPr>
          <a:xfrm>
            <a:off x="1536192" y="3547872"/>
            <a:ext cx="310896" cy="310896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00" b="1" i="0" dirty="0">
                <a:solidFill>
                  <a:srgbClr val="FFFFFF"/>
                </a:solidFill>
                <a:latin typeface="Montserrat"/>
              </a:rPr>
              <a:t/>
            </a:r>
          </a:p>
        </p:txBody>
      </p:sp>
      <p:sp>
        <p:nvSpPr>
          <p:cNvPr id="13" name="TextBox"/>
          <p:cNvSpPr txBox="1"/>
          <p:nvPr/>
        </p:nvSpPr>
        <p:spPr>
          <a:xfrm>
            <a:off x="594360" y="2468880"/>
            <a:ext cx="2194560" cy="822960"/>
          </a:xfrm>
          <a:prstGeom prst="rect">
            <a:avLst/>
          </a:prstGeom>
          <a:noFill/>
        </p:spPr>
        <p:txBody>
          <a:bodyPr wrap="square" anchor="b" lIns="0" tIns="0" rIns="0" bIns="0">
            <a:noAutofit/>
          </a:bodyPr>
          <a:lstStyle/>
          <a:p>
            <a:pPr algn="ctr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224D83"/>
                </a:solidFill>
                <a:latin typeface="Montserrat"/>
              </a:rPr>
              <a:t>2015</a:t>
            </a:r>
          </a:p>
        </p:txBody>
      </p:sp>
      <p:sp>
        <p:nvSpPr>
          <p:cNvPr id="14" name="TextBox"/>
          <p:cNvSpPr txBox="1"/>
          <p:nvPr/>
        </p:nvSpPr>
        <p:spPr>
          <a:xfrm>
            <a:off x="457200" y="3995928"/>
            <a:ext cx="2468880" cy="141732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150" b="0" i="0" dirty="0">
                <a:solidFill>
                  <a:srgbClr val="5B6472"/>
                </a:solidFill>
                <a:latin typeface="Montserrat"/>
              </a:rPr>
              <a:t>Україна серед 193 держав ухвалює Порядок денний 2030</a:t>
            </a:r>
          </a:p>
        </p:txBody>
      </p:sp>
      <p:sp>
        <p:nvSpPr>
          <p:cNvPr id="15" name="Icon"/>
          <p:cNvSpPr/>
          <p:nvPr/>
        </p:nvSpPr>
        <p:spPr>
          <a:xfrm>
            <a:off x="4187952" y="3547872"/>
            <a:ext cx="310896" cy="310896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00" b="1" i="0" dirty="0">
                <a:solidFill>
                  <a:srgbClr val="FFFFFF"/>
                </a:solidFill>
                <a:latin typeface="Montserrat"/>
              </a:rPr>
              <a:t/>
            </a:r>
          </a:p>
        </p:txBody>
      </p:sp>
      <p:sp>
        <p:nvSpPr>
          <p:cNvPr id="16" name="TextBox"/>
          <p:cNvSpPr txBox="1"/>
          <p:nvPr/>
        </p:nvSpPr>
        <p:spPr>
          <a:xfrm>
            <a:off x="3246120" y="2468880"/>
            <a:ext cx="2194560" cy="822960"/>
          </a:xfrm>
          <a:prstGeom prst="rect">
            <a:avLst/>
          </a:prstGeom>
          <a:noFill/>
        </p:spPr>
        <p:txBody>
          <a:bodyPr wrap="square" anchor="b" lIns="0" tIns="0" rIns="0" bIns="0">
            <a:noAutofit/>
          </a:bodyPr>
          <a:lstStyle/>
          <a:p>
            <a:pPr algn="ctr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224D83"/>
                </a:solidFill>
                <a:latin typeface="Montserrat"/>
              </a:rPr>
              <a:t>2017</a:t>
            </a:r>
          </a:p>
        </p:txBody>
      </p:sp>
      <p:sp>
        <p:nvSpPr>
          <p:cNvPr id="17" name="TextBox"/>
          <p:cNvSpPr txBox="1"/>
          <p:nvPr/>
        </p:nvSpPr>
        <p:spPr>
          <a:xfrm>
            <a:off x="3108960" y="3995928"/>
            <a:ext cx="2468880" cy="141732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150" b="0" i="0" dirty="0">
                <a:solidFill>
                  <a:srgbClr val="5B6472"/>
                </a:solidFill>
                <a:latin typeface="Montserrat"/>
              </a:rPr>
              <a:t>Національна доповідь «Цілі сталого розвитку: Україна» адаптує 17 цілей</a:t>
            </a:r>
          </a:p>
        </p:txBody>
      </p:sp>
      <p:sp>
        <p:nvSpPr>
          <p:cNvPr id="18" name="Icon"/>
          <p:cNvSpPr/>
          <p:nvPr/>
        </p:nvSpPr>
        <p:spPr>
          <a:xfrm>
            <a:off x="7022592" y="3547872"/>
            <a:ext cx="310896" cy="310896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00" b="1" i="0" dirty="0">
                <a:solidFill>
                  <a:srgbClr val="FFFFFF"/>
                </a:solidFill>
                <a:latin typeface="Montserrat"/>
              </a:rPr>
              <a:t/>
            </a:r>
          </a:p>
        </p:txBody>
      </p:sp>
      <p:sp>
        <p:nvSpPr>
          <p:cNvPr id="19" name="TextBox"/>
          <p:cNvSpPr txBox="1"/>
          <p:nvPr/>
        </p:nvSpPr>
        <p:spPr>
          <a:xfrm>
            <a:off x="6080760" y="2468880"/>
            <a:ext cx="2194560" cy="822960"/>
          </a:xfrm>
          <a:prstGeom prst="rect">
            <a:avLst/>
          </a:prstGeom>
          <a:noFill/>
        </p:spPr>
        <p:txBody>
          <a:bodyPr wrap="square" anchor="b" lIns="0" tIns="0" rIns="0" bIns="0">
            <a:noAutofit/>
          </a:bodyPr>
          <a:lstStyle/>
          <a:p>
            <a:pPr algn="ctr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224D83"/>
                </a:solidFill>
                <a:latin typeface="Montserrat"/>
              </a:rPr>
              <a:t>2019</a:t>
            </a:r>
          </a:p>
        </p:txBody>
      </p:sp>
      <p:sp>
        <p:nvSpPr>
          <p:cNvPr id="20" name="TextBox"/>
          <p:cNvSpPr txBox="1"/>
          <p:nvPr/>
        </p:nvSpPr>
        <p:spPr>
          <a:xfrm>
            <a:off x="5943600" y="3995928"/>
            <a:ext cx="2468880" cy="141732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150" b="0" i="0" dirty="0">
                <a:solidFill>
                  <a:srgbClr val="5B6472"/>
                </a:solidFill>
                <a:latin typeface="Montserrat"/>
              </a:rPr>
              <a:t>Указ Президента № 722/2019 закріплює національні ЦСР до 2030 року</a:t>
            </a:r>
          </a:p>
        </p:txBody>
      </p:sp>
      <p:sp>
        <p:nvSpPr>
          <p:cNvPr id="21" name="Icon"/>
          <p:cNvSpPr/>
          <p:nvPr/>
        </p:nvSpPr>
        <p:spPr>
          <a:xfrm>
            <a:off x="9811512" y="3547872"/>
            <a:ext cx="310896" cy="310896"/>
          </a:xfrm>
          <a:prstGeom prst="ellipse">
            <a:avLst/>
          </a:prstGeom>
          <a:solidFill>
            <a:srgbClr val="224D83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00" b="1" i="0" dirty="0">
                <a:solidFill>
                  <a:srgbClr val="FFFFFF"/>
                </a:solidFill>
                <a:latin typeface="Montserrat"/>
              </a:rPr>
              <a:t/>
            </a:r>
          </a:p>
        </p:txBody>
      </p:sp>
      <p:sp>
        <p:nvSpPr>
          <p:cNvPr id="22" name="TextBox"/>
          <p:cNvSpPr txBox="1"/>
          <p:nvPr/>
        </p:nvSpPr>
        <p:spPr>
          <a:xfrm>
            <a:off x="8869680" y="2468880"/>
            <a:ext cx="2194560" cy="822960"/>
          </a:xfrm>
          <a:prstGeom prst="rect">
            <a:avLst/>
          </a:prstGeom>
          <a:noFill/>
        </p:spPr>
        <p:txBody>
          <a:bodyPr wrap="square" anchor="b" lIns="0" tIns="0" rIns="0" bIns="0">
            <a:noAutofit/>
          </a:bodyPr>
          <a:lstStyle/>
          <a:p>
            <a:pPr algn="ctr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700" b="1" i="0" dirty="0">
                <a:solidFill>
                  <a:srgbClr val="224D83"/>
                </a:solidFill>
                <a:latin typeface="Montserrat"/>
              </a:rPr>
              <a:t>сьогодні</a:t>
            </a:r>
          </a:p>
        </p:txBody>
      </p:sp>
      <p:sp>
        <p:nvSpPr>
          <p:cNvPr id="23" name="TextBox"/>
          <p:cNvSpPr txBox="1"/>
          <p:nvPr/>
        </p:nvSpPr>
        <p:spPr>
          <a:xfrm>
            <a:off x="8732520" y="3995928"/>
            <a:ext cx="2468880" cy="141732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ctr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150" b="0" i="0" dirty="0">
                <a:solidFill>
                  <a:srgbClr val="5B6472"/>
                </a:solidFill>
                <a:latin typeface="Montserrat"/>
              </a:rPr>
              <a:t>Моніторинг індикаторів на порталі Державної служби статистики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</p:spPr>
        <p:txBody>
          <a:bodyPr vert="horz" lIns="91440" tIns="45720" rIns="91440" bIns="45720" anchor="t">
            <a:normAutofit/>
          </a:bodyPr>
          <a:lstStyle/>
          <a:p>
            <a:pPr algn="l" lvl="0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300" b="1" i="0" dirty="0" spc="120">
                <a:solidFill>
                  <a:srgbClr val="5B6472"/>
                </a:solidFill>
                <a:latin typeface="Montserrat"/>
              </a:rPr>
              <a:t>ЛЕКЦІЯ 2</a:t>
            </a:r>
          </a:p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i="0" dirty="0">
                <a:solidFill>
                  <a:srgbClr val="224D83"/>
                </a:solidFill>
                <a:latin typeface="Montserrat"/>
              </a:rPr>
              <a:t>Приклади реалізації ЦСР в Україні</a:t>
            </a:r>
          </a:p>
        </p:txBody>
      </p:sp>
      <p:sp>
        <p:nvSpPr>
          <p:cNvPr id="11" name="Card"/>
          <p:cNvSpPr/>
          <p:nvPr/>
        </p:nvSpPr>
        <p:spPr>
          <a:xfrm>
            <a:off x="791870" y="1828800"/>
            <a:ext cx="5394960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2" name="Icon"/>
          <p:cNvSpPr/>
          <p:nvPr/>
        </p:nvSpPr>
        <p:spPr>
          <a:xfrm>
            <a:off x="1111910" y="2103120"/>
            <a:ext cx="457200" cy="457200"/>
          </a:xfrm>
          <a:prstGeom prst="ellipse">
            <a:avLst/>
          </a:prstGeom>
          <a:solidFill>
            <a:srgbClr val="FCC30B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00" b="1" i="0" dirty="0">
                <a:solidFill>
                  <a:srgbClr val="FFFFFF"/>
                </a:solidFill>
                <a:latin typeface="Montserrat"/>
              </a:rPr>
              <a:t/>
            </a:r>
          </a:p>
        </p:txBody>
      </p:sp>
      <p:sp>
        <p:nvSpPr>
          <p:cNvPr id="13" name="TextBox"/>
          <p:cNvSpPr txBox="1"/>
          <p:nvPr/>
        </p:nvSpPr>
        <p:spPr>
          <a:xfrm>
            <a:off x="1751990" y="2029968"/>
            <a:ext cx="4206240" cy="59436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550" b="1" i="0" dirty="0">
                <a:solidFill>
                  <a:srgbClr val="224D83"/>
                </a:solidFill>
                <a:latin typeface="Montserrat"/>
              </a:rPr>
              <a:t>Ціль 7 · Енергетика</a:t>
            </a:r>
          </a:p>
        </p:txBody>
      </p:sp>
      <p:sp>
        <p:nvSpPr>
          <p:cNvPr id="14" name="TextBox"/>
          <p:cNvSpPr txBox="1"/>
          <p:nvPr/>
        </p:nvSpPr>
        <p:spPr>
          <a:xfrm>
            <a:off x="1751990" y="2606040"/>
            <a:ext cx="4206240" cy="9144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0" b="0" i="0" dirty="0">
                <a:solidFill>
                  <a:srgbClr val="5B6472"/>
                </a:solidFill>
                <a:latin typeface="Montserrat"/>
              </a:rPr>
              <a:t>Розвиток відновлюваної енергетики та відбудова стійкої енергосистеми</a:t>
            </a:r>
          </a:p>
        </p:txBody>
      </p:sp>
      <p:sp>
        <p:nvSpPr>
          <p:cNvPr id="15" name="Card"/>
          <p:cNvSpPr/>
          <p:nvPr/>
        </p:nvSpPr>
        <p:spPr>
          <a:xfrm>
            <a:off x="6552590" y="1828800"/>
            <a:ext cx="5394960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16" name="Icon"/>
          <p:cNvSpPr/>
          <p:nvPr/>
        </p:nvSpPr>
        <p:spPr>
          <a:xfrm>
            <a:off x="6872630" y="2103120"/>
            <a:ext cx="457200" cy="457200"/>
          </a:xfrm>
          <a:prstGeom prst="ellipse">
            <a:avLst/>
          </a:prstGeom>
          <a:solidFill>
            <a:srgbClr val="FD9D24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00" b="1" i="0" dirty="0">
                <a:solidFill>
                  <a:srgbClr val="FFFFFF"/>
                </a:solidFill>
                <a:latin typeface="Montserrat"/>
              </a:rPr>
              <a:t/>
            </a:r>
          </a:p>
        </p:txBody>
      </p:sp>
      <p:sp>
        <p:nvSpPr>
          <p:cNvPr id="17" name="TextBox"/>
          <p:cNvSpPr txBox="1"/>
          <p:nvPr/>
        </p:nvSpPr>
        <p:spPr>
          <a:xfrm>
            <a:off x="7512710" y="2029968"/>
            <a:ext cx="4206240" cy="59436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550" b="1" i="0" dirty="0">
                <a:solidFill>
                  <a:srgbClr val="224D83"/>
                </a:solidFill>
                <a:latin typeface="Montserrat"/>
              </a:rPr>
              <a:t>Ціль 11 · Міста</a:t>
            </a:r>
          </a:p>
        </p:txBody>
      </p:sp>
      <p:sp>
        <p:nvSpPr>
          <p:cNvPr id="18" name="TextBox"/>
          <p:cNvSpPr txBox="1"/>
          <p:nvPr/>
        </p:nvSpPr>
        <p:spPr>
          <a:xfrm>
            <a:off x="7512710" y="2606040"/>
            <a:ext cx="4206240" cy="9144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0" b="0" i="0" dirty="0">
                <a:solidFill>
                  <a:srgbClr val="5B6472"/>
                </a:solidFill>
                <a:latin typeface="Montserrat"/>
              </a:rPr>
              <a:t>Відбудова та сталий розвиток міст і громад, постраждалих від війни</a:t>
            </a:r>
          </a:p>
        </p:txBody>
      </p:sp>
      <p:sp>
        <p:nvSpPr>
          <p:cNvPr id="19" name="Card"/>
          <p:cNvSpPr/>
          <p:nvPr/>
        </p:nvSpPr>
        <p:spPr>
          <a:xfrm>
            <a:off x="791870" y="3794760"/>
            <a:ext cx="5394960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20" name="Icon"/>
          <p:cNvSpPr/>
          <p:nvPr/>
        </p:nvSpPr>
        <p:spPr>
          <a:xfrm>
            <a:off x="1111910" y="4069080"/>
            <a:ext cx="457200" cy="457200"/>
          </a:xfrm>
          <a:prstGeom prst="ellipse">
            <a:avLst/>
          </a:prstGeom>
          <a:solidFill>
            <a:srgbClr val="3F7E44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00" b="1" i="0" dirty="0">
                <a:solidFill>
                  <a:srgbClr val="FFFFFF"/>
                </a:solidFill>
                <a:latin typeface="Montserrat"/>
              </a:rPr>
              <a:t/>
            </a:r>
          </a:p>
        </p:txBody>
      </p:sp>
      <p:sp>
        <p:nvSpPr>
          <p:cNvPr id="21" name="TextBox"/>
          <p:cNvSpPr txBox="1"/>
          <p:nvPr/>
        </p:nvSpPr>
        <p:spPr>
          <a:xfrm>
            <a:off x="1751990" y="3995928"/>
            <a:ext cx="4206240" cy="59436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550" b="1" i="0" dirty="0">
                <a:solidFill>
                  <a:srgbClr val="224D83"/>
                </a:solidFill>
                <a:latin typeface="Montserrat"/>
              </a:rPr>
              <a:t>Ціль 13 · Клімат</a:t>
            </a:r>
          </a:p>
        </p:txBody>
      </p:sp>
      <p:sp>
        <p:nvSpPr>
          <p:cNvPr id="22" name="TextBox"/>
          <p:cNvSpPr txBox="1"/>
          <p:nvPr/>
        </p:nvSpPr>
        <p:spPr>
          <a:xfrm>
            <a:off x="1751990" y="4572000"/>
            <a:ext cx="4206240" cy="9144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0" b="0" i="0" dirty="0">
                <a:solidFill>
                  <a:srgbClr val="5B6472"/>
                </a:solidFill>
                <a:latin typeface="Montserrat"/>
              </a:rPr>
              <a:t>Адаптація до зміни клімату та скорочення викидів парникових газів</a:t>
            </a:r>
          </a:p>
        </p:txBody>
      </p:sp>
      <p:sp>
        <p:nvSpPr>
          <p:cNvPr id="23" name="Card"/>
          <p:cNvSpPr/>
          <p:nvPr/>
        </p:nvSpPr>
        <p:spPr>
          <a:xfrm>
            <a:off x="6552590" y="3794760"/>
            <a:ext cx="5394960" cy="1783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3EC"/>
            </a:solidFill>
          </a:ln>
          <a:effectLst>
            <a:outerShdw blurRad="90000" dist="30000" dir="5400000" rotWithShape="0">
              <a:srgbClr val="1B1F27">
                <a:alpha val="18000"/>
              </a:srgbClr>
            </a:outerShdw>
          </a:effectLst>
        </p:spPr>
        <p:txBody>
          <a:bodyPr/>
          <a:lstStyle/>
          <a:p>
            <a:endParaRPr lang="uk-UA"/>
          </a:p>
        </p:txBody>
      </p:sp>
      <p:sp>
        <p:nvSpPr>
          <p:cNvPr id="24" name="Icon"/>
          <p:cNvSpPr/>
          <p:nvPr/>
        </p:nvSpPr>
        <p:spPr>
          <a:xfrm>
            <a:off x="6872630" y="4069080"/>
            <a:ext cx="457200" cy="457200"/>
          </a:xfrm>
          <a:prstGeom prst="ellipse">
            <a:avLst/>
          </a:prstGeom>
          <a:solidFill>
            <a:srgbClr val="00689D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00" b="1" i="0" dirty="0">
                <a:solidFill>
                  <a:srgbClr val="FFFFFF"/>
                </a:solidFill>
                <a:latin typeface="Montserrat"/>
              </a:rPr>
              <a:t/>
            </a:r>
          </a:p>
        </p:txBody>
      </p:sp>
      <p:sp>
        <p:nvSpPr>
          <p:cNvPr id="25" name="TextBox"/>
          <p:cNvSpPr txBox="1"/>
          <p:nvPr/>
        </p:nvSpPr>
        <p:spPr>
          <a:xfrm>
            <a:off x="7512710" y="3995928"/>
            <a:ext cx="4206240" cy="59436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550" b="1" i="0" dirty="0">
                <a:solidFill>
                  <a:srgbClr val="224D83"/>
                </a:solidFill>
                <a:latin typeface="Montserrat"/>
              </a:rPr>
              <a:t>Ціль 16 · Інститути</a:t>
            </a:r>
          </a:p>
        </p:txBody>
      </p:sp>
      <p:sp>
        <p:nvSpPr>
          <p:cNvPr id="26" name="TextBox"/>
          <p:cNvSpPr txBox="1"/>
          <p:nvPr/>
        </p:nvSpPr>
        <p:spPr>
          <a:xfrm>
            <a:off x="7512710" y="4572000"/>
            <a:ext cx="4206240" cy="9144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250" b="0" i="0" dirty="0">
                <a:solidFill>
                  <a:srgbClr val="5B6472"/>
                </a:solidFill>
                <a:latin typeface="Montserrat"/>
              </a:rPr>
              <a:t>Мир, справедливість і сильні інститути як основа відновлення країни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</p:spPr>
        <p:txBody>
          <a:bodyPr vert="horz" lIns="91440" tIns="45720" rIns="91440" bIns="45720" anchor="t">
            <a:normAutofit/>
          </a:bodyPr>
          <a:lstStyle/>
          <a:p>
            <a:pPr algn="l" lvl="0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300" b="1" i="0" dirty="0" spc="120">
                <a:solidFill>
                  <a:srgbClr val="5B6472"/>
                </a:solidFill>
                <a:latin typeface="Montserrat"/>
              </a:rPr>
              <a:t>ЛЕКЦІЯ 2</a:t>
            </a:r>
          </a:p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i="0" dirty="0">
                <a:solidFill>
                  <a:srgbClr val="224D83"/>
                </a:solidFill>
                <a:latin typeface="Montserrat"/>
              </a:rPr>
              <a:t>Висновки</a:t>
            </a:r>
          </a:p>
        </p:txBody>
      </p:sp>
      <p:sp>
        <p:nvSpPr>
          <p:cNvPr id="11" name="Icon"/>
          <p:cNvSpPr/>
          <p:nvPr/>
        </p:nvSpPr>
        <p:spPr>
          <a:xfrm>
            <a:off x="914400" y="1965960"/>
            <a:ext cx="457200" cy="45720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600" b="1" i="0" dirty="0">
                <a:solidFill>
                  <a:srgbClr val="FFFFFF"/>
                </a:solidFill>
                <a:latin typeface="Montserrat"/>
              </a:rPr>
              <a:t>✓</a:t>
            </a:r>
          </a:p>
        </p:txBody>
      </p:sp>
      <p:sp>
        <p:nvSpPr>
          <p:cNvPr id="12" name="TextBox"/>
          <p:cNvSpPr txBox="1"/>
          <p:nvPr/>
        </p:nvSpPr>
        <p:spPr>
          <a:xfrm>
            <a:off x="1600200" y="1828800"/>
            <a:ext cx="9509760" cy="77724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0" i="0" dirty="0">
                <a:solidFill>
                  <a:srgbClr val="233045"/>
                </a:solidFill>
                <a:latin typeface="Montserrat"/>
              </a:rPr>
              <a:t>Порядок денний 2030 об'єднує 17 цілей і 169 завдань, ухвалених 193 державами у 2015 році</a:t>
            </a:r>
          </a:p>
        </p:txBody>
      </p:sp>
      <p:sp>
        <p:nvSpPr>
          <p:cNvPr id="13" name="Icon"/>
          <p:cNvSpPr/>
          <p:nvPr/>
        </p:nvSpPr>
        <p:spPr>
          <a:xfrm>
            <a:off x="914400" y="2752344"/>
            <a:ext cx="457200" cy="45720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600" b="1" i="0" dirty="0">
                <a:solidFill>
                  <a:srgbClr val="FFFFFF"/>
                </a:solidFill>
                <a:latin typeface="Montserrat"/>
              </a:rPr>
              <a:t>✓</a:t>
            </a:r>
          </a:p>
        </p:txBody>
      </p:sp>
      <p:sp>
        <p:nvSpPr>
          <p:cNvPr id="14" name="TextBox"/>
          <p:cNvSpPr txBox="1"/>
          <p:nvPr/>
        </p:nvSpPr>
        <p:spPr>
          <a:xfrm>
            <a:off x="1600200" y="2615184"/>
            <a:ext cx="9509760" cy="77724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0" i="0" dirty="0">
                <a:solidFill>
                  <a:srgbClr val="233045"/>
                </a:solidFill>
                <a:latin typeface="Montserrat"/>
              </a:rPr>
              <a:t>Понад 230 індикаторів дають змогу щороку відстежувати прогрес кожної країни</a:t>
            </a:r>
          </a:p>
        </p:txBody>
      </p:sp>
      <p:sp>
        <p:nvSpPr>
          <p:cNvPr id="15" name="Icon"/>
          <p:cNvSpPr/>
          <p:nvPr/>
        </p:nvSpPr>
        <p:spPr>
          <a:xfrm>
            <a:off x="914400" y="3538728"/>
            <a:ext cx="457200" cy="45720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600" b="1" i="0" dirty="0">
                <a:solidFill>
                  <a:srgbClr val="FFFFFF"/>
                </a:solidFill>
                <a:latin typeface="Montserrat"/>
              </a:rPr>
              <a:t>✓</a:t>
            </a:r>
          </a:p>
        </p:txBody>
      </p:sp>
      <p:sp>
        <p:nvSpPr>
          <p:cNvPr id="16" name="TextBox"/>
          <p:cNvSpPr txBox="1"/>
          <p:nvPr/>
        </p:nvSpPr>
        <p:spPr>
          <a:xfrm>
            <a:off x="1600200" y="3401568"/>
            <a:ext cx="9509760" cy="77724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0" i="0" dirty="0">
                <a:solidFill>
                  <a:srgbClr val="233045"/>
                </a:solidFill>
                <a:latin typeface="Montserrat"/>
              </a:rPr>
              <a:t>Сім цілей напряму стосуються довкілля — саме їх найлегше зв'язати з екологічним слідом</a:t>
            </a:r>
          </a:p>
        </p:txBody>
      </p:sp>
      <p:sp>
        <p:nvSpPr>
          <p:cNvPr id="17" name="Icon"/>
          <p:cNvSpPr/>
          <p:nvPr/>
        </p:nvSpPr>
        <p:spPr>
          <a:xfrm>
            <a:off x="914400" y="4325112"/>
            <a:ext cx="457200" cy="45720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600" b="1" i="0" dirty="0">
                <a:solidFill>
                  <a:srgbClr val="FFFFFF"/>
                </a:solidFill>
                <a:latin typeface="Montserrat"/>
              </a:rPr>
              <a:t>✓</a:t>
            </a:r>
          </a:p>
        </p:txBody>
      </p:sp>
      <p:sp>
        <p:nvSpPr>
          <p:cNvPr id="18" name="TextBox"/>
          <p:cNvSpPr txBox="1"/>
          <p:nvPr/>
        </p:nvSpPr>
        <p:spPr>
          <a:xfrm>
            <a:off x="1600200" y="4187952"/>
            <a:ext cx="9509760" cy="77724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0" i="0" dirty="0">
                <a:solidFill>
                  <a:srgbClr val="233045"/>
                </a:solidFill>
                <a:latin typeface="Montserrat"/>
              </a:rPr>
              <a:t>Україна адаптувала ЦСР на національному рівні ще у 2017–2019 роках</a:t>
            </a:r>
          </a:p>
        </p:txBody>
      </p:sp>
      <p:sp>
        <p:nvSpPr>
          <p:cNvPr id="19" name="Icon"/>
          <p:cNvSpPr/>
          <p:nvPr/>
        </p:nvSpPr>
        <p:spPr>
          <a:xfrm>
            <a:off x="914400" y="5111496"/>
            <a:ext cx="457200" cy="457200"/>
          </a:xfrm>
          <a:prstGeom prst="ellipse">
            <a:avLst/>
          </a:prstGeom>
          <a:solidFill>
            <a:srgbClr val="2E7D46"/>
          </a:solidFill>
          <a:ln>
            <a:noFill/>
          </a:ln>
        </p:spPr>
        <p:txBody>
          <a:bodyPr anchor="ctr" lIns="0" tIns="0" rIns="0" bIns="0"/>
          <a:lstStyle/>
          <a:p>
            <a:pPr algn="ctr">
              <a:buNone/>
            </a:pPr>
            <a:r>
              <a:rPr lang="uk-UA" sz="1600" b="1" i="0" dirty="0">
                <a:solidFill>
                  <a:srgbClr val="FFFFFF"/>
                </a:solidFill>
                <a:latin typeface="Montserrat"/>
              </a:rPr>
              <a:t>✓</a:t>
            </a:r>
          </a:p>
        </p:txBody>
      </p:sp>
      <p:sp>
        <p:nvSpPr>
          <p:cNvPr id="20" name="TextBox"/>
          <p:cNvSpPr txBox="1"/>
          <p:nvPr/>
        </p:nvSpPr>
        <p:spPr>
          <a:xfrm>
            <a:off x="1600200" y="4974336"/>
            <a:ext cx="9509760" cy="777240"/>
          </a:xfrm>
          <a:prstGeom prst="rect">
            <a:avLst/>
          </a:prstGeom>
          <a:noFill/>
        </p:spPr>
        <p:txBody>
          <a:bodyPr wrap="square" anchor="ctr" lIns="0" tIns="0" rIns="0" bIns="0">
            <a:noAutofit/>
          </a:bodyPr>
          <a:lstStyle/>
          <a:p>
            <a:pPr algn="l" lv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600" b="0" i="0" dirty="0">
                <a:solidFill>
                  <a:srgbClr val="233045"/>
                </a:solidFill>
                <a:latin typeface="Montserrat"/>
              </a:rPr>
              <a:t>Студенти й університети — реальні учасники досягнення цілей через освіту й дослідження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</p:spPr>
        <p:txBody>
          <a:bodyPr vert="horz" lIns="91440" tIns="45720" rIns="91440" bIns="45720" anchor="t">
            <a:normAutofit/>
          </a:bodyPr>
          <a:lstStyle/>
          <a:p>
            <a:pPr algn="l" lvl="0">
              <a:spcBef>
                <a:spcPts val="0"/>
              </a:spcBef>
              <a:spcAft>
                <a:spcPts val="400"/>
              </a:spcAft>
              <a:buNone/>
            </a:pPr>
            <a:r>
              <a:rPr lang="uk-UA" sz="1300" b="1" i="0" dirty="0" spc="120">
                <a:solidFill>
                  <a:srgbClr val="5B6472"/>
                </a:solidFill>
                <a:latin typeface="Montserrat"/>
              </a:rPr>
              <a:t>ЛЕКЦІЯ 2</a:t>
            </a:r>
          </a:p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000" b="1" i="0" dirty="0">
                <a:solidFill>
                  <a:srgbClr val="224D83"/>
                </a:solidFill>
                <a:latin typeface="Montserrat"/>
              </a:rPr>
              <a:t>Питання і література</a:t>
            </a:r>
          </a:p>
        </p:txBody>
      </p:sp>
      <p:sp>
        <p:nvSpPr>
          <p:cNvPr id="11" name="TextBox"/>
          <p:cNvSpPr txBox="1"/>
          <p:nvPr/>
        </p:nvSpPr>
        <p:spPr>
          <a:xfrm>
            <a:off x="791870" y="1783080"/>
            <a:ext cx="5120640" cy="4572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i="0" dirty="0">
                <a:solidFill>
                  <a:srgbClr val="224D83"/>
                </a:solidFill>
                <a:latin typeface="Montserrat"/>
              </a:rPr>
              <a:t>Питання для самоперевірки</a:t>
            </a:r>
          </a:p>
        </p:txBody>
      </p:sp>
      <p:sp>
        <p:nvSpPr>
          <p:cNvPr id="12" name="TextBox"/>
          <p:cNvSpPr txBox="1"/>
          <p:nvPr/>
        </p:nvSpPr>
        <p:spPr>
          <a:xfrm>
            <a:off x="791870" y="2331720"/>
            <a:ext cx="5120640" cy="32004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 marL="228600" indent="-228600">
              <a:lnSpc>
                <a:spcPct val="120000"/>
              </a:lnSpc>
              <a:spcBef>
                <a:spcPts val="0"/>
              </a:spcBef>
              <a:spcAft>
                <a:spcPts val="1300"/>
              </a:spcAft>
              <a:buClr>
                <a:srgbClr val="224D83"/>
              </a:buClr>
              <a:buSzPct val="90000"/>
              <a:buFont typeface="Arial"/>
              <a:buChar char="–"/>
            </a:pPr>
            <a:r>
              <a:rPr lang="uk-UA" sz="1350" b="0" i="0" dirty="0">
                <a:solidFill>
                  <a:srgbClr val="233045"/>
                </a:solidFill>
                <a:latin typeface="Montserrat"/>
              </a:rPr>
              <a:t>Скільки цілей і завдань налічує Порядок денний 2030, і коли його ухвалили?</a:t>
            </a:r>
          </a:p>
          <a:p>
            <a:pPr algn="l" lvl="0" marL="228600" indent="-228600">
              <a:lnSpc>
                <a:spcPct val="120000"/>
              </a:lnSpc>
              <a:spcBef>
                <a:spcPts val="0"/>
              </a:spcBef>
              <a:spcAft>
                <a:spcPts val="1300"/>
              </a:spcAft>
              <a:buClr>
                <a:srgbClr val="224D83"/>
              </a:buClr>
              <a:buSzPct val="90000"/>
              <a:buFont typeface="Arial"/>
              <a:buChar char="–"/>
            </a:pPr>
            <a:r>
              <a:rPr lang="uk-UA" sz="1350" b="0" i="0" dirty="0">
                <a:solidFill>
                  <a:srgbClr val="233045"/>
                </a:solidFill>
                <a:latin typeface="Montserrat"/>
              </a:rPr>
              <a:t>Що означають «5 P» сталого розвитку?</a:t>
            </a:r>
          </a:p>
          <a:p>
            <a:pPr algn="l" lvl="0" marL="228600" indent="-228600">
              <a:lnSpc>
                <a:spcPct val="120000"/>
              </a:lnSpc>
              <a:spcBef>
                <a:spcPts val="0"/>
              </a:spcBef>
              <a:spcAft>
                <a:spcPts val="1300"/>
              </a:spcAft>
              <a:buClr>
                <a:srgbClr val="224D83"/>
              </a:buClr>
              <a:buSzPct val="90000"/>
              <a:buFont typeface="Arial"/>
              <a:buChar char="–"/>
            </a:pPr>
            <a:r>
              <a:rPr lang="uk-UA" sz="1350" b="0" i="0" dirty="0">
                <a:solidFill>
                  <a:srgbClr val="233045"/>
                </a:solidFill>
                <a:latin typeface="Montserrat"/>
              </a:rPr>
              <a:t>Які цілі ЦСР найбільш безпосередньо пов'язані з довкіллям?</a:t>
            </a:r>
          </a:p>
          <a:p>
            <a:pPr algn="l" lvl="0" marL="228600" indent="-228600">
              <a:lnSpc>
                <a:spcPct val="120000"/>
              </a:lnSpc>
              <a:spcBef>
                <a:spcPts val="0"/>
              </a:spcBef>
              <a:spcAft>
                <a:spcPts val="1300"/>
              </a:spcAft>
              <a:buClr>
                <a:srgbClr val="224D83"/>
              </a:buClr>
              <a:buSzPct val="90000"/>
              <a:buFont typeface="Arial"/>
              <a:buChar char="–"/>
            </a:pPr>
            <a:r>
              <a:rPr lang="uk-UA" sz="1350" b="0" i="0" dirty="0">
                <a:solidFill>
                  <a:srgbClr val="233045"/>
                </a:solidFill>
                <a:latin typeface="Montserrat"/>
              </a:rPr>
              <a:t>Коли Україна ухвалила національні Цілі сталого розвитку?</a:t>
            </a:r>
          </a:p>
        </p:txBody>
      </p:sp>
      <p:cxnSp>
        <p:nvCxnSpPr>
          <p:cNvPr id="13" name="LineV"/>
          <p:cNvCxnSpPr/>
          <p:nvPr/>
        </p:nvCxnSpPr>
        <p:spPr>
          <a:xfrm>
            <a:off x="6172200" y="1828800"/>
            <a:ext cx="0" cy="3657600"/>
          </a:xfrm>
          <a:prstGeom prst="line">
            <a:avLst/>
          </a:prstGeom>
          <a:ln w="12700">
            <a:solidFill>
              <a:srgbClr val="DCE3EC"/>
            </a:solidFill>
          </a:ln>
        </p:spPr>
      </p:cxnSp>
      <p:sp>
        <p:nvSpPr>
          <p:cNvPr id="14" name="TextBox"/>
          <p:cNvSpPr txBox="1"/>
          <p:nvPr/>
        </p:nvSpPr>
        <p:spPr>
          <a:xfrm>
            <a:off x="6537960" y="1783080"/>
            <a:ext cx="4572000" cy="4572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1800" b="1" i="0" dirty="0">
                <a:solidFill>
                  <a:srgbClr val="224D83"/>
                </a:solidFill>
                <a:latin typeface="Montserrat"/>
              </a:rPr>
              <a:t>Рекомендована література</a:t>
            </a:r>
          </a:p>
        </p:txBody>
      </p:sp>
      <p:sp>
        <p:nvSpPr>
          <p:cNvPr id="15" name="TextBox"/>
          <p:cNvSpPr txBox="1"/>
          <p:nvPr/>
        </p:nvSpPr>
        <p:spPr>
          <a:xfrm>
            <a:off x="6537960" y="2331720"/>
            <a:ext cx="4572000" cy="3200400"/>
          </a:xfrm>
          <a:prstGeom prst="rect">
            <a:avLst/>
          </a:prstGeom>
          <a:noFill/>
        </p:spPr>
        <p:txBody>
          <a:bodyPr wrap="square" anchor="t" lIns="0" tIns="0" rIns="0" bIns="0">
            <a:noAutofit/>
          </a:bodyPr>
          <a:lstStyle/>
          <a:p>
            <a:pPr algn="l" lvl="0" marL="228600" indent="-228600">
              <a:lnSpc>
                <a:spcPct val="120000"/>
              </a:lnSpc>
              <a:spcBef>
                <a:spcPts val="0"/>
              </a:spcBef>
              <a:spcAft>
                <a:spcPts val="1300"/>
              </a:spcAft>
              <a:buClr>
                <a:srgbClr val="2E7D46"/>
              </a:buClr>
              <a:buSzPct val="90000"/>
              <a:buFont typeface="Arial"/>
              <a:buChar char="–"/>
            </a:pPr>
            <a:r>
              <a:rPr lang="uk-UA" sz="1250" b="0" i="0" dirty="0">
                <a:solidFill>
                  <a:srgbClr val="5B6472"/>
                </a:solidFill>
                <a:latin typeface="Montserrat"/>
              </a:rPr>
              <a:t>UN General Assembly. Transforming our World: the 2030 Agenda (A/RES/70/1). 2015.</a:t>
            </a:r>
          </a:p>
          <a:p>
            <a:pPr algn="l" lvl="0" marL="228600" indent="-228600">
              <a:lnSpc>
                <a:spcPct val="120000"/>
              </a:lnSpc>
              <a:spcBef>
                <a:spcPts val="0"/>
              </a:spcBef>
              <a:spcAft>
                <a:spcPts val="1300"/>
              </a:spcAft>
              <a:buClr>
                <a:srgbClr val="2E7D46"/>
              </a:buClr>
              <a:buSzPct val="90000"/>
              <a:buFont typeface="Arial"/>
              <a:buChar char="–"/>
            </a:pPr>
            <a:r>
              <a:rPr lang="uk-UA" sz="1250" b="0" i="0" dirty="0">
                <a:solidFill>
                  <a:srgbClr val="5B6472"/>
                </a:solidFill>
                <a:latin typeface="Montserrat"/>
              </a:rPr>
              <a:t>Національна доповідь «Цілі сталого розвитку: Україна». 2017.</a:t>
            </a:r>
          </a:p>
          <a:p>
            <a:pPr algn="l" lvl="0" marL="228600" indent="-228600">
              <a:lnSpc>
                <a:spcPct val="120000"/>
              </a:lnSpc>
              <a:spcBef>
                <a:spcPts val="0"/>
              </a:spcBef>
              <a:spcAft>
                <a:spcPts val="1300"/>
              </a:spcAft>
              <a:buClr>
                <a:srgbClr val="2E7D46"/>
              </a:buClr>
              <a:buSzPct val="90000"/>
              <a:buFont typeface="Arial"/>
              <a:buChar char="–"/>
            </a:pPr>
            <a:r>
              <a:rPr lang="uk-UA" sz="1250" b="0" i="0" dirty="0">
                <a:solidFill>
                  <a:srgbClr val="5B6472"/>
                </a:solidFill>
                <a:latin typeface="Montserrat"/>
              </a:rPr>
              <a:t>Указ Президента України № 722/2019 «Про Цілі сталого розвитку України до 2030 року».</a:t>
            </a:r>
          </a:p>
          <a:p>
            <a:pPr algn="l" lvl="0" marL="228600" indent="-228600">
              <a:lnSpc>
                <a:spcPct val="120000"/>
              </a:lnSpc>
              <a:spcBef>
                <a:spcPts val="0"/>
              </a:spcBef>
              <a:spcAft>
                <a:spcPts val="1300"/>
              </a:spcAft>
              <a:buClr>
                <a:srgbClr val="2E7D46"/>
              </a:buClr>
              <a:buSzPct val="90000"/>
              <a:buFont typeface="Arial"/>
              <a:buChar char="–"/>
            </a:pPr>
            <a:r>
              <a:rPr lang="uk-UA" sz="1250" b="0" i="0" dirty="0">
                <a:solidFill>
                  <a:srgbClr val="5B6472"/>
                </a:solidFill>
                <a:latin typeface="Montserrat"/>
              </a:rPr>
              <a:t>sdgs.un.org · sdg.ukrstat.gov.ua — офіційні портали моніторингу ЦСР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Житомирська політехніка">
      <a:dk1>
        <a:srgbClr val="224D83"/>
      </a:dk1>
      <a:lt1>
        <a:sysClr val="window" lastClr="FFFFFF"/>
      </a:lt1>
      <a:dk2>
        <a:srgbClr val="FFFFFF"/>
      </a:dk2>
      <a:lt2>
        <a:srgbClr val="224D8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Житомирська політехніка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0</Words>
  <Application>Microsoft Office PowerPoint</Application>
  <PresentationFormat>Широкий екран</PresentationFormat>
  <Paragraphs>0</Paragraphs>
  <Slides>2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</vt:i4>
      </vt:variant>
    </vt:vector>
  </HeadingPairs>
  <TitlesOfParts>
    <vt:vector size="4" baseType="lpstr">
      <vt:lpstr>Arial</vt:lpstr>
      <vt:lpstr>Тема Office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Новосьолов Іван Володимирович</dc:creator>
  <cp:lastModifiedBy>Анна Кирейцева</cp:lastModifiedBy>
  <cp:revision>9</cp:revision>
  <dcterms:created xsi:type="dcterms:W3CDTF">2023-01-12T09:20:21Z</dcterms:created>
  <dcterms:modified xsi:type="dcterms:W3CDTF">2026-09-08T05:11:29Z</dcterms:modified>
</cp:coreProperties>
</file>