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2" r:id="rId13"/>
    <p:sldId id="268" r:id="rId14"/>
    <p:sldId id="269" r:id="rId15"/>
    <p:sldId id="270" r:id="rId16"/>
    <p:sldId id="272" r:id="rId17"/>
    <p:sldId id="275" r:id="rId18"/>
    <p:sldId id="276" r:id="rId19"/>
    <p:sldId id="271" r:id="rId20"/>
    <p:sldId id="273" r:id="rId21"/>
    <p:sldId id="277" r:id="rId22"/>
    <p:sldId id="278" r:id="rId23"/>
    <p:sldId id="274" r:id="rId24"/>
    <p:sldId id="279" r:id="rId25"/>
    <p:sldId id="280" r:id="rId2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99"/>
    <p:restoredTop sz="94585"/>
  </p:normalViewPr>
  <p:slideViewPr>
    <p:cSldViewPr snapToGrid="0">
      <p:cViewPr varScale="1">
        <p:scale>
          <a:sx n="117" d="100"/>
          <a:sy n="117" d="100"/>
        </p:scale>
        <p:origin x="3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45534-D297-B04E-8ABA-2EB702D0A794}" type="datetimeFigureOut">
              <a:rPr lang="ru-UA" smtClean="0"/>
              <a:t>08.10.2026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41E7F-43EA-B142-A57D-E71F33FDC23D}" type="slidenum">
              <a:rPr lang="ru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504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2935787"/>
          </a:xfrm>
        </p:spPr>
        <p:txBody>
          <a:bodyPr>
            <a:normAutofit fontScale="90000"/>
          </a:bodyPr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 суть,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b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6</a:t>
            </a:r>
            <a:br>
              <a:rPr lang="uk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3895CAE-CFFB-9DFA-7BAF-311E42E82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01" y="292100"/>
            <a:ext cx="11641138" cy="5478463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слова «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benchmark»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однозначного перекладу.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стовпі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моря.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загальному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розумінні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benchmark»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щось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роль стандарту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еталону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предметами.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трактується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як систематична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кращих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їхнього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прикладах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уявити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власній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введений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Кембриджу (США) у 1972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дослідницька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консалтингова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відома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en-US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Pims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), показала,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вивчати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кращих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домоглися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успіхів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видах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3170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7102036-9FAC-5A89-F9CD-E6EB252FEB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7801" y="114300"/>
            <a:ext cx="11679238" cy="56562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 (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), за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порівнюють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свою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ефективністю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кращих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аналізуючи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обраних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еталонних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орієнтуватися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них,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адаптувати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оптимізувати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безперервне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декількома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Отож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ефективніше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успішніше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і, перш за все,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виграшне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прибутків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зразкових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вад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передового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стимулом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бенчиаркінгу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на рис. 1.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6618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D09D7E-513F-245D-FF69-AF033AEE3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41300"/>
            <a:ext cx="11628438" cy="5529263"/>
          </a:xfrm>
        </p:spPr>
        <p:txBody>
          <a:bodyPr/>
          <a:lstStyle/>
          <a:p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2F4060-AF31-E705-C2AE-CC1607BEF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2" y="241300"/>
            <a:ext cx="8525013" cy="578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47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D09D7E-513F-245D-FF69-AF033AEE3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41300"/>
            <a:ext cx="11628438" cy="5529263"/>
          </a:xfrm>
        </p:spPr>
        <p:txBody>
          <a:bodyPr/>
          <a:lstStyle/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755994-5F23-35CE-D390-1A0286C06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5" y="239850"/>
            <a:ext cx="8755270" cy="55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93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D09D7E-513F-245D-FF69-AF033AEE3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41300"/>
            <a:ext cx="11628438" cy="55292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бізнес-середовища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виокремлюють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Об’єктами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обслуговуючі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обраного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еталона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порівняльного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міжгалузевий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предмета </a:t>
            </a:r>
            <a:r>
              <a:rPr lang="ru-RU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поділити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зосереджені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конкурентів-лідерів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endParaRPr lang="ru-RU" sz="2000" b="0" dirty="0">
              <a:solidFill>
                <a:srgbClr val="000000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9266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D09D7E-513F-245D-FF69-AF033AEE3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41300"/>
            <a:ext cx="11628438" cy="5529263"/>
          </a:xfrm>
        </p:spPr>
        <p:txBody>
          <a:bodyPr/>
          <a:lstStyle/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поступаємось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конкурентам);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найефективнішою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вадам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започаткування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свою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4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184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D09D7E-513F-245D-FF69-AF033AEE3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41300"/>
            <a:ext cx="11628438" cy="55292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зорієнтованість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широкий спектр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націленість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Постійний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характер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пошуку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являється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безперервним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процесом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Одноразове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найкращої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практики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не приносить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довгострокового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позитивного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ефекту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301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D09D7E-513F-245D-FF69-AF033AEE3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41300"/>
            <a:ext cx="11628438" cy="5529263"/>
          </a:xfrm>
        </p:spPr>
        <p:txBody>
          <a:bodyPr/>
          <a:lstStyle/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</a:rPr>
              <a:t>Приклад 1.1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початку 90-х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ХХ ст.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позиції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автомобільної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Ford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погіршились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виправити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ситуацію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вирішили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провести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бенчмаркінгове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50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(в т.ч.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BMW, Opel).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Вивчалися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конструкційні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функціональні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особливості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автомобілів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 400 параметрам.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загрозою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звільнення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управлінці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інженери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Ford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були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зорієнтовані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пошук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шляхів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покращення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автомобілів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напрямку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перевершення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результаті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вдалося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розробити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нову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модель легкового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автомобілю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Ford Taurus,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яка по 77%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400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досліджуваних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була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кращою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машини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Обсяги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продаж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автомобілю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швидко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досягли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400 тис.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визнано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Автомобілем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року» у США.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Ford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згорнув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бенчмаркінгові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скоро,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кінці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90-х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ХХ ст.,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обсяги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Ford Taurus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впали до 60 тис.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автомобілів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в 2006 р.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взагалі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припинилися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цього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бізнес-середовищі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вкорінилося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розуміння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постійного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процесу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одноразове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не приносить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довготривалого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ефекту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uk-UA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Систематичний характер пошуку – модель проведення </a:t>
            </a:r>
            <a:r>
              <a:rPr lang="uk-UA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бенчмаркінгу</a:t>
            </a:r>
            <a:r>
              <a:rPr lang="uk-UA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сформувалася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незмінною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регулярність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незмінній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схемі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7362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D09D7E-513F-245D-FF69-AF033AEE3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41300"/>
            <a:ext cx="11628438" cy="5529263"/>
          </a:xfrm>
        </p:spPr>
        <p:txBody>
          <a:bodyPr/>
          <a:lstStyle/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1.2.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консалтинговій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Innova Europe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вона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розбиття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носіїв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графіку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цикл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IVEM: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4.1) identification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обираємо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рекламною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відбираємо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4.2)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validation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валідація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збір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організацію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відповідного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бізнес-процесу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взірцях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перспективи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співпраці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ними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відбувається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вході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зустрічі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представниками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0293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D09D7E-513F-245D-FF69-AF033AEE3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41300"/>
            <a:ext cx="11628438" cy="55292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4.3)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engineering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інжиніринг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розбиття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бенчмарку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-партнера)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логічні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кроки;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деталізовано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досліджуємо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рекламного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впроваджуємо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себе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методики,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4.4)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monitoring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продовжуємо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стежити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рекламною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Широкий спектр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організацій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як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об’єктів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вивчається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найкращий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(як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прикладі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1), але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зовсім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нашої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2435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5D09D7E-513F-245D-FF69-AF033AEE3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1" y="241300"/>
            <a:ext cx="11628438" cy="5529263"/>
          </a:xfrm>
        </p:spPr>
        <p:txBody>
          <a:bodyPr/>
          <a:lstStyle/>
          <a:p>
            <a:pPr algn="just"/>
            <a:r>
              <a:rPr lang="uk-UA" sz="2000" b="0" i="1" dirty="0">
                <a:solidFill>
                  <a:srgbClr val="00000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1.3. </a:t>
            </a:r>
            <a:r>
              <a:rPr lang="uk-UA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«Південно-Західні авіалінії США» – лідер галузі. Проте компанія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захотіла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зміцнити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За результатами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авіаліній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часу,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літак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 на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 без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польотів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так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характеризувалася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найменшим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часом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літака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сенсу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вивчити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тих,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авіаперевезень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Такою «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галуззю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виявилися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автогонки.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гоночної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дозаправка)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літака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відібрані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Південно-Західних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авіаліній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США провели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автодромі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Індіанополісу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вивчили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гоночної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машини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розглянули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робиться на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інструментарій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роботу в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автогоночній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1»,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гоночний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автомобіль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9384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найефективніший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найкоротший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часом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наземного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літака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включав,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поклажі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пасажирів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переміщаються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проходу,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знімаючи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полиць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багаж;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команда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прибиральників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очікує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трапа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салону;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обслуговуючого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хронометраж;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 наземному персоналу,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членом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екіпажу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літак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пасажирів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екіпаж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багажу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полицях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6) список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пасажирів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агент,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йде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пасажиром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наземної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чекає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трапа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люк.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наземного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літака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48 до 29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(а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день - до 15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5446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pPr algn="just"/>
            <a:r>
              <a:rPr lang="ru-RU" sz="200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1.4.</a:t>
            </a:r>
            <a:r>
              <a:rPr lang="ru-RU" sz="20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АМР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роз’ємів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кабелів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53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одному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Hamilton Street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відбракованих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деталей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Користуючись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внутрішньокорпоративними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заводу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Hamilton Street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організовано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дочірньому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AMP Air.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заводі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Hamilton Street,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дозволило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скоротити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25%. </a:t>
            </a:r>
          </a:p>
          <a:p>
            <a:pPr algn="just"/>
            <a:endParaRPr lang="ru-RU" sz="2000" b="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3236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Історія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бенчмаркінгу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використовувався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характеризував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взаємне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площині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точки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відліку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економічному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застосували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1972 р.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Кембриджу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консалтингова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PIMS.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 такому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точкою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відліку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чий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наше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свою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Синонімами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(в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економічному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«метод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еталонного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та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успішні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ХІХ ст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Фредерік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Тейлор проводить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схожі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основою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опиняється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занепаду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США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dantotsu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дантоцу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-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зусилля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Дантоцу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попередником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6927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9F777C1-7117-97A6-9478-CCF1A743B4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01" y="203200"/>
            <a:ext cx="11641138" cy="55673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60-х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ХХ ст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Заходу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орієнтуватись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 і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 1979 р.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Xerox»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копіювальної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проекту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привертає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2.1.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70-х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ХХ ст.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Xerox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впала з 22% до 4% через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філіал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Fuji Xerox.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співставляла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філіалу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областей, де вони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демонстрували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Xerox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копірувальну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т.д.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1987 р.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вади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подолано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 80-х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ХХ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систематично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США, часто - як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той час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комплексного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TQM),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зорієнтовує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бізнес-діяльності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 30% великих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регулярно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5609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9F777C1-7117-97A6-9478-CCF1A743B4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01" y="203200"/>
            <a:ext cx="11641138" cy="55673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 США,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ряді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азійських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якомога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GBN)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25000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18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досвідом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сьогоднішній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 межах таких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обмінюються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 свою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«Кодексом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фондом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endParaRPr lang="ru-RU" sz="2000" b="0" dirty="0">
              <a:solidFill>
                <a:srgbClr val="000000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i="1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2.2</a:t>
            </a:r>
            <a:r>
              <a:rPr lang="ru-RU" sz="2000" b="0" dirty="0">
                <a:solidFill>
                  <a:srgbClr val="00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Hewlett-Packard» (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програвала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конкурентам,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швидше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розробляли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виводили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притримуючись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Перед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корпорацією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Hewlett-Packard»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постало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б дозволила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незмінній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Вони провели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заводах,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проаналізували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окупності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визначили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лідерів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виведення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заводів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подано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методики, директивно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підрозділах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передбачала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похибок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0482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9F777C1-7117-97A6-9478-CCF1A743B4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01" y="203200"/>
            <a:ext cx="11641138" cy="5567363"/>
          </a:xfrm>
        </p:spPr>
        <p:txBody>
          <a:bodyPr/>
          <a:lstStyle/>
          <a:p>
            <a:pPr algn="just"/>
            <a:r>
              <a:rPr lang="ru-RU" sz="19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</a:rPr>
              <a:t>Приклад 2.3. </a:t>
            </a:r>
            <a:r>
              <a:rPr lang="ru-RU" sz="19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</a:rPr>
              <a:t>Конкурентний</a:t>
            </a:r>
            <a:r>
              <a:rPr lang="ru-RU" sz="19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</a:rPr>
              <a:t> </a:t>
            </a:r>
            <a:r>
              <a:rPr lang="ru-RU" sz="19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</a:rPr>
              <a:t>бенчмаркінг</a:t>
            </a:r>
            <a:r>
              <a:rPr lang="ru-RU" sz="19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Виробник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газованого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безалкогольного напою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Dr. Pepper»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зіштовхнувся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із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жорсткою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конкуренцією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боку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брендів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Coca-Cola»</a:t>
            </a:r>
            <a:r>
              <a:rPr lang="uk-UA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Pepsi».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Щоб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вижити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умовах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виробник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провів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конкурентний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саме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вивчив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потреби і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проблеми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роздрібних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торговців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продавали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напої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брендів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Після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цього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збутову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політику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було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удосконалено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так,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щоб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максимально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врахувати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інтереси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торгових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мереж. В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результаті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формування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хороших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відносин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із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посередниками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вдалося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суттєво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збільшити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частку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ринку, яку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займав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Dr. Pepper».</a:t>
            </a:r>
            <a:endParaRPr lang="uk-UA" sz="19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sz="19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</a:rPr>
              <a:t>Приклад 2.4. </a:t>
            </a:r>
            <a:r>
              <a:rPr lang="ru-RU" sz="19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</a:rPr>
              <a:t>Процесний</a:t>
            </a:r>
            <a:r>
              <a:rPr lang="ru-RU" sz="19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</a:rPr>
              <a:t> </a:t>
            </a:r>
            <a:r>
              <a:rPr lang="ru-RU" sz="19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</a:rPr>
              <a:t>бенчмаркінг</a:t>
            </a:r>
            <a:r>
              <a:rPr lang="ru-RU" sz="19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Корпорація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Xerox»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вирішила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підвищити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ефективність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складського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логістики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підходили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вони на той момент не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виявляли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партнерами по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Xerox»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хотіла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вищими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Тому в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взірця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обрано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складське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логістика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фундаментальне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спортивними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товарами, яка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надавала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замовляти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поштою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L.L. Bean, Inc.».</a:t>
            </a:r>
            <a:r>
              <a:rPr lang="uk-UA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процесного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Xerox»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детально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складського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партнера і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L.L. Bean, Inc.»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три рази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персоналу).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Xerox»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впровадив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себе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складського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 шляхом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компактного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готових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преміювання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В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логістики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дистрибуції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Xerox»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зросла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вдвічі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53069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2.5.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Асоціативний</a:t>
            </a:r>
            <a:r>
              <a:rPr lang="ru-RU" sz="2000" b="0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Global Intelligence Alliance» (GIA)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рамках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uk-UA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гуртків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межах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гуртків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зустрітись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1999 р.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GIA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засідань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відвідали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засідання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чотирьох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8 годин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консультанта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GIA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обговорюються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(по одному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нараду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ознайомлюються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прикладами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обмінюються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0373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70-х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ХХ ст.)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ретроспективний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другого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70-х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ХХ ст.)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(80-ті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ХХ ст.)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четвертого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(90-ті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ХХ ст.)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сфокусований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систематичному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задля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п’ятого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себе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3255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Понятійний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апарат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бенчмаркінгу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партнер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компанія-взірець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ефективнішою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погодилась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нами з метою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розрив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результатам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нашим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компанією-взірцем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компанії-взірця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нашим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домовилися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приводу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роль,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відводиться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одному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недопущенні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бенмаркінгу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задіяти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передового методу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0724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радикальна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реорганізація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чинників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слугують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орієнтирами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1.1)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1.2) 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ресурсного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конкурентами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сферах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4.1)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конкурентами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334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4.2)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конкурентами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компетенціям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Конкурентний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потенціал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сукупність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компетенцій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Приклад 2.6.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Розглянемо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взаємозв’язок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понять (табл. 2):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6F0EC7-B94E-16D0-DC7C-A989CD6AC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942" y="1826742"/>
            <a:ext cx="6065157" cy="393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66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Як ми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бачимо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 з табл. 2,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,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діє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умовне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вісім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Чотири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них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продукту,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позитивний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марки,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швидка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доставка товару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покупцю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гарантій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відносяться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ринкового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походження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формують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позитивне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відношення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чотири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низькі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кваліфікація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інновацій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гнучкість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– ресурсного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походження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Вони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цікавлять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надають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зменшувати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відповідь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змінювати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асортимент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відповідь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змін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прикладу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реалізувало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чотирьох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існуючих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ринкового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походження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розробило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пустило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товар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високої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створило продукту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позитивний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надає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покупцям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гарантії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все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ринкові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чотирьох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ресурсного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походження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наше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реалізувало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один - залучило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кваліфікований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персонал,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адаптувався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умов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ефективно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виконує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обов’язки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такого персоналу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ключова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компетенція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вдалося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досягти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двох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і персоналу.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8444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3768F68-E71D-58B7-B59C-AB23975BF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01" y="127000"/>
            <a:ext cx="11615738" cy="56435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Слід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відмітити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конкурентні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проявляються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випереджені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компетенцій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Протилежним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значенням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«конкурентна </a:t>
            </a:r>
            <a:r>
              <a:rPr lang="ru-RU" sz="2000" b="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вада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»,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характеризує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слабкість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певній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певному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порівняно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безпосередніми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конкурентами.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17912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5140</TotalTime>
  <Words>3533</Words>
  <Application>Microsoft Macintosh PowerPoint</Application>
  <PresentationFormat>Широкоэкранный</PresentationFormat>
  <Paragraphs>107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Helvetica</vt:lpstr>
      <vt:lpstr>Montserrat</vt:lpstr>
      <vt:lpstr>Montserrat ExtraBold</vt:lpstr>
      <vt:lpstr>Times New Roman</vt:lpstr>
      <vt:lpstr>Тема Office</vt:lpstr>
      <vt:lpstr>   Поняття «бенчмаркінг»: суть, зміст, цілі і завдання    Лекція 6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130</cp:revision>
  <dcterms:created xsi:type="dcterms:W3CDTF">2023-01-12T09:20:21Z</dcterms:created>
  <dcterms:modified xsi:type="dcterms:W3CDTF">2026-10-08T11:05:02Z</dcterms:modified>
</cp:coreProperties>
</file>