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313" r:id="rId4"/>
    <p:sldId id="267" r:id="rId5"/>
    <p:sldId id="317" r:id="rId6"/>
    <p:sldId id="282" r:id="rId7"/>
    <p:sldId id="304" r:id="rId8"/>
    <p:sldId id="283" r:id="rId9"/>
    <p:sldId id="315" r:id="rId10"/>
    <p:sldId id="316" r:id="rId11"/>
    <p:sldId id="284" r:id="rId12"/>
    <p:sldId id="318" r:id="rId13"/>
    <p:sldId id="285" r:id="rId14"/>
    <p:sldId id="286" r:id="rId15"/>
    <p:sldId id="269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287" r:id="rId28"/>
    <p:sldId id="311" r:id="rId29"/>
    <p:sldId id="312" r:id="rId30"/>
    <p:sldId id="289" r:id="rId31"/>
    <p:sldId id="290" r:id="rId32"/>
    <p:sldId id="291" r:id="rId33"/>
    <p:sldId id="292" r:id="rId34"/>
    <p:sldId id="293" r:id="rId35"/>
    <p:sldId id="270" r:id="rId36"/>
    <p:sldId id="295" r:id="rId37"/>
    <p:sldId id="294" r:id="rId38"/>
    <p:sldId id="296" r:id="rId39"/>
    <p:sldId id="301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563A4-0842-4BD0-B00B-6A46712841AD}" type="datetimeFigureOut">
              <a:rPr lang="uk-UA" smtClean="0"/>
              <a:t>07.10.2026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66D8B-23BE-4978-893B-3D872D3455AE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4</a:t>
            </a:fld>
            <a:endParaRPr lang="uk-U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6</a:t>
            </a:fld>
            <a:endParaRPr lang="uk-U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7</a:t>
            </a:fld>
            <a:endParaRPr lang="uk-U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8</a:t>
            </a:fld>
            <a:endParaRPr lang="uk-U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11</a:t>
            </a:fld>
            <a:endParaRPr lang="uk-U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13</a:t>
            </a:fld>
            <a:endParaRPr lang="uk-U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14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15</a:t>
            </a:fld>
            <a:endParaRPr lang="uk-U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16</a:t>
            </a:fld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27</a:t>
            </a:fld>
            <a:endParaRPr lang="uk-U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29</a:t>
            </a:fld>
            <a:endParaRPr lang="uk-U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30</a:t>
            </a:fld>
            <a:endParaRPr lang="uk-U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31</a:t>
            </a:fld>
            <a:endParaRPr lang="uk-UA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32</a:t>
            </a:fld>
            <a:endParaRPr lang="uk-UA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33</a:t>
            </a:fld>
            <a:endParaRPr lang="uk-UA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34</a:t>
            </a:fld>
            <a:endParaRPr lang="uk-UA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35</a:t>
            </a:fld>
            <a:endParaRPr lang="uk-UA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36</a:t>
            </a:fld>
            <a:endParaRPr lang="uk-UA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37</a:t>
            </a:fld>
            <a:endParaRPr lang="uk-UA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38</a:t>
            </a:fld>
            <a:endParaRPr lang="uk-UA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t>39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 panose="05020102010507070707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335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 panose="05020102010507070707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825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 panose="05000000000000000000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 panose="05000000000000000000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1930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 panose="05020102010507070707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225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 panose="05020102010507070707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215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 panose="05000000000000000000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992" y="1857364"/>
            <a:ext cx="5105400" cy="2868168"/>
          </a:xfrm>
        </p:spPr>
        <p:txBody>
          <a:bodyPr/>
          <a:lstStyle/>
          <a:p>
            <a:pPr algn="ctr"/>
            <a:r>
              <a:rPr lang="uk-UA" i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Методи фінансового</a:t>
            </a:r>
            <a:br>
              <a:rPr lang="uk-UA" i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i="1" dirty="0" err="1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КОНТРОЛІНГу</a:t>
            </a:r>
            <a:endParaRPr lang="ru-RU" i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4678" y="1000108"/>
            <a:ext cx="5114778" cy="428628"/>
          </a:xfrm>
        </p:spPr>
        <p:txBody>
          <a:bodyPr>
            <a:normAutofit/>
          </a:bodyPr>
          <a:lstStyle/>
          <a:p>
            <a:r>
              <a:rPr lang="uk-UA" sz="2400" dirty="0"/>
              <a:t>ЛЕКЦІЯ №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3429024"/>
          </a:xfrm>
        </p:spPr>
        <p:txBody>
          <a:bodyPr>
            <a:normAutofit/>
          </a:bodyPr>
          <a:lstStyle/>
          <a:p>
            <a:pPr marL="0" lvl="0" indent="360045" algn="ctr">
              <a:buNone/>
            </a:pPr>
            <a:r>
              <a:rPr lang="uk-UA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лекції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360045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методів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45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45">
              <a:buNone/>
            </a:pPr>
            <a:endParaRPr lang="en-US" dirty="0"/>
          </a:p>
          <a:p>
            <a:pPr marL="0" lvl="0" indent="360045">
              <a:buFont typeface="+mj-lt"/>
              <a:buAutoNum type="arabicPeriod"/>
            </a:pPr>
            <a:endParaRPr lang="uk-UA" dirty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5598504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dirty="0"/>
              <a:t>	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загальнометодолог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загальноекономічними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Загальнометодологічні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пор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вняння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синтез,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належать: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беззбитковості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ОТ-аналіз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АВС-аналіз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XYZ-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екстраполяції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5072098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Анкетування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опитування працівників усіх структурних підрозділів та керівництва підприємством;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Вартісний аналіз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дослідження функціональних характеристик продукції, що виробляється, з погляду еквівалентності її вартості та корисності, тобто досліджуються функціональні та вартісні параметри продукції (робіт, послуг).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затрат.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7239000" cy="364333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один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найдієвіших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20 %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00108"/>
            <a:ext cx="7239000" cy="4214842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Бенчмаркінг (від англ.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benchmarking)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постійний та безперервний процес порівняння товарів (робіт, послуг), виробничих процесів, методів та інших параметрів досліджуваного підприємства (структурного підрозділу) з аналогічними об’єктами інших підприємств чи структурних підрозділів.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порівнюваним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аналогом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еталоном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відмінностей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4214842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785794"/>
            <a:ext cx="700092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фінансово-господарської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7286676" cy="4929222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uk-UA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бенчмаркінгу: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 бенчмаркінг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зводиться до аналізу та порівняння показників діяльності різних структурних підрозділів одного й того самого підприємства.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Бенчмаркінг, зорієнтований на конкурентів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сконцентрований на порівняльному аналізі товарів (робіт, послуг), продуктивності виробничих процесів та інших параметрів досліджуваного підприємства з аналогічними характеристиками підприємств-конкурентів. 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 бенчмаркінг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має на меті проаналізувати окремі процеси, функції, методи й технології в порівнянні з іншими підприємствами, які не є конкурентами досліджуваного</a:t>
            </a:r>
            <a:r>
              <a:rPr lang="uk-UA" sz="2200" dirty="0"/>
              <a:t>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559850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Цікаво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80-х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Xerox,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опинилась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метою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відвантаження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55985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браку);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підприємством-партнером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Критерієм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робота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 тут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тактики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нейтралізації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4214842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Портфельний аналіз –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метод стратегічного контролінгу, що передбачає аналіз портфелю цінних паперів та продукції.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портфельного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оціночні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теперішня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дивіденди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ризиковості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7239000" cy="5812818"/>
          </a:xfrm>
        </p:spPr>
        <p:txBody>
          <a:bodyPr/>
          <a:lstStyle/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Аналіз точки беззбитковості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метод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зводиться до визначення мінімального обсягу реалізації продукції (у разі незмінних цін та умовно-постійних витрат), за якого підприємство може забезпечити беззбиткову операційну діяльність у короткостроковому періоді.</a:t>
            </a:r>
          </a:p>
          <a:p>
            <a:pPr algn="just"/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4643470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endParaRPr lang="uk-UA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SWOT аналіз -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аналіз сильних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Strength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та слабких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Weakness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сторін, а також можливостей розвитку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ризиків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Threat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(сильних сторін)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вітчизняних підприємств можна віднести: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Наявність кваліфікованого персоналу;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Низькі витрати на заробітну плату;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Наявність власних виробничих потужностей.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(слабких сторін)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слід віднести: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Застарілий асортимент продукції;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Висока енергомісткість продукції;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Неефективна діяльність служби збуту.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4643470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endParaRPr lang="uk-UA" sz="2200" b="1" i="1" dirty="0"/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(можливостей розвитку або додаткових шансів)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 віднести: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інвесторів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державою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вітчизняного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товаровиробника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вжиття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протекціоністських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пільги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оподаткуванні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Інфляцію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Криміногенний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Неплатоспроможність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банкрутство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контрагентів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податкового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7239000" cy="6072230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АВС-аналіз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методом контролінгу, що застосовується з метою селективного відбору найцінніших для підприємства постачальників і клієнтів, найважливіших видів сировини та матеріалів, найбільш вагомих елементів витрат, найрентабельнішої продукції, найефективніших напрямків капіталовкладень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ділиться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0"/>
              </a:spcBef>
            </a:pP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запаси,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найціннішими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натуральному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величиною запаси як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грошовому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запаси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натуральному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000" b="1" dirty="0"/>
          </a:p>
          <a:p>
            <a:pPr marL="0" indent="360045" algn="just">
              <a:spcBef>
                <a:spcPts val="0"/>
              </a:spcBef>
              <a:buNone/>
            </a:pPr>
            <a:endParaRPr lang="uk-UA" sz="22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7239000" cy="5884256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товарно-матеріальними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запасам,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віднесеним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та С.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З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АВС-аналізу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А-сировина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припадає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50 % затрат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В-сировина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питома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вага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закупок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25 %;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С-сировина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затрат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А-сировини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підбирається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каталог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методом нуль-базис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предмет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7239000" cy="5955694"/>
          </a:xfrm>
        </p:spPr>
        <p:txBody>
          <a:bodyPr/>
          <a:lstStyle/>
          <a:p>
            <a:pPr algn="ctr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оперативного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прогнозах.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науково-практичній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каузальне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екстраполяції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/>
          <a:lstStyle/>
          <a:p>
            <a:pPr marL="177800" lvl="1" indent="114300" algn="just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прагматичними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мінімуму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натомість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методиці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навідних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методологічних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Bef>
                <a:spcPts val="0"/>
              </a:spcBef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атака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brainstorming);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сценаріїв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Завчасне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анкету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спровокувати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погіршити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 Участь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повинно бути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добровільним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Анонімність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анкетування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матеріалізовані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відображатися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бюджетах та планах.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4786346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атака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brainstorming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якомога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зведенні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143536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методу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формально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анкет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анонімність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середньостатистичної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серед­ньостатистичну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3286148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розмита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5527066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dirty="0"/>
              <a:t>	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Каузальне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Каузальний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причинно-наслідкових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Каузальне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формах: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детермінантний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прогноз;</a:t>
            </a:r>
          </a:p>
          <a:p>
            <a:pPr algn="just">
              <a:spcBef>
                <a:spcPts val="0"/>
              </a:spcBef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стохастичний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прогноз.</a:t>
            </a:r>
          </a:p>
          <a:p>
            <a:pPr algn="just"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Перша форма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причинно-наслідковий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(у).</a:t>
            </a:r>
          </a:p>
          <a:p>
            <a:pPr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471490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у, 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стохастичний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нелінійні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регресії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 </a:t>
            </a:r>
          </a:p>
          <a:p>
            <a:pPr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= а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uk-UA" dirty="0"/>
          </a:p>
          <a:p>
            <a:pPr algn="just">
              <a:buNone/>
            </a:pPr>
            <a:endParaRPr lang="uk-UA" dirty="0"/>
          </a:p>
          <a:p>
            <a:pPr algn="just">
              <a:buNone/>
            </a:pPr>
            <a:endParaRPr lang="ru-RU" dirty="0"/>
          </a:p>
          <a:p>
            <a:pPr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прогнозованими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нелінійна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нелінійні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регресії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степеневу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axb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логарифмічну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a log(b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гіперболічну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a + b/x;</a:t>
            </a:r>
          </a:p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параболічну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у 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cx2.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3571900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3. Система раннього попередження та реагування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ru-RU" sz="2200" b="1"/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Система раннього попередження та реагування (СРПР) </a:t>
            </a:r>
            <a:r>
              <a:rPr lang="ru-RU" sz="2200"/>
              <a:t>- </a:t>
            </a:r>
            <a:r>
              <a:rPr lang="ru-RU" sz="2200" i="1"/>
              <a:t>це особлива інформаційна система, яка сигналізує керівництву про потенційні ризики, які можуть насуватися на підприємство як із зовнішнього, так і з внутрішнього середовища.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714884"/>
            <a:ext cx="7239000" cy="1571636"/>
          </a:xfrm>
        </p:spPr>
        <p:txBody>
          <a:bodyPr>
            <a:normAutofit/>
          </a:bodyPr>
          <a:lstStyle/>
          <a:p>
            <a:pPr marL="0" indent="360045" algn="just">
              <a:buNone/>
            </a:pPr>
            <a:endParaRPr lang="uk-UA" b="1"/>
          </a:p>
          <a:p>
            <a:pPr marL="0" lvl="0" indent="360045">
              <a:buNone/>
            </a:pPr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8072461" cy="36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одержимое 2"/>
          <p:cNvSpPr txBox="1"/>
          <p:nvPr/>
        </p:nvSpPr>
        <p:spPr>
          <a:xfrm>
            <a:off x="0" y="4929198"/>
            <a:ext cx="7929586" cy="57150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36004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 panose="05020102010507070707"/>
              <a:buNone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Неправильный</a:t>
            </a:r>
            <a:r>
              <a:rPr kumimoji="0" lang="ru-RU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подход в организации контроллинга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7239000" cy="1928826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 dirty="0" err="1"/>
              <a:t>Завдання</a:t>
            </a:r>
            <a:r>
              <a:rPr lang="ru-RU" sz="2200" b="1"/>
              <a:t> СРПР</a:t>
            </a:r>
            <a:r>
              <a:rPr lang="ru-RU" sz="2200" b="1" dirty="0"/>
              <a:t>: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dirty="0"/>
              <a:t>1) </a:t>
            </a:r>
            <a:r>
              <a:rPr lang="ru-RU" sz="2200" dirty="0" err="1"/>
              <a:t>своєчасне</a:t>
            </a:r>
            <a:r>
              <a:rPr lang="ru-RU" sz="2200" dirty="0"/>
              <a:t> </a:t>
            </a:r>
            <a:r>
              <a:rPr lang="ru-RU" sz="2200" dirty="0" err="1"/>
              <a:t>виявлення</a:t>
            </a:r>
            <a:r>
              <a:rPr lang="ru-RU" sz="2200" dirty="0"/>
              <a:t> </a:t>
            </a:r>
            <a:r>
              <a:rPr lang="ru-RU" sz="2200" dirty="0" err="1"/>
              <a:t>кризи</a:t>
            </a:r>
            <a:r>
              <a:rPr lang="ru-RU" sz="2200" dirty="0"/>
              <a:t> на </a:t>
            </a:r>
            <a:r>
              <a:rPr lang="ru-RU" sz="2200" dirty="0" err="1"/>
              <a:t>підприємстві</a:t>
            </a:r>
            <a:r>
              <a:rPr lang="ru-RU" sz="2200" dirty="0"/>
              <a:t>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dirty="0"/>
              <a:t>2) </a:t>
            </a:r>
            <a:r>
              <a:rPr lang="ru-RU" sz="2200" dirty="0" err="1"/>
              <a:t>виявлення</a:t>
            </a:r>
            <a:r>
              <a:rPr lang="ru-RU" sz="2200" dirty="0"/>
              <a:t> </a:t>
            </a:r>
            <a:r>
              <a:rPr lang="ru-RU" sz="2200" dirty="0" err="1"/>
              <a:t>можливостей</a:t>
            </a:r>
            <a:r>
              <a:rPr lang="ru-RU" sz="2200" dirty="0"/>
              <a:t> </a:t>
            </a:r>
            <a:r>
              <a:rPr lang="ru-RU" sz="2200" dirty="0" err="1"/>
              <a:t>розвитку</a:t>
            </a:r>
            <a:r>
              <a:rPr lang="ru-RU" sz="2200" dirty="0"/>
              <a:t> 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/>
              <a:t>додаткових</a:t>
            </a:r>
            <a:r>
              <a:rPr lang="ru-RU" sz="2200" dirty="0"/>
              <a:t> </a:t>
            </a:r>
            <a:r>
              <a:rPr lang="ru-RU" sz="2200" dirty="0" err="1"/>
              <a:t>шансів</a:t>
            </a:r>
            <a:r>
              <a:rPr lang="ru-RU" sz="2200" dirty="0"/>
              <a:t> для </a:t>
            </a:r>
            <a:r>
              <a:rPr lang="ru-RU" sz="2200" dirty="0" err="1"/>
              <a:t>підприємства</a:t>
            </a:r>
            <a:r>
              <a:rPr lang="ru-RU" sz="2200" dirty="0"/>
              <a:t>;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dirty="0"/>
              <a:t>3) </a:t>
            </a:r>
            <a:r>
              <a:rPr lang="ru-RU" sz="2200" dirty="0" err="1"/>
              <a:t>виявлення</a:t>
            </a:r>
            <a:r>
              <a:rPr lang="ru-RU" sz="2200" dirty="0"/>
              <a:t> </a:t>
            </a:r>
            <a:r>
              <a:rPr lang="ru-RU" sz="2200" dirty="0" err="1"/>
              <a:t>загрози</a:t>
            </a:r>
            <a:r>
              <a:rPr lang="ru-RU" sz="2200" dirty="0"/>
              <a:t> </a:t>
            </a:r>
            <a:r>
              <a:rPr lang="ru-RU" sz="2200" dirty="0" err="1"/>
              <a:t>банкрутства</a:t>
            </a:r>
            <a:r>
              <a:rPr lang="ru-RU" sz="2200" dirty="0"/>
              <a:t>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7239000" cy="1928826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Етапи створення системи раннього попередження :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ru-RU" sz="2200" b="1"/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І етап - </a:t>
            </a:r>
            <a:r>
              <a:rPr lang="ru-RU" sz="2200" i="1"/>
              <a:t>визначення сфер спостереження, полягає у визначенні об’єктів діагностики</a:t>
            </a:r>
            <a:r>
              <a:rPr lang="ru-RU" sz="2200"/>
              <a:t>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/>
              <a:t>Розрізняють внутрішню (фінансова, збутова, виробнича, організаційна) та зовнішню (аналіз ситуації на ринку, макроекономічної ситуації в країні тощо) діагностику.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7239000" cy="1928826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Етапи створення системи раннього попередження :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ru-RU" sz="2200" b="1"/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ІІ етап - </a:t>
            </a:r>
            <a:r>
              <a:rPr lang="ru-RU" sz="2200" i="1"/>
              <a:t>визначення індикаторів раннього попередження, які можуть вказувати на розвиток того чи іншого негативного процесу</a:t>
            </a:r>
            <a:r>
              <a:rPr lang="ru-RU" sz="2200"/>
              <a:t> (ними можуть бути показники: обсяг реалізованої продукції, витрати на 1 грн. продукції, обсяг реалізованої продукції в точці беззбитковості, коефіцієнти автономії, заборгованості, ліквідності тощо);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7239000" cy="1928826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Етапи створення системи раннього попередження :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ru-RU" sz="2200" b="1"/>
          </a:p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ІІІ етап - </a:t>
            </a:r>
            <a:r>
              <a:rPr lang="ru-RU" sz="2200" i="1"/>
              <a:t>визначення цільових показників та інтервалів їх змін в розрізі кожного індикатора </a:t>
            </a:r>
            <a:r>
              <a:rPr lang="ru-RU" sz="2200"/>
              <a:t>(зона безпеки, рівень фінансових показників ліквідності, автономії в порівнянні з нормативними значеннями, тощо);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7239000" cy="1928826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Етапи створення системи раннього попередження :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ru-RU" sz="2200" b="1"/>
          </a:p>
          <a:p>
            <a:pPr marL="0" indent="360045" algn="just">
              <a:spcBef>
                <a:spcPts val="0"/>
              </a:spcBef>
              <a:buNone/>
            </a:pPr>
            <a:r>
              <a:rPr lang="en-US" sz="2200" b="1"/>
              <a:t>IV </a:t>
            </a:r>
            <a:r>
              <a:rPr lang="ru-RU" sz="2200" b="1"/>
              <a:t>етап - </a:t>
            </a:r>
            <a:r>
              <a:rPr lang="ru-RU" sz="2200" i="1"/>
              <a:t>формування завдань для центрів обробки інформації </a:t>
            </a:r>
            <a:r>
              <a:rPr lang="ru-RU" sz="2200"/>
              <a:t>(прогнозування банкрутства підприємства, </a:t>
            </a:r>
            <a:r>
              <a:rPr lang="en-US" sz="2200"/>
              <a:t>SWOT-</a:t>
            </a:r>
            <a:r>
              <a:rPr lang="ru-RU" sz="2200"/>
              <a:t>аналіз, бенчмаркінг тощо).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7239000" cy="1928826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ru-RU" sz="2200" b="1"/>
              <a:t>Етапи створення системи раннього попередження :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ru-RU" sz="2200" b="1"/>
          </a:p>
          <a:p>
            <a:pPr marL="0" indent="360045" algn="just">
              <a:spcBef>
                <a:spcPts val="0"/>
              </a:spcBef>
              <a:buNone/>
            </a:pPr>
            <a:r>
              <a:rPr lang="en-US" sz="2200" b="1"/>
              <a:t>V </a:t>
            </a:r>
            <a:r>
              <a:rPr lang="uk-UA" sz="2200" b="1"/>
              <a:t>етап – </a:t>
            </a:r>
            <a:r>
              <a:rPr lang="uk-UA" sz="2200" i="1"/>
              <a:t>формування інформаційних каналів</a:t>
            </a:r>
            <a:r>
              <a:rPr lang="uk-UA" sz="2200"/>
              <a:t>: забезпечення прямого та зворотного зв’язку між джерелами інформації та системою раннього реагування, між системою та її користувачами — керівниками всіх рівнів.</a:t>
            </a:r>
            <a:endParaRPr lang="ru-RU" sz="2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7239000" cy="5357850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en-US" sz="2200" b="1" dirty="0"/>
              <a:t>3</a:t>
            </a:r>
            <a:r>
              <a:rPr lang="uk-UA" sz="2200" b="1" dirty="0"/>
              <a:t>. Методи прогнозування банкрутства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/>
              <a:t>Існують такі підходи до прогнозування </a:t>
            </a:r>
            <a:r>
              <a:rPr lang="uk-UA" sz="2200" dirty="0" err="1"/>
              <a:t>банкрутсва</a:t>
            </a:r>
            <a:endParaRPr lang="uk-UA" sz="2200" dirty="0"/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/>
              <a:t>1. </a:t>
            </a:r>
            <a:r>
              <a:rPr lang="uk-UA" sz="2200" b="1" dirty="0"/>
              <a:t>Фундаментальний підхід </a:t>
            </a:r>
            <a:r>
              <a:rPr lang="uk-UA" sz="2200" dirty="0"/>
              <a:t>- </a:t>
            </a:r>
            <a:r>
              <a:rPr lang="uk-UA" sz="2200" i="1" dirty="0"/>
              <a:t>заснований на збиранні та аналізі всієї інформації про підприємство із внутрішніх та зовнішніх стосовно нього джерел.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/>
              <a:t>На підставі зовнішньої інформації оцінюється поточна і перспективна ситуація в галузі, до якої належить підприємство, загальний розвиток кон'юнктури тощо. 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2200" dirty="0"/>
              <a:t>2. </a:t>
            </a:r>
            <a:r>
              <a:rPr lang="uk-UA" sz="2200" b="1" dirty="0"/>
              <a:t>Технічний підхід до прогнозування банкрутства</a:t>
            </a:r>
            <a:r>
              <a:rPr lang="uk-UA" sz="2200" dirty="0"/>
              <a:t> </a:t>
            </a:r>
            <a:r>
              <a:rPr lang="uk-UA" sz="2200" i="1" dirty="0"/>
              <a:t>ґрунтується на аналізі даних звітності минулих періодів — показників балансу та звіту про прибутки і збитки.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2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2714644"/>
          </a:xfrm>
        </p:spPr>
        <p:txBody>
          <a:bodyPr>
            <a:noAutofit/>
          </a:bodyPr>
          <a:lstStyle/>
          <a:p>
            <a:pPr marL="0" indent="360045" algn="just">
              <a:spcBef>
                <a:spcPts val="0"/>
              </a:spcBef>
              <a:buNone/>
            </a:pPr>
            <a:r>
              <a:rPr lang="uk-UA" sz="1800" b="1"/>
              <a:t>Модель Альтмана </a:t>
            </a:r>
            <a:r>
              <a:rPr lang="uk-UA" sz="1800"/>
              <a:t>(розроблена в 1968 році і відома також під назвою «розрахунок </a:t>
            </a:r>
            <a:r>
              <a:rPr lang="en-US" sz="1800"/>
              <a:t>Z-</a:t>
            </a:r>
            <a:r>
              <a:rPr lang="uk-UA" sz="1800"/>
              <a:t>показника» — інтегрального показника рівня загрози банкрутства):</a:t>
            </a:r>
          </a:p>
          <a:p>
            <a:pPr marL="0" indent="360045" algn="ctr">
              <a:spcBef>
                <a:spcPts val="0"/>
              </a:spcBef>
              <a:buNone/>
            </a:pPr>
            <a:r>
              <a:rPr lang="en-US" sz="1800" b="1"/>
              <a:t>Z = 1,2 </a:t>
            </a:r>
            <a:r>
              <a:rPr lang="uk-UA" sz="1800" b="1"/>
              <a:t>А + 1,4 В + 3,3 С + 0,6 </a:t>
            </a:r>
            <a:r>
              <a:rPr lang="en-US" sz="1800" b="1"/>
              <a:t>D + 1,0 E.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1800"/>
              <a:t>Це п’ятифакторна модель, де факторами є окремі показники фінансового стану підприємства: </a:t>
            </a:r>
            <a:r>
              <a:rPr lang="en-US" sz="1800"/>
              <a:t>A — </a:t>
            </a:r>
            <a:r>
              <a:rPr lang="uk-UA" sz="1800"/>
              <a:t>робочий капітал / загальна вартість активів; </a:t>
            </a:r>
            <a:r>
              <a:rPr lang="en-US" sz="1800"/>
              <a:t>B — </a:t>
            </a:r>
            <a:r>
              <a:rPr lang="uk-UA" sz="1800"/>
              <a:t>чистий прибуток / загальна вартість активів; </a:t>
            </a:r>
            <a:r>
              <a:rPr lang="en-US" sz="1800"/>
              <a:t>C — </a:t>
            </a:r>
            <a:r>
              <a:rPr lang="uk-UA" sz="1800"/>
              <a:t>чистий дохід / загальна вартість активів; </a:t>
            </a:r>
            <a:r>
              <a:rPr lang="en-US" sz="1800"/>
              <a:t>D — </a:t>
            </a:r>
            <a:r>
              <a:rPr lang="uk-UA" sz="1800"/>
              <a:t>ринкова капіталізація компанії (ринкова вартість акцій) / сума заборгованості; </a:t>
            </a:r>
            <a:r>
              <a:rPr lang="en-US" sz="1800"/>
              <a:t>E — </a:t>
            </a:r>
            <a:r>
              <a:rPr lang="uk-UA" sz="1800"/>
              <a:t>обсяг продажу / загальна вартість активів.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1800"/>
              <a:t>Значення показника «</a:t>
            </a:r>
            <a:r>
              <a:rPr lang="en-US" sz="1800"/>
              <a:t>Z» </a:t>
            </a:r>
            <a:r>
              <a:rPr lang="uk-UA" sz="1800"/>
              <a:t>так пов’язане з імовірністю банкрутства:</a:t>
            </a:r>
          </a:p>
          <a:p>
            <a:pPr>
              <a:spcBef>
                <a:spcPts val="0"/>
              </a:spcBef>
              <a:buNone/>
            </a:pPr>
            <a:r>
              <a:rPr lang="uk-UA" sz="1800" i="1"/>
              <a:t>Z</a:t>
            </a:r>
            <a:r>
              <a:rPr lang="uk-UA" sz="1800"/>
              <a:t> </a:t>
            </a:r>
            <a:r>
              <a:rPr lang="uk-UA" sz="1800">
                <a:sym typeface="Symbol" panose="05050102010706020507"/>
              </a:rPr>
              <a:t></a:t>
            </a:r>
            <a:r>
              <a:rPr lang="uk-UA" sz="1800"/>
              <a:t> 1,8 — дуже висока;</a:t>
            </a:r>
          </a:p>
          <a:p>
            <a:pPr>
              <a:spcBef>
                <a:spcPts val="0"/>
              </a:spcBef>
              <a:buNone/>
            </a:pPr>
            <a:r>
              <a:rPr lang="uk-UA" sz="1800"/>
              <a:t>1,81 </a:t>
            </a:r>
            <a:r>
              <a:rPr lang="uk-UA" sz="1800">
                <a:sym typeface="Symbol" panose="05050102010706020507"/>
              </a:rPr>
              <a:t></a:t>
            </a:r>
            <a:r>
              <a:rPr lang="uk-UA" sz="1800"/>
              <a:t> </a:t>
            </a:r>
            <a:r>
              <a:rPr lang="uk-UA" sz="1800" i="1"/>
              <a:t>Z</a:t>
            </a:r>
            <a:r>
              <a:rPr lang="uk-UA" sz="1800"/>
              <a:t> </a:t>
            </a:r>
            <a:r>
              <a:rPr lang="uk-UA" sz="1800">
                <a:sym typeface="Symbol" panose="05050102010706020507"/>
              </a:rPr>
              <a:t></a:t>
            </a:r>
            <a:r>
              <a:rPr lang="uk-UA" sz="1800"/>
              <a:t> 2,70 — висока;</a:t>
            </a:r>
          </a:p>
          <a:p>
            <a:pPr>
              <a:spcBef>
                <a:spcPts val="0"/>
              </a:spcBef>
              <a:buNone/>
            </a:pPr>
            <a:r>
              <a:rPr lang="uk-UA" sz="1800"/>
              <a:t>2,71 </a:t>
            </a:r>
            <a:r>
              <a:rPr lang="uk-UA" sz="1800">
                <a:sym typeface="Symbol" panose="05050102010706020507"/>
              </a:rPr>
              <a:t></a:t>
            </a:r>
            <a:r>
              <a:rPr lang="uk-UA" sz="1800"/>
              <a:t> </a:t>
            </a:r>
            <a:r>
              <a:rPr lang="uk-UA" sz="1800" i="1"/>
              <a:t>Z</a:t>
            </a:r>
            <a:r>
              <a:rPr lang="uk-UA" sz="1800"/>
              <a:t> </a:t>
            </a:r>
            <a:r>
              <a:rPr lang="uk-UA" sz="1800">
                <a:sym typeface="Symbol" panose="05050102010706020507"/>
              </a:rPr>
              <a:t></a:t>
            </a:r>
            <a:r>
              <a:rPr lang="uk-UA" sz="1800"/>
              <a:t> 2,99 — можлива;</a:t>
            </a:r>
          </a:p>
          <a:p>
            <a:pPr>
              <a:spcBef>
                <a:spcPts val="0"/>
              </a:spcBef>
              <a:buNone/>
            </a:pPr>
            <a:r>
              <a:rPr lang="uk-UA" sz="1800" i="1"/>
              <a:t>Z</a:t>
            </a:r>
            <a:r>
              <a:rPr lang="uk-UA" sz="1800"/>
              <a:t> </a:t>
            </a:r>
            <a:r>
              <a:rPr lang="uk-UA" sz="1800">
                <a:sym typeface="Symbol" panose="05050102010706020507"/>
              </a:rPr>
              <a:t></a:t>
            </a:r>
            <a:r>
              <a:rPr lang="uk-UA" sz="1800"/>
              <a:t> 3,00 — дуже низька.</a:t>
            </a:r>
          </a:p>
          <a:p>
            <a:pPr marL="0" indent="360045" algn="just">
              <a:spcBef>
                <a:spcPts val="0"/>
              </a:spcBef>
              <a:buNone/>
            </a:pPr>
            <a:r>
              <a:rPr lang="uk-UA" sz="1800"/>
              <a:t>За деякими джерелами, точність прогнозування банкрутства згідно з цією моделлю становить 95%. 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2714644"/>
          </a:xfrm>
        </p:spPr>
        <p:txBody>
          <a:bodyPr>
            <a:noAutofit/>
          </a:bodyPr>
          <a:lstStyle/>
          <a:p>
            <a:pPr marL="0" indent="360045" algn="just">
              <a:buNone/>
            </a:pPr>
            <a:r>
              <a:rPr lang="uk-UA" sz="1800" b="1"/>
              <a:t>Модель Спрінгейта:</a:t>
            </a:r>
            <a:endParaRPr lang="uk-UA" sz="1800"/>
          </a:p>
          <a:p>
            <a:pPr marL="0" indent="360045" algn="ctr">
              <a:buNone/>
            </a:pPr>
            <a:r>
              <a:rPr lang="uk-UA" sz="1800" b="1" i="1"/>
              <a:t>Z</a:t>
            </a:r>
            <a:r>
              <a:rPr lang="uk-UA" sz="1800" b="1"/>
              <a:t> = 1,03 </a:t>
            </a:r>
            <a:r>
              <a:rPr lang="uk-UA" sz="1800" b="1" i="1"/>
              <a:t>A</a:t>
            </a:r>
            <a:r>
              <a:rPr lang="uk-UA" sz="1800" b="1"/>
              <a:t> + 3,07 </a:t>
            </a:r>
            <a:r>
              <a:rPr lang="uk-UA" sz="1800" b="1" i="1"/>
              <a:t>B</a:t>
            </a:r>
            <a:r>
              <a:rPr lang="uk-UA" sz="1800" b="1"/>
              <a:t> + 0,66 </a:t>
            </a:r>
            <a:r>
              <a:rPr lang="uk-UA" sz="1800" b="1" i="1"/>
              <a:t>C</a:t>
            </a:r>
            <a:r>
              <a:rPr lang="uk-UA" sz="1800" b="1"/>
              <a:t> + 0,4 </a:t>
            </a:r>
            <a:r>
              <a:rPr lang="uk-UA" sz="1800" b="1" i="1"/>
              <a:t>D</a:t>
            </a:r>
            <a:r>
              <a:rPr lang="uk-UA" sz="1800" b="1"/>
              <a:t>.</a:t>
            </a:r>
            <a:endParaRPr lang="uk-UA" sz="1800"/>
          </a:p>
          <a:p>
            <a:pPr marL="0" indent="360045" algn="just">
              <a:buNone/>
            </a:pPr>
            <a:r>
              <a:rPr lang="uk-UA" sz="1800"/>
              <a:t> Тут </a:t>
            </a:r>
            <a:r>
              <a:rPr lang="uk-UA" sz="1800" i="1"/>
              <a:t>A</a:t>
            </a:r>
            <a:r>
              <a:rPr lang="uk-UA" sz="1800"/>
              <a:t> — робочий капітал / загальна вартість активів; </a:t>
            </a:r>
            <a:r>
              <a:rPr lang="uk-UA" sz="1800" i="1"/>
              <a:t>B</a:t>
            </a:r>
            <a:r>
              <a:rPr lang="uk-UA" sz="1800"/>
              <a:t> — при­буток до сплати податків та процентів / загальна вартість активів; </a:t>
            </a:r>
            <a:r>
              <a:rPr lang="uk-UA" sz="1800" i="1"/>
              <a:t>C</a:t>
            </a:r>
            <a:r>
              <a:rPr lang="uk-UA" sz="1800"/>
              <a:t> — прибуток до сплати податків / короткострокова заборгованість; </a:t>
            </a:r>
            <a:r>
              <a:rPr lang="uk-UA" sz="1800" i="1"/>
              <a:t>D</a:t>
            </a:r>
            <a:r>
              <a:rPr lang="uk-UA" sz="1800"/>
              <a:t> — обсяг продажу / загальна вартість активів.</a:t>
            </a:r>
          </a:p>
          <a:p>
            <a:pPr marL="0" indent="360045" algn="just">
              <a:buNone/>
            </a:pPr>
            <a:r>
              <a:rPr lang="uk-UA" sz="1800"/>
              <a:t>Вважається, що точність прогнозування банкрутства за цією моделлю становить 92%, проте з часом цей показник зменшується.</a:t>
            </a:r>
          </a:p>
          <a:p>
            <a:pPr marL="0" indent="360045" algn="just">
              <a:buNone/>
            </a:pPr>
            <a:r>
              <a:rPr lang="uk-UA" sz="1800"/>
              <a:t>Якщо </a:t>
            </a:r>
            <a:r>
              <a:rPr lang="uk-UA" sz="1800" i="1"/>
              <a:t>Z</a:t>
            </a:r>
            <a:r>
              <a:rPr lang="uk-UA" sz="1800"/>
              <a:t> &lt; 0, 862, то підприємство є потенційним банкрутом.</a:t>
            </a:r>
          </a:p>
          <a:p>
            <a:pPr marL="0" indent="360045" algn="just">
              <a:spcBef>
                <a:spcPts val="0"/>
              </a:spcBef>
              <a:buNone/>
            </a:pPr>
            <a:endParaRPr lang="uk-UA" sz="1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2714644"/>
          </a:xfrm>
        </p:spPr>
        <p:txBody>
          <a:bodyPr>
            <a:noAutofit/>
          </a:bodyPr>
          <a:lstStyle/>
          <a:p>
            <a:pPr marL="0" indent="360045" algn="just">
              <a:buNone/>
            </a:pPr>
            <a:r>
              <a:rPr lang="uk-UA" sz="1800" b="1"/>
              <a:t>Універсальна дискримінантна функція:</a:t>
            </a:r>
            <a:endParaRPr lang="uk-UA" sz="1800"/>
          </a:p>
          <a:p>
            <a:pPr indent="457200">
              <a:spcBef>
                <a:spcPts val="0"/>
              </a:spcBef>
              <a:buNone/>
            </a:pPr>
            <a:r>
              <a:rPr lang="uk-UA" sz="1800" b="1" i="1"/>
              <a:t>Z</a:t>
            </a:r>
            <a:r>
              <a:rPr lang="uk-UA" sz="1800" b="1"/>
              <a:t> = 1,5</a:t>
            </a:r>
            <a:r>
              <a:rPr lang="uk-UA" sz="1800" b="1" i="1"/>
              <a:t>X</a:t>
            </a:r>
            <a:r>
              <a:rPr lang="uk-UA" sz="1800" b="1" baseline="-25000"/>
              <a:t>1</a:t>
            </a:r>
            <a:r>
              <a:rPr lang="uk-UA" sz="1800" b="1"/>
              <a:t> + 0,08</a:t>
            </a:r>
            <a:r>
              <a:rPr lang="uk-UA" sz="1800" b="1" i="1"/>
              <a:t>X</a:t>
            </a:r>
            <a:r>
              <a:rPr lang="uk-UA" sz="1800" b="1" baseline="-25000"/>
              <a:t>2</a:t>
            </a:r>
            <a:r>
              <a:rPr lang="uk-UA" sz="1800" b="1"/>
              <a:t> + 10</a:t>
            </a:r>
            <a:r>
              <a:rPr lang="uk-UA" sz="1800" b="1" i="1"/>
              <a:t>X</a:t>
            </a:r>
            <a:r>
              <a:rPr lang="uk-UA" sz="1800" b="1" baseline="-25000"/>
              <a:t>3 </a:t>
            </a:r>
            <a:r>
              <a:rPr lang="uk-UA" sz="1800" b="1"/>
              <a:t>+ 5</a:t>
            </a:r>
            <a:r>
              <a:rPr lang="uk-UA" sz="1800" b="1" i="1"/>
              <a:t>X</a:t>
            </a:r>
            <a:r>
              <a:rPr lang="uk-UA" sz="1800" b="1" baseline="-25000"/>
              <a:t>4</a:t>
            </a:r>
            <a:r>
              <a:rPr lang="uk-UA" sz="1800" b="1"/>
              <a:t> + 0,3</a:t>
            </a:r>
            <a:r>
              <a:rPr lang="uk-UA" sz="1800" b="1" i="1"/>
              <a:t>X</a:t>
            </a:r>
            <a:r>
              <a:rPr lang="uk-UA" sz="1800" b="1" baseline="-25000"/>
              <a:t>5</a:t>
            </a:r>
            <a:r>
              <a:rPr lang="uk-UA" sz="1800" b="1"/>
              <a:t> + 0,1</a:t>
            </a:r>
            <a:r>
              <a:rPr lang="uk-UA" sz="1800" b="1" i="1"/>
              <a:t>X</a:t>
            </a:r>
            <a:r>
              <a:rPr lang="uk-UA" sz="1800" b="1" baseline="-25000"/>
              <a:t>6 </a:t>
            </a:r>
            <a:r>
              <a:rPr lang="uk-UA" sz="1800" b="1"/>
              <a:t>,</a:t>
            </a:r>
            <a:endParaRPr lang="uk-UA" sz="1800"/>
          </a:p>
          <a:p>
            <a:pPr indent="457200">
              <a:spcBef>
                <a:spcPts val="0"/>
              </a:spcBef>
              <a:buNone/>
            </a:pPr>
            <a:r>
              <a:rPr lang="uk-UA" sz="1800"/>
              <a:t>де  </a:t>
            </a:r>
            <a:r>
              <a:rPr lang="uk-UA" sz="1800" i="1"/>
              <a:t>Х</a:t>
            </a:r>
            <a:r>
              <a:rPr lang="uk-UA" sz="1800" baseline="-25000"/>
              <a:t>1</a:t>
            </a:r>
            <a:r>
              <a:rPr lang="uk-UA" sz="1800"/>
              <a:t> — cash-flow / зобов’язання;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Х</a:t>
            </a:r>
            <a:r>
              <a:rPr lang="uk-UA" sz="1800" baseline="-25000"/>
              <a:t>2</a:t>
            </a:r>
            <a:r>
              <a:rPr lang="uk-UA" sz="1800"/>
              <a:t> — валюта балансу / зобов’язання;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Х</a:t>
            </a:r>
            <a:r>
              <a:rPr lang="uk-UA" sz="1800" baseline="-25000"/>
              <a:t>3</a:t>
            </a:r>
            <a:r>
              <a:rPr lang="uk-UA" sz="1800"/>
              <a:t> — прибуток / валюта балансу;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Х</a:t>
            </a:r>
            <a:r>
              <a:rPr lang="uk-UA" sz="1800" baseline="-25000"/>
              <a:t>4</a:t>
            </a:r>
            <a:r>
              <a:rPr lang="uk-UA" sz="1800"/>
              <a:t> — прибуток / виручка від реалізації;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Х</a:t>
            </a:r>
            <a:r>
              <a:rPr lang="uk-UA" sz="1800" baseline="-25000"/>
              <a:t>5</a:t>
            </a:r>
            <a:r>
              <a:rPr lang="uk-UA" sz="1800"/>
              <a:t> — виробничі запаси / виручка від реалізації;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Х</a:t>
            </a:r>
            <a:r>
              <a:rPr lang="uk-UA" sz="1800" baseline="-25000"/>
              <a:t>6</a:t>
            </a:r>
            <a:r>
              <a:rPr lang="uk-UA" sz="1800"/>
              <a:t> — оборотність основного капіталу (виручка від реалізації / валюта балансу).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/>
              <a:t>Здобуті значення </a:t>
            </a:r>
            <a:r>
              <a:rPr lang="uk-UA" sz="1800" i="1"/>
              <a:t>Z</a:t>
            </a:r>
            <a:r>
              <a:rPr lang="uk-UA" sz="1800"/>
              <a:t>-показника можна інтерпретувати так: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Z</a:t>
            </a:r>
            <a:r>
              <a:rPr lang="uk-UA" sz="1800"/>
              <a:t> &gt; 2 — підприємство вважається фінансово стійким, і йому не загрожує банкрутство;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/>
              <a:t>1 &lt; </a:t>
            </a:r>
            <a:r>
              <a:rPr lang="uk-UA" sz="1800" i="1"/>
              <a:t>Z</a:t>
            </a:r>
            <a:r>
              <a:rPr lang="uk-UA" sz="1800"/>
              <a:t> &lt; 2 — фінансова рівновага (фінансова стійкість) підприємства порушена, але за умови переходу на антикризове управління банкрутство йому не загрожує;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/>
              <a:t>0 &lt; Z &lt; 1 — підприємству загрожує банкрутство, якщо воно не здійснить санаційних заходів;</a:t>
            </a:r>
          </a:p>
          <a:p>
            <a:pPr indent="457200">
              <a:spcBef>
                <a:spcPts val="0"/>
              </a:spcBef>
              <a:buNone/>
            </a:pPr>
            <a:r>
              <a:rPr lang="uk-UA" sz="1800" i="1"/>
              <a:t>Z</a:t>
            </a:r>
            <a:r>
              <a:rPr lang="uk-UA" sz="1800"/>
              <a:t> &lt; 0 — підприємство є напівбанкрутом.</a:t>
            </a:r>
          </a:p>
          <a:p>
            <a:pPr marL="0" indent="457200" algn="ctr">
              <a:spcBef>
                <a:spcPts val="0"/>
              </a:spcBef>
              <a:buNone/>
            </a:pPr>
            <a:endParaRPr lang="uk-UA" sz="1800"/>
          </a:p>
          <a:p>
            <a:pPr marL="0" indent="457200" algn="just">
              <a:spcBef>
                <a:spcPts val="0"/>
              </a:spcBef>
              <a:buNone/>
            </a:pPr>
            <a:endParaRPr lang="uk-UA" sz="1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7239000" cy="2714644"/>
          </a:xfrm>
        </p:spPr>
        <p:txBody>
          <a:bodyPr>
            <a:noAutofit/>
          </a:bodyPr>
          <a:lstStyle/>
          <a:p>
            <a:pPr marL="0" indent="457200" algn="ctr">
              <a:spcBef>
                <a:spcPts val="0"/>
              </a:spcBef>
              <a:buNone/>
            </a:pPr>
            <a:endParaRPr lang="uk-UA" sz="180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 b="1"/>
              <a:t>Задача 1.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800"/>
              <a:t>Використовуючи універсальну дискримінанту функцію, спрогнозувати банкрутство підприємства «А».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ru-RU" sz="1800"/>
          </a:p>
          <a:p>
            <a:pPr marL="0" indent="457200" algn="just">
              <a:spcBef>
                <a:spcPts val="0"/>
              </a:spcBef>
              <a:buNone/>
            </a:pPr>
            <a:endParaRPr lang="uk-UA" sz="1800"/>
          </a:p>
          <a:p>
            <a:pPr marL="0" indent="457200" algn="just">
              <a:spcBef>
                <a:spcPts val="0"/>
              </a:spcBef>
              <a:buNone/>
            </a:pPr>
            <a:endParaRPr lang="uk-UA" sz="1800"/>
          </a:p>
          <a:p>
            <a:pPr marL="0" indent="457200" algn="just">
              <a:spcBef>
                <a:spcPts val="0"/>
              </a:spcBef>
              <a:buNone/>
            </a:pPr>
            <a:endParaRPr lang="uk-UA" sz="180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57290" y="2000240"/>
          <a:ext cx="5587705" cy="2011877"/>
        </p:xfrm>
        <a:graphic>
          <a:graphicData uri="http://schemas.openxmlformats.org/drawingml/2006/table">
            <a:tbl>
              <a:tblPr/>
              <a:tblGrid>
                <a:gridCol w="3824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3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Показник</a:t>
                      </a:r>
                      <a:endParaRPr lang="uk-UA" sz="13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Сума, тис. грн.</a:t>
                      </a:r>
                      <a:endParaRPr lang="uk-UA" sz="13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Грошовий потік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37 987,00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Прибуток.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4 000,00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Виручка від реалізації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40 100,00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Виробничі запаси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25 030,00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Зобов’язання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38 943,00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Активи (валюта балансу)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100 000,00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0</TotalTime>
  <Words>2585</Words>
  <Application>Microsoft Office PowerPoint</Application>
  <PresentationFormat>Екран (4:3)</PresentationFormat>
  <Paragraphs>240</Paragraphs>
  <Slides>39</Slides>
  <Notes>21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39</vt:i4>
      </vt:variant>
    </vt:vector>
  </HeadingPairs>
  <TitlesOfParts>
    <vt:vector size="46" baseType="lpstr">
      <vt:lpstr>Calibri</vt:lpstr>
      <vt:lpstr>Symbol</vt:lpstr>
      <vt:lpstr>Times New Roman</vt:lpstr>
      <vt:lpstr>Trebuchet MS</vt:lpstr>
      <vt:lpstr>Wingdings</vt:lpstr>
      <vt:lpstr>Wingdings 2</vt:lpstr>
      <vt:lpstr>Изящная</vt:lpstr>
      <vt:lpstr>Методи фінансового КОНТРОЛІНГу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ОСНОВИ ФІНАНСОВОЇ САНАЦІЇ ПІДПРИЄМСТВА</dc:title>
  <dc:creator>andrew</dc:creator>
  <cp:lastModifiedBy>Anastasiia Petruk</cp:lastModifiedBy>
  <cp:revision>219</cp:revision>
  <dcterms:created xsi:type="dcterms:W3CDTF">2013-11-10T19:44:00Z</dcterms:created>
  <dcterms:modified xsi:type="dcterms:W3CDTF">2026-10-07T16:55:39Z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E5C7F5C33224444A8A53ACC8D61B8C8E_12</vt:lpwstr>
  </property>
  <property fmtid="{D5CDD505-2E9C-101B-9397-08002B2CF9AE}" pid="3" name="KSOProductBuildVer">
    <vt:lpwstr>1049-12.2.0.23131</vt:lpwstr>
  </property>
</Properties>
</file>