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charts/chart1.xml" ContentType="application/vnd.openxmlformats-officedocument.drawingml.chart+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B2A4A"/>
                </a:solidFill>
                <a:latin typeface="Cambria"/>
              </a:defRPr>
            </a:pPr>
            <a:r>
              <a:rPr sz="1400" b="0" i="0" u="none" strike="noStrike">
                <a:solidFill>
                  <a:srgbClr val="1B2A4A"/>
                </a:solidFill>
                <a:latin typeface="Cambria"/>
              </a:rPr>
              <a:t>Power Distance Index (0–100)</a:t>
            </a:r>
          </a:p>
        </c:rich>
      </c:tx>
      <c:layout/>
      <c:overlay val="0"/>
    </c:title>
    <c:autoTitleDeleted val="0"/>
    <c:plotArea>
      <c:layout/>
      <c:barChart>
        <c:barDir val="col"/>
        <c:grouping val="clustered"/>
        <c:varyColors val="0"/>
        <c:ser>
          <c:idx val="0"/>
          <c:order val="0"/>
          <c:tx>
            <c:strRef>
              <c:f>Sheet1!$B$1</c:f>
              <c:strCache>
                <c:ptCount val="1"/>
                <c:pt idx="0">
                  <c:v>Series</c:v>
                </c:pt>
              </c:strCache>
            </c:strRef>
          </c:tx>
          <c:spPr>
            <a:solidFill>
              <a:srgbClr val="C9A227"/>
            </a:solidFill>
            <a:effectLst/>
          </c:spPr>
          <c:invertIfNegative val="0"/>
          <c:dLbls>
            <c:numFmt formatCode="General" sourceLinked="0"/>
            <c:txPr>
              <a:bodyPr/>
              <a:lstStyle/>
              <a:p>
                <a:pPr>
                  <a:defRPr b="0" i="0" strike="noStrike" sz="1100" u="none">
                    <a:solidFill>
                      <a:srgbClr val="1B2A4A"/>
                    </a:solidFill>
                    <a:latin typeface="Arial"/>
                  </a:defRPr>
                </a:pPr>
              </a:p>
            </c:txPr>
            <c:showLegendKey val="0"/>
            <c:showVal val="1"/>
            <c:showCatName val="0"/>
            <c:showSerName val="0"/>
            <c:showPercent val="0"/>
            <c:showBubbleSize val="0"/>
            <c:showLeaderLines val="0"/>
          </c:dLbls>
          <c:dPt>
            <c:idx val="0"/>
            <c:invertIfNegative val="0"/>
            <c:bubble3D val="0"/>
            <c:spPr>
              <a:solidFill>
                <a:srgbClr val="C9A227"/>
              </a:solidFill>
              <a:effectLst/>
            </c:spPr>
          </c:dPt>
          <c:dPt>
            <c:idx val="1"/>
            <c:invertIfNegative val="0"/>
            <c:bubble3D val="0"/>
            <c:spPr>
              <a:solidFill>
                <a:srgbClr val="1B2A4A"/>
              </a:solidFill>
              <a:effectLst/>
            </c:spPr>
          </c:dPt>
          <c:dPt>
            <c:idx val="2"/>
            <c:invertIfNegative val="0"/>
            <c:bubble3D val="0"/>
            <c:spPr>
              <a:solidFill>
                <a:srgbClr val="1B2A4A"/>
              </a:solidFill>
              <a:effectLst/>
            </c:spPr>
          </c:dPt>
          <c:dPt>
            <c:idx val="3"/>
            <c:invertIfNegative val="0"/>
            <c:bubble3D val="0"/>
            <c:spPr>
              <a:solidFill>
                <a:srgbClr val="1B2A4A"/>
              </a:solidFill>
              <a:effectLst/>
            </c:spPr>
          </c:dPt>
          <c:dPt>
            <c:idx val="4"/>
            <c:invertIfNegative val="0"/>
            <c:bubble3D val="0"/>
            <c:spPr>
              <a:solidFill>
                <a:srgbClr val="1B2A4A"/>
              </a:solidFill>
              <a:effectLst/>
            </c:spPr>
          </c:dPt>
          <c:dPt>
            <c:idx val="5"/>
            <c:invertIfNegative val="0"/>
            <c:bubble3D val="0"/>
            <c:spPr>
              <a:solidFill>
                <a:srgbClr val="1B2A4A"/>
              </a:solidFill>
              <a:effectLst/>
            </c:spPr>
          </c:dPt>
          <c:dPt>
            <c:idx val="6"/>
            <c:invertIfNegative val="0"/>
            <c:bubble3D val="0"/>
            <c:spPr>
              <a:solidFill>
                <a:srgbClr val="1B2A4A"/>
              </a:solidFill>
              <a:effectLst/>
            </c:spPr>
          </c:dPt>
          <c:dPt>
            <c:idx val="7"/>
            <c:invertIfNegative val="0"/>
            <c:bubble3D val="0"/>
            <c:spPr>
              <a:solidFill>
                <a:srgbClr val="1B2A4A"/>
              </a:solidFill>
              <a:effectLst/>
            </c:spPr>
          </c:dPt>
          <c:dPt>
            <c:idx val="8"/>
            <c:invertIfNegative val="0"/>
            <c:bubble3D val="0"/>
            <c:spPr>
              <a:solidFill>
                <a:srgbClr val="1B2A4A"/>
              </a:solidFill>
              <a:effectLst/>
            </c:spPr>
          </c:dPt>
          <c:dPt>
            <c:idx val="9"/>
            <c:invertIfNegative val="0"/>
            <c:bubble3D val="0"/>
            <c:spPr>
              <a:solidFill>
                <a:srgbClr val="1B2A4A"/>
              </a:solidFill>
              <a:effectLst/>
            </c:spPr>
          </c:dPt>
          <c:dPt>
            <c:idx val="10"/>
            <c:invertIfNegative val="0"/>
            <c:bubble3D val="0"/>
            <c:spPr>
              <a:solidFill>
                <a:srgbClr val="1B2A4A"/>
              </a:solidFill>
              <a:effectLst/>
            </c:spPr>
          </c:dPt>
          <c:cat>
            <c:multiLvlStrRef>
              <c:f>Sheet1!$A$2:$A$12</c:f>
              <c:multiLvlStrCache>
                <c:ptCount val="11"/>
                <c:lvl>
                  <c:pt idx="0">
                    <c:v>Ukraine</c:v>
                  </c:pt>
                  <c:pt idx="1">
                    <c:v>Poland</c:v>
                  </c:pt>
                  <c:pt idx="2">
                    <c:v>France</c:v>
                  </c:pt>
                  <c:pt idx="3">
                    <c:v>Italy</c:v>
                  </c:pt>
                  <c:pt idx="4">
                    <c:v>USA</c:v>
                  </c:pt>
                  <c:pt idx="5">
                    <c:v>Netherlands</c:v>
                  </c:pt>
                  <c:pt idx="6">
                    <c:v>Germany</c:v>
                  </c:pt>
                  <c:pt idx="7">
                    <c:v>United Kingdom</c:v>
                  </c:pt>
                  <c:pt idx="8">
                    <c:v>Sweden</c:v>
                  </c:pt>
                  <c:pt idx="9">
                    <c:v>Denmark</c:v>
                  </c:pt>
                  <c:pt idx="10">
                    <c:v>Austria</c:v>
                  </c:pt>
                </c:lvl>
              </c:multiLvlStrCache>
            </c:multiLvlStrRef>
          </c:cat>
          <c:val>
            <c:numRef>
              <c:f>Sheet1!$B$2:$B$12</c:f>
              <c:numCache>
                <c:formatCode>General</c:formatCode>
                <c:ptCount val="11"/>
                <c:pt idx="0">
                  <c:v>92</c:v>
                </c:pt>
                <c:pt idx="1">
                  <c:v>68</c:v>
                </c:pt>
                <c:pt idx="2">
                  <c:v>68</c:v>
                </c:pt>
                <c:pt idx="3">
                  <c:v>50</c:v>
                </c:pt>
                <c:pt idx="4">
                  <c:v>40</c:v>
                </c:pt>
                <c:pt idx="5">
                  <c:v>38</c:v>
                </c:pt>
                <c:pt idx="6">
                  <c:v>35</c:v>
                </c:pt>
                <c:pt idx="7">
                  <c:v>35</c:v>
                </c:pt>
                <c:pt idx="8">
                  <c:v>31</c:v>
                </c:pt>
                <c:pt idx="9">
                  <c:v>18</c:v>
                </c:pt>
                <c:pt idx="10">
                  <c:v>11</c:v>
                </c:pt>
              </c:numCache>
            </c:numRef>
          </c:val>
        </c:ser>
        <c:dLbls>
          <c:numFmt formatCode="General" sourceLinked="0"/>
          <c:txPr>
            <a:bodyPr/>
            <a:lstStyle/>
            <a:p>
              <a:pPr>
                <a:defRPr b="0" i="0" strike="noStrike" sz="1100" u="none">
                  <a:solidFill>
                    <a:srgbClr val="1B2A4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B3445"/>
                </a:solidFill>
                <a:latin typeface="Calibri"/>
              </a:defRPr>
            </a:pPr>
            <a:endParaRPr lang="en-US"/>
          </a:p>
        </c:txPr>
        <c:crossAx val="2094734552"/>
        <c:crosses val="autoZero"/>
        <c:auto val="1"/>
        <c:lblAlgn val="ctr"/>
        <c:noMultiLvlLbl val="1"/>
      </c:catAx>
      <c:valAx>
        <c:axId val="2094734552"/>
        <c:scaling>
          <c:orientation val="minMax"/>
          <c:max val="1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lecture moves from the basic concept of a project to the specific conditions under which international projects are managed. Sections 1–4 build the conceptual vocabulary; Section 5 introduces the methodological toolkit; Section 6 explains why international projects demand particular managerial competencies.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PMBOK (PMI): a temporary endeavour undertaken to create a unique product, service or result. ISO 21500:2021 adds the dimension of coordinated and controlled tasks and explicit constraints of time, cost and resources. Emphasise the two core attributes: temporariness (defined start and end) and uniqueness (the result differs from all similar products or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international project is implemented with the participation of actors (donors, implementers, partners, beneficiaries) belonging to different national jurisdictions; it is financed wholly or in part from foreign or supranational sources (EU programmes, international financial institutions, donor funds, diplomatic missions); and it is directed towards problems of a cross-border, regional or global dimension, or towards developing the capacity of the recipient country in line with the donor's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sector, any project — including an international one — displays these seven features. Ask students to identify each feature in a project they know. Note that even within a standard donor programme every project is an unrepeatable combination of objectives, context, team and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seven generic features, international projects add four specific ones: transnationality, donor-orientation, accountability under international standards (financial and substantive reporting under EU or other donor rules), and the intercultural character of communication and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Classification helps to select the appropriate management tools and to identify the relevant donor rules. A single project can be classified simultaneously under all five criteria — for example, an Erasmus+ Capacity Building project is EU-funded, educational, transnational, capacity-building and consortium-based.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category of funder has its own priorities, procedures and scale of funding. EU programmes (Horizon Europe, Erasmus+, Interreg, EU4Business); IFIs (World Bank, EBRD, EIB); development agencies and donor funds (USAID, GIZ, SIDA, the European Endowment for Democracy); embassies (small grants); and international NGOs. Funding sources are examined in detail in Lecture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project is a temporary endeavour with a specific, measurable result. A programme is a group of related projects managed in a coordinated way to obtain benefits not available from managing them individually — e.g. Horizon Europe, united by the strategic goal of strengthening Europe's scientific and innovation capacity. A portfolio is a collection of projects, programmes and operational activities managed as a group to achieve organisational strategy; its components need not be functionally related (e.g. a university's portfolio of international projects funded by different donors).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table to test understanding: ask students to place the Horizon Europe framework programme, a single Horizon Europe research project, and a university's full set of international projects into the correct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follows the logic of Project Cycle Management (PCM) used by the European Commission and most donors. Walk through each phase, emphasising the documents produced and the decision taken at the end of each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may be mid-term, final or ex-post. Monitoring is shown as a phase for didactic clarity but is in fact a cross-cutting process throughout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is carried out in parallel with implementation, and the findings of evaluation may prompt the revision of plans. Management is therefore iterative: information from later phases feeds back into earlier ones. Ask: why is monitoring considered a cross-cutting process rather than a separate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environment is the totality of actors whose interests and resources influence the project or are affected by it. The map moves from the consortium at the core (coordinator and partners), through the donor and associated partners, to target groups and beneficiaries, and finally the wider stakeholders: public authorities, the academic community, the media, competing initiatives and the general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donor sets funding priorities, procedural requirements, and criteria for evaluating applications and reports. The coordinator (lead applicant) bears principal contractual responsibility. Partners (co-applicants) are each responsible for a defined part of the work plan. Associated partners join without direct funding, providing expert, advisory or organisational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beneficiaries are the immediate recipients of the project's services or products; final beneficiaries are broader groups on whom the project has an indirect effect. Target groups are affected directly and positively at the level of the project purpose and interact with the project during implementation. Stakeholders is the broadest category. The distinction is essential for stakeholder analysis and for constructing the logframe.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PMBOK is a universal, sector-neutral methodology, widely applied in the private sector and increasingly in international technical-assistance projects. The classic structure (as presented in the PMBOK Guide up to the 6th edition, 2017) combines ten knowledge areas with five process groups.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6th edition (2017): process-based — 10 knowledge areas, 5 process groups, 49 processes. 7th edition (2021): principle-based — 12 principles and 8 performance domains. 8th edition (2025): 6 principles (holistic view; focus on value; quality in processes and deliverables; accountable leadership; sustainability; empowered culture), 7 performance domains (governance, scope, schedule, finance, stakeholders, resources, risk), 40 processes embedded in the domains, and 5 focus areas corresponding to the former process groups. Students should be aware which edition a donor or employer refers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PM² was developed by the European Commission's Centre of Excellence in Project Management (CoEPM²) for projects within EU institutions and subsequently adapted for grant projects under Union programmes. It combines elements of PMBOK and PRINCE2 and offers standardised artefacts and a phase structure adapted to public and supranational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PCM was introduced by the European Commission for managing external assistance (development and cooperation) projects. It structures the project across six life-cycle phases and requires the mandatory application of the Logical Framework Approach at the formulation stage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LFA involves the sequential analysis of stakeholders, problems, objectives and strategies, followed by the development of the logframe — a table structuring the hierarchy of objectives with indicators, sources of verification and assumptions. It is mandatory in most EU grant calls and serves as a common language between applicant and donor. The logframe is examined in detail in Lecture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overview supports the independent work on Topic 1: a comparative analysis of PMBOK, PM² and PCM in the international project environment. Ask students which methodology best suits (a) a USAID technical-assistance project, (b) an Erasmus+ consortium, (c) a private-sector investment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Uncertainty: political instability, exchange-rate fluctuations, legislative change, logistical constraints and — for projects in Ukraine under current conditions — additional security risks (risk management is covered in Topic 7). Resource constraints: fixed budget, strict eligibility rules, mandatory co-financing, tight reporting deadlines, limited flexibility to reallocate between budget lines without prior consent. Asymmetry: the donor sets the rules; the applicant must demonstrate conformity. Transparency: public funds entail anti-corruption safeguards, prevention of conflicts of interest and double funding, and good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Distance Index (Hofstede): the extent to which less powerful members of organisations accept that power is distributed unequally. Ukraine scores 92, markedly higher than most EU partner countries — implications for decision-making, feedback and delegation within consortia. E. Hall distinguishes monochronic cultures (linear scheduling, strict deadlines) from polychronic ones (parallel tasks, flexible time). Scores: Hofstede Insights country comparison tool; Hofstede, Hofstede &amp; Minkov, Cultures and Organizations (2010).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slideLayout" Target="../slideLayouts/slideLayout1.xml"/><Relationship Id="rId11"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slideLayout" Target="../slideLayouts/slideLayout1.xml"/><Relationship Id="rId9"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slideLayout" Target="../slideLayouts/slideLayout1.xml"/><Relationship Id="rId7"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30-1.png"/><Relationship Id="rId3" Type="http://schemas.openxmlformats.org/officeDocument/2006/relationships/image" Target="../media/image-30-2.png"/><Relationship Id="rId4" Type="http://schemas.openxmlformats.org/officeDocument/2006/relationships/image" Target="../media/image-30-3.png"/><Relationship Id="rId5" Type="http://schemas.openxmlformats.org/officeDocument/2006/relationships/slideLayout" Target="../slideLayouts/slideLayout1.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image" Target="../media/image-31-5.png"/><Relationship Id="rId6" Type="http://schemas.openxmlformats.org/officeDocument/2006/relationships/image" Target="../media/image-31-6.png"/><Relationship Id="rId7" Type="http://schemas.openxmlformats.org/officeDocument/2006/relationships/slideLayout" Target="../slideLayouts/slideLayout1.xml"/><Relationship Id="rId8"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1</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Theoretical and Methodological Foundations of International Project Management</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Essence and typology of international projects, the project life cycle, the project environment and core management methodologies</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1  ·  Design and Preparation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essence, features and typology of international projects</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Project, programme and portfolio: the relationship between the concepts</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life cycle of an international project</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international project environment: donors, partners, beneficiaries, target groups, stakeholders</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Project management methodologies: PMBOK, PM², PCM and the Logical Framework Approach</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Managing under uncertainty, intercultural interaction and limited resources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Essence, Features and Typology of International Projects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a project according to international standards?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makes a project international?</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can international projects be classified?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1.1 · THE CONCEPT OF A PROJECT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What Is a Project? Two Standard Definitions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645920"/>
            <a:ext cx="5394960" cy="2971800"/>
          </a:xfrm>
          <a:prstGeom prst="roundRect">
            <a:avLst>
              <a:gd name="adj" fmla="val 2462"/>
            </a:avLst>
          </a:prstGeom>
          <a:solidFill>
            <a:srgbClr val="E8EEF9"/>
          </a:solidFill>
          <a:ln/>
        </p:spPr>
      </p:sp>
      <p:sp>
        <p:nvSpPr>
          <p:cNvPr id="8" name="Shape 5"/>
          <p:cNvSpPr/>
          <p:nvPr/>
        </p:nvSpPr>
        <p:spPr>
          <a:xfrm>
            <a:off x="868680" y="196596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041502" y="2138782"/>
            <a:ext cx="294437" cy="294437"/>
          </a:xfrm>
          <a:prstGeom prst="rect">
            <a:avLst/>
          </a:prstGeom>
        </p:spPr>
      </p:pic>
      <p:sp>
        <p:nvSpPr>
          <p:cNvPr id="10" name="Text 6"/>
          <p:cNvSpPr txBox="1"/>
          <p:nvPr/>
        </p:nvSpPr>
        <p:spPr>
          <a:xfrm>
            <a:off x="1737360" y="1965960"/>
            <a:ext cx="3840480" cy="64008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PMBOK Guide (PMI)</a:t>
            </a:r>
            <a:endParaRPr lang="en-US" sz="2000" dirty="0"/>
          </a:p>
        </p:txBody>
      </p:sp>
      <p:sp>
        <p:nvSpPr>
          <p:cNvPr id="11" name="Text 7"/>
          <p:cNvSpPr txBox="1"/>
          <p:nvPr/>
        </p:nvSpPr>
        <p:spPr>
          <a:xfrm>
            <a:off x="1737360" y="2743200"/>
            <a:ext cx="3840480" cy="1325880"/>
          </a:xfrm>
          <a:prstGeom prst="rect">
            <a:avLst/>
          </a:prstGeom>
          <a:noFill/>
          <a:ln/>
        </p:spPr>
        <p:txBody>
          <a:bodyPr wrap="square" lIns="0" tIns="0" rIns="0" bIns="0" rtlCol="0" anchor="t"/>
          <a:lstStyle/>
          <a:p>
            <a:pPr indent="0" marL="0">
              <a:buNone/>
            </a:pPr>
            <a:r>
              <a:rPr lang="en-US" sz="2000" i="1" dirty="0">
                <a:solidFill>
                  <a:srgbClr val="1B2A4A"/>
                </a:solidFill>
                <a:latin typeface="Cambria" pitchFamily="34" charset="0"/>
                <a:ea typeface="Cambria" pitchFamily="34" charset="-122"/>
                <a:cs typeface="Cambria" pitchFamily="34" charset="-120"/>
              </a:rPr>
              <a:t>“A temporary endeavour undertaken to create a unique product, service or result.”</a:t>
            </a:r>
            <a:endParaRPr lang="en-US" sz="2000" dirty="0"/>
          </a:p>
        </p:txBody>
      </p:sp>
      <p:sp>
        <p:nvSpPr>
          <p:cNvPr id="12" name="Text 8"/>
          <p:cNvSpPr txBox="1"/>
          <p:nvPr/>
        </p:nvSpPr>
        <p:spPr>
          <a:xfrm>
            <a:off x="1737360" y="4160520"/>
            <a:ext cx="3840480" cy="274320"/>
          </a:xfrm>
          <a:prstGeom prst="rect">
            <a:avLst/>
          </a:prstGeom>
          <a:noFill/>
          <a:ln/>
        </p:spPr>
        <p:txBody>
          <a:bodyPr wrap="square" lIns="0" tIns="0" rIns="0" bIns="0" rtlCol="0" anchor="t"/>
          <a:lstStyle/>
          <a:p>
            <a:pPr indent="0" marL="0">
              <a:buNone/>
            </a:pPr>
            <a:r>
              <a:rPr lang="en-US" sz="1100" dirty="0">
                <a:solidFill>
                  <a:srgbClr val="64708C"/>
                </a:solidFill>
                <a:latin typeface="Calibri" pitchFamily="34" charset="0"/>
                <a:ea typeface="Calibri" pitchFamily="34" charset="-122"/>
                <a:cs typeface="Calibri" pitchFamily="34" charset="-120"/>
              </a:rPr>
              <a:t>A Guide to the Project Management Body of Knowledge, Project Management Institute</a:t>
            </a:r>
            <a:endParaRPr lang="en-US" sz="1100" dirty="0"/>
          </a:p>
        </p:txBody>
      </p:sp>
      <p:sp>
        <p:nvSpPr>
          <p:cNvPr id="13" name="Shape 9"/>
          <p:cNvSpPr/>
          <p:nvPr/>
        </p:nvSpPr>
        <p:spPr>
          <a:xfrm>
            <a:off x="6245352" y="1645920"/>
            <a:ext cx="5394960" cy="2971800"/>
          </a:xfrm>
          <a:prstGeom prst="roundRect">
            <a:avLst>
              <a:gd name="adj" fmla="val 2462"/>
            </a:avLst>
          </a:prstGeom>
          <a:solidFill>
            <a:srgbClr val="E8EEF9"/>
          </a:solidFill>
          <a:ln/>
        </p:spPr>
      </p:sp>
      <p:sp>
        <p:nvSpPr>
          <p:cNvPr id="14" name="Shape 10"/>
          <p:cNvSpPr/>
          <p:nvPr/>
        </p:nvSpPr>
        <p:spPr>
          <a:xfrm>
            <a:off x="6565392" y="1965960"/>
            <a:ext cx="640080" cy="64008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6738214" y="2138782"/>
            <a:ext cx="294437" cy="294437"/>
          </a:xfrm>
          <a:prstGeom prst="rect">
            <a:avLst/>
          </a:prstGeom>
        </p:spPr>
      </p:pic>
      <p:sp>
        <p:nvSpPr>
          <p:cNvPr id="16" name="Text 11"/>
          <p:cNvSpPr txBox="1"/>
          <p:nvPr/>
        </p:nvSpPr>
        <p:spPr>
          <a:xfrm>
            <a:off x="7434072" y="1965960"/>
            <a:ext cx="3840480" cy="64008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ISO 21500:2021</a:t>
            </a:r>
            <a:endParaRPr lang="en-US" sz="2000" dirty="0"/>
          </a:p>
        </p:txBody>
      </p:sp>
      <p:sp>
        <p:nvSpPr>
          <p:cNvPr id="17" name="Text 12"/>
          <p:cNvSpPr txBox="1"/>
          <p:nvPr/>
        </p:nvSpPr>
        <p:spPr>
          <a:xfrm>
            <a:off x="7434072" y="2743200"/>
            <a:ext cx="3840480" cy="1325880"/>
          </a:xfrm>
          <a:prstGeom prst="rect">
            <a:avLst/>
          </a:prstGeom>
          <a:noFill/>
          <a:ln/>
        </p:spPr>
        <p:txBody>
          <a:bodyPr wrap="square" lIns="0" tIns="0" rIns="0" bIns="0" rtlCol="0" anchor="t"/>
          <a:lstStyle/>
          <a:p>
            <a:pPr indent="0" marL="0">
              <a:buNone/>
            </a:pPr>
            <a:r>
              <a:rPr lang="en-US" sz="1600" i="1" dirty="0">
                <a:solidFill>
                  <a:srgbClr val="1B2A4A"/>
                </a:solidFill>
                <a:latin typeface="Cambria" pitchFamily="34" charset="0"/>
                <a:ea typeface="Cambria" pitchFamily="34" charset="-122"/>
                <a:cs typeface="Cambria" pitchFamily="34" charset="-120"/>
              </a:rPr>
              <a:t>“A unique set of processes consisting of coordinated and controlled tasks with start and finish dates, undertaken to achieve an objective … including constraints on time, cost and resources.”</a:t>
            </a:r>
            <a:endParaRPr lang="en-US" sz="1600" dirty="0"/>
          </a:p>
        </p:txBody>
      </p:sp>
      <p:sp>
        <p:nvSpPr>
          <p:cNvPr id="18" name="Text 13"/>
          <p:cNvSpPr txBox="1"/>
          <p:nvPr/>
        </p:nvSpPr>
        <p:spPr>
          <a:xfrm>
            <a:off x="7434072" y="4160520"/>
            <a:ext cx="3840480" cy="274320"/>
          </a:xfrm>
          <a:prstGeom prst="rect">
            <a:avLst/>
          </a:prstGeom>
          <a:noFill/>
          <a:ln/>
        </p:spPr>
        <p:txBody>
          <a:bodyPr wrap="square" lIns="0" tIns="0" rIns="0" bIns="0" rtlCol="0" anchor="t"/>
          <a:lstStyle/>
          <a:p>
            <a:pPr indent="0" marL="0">
              <a:buNone/>
            </a:pPr>
            <a:r>
              <a:rPr lang="en-US" sz="1100" dirty="0">
                <a:solidFill>
                  <a:srgbClr val="64708C"/>
                </a:solidFill>
                <a:latin typeface="Calibri" pitchFamily="34" charset="0"/>
                <a:ea typeface="Calibri" pitchFamily="34" charset="-122"/>
                <a:cs typeface="Calibri" pitchFamily="34" charset="-120"/>
              </a:rPr>
              <a:t>Project, programme and portfolio management — Context and concepts</a:t>
            </a:r>
            <a:endParaRPr lang="en-US" sz="1100" dirty="0"/>
          </a:p>
        </p:txBody>
      </p:sp>
      <p:sp>
        <p:nvSpPr>
          <p:cNvPr id="19" name="Shape 14"/>
          <p:cNvSpPr/>
          <p:nvPr/>
        </p:nvSpPr>
        <p:spPr>
          <a:xfrm>
            <a:off x="548640" y="4846320"/>
            <a:ext cx="5394960" cy="1280160"/>
          </a:xfrm>
          <a:prstGeom prst="roundRect">
            <a:avLst>
              <a:gd name="adj" fmla="val 5714"/>
            </a:avLst>
          </a:prstGeom>
          <a:solidFill>
            <a:srgbClr val="F4F7FC"/>
          </a:solidFill>
          <a:ln/>
        </p:spPr>
      </p:sp>
      <p:sp>
        <p:nvSpPr>
          <p:cNvPr id="20" name="Shape 15"/>
          <p:cNvSpPr/>
          <p:nvPr/>
        </p:nvSpPr>
        <p:spPr>
          <a:xfrm>
            <a:off x="777240" y="5138928"/>
            <a:ext cx="685800" cy="685800"/>
          </a:xfrm>
          <a:prstGeom prst="ellipse">
            <a:avLst/>
          </a:prstGeom>
          <a:solidFill>
            <a:srgbClr val="1B2A4A"/>
          </a:solidFill>
          <a:ln/>
        </p:spPr>
      </p:sp>
      <p:pic>
        <p:nvPicPr>
          <p:cNvPr id="21" name="Image 2" descr="preencoded.png">    </p:cNvPr>
          <p:cNvPicPr>
            <a:picLocks noChangeAspect="1"/>
          </p:cNvPicPr>
          <p:nvPr/>
        </p:nvPicPr>
        <p:blipFill>
          <a:blip r:embed="rId3"/>
          <a:stretch>
            <a:fillRect/>
          </a:stretch>
        </p:blipFill>
        <p:spPr>
          <a:xfrm>
            <a:off x="962406" y="5324094"/>
            <a:ext cx="315468" cy="315468"/>
          </a:xfrm>
          <a:prstGeom prst="rect">
            <a:avLst/>
          </a:prstGeom>
        </p:spPr>
      </p:pic>
      <p:sp>
        <p:nvSpPr>
          <p:cNvPr id="22" name="Text 16"/>
          <p:cNvSpPr txBox="1"/>
          <p:nvPr/>
        </p:nvSpPr>
        <p:spPr>
          <a:xfrm>
            <a:off x="1691640" y="4937760"/>
            <a:ext cx="4114800" cy="109728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Temporariness</a:t>
            </a:r>
            <a:endParaRPr lang="en-US" sz="1400" dirty="0"/>
          </a:p>
          <a:p>
            <a:pPr indent="0" marL="0">
              <a:buNone/>
            </a:pPr>
            <a:r>
              <a:rPr lang="en-US" sz="1350" dirty="0">
                <a:solidFill>
                  <a:srgbClr val="2B3445"/>
                </a:solidFill>
                <a:latin typeface="Calibri" pitchFamily="34" charset="0"/>
                <a:ea typeface="Calibri" pitchFamily="34" charset="-122"/>
                <a:cs typeface="Calibri" pitchFamily="34" charset="-120"/>
              </a:rPr>
              <a:t>Every project has a clearly defined beginning and end.</a:t>
            </a:r>
            <a:endParaRPr lang="en-US" sz="1400" dirty="0"/>
          </a:p>
        </p:txBody>
      </p:sp>
      <p:sp>
        <p:nvSpPr>
          <p:cNvPr id="23" name="Shape 17"/>
          <p:cNvSpPr/>
          <p:nvPr/>
        </p:nvSpPr>
        <p:spPr>
          <a:xfrm>
            <a:off x="6245352" y="4846320"/>
            <a:ext cx="5394960" cy="1280160"/>
          </a:xfrm>
          <a:prstGeom prst="roundRect">
            <a:avLst>
              <a:gd name="adj" fmla="val 5714"/>
            </a:avLst>
          </a:prstGeom>
          <a:solidFill>
            <a:srgbClr val="F4F7FC"/>
          </a:solidFill>
          <a:ln/>
        </p:spPr>
      </p:sp>
      <p:sp>
        <p:nvSpPr>
          <p:cNvPr id="24" name="Shape 18"/>
          <p:cNvSpPr/>
          <p:nvPr/>
        </p:nvSpPr>
        <p:spPr>
          <a:xfrm>
            <a:off x="6473952" y="5138928"/>
            <a:ext cx="685800" cy="68580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6659118" y="5324094"/>
            <a:ext cx="315468" cy="315468"/>
          </a:xfrm>
          <a:prstGeom prst="rect">
            <a:avLst/>
          </a:prstGeom>
        </p:spPr>
      </p:pic>
      <p:sp>
        <p:nvSpPr>
          <p:cNvPr id="26" name="Text 19"/>
          <p:cNvSpPr txBox="1"/>
          <p:nvPr/>
        </p:nvSpPr>
        <p:spPr>
          <a:xfrm>
            <a:off x="7388352" y="4937760"/>
            <a:ext cx="4114800" cy="109728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Uniqueness</a:t>
            </a:r>
            <a:endParaRPr lang="en-US" sz="1400" dirty="0"/>
          </a:p>
          <a:p>
            <a:pPr indent="0" marL="0">
              <a:buNone/>
            </a:pPr>
            <a:r>
              <a:rPr lang="en-US" sz="1350" dirty="0">
                <a:solidFill>
                  <a:srgbClr val="2B3445"/>
                </a:solidFill>
                <a:latin typeface="Calibri" pitchFamily="34" charset="0"/>
                <a:ea typeface="Calibri" pitchFamily="34" charset="-122"/>
                <a:cs typeface="Calibri" pitchFamily="34" charset="-120"/>
              </a:rPr>
              <a:t>The product, service or result differs in some way from all similar ones.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1.1 · THE CONCEPT OF A PROJECT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What Makes a Project International?</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48640" y="1645920"/>
            <a:ext cx="10972800" cy="365760"/>
          </a:xfrm>
          <a:prstGeom prst="rect">
            <a:avLst/>
          </a:prstGeom>
          <a:noFill/>
          <a:ln/>
        </p:spPr>
        <p:txBody>
          <a:bodyPr wrap="square" lIns="0" tIns="0" rIns="0" bIns="0" rtlCol="0" anchor="t"/>
          <a:lstStyle/>
          <a:p>
            <a:pPr indent="0" marL="0">
              <a:buNone/>
            </a:pPr>
            <a:r>
              <a:rPr lang="en-US" sz="1600" i="1" dirty="0">
                <a:solidFill>
                  <a:srgbClr val="64708C"/>
                </a:solidFill>
                <a:latin typeface="Calibri" pitchFamily="34" charset="0"/>
                <a:ea typeface="Calibri" pitchFamily="34" charset="-122"/>
                <a:cs typeface="Calibri" pitchFamily="34" charset="-120"/>
              </a:rPr>
              <a:t>An international project is a project that meets four interrelated criteria:</a:t>
            </a:r>
            <a:endParaRPr lang="en-US" sz="1600" dirty="0"/>
          </a:p>
        </p:txBody>
      </p:sp>
      <p:sp>
        <p:nvSpPr>
          <p:cNvPr id="8" name="Shape 5"/>
          <p:cNvSpPr/>
          <p:nvPr/>
        </p:nvSpPr>
        <p:spPr>
          <a:xfrm>
            <a:off x="548640" y="2240280"/>
            <a:ext cx="2567178" cy="2743200"/>
          </a:xfrm>
          <a:prstGeom prst="roundRect">
            <a:avLst>
              <a:gd name="adj" fmla="val 2850"/>
            </a:avLst>
          </a:prstGeom>
          <a:solidFill>
            <a:srgbClr val="F4F7FC"/>
          </a:solidFill>
          <a:ln/>
        </p:spPr>
      </p:sp>
      <p:sp>
        <p:nvSpPr>
          <p:cNvPr id="9" name="Shape 6"/>
          <p:cNvSpPr/>
          <p:nvPr/>
        </p:nvSpPr>
        <p:spPr>
          <a:xfrm>
            <a:off x="777240" y="2468880"/>
            <a:ext cx="548640" cy="54864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25373" y="2617013"/>
            <a:ext cx="252374" cy="252374"/>
          </a:xfrm>
          <a:prstGeom prst="rect">
            <a:avLst/>
          </a:prstGeom>
        </p:spPr>
      </p:pic>
      <p:sp>
        <p:nvSpPr>
          <p:cNvPr id="11" name="Text 7"/>
          <p:cNvSpPr txBox="1"/>
          <p:nvPr/>
        </p:nvSpPr>
        <p:spPr>
          <a:xfrm>
            <a:off x="777240" y="3154680"/>
            <a:ext cx="2109978" cy="411480"/>
          </a:xfrm>
          <a:prstGeom prst="rect">
            <a:avLst/>
          </a:prstGeom>
          <a:noFill/>
          <a:ln/>
        </p:spPr>
        <p:txBody>
          <a:bodyPr wrap="square" lIns="0" tIns="0" rIns="0" bIns="0" rtlCol="0" anchor="ctr">
            <a:normAutofit/>
          </a:bodyPr>
          <a:lstStyle/>
          <a:p>
            <a:pPr indent="0" marL="0">
              <a:buNone/>
            </a:pPr>
            <a:r>
              <a:rPr lang="en-US" sz="1600" b="1" dirty="0">
                <a:solidFill>
                  <a:srgbClr val="1B2A4A"/>
                </a:solidFill>
                <a:latin typeface="Calibri" pitchFamily="34" charset="0"/>
                <a:ea typeface="Calibri" pitchFamily="34" charset="-122"/>
                <a:cs typeface="Calibri" pitchFamily="34" charset="-120"/>
              </a:rPr>
              <a:t>Multinational actors</a:t>
            </a:r>
            <a:endParaRPr lang="en-US" sz="1600" dirty="0"/>
          </a:p>
        </p:txBody>
      </p:sp>
      <p:sp>
        <p:nvSpPr>
          <p:cNvPr id="12" name="Text 8"/>
          <p:cNvSpPr txBox="1"/>
          <p:nvPr/>
        </p:nvSpPr>
        <p:spPr>
          <a:xfrm>
            <a:off x="777240" y="3611880"/>
            <a:ext cx="2109978" cy="11887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Donors, implementers, partners and beneficiaries belong to different national jurisdictions.</a:t>
            </a:r>
            <a:endParaRPr lang="en-US" sz="1300" dirty="0"/>
          </a:p>
        </p:txBody>
      </p:sp>
      <p:sp>
        <p:nvSpPr>
          <p:cNvPr id="13" name="Shape 9"/>
          <p:cNvSpPr/>
          <p:nvPr/>
        </p:nvSpPr>
        <p:spPr>
          <a:xfrm>
            <a:off x="3390138" y="2240280"/>
            <a:ext cx="2567178" cy="2743200"/>
          </a:xfrm>
          <a:prstGeom prst="roundRect">
            <a:avLst>
              <a:gd name="adj" fmla="val 2850"/>
            </a:avLst>
          </a:prstGeom>
          <a:solidFill>
            <a:srgbClr val="F4F7FC"/>
          </a:solidFill>
          <a:ln/>
        </p:spPr>
      </p:sp>
      <p:sp>
        <p:nvSpPr>
          <p:cNvPr id="14" name="Shape 10"/>
          <p:cNvSpPr/>
          <p:nvPr/>
        </p:nvSpPr>
        <p:spPr>
          <a:xfrm>
            <a:off x="3618738" y="2468880"/>
            <a:ext cx="548640" cy="54864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3766871" y="2617013"/>
            <a:ext cx="252374" cy="252374"/>
          </a:xfrm>
          <a:prstGeom prst="rect">
            <a:avLst/>
          </a:prstGeom>
        </p:spPr>
      </p:pic>
      <p:sp>
        <p:nvSpPr>
          <p:cNvPr id="16" name="Text 11"/>
          <p:cNvSpPr txBox="1"/>
          <p:nvPr/>
        </p:nvSpPr>
        <p:spPr>
          <a:xfrm>
            <a:off x="3618738" y="3154680"/>
            <a:ext cx="2109978" cy="411480"/>
          </a:xfrm>
          <a:prstGeom prst="rect">
            <a:avLst/>
          </a:prstGeom>
          <a:noFill/>
          <a:ln/>
        </p:spPr>
        <p:txBody>
          <a:bodyPr wrap="square" lIns="0" tIns="0" rIns="0" bIns="0" rtlCol="0" anchor="ctr">
            <a:normAutofit/>
          </a:bodyPr>
          <a:lstStyle/>
          <a:p>
            <a:pPr indent="0" marL="0">
              <a:buNone/>
            </a:pPr>
            <a:r>
              <a:rPr lang="en-US" sz="1600" b="1" dirty="0">
                <a:solidFill>
                  <a:srgbClr val="1B2A4A"/>
                </a:solidFill>
                <a:latin typeface="Calibri" pitchFamily="34" charset="0"/>
                <a:ea typeface="Calibri" pitchFamily="34" charset="-122"/>
                <a:cs typeface="Calibri" pitchFamily="34" charset="-120"/>
              </a:rPr>
              <a:t>External funding</a:t>
            </a:r>
            <a:endParaRPr lang="en-US" sz="1600" dirty="0"/>
          </a:p>
        </p:txBody>
      </p:sp>
      <p:sp>
        <p:nvSpPr>
          <p:cNvPr id="17" name="Text 12"/>
          <p:cNvSpPr txBox="1"/>
          <p:nvPr/>
        </p:nvSpPr>
        <p:spPr>
          <a:xfrm>
            <a:off x="3618738" y="3611880"/>
            <a:ext cx="2109978" cy="11887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Financed wholly or partly from foreign or supranational sources: EU programmes, IFIs, donor funds, diplomatic missions.</a:t>
            </a:r>
            <a:endParaRPr lang="en-US" sz="1300" dirty="0"/>
          </a:p>
        </p:txBody>
      </p:sp>
      <p:sp>
        <p:nvSpPr>
          <p:cNvPr id="18" name="Shape 13"/>
          <p:cNvSpPr/>
          <p:nvPr/>
        </p:nvSpPr>
        <p:spPr>
          <a:xfrm>
            <a:off x="6231636" y="2240280"/>
            <a:ext cx="2567178" cy="2743200"/>
          </a:xfrm>
          <a:prstGeom prst="roundRect">
            <a:avLst>
              <a:gd name="adj" fmla="val 2850"/>
            </a:avLst>
          </a:prstGeom>
          <a:solidFill>
            <a:srgbClr val="F4F7FC"/>
          </a:solidFill>
          <a:ln/>
        </p:spPr>
      </p:sp>
      <p:sp>
        <p:nvSpPr>
          <p:cNvPr id="19" name="Shape 14"/>
          <p:cNvSpPr/>
          <p:nvPr/>
        </p:nvSpPr>
        <p:spPr>
          <a:xfrm>
            <a:off x="6460236" y="2468880"/>
            <a:ext cx="548640" cy="54864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6608369" y="2617013"/>
            <a:ext cx="252374" cy="252374"/>
          </a:xfrm>
          <a:prstGeom prst="rect">
            <a:avLst/>
          </a:prstGeom>
        </p:spPr>
      </p:pic>
      <p:sp>
        <p:nvSpPr>
          <p:cNvPr id="21" name="Text 15"/>
          <p:cNvSpPr txBox="1"/>
          <p:nvPr/>
        </p:nvSpPr>
        <p:spPr>
          <a:xfrm>
            <a:off x="6460236" y="3154680"/>
            <a:ext cx="2109978" cy="411480"/>
          </a:xfrm>
          <a:prstGeom prst="rect">
            <a:avLst/>
          </a:prstGeom>
          <a:noFill/>
          <a:ln/>
        </p:spPr>
        <p:txBody>
          <a:bodyPr wrap="square" lIns="0" tIns="0" rIns="0" bIns="0" rtlCol="0" anchor="ctr">
            <a:normAutofit/>
          </a:bodyPr>
          <a:lstStyle/>
          <a:p>
            <a:pPr indent="0" marL="0">
              <a:buNone/>
            </a:pPr>
            <a:r>
              <a:rPr lang="en-US" sz="1600" b="1" dirty="0">
                <a:solidFill>
                  <a:srgbClr val="1B2A4A"/>
                </a:solidFill>
                <a:latin typeface="Calibri" pitchFamily="34" charset="0"/>
                <a:ea typeface="Calibri" pitchFamily="34" charset="-122"/>
                <a:cs typeface="Calibri" pitchFamily="34" charset="-120"/>
              </a:rPr>
              <a:t>Transnational problem</a:t>
            </a:r>
            <a:endParaRPr lang="en-US" sz="1600" dirty="0"/>
          </a:p>
        </p:txBody>
      </p:sp>
      <p:sp>
        <p:nvSpPr>
          <p:cNvPr id="22" name="Text 16"/>
          <p:cNvSpPr txBox="1"/>
          <p:nvPr/>
        </p:nvSpPr>
        <p:spPr>
          <a:xfrm>
            <a:off x="6460236" y="3611880"/>
            <a:ext cx="2109978" cy="11887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Addresses problems of a cross-border, regional or global dimension.</a:t>
            </a:r>
            <a:endParaRPr lang="en-US" sz="1300" dirty="0"/>
          </a:p>
        </p:txBody>
      </p:sp>
      <p:sp>
        <p:nvSpPr>
          <p:cNvPr id="23" name="Shape 17"/>
          <p:cNvSpPr/>
          <p:nvPr/>
        </p:nvSpPr>
        <p:spPr>
          <a:xfrm>
            <a:off x="9073134" y="2240280"/>
            <a:ext cx="2567178" cy="2743200"/>
          </a:xfrm>
          <a:prstGeom prst="roundRect">
            <a:avLst>
              <a:gd name="adj" fmla="val 2850"/>
            </a:avLst>
          </a:prstGeom>
          <a:solidFill>
            <a:srgbClr val="F4F7FC"/>
          </a:solidFill>
          <a:ln/>
        </p:spPr>
      </p:sp>
      <p:sp>
        <p:nvSpPr>
          <p:cNvPr id="24" name="Shape 18"/>
          <p:cNvSpPr/>
          <p:nvPr/>
        </p:nvSpPr>
        <p:spPr>
          <a:xfrm>
            <a:off x="9301734" y="2468880"/>
            <a:ext cx="548640" cy="54864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9449867" y="2617013"/>
            <a:ext cx="252374" cy="252374"/>
          </a:xfrm>
          <a:prstGeom prst="rect">
            <a:avLst/>
          </a:prstGeom>
        </p:spPr>
      </p:pic>
      <p:sp>
        <p:nvSpPr>
          <p:cNvPr id="26" name="Text 19"/>
          <p:cNvSpPr txBox="1"/>
          <p:nvPr/>
        </p:nvSpPr>
        <p:spPr>
          <a:xfrm>
            <a:off x="9301734" y="3154680"/>
            <a:ext cx="2109978" cy="411480"/>
          </a:xfrm>
          <a:prstGeom prst="rect">
            <a:avLst/>
          </a:prstGeom>
          <a:noFill/>
          <a:ln/>
        </p:spPr>
        <p:txBody>
          <a:bodyPr wrap="square" lIns="0" tIns="0" rIns="0" bIns="0" rtlCol="0" anchor="ctr">
            <a:normAutofit/>
          </a:bodyPr>
          <a:lstStyle/>
          <a:p>
            <a:pPr indent="0" marL="0">
              <a:buNone/>
            </a:pPr>
            <a:r>
              <a:rPr lang="en-US" sz="1600" b="1" dirty="0">
                <a:solidFill>
                  <a:srgbClr val="1B2A4A"/>
                </a:solidFill>
                <a:latin typeface="Calibri" pitchFamily="34" charset="0"/>
                <a:ea typeface="Calibri" pitchFamily="34" charset="-122"/>
                <a:cs typeface="Calibri" pitchFamily="34" charset="-120"/>
              </a:rPr>
              <a:t>Capacity development</a:t>
            </a:r>
            <a:endParaRPr lang="en-US" sz="1600" dirty="0"/>
          </a:p>
        </p:txBody>
      </p:sp>
      <p:sp>
        <p:nvSpPr>
          <p:cNvPr id="27" name="Text 20"/>
          <p:cNvSpPr txBox="1"/>
          <p:nvPr/>
        </p:nvSpPr>
        <p:spPr>
          <a:xfrm>
            <a:off x="9301734" y="3611880"/>
            <a:ext cx="2109978" cy="11887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Develops the capacity of the recipient country in accordance with the donor's priorities.</a:t>
            </a:r>
            <a:endParaRPr lang="en-US" sz="1300" dirty="0"/>
          </a:p>
        </p:txBody>
      </p:sp>
      <p:sp>
        <p:nvSpPr>
          <p:cNvPr id="28" name="Shape 21"/>
          <p:cNvSpPr/>
          <p:nvPr/>
        </p:nvSpPr>
        <p:spPr>
          <a:xfrm>
            <a:off x="548640" y="5212080"/>
            <a:ext cx="11091672" cy="914400"/>
          </a:xfrm>
          <a:prstGeom prst="roundRect">
            <a:avLst>
              <a:gd name="adj" fmla="val 8000"/>
            </a:avLst>
          </a:prstGeom>
          <a:solidFill>
            <a:srgbClr val="1B2A4A"/>
          </a:solidFill>
          <a:ln/>
        </p:spPr>
      </p:sp>
      <p:sp>
        <p:nvSpPr>
          <p:cNvPr id="29" name="Shape 22"/>
          <p:cNvSpPr/>
          <p:nvPr/>
        </p:nvSpPr>
        <p:spPr>
          <a:xfrm>
            <a:off x="777240" y="5394960"/>
            <a:ext cx="548640" cy="548640"/>
          </a:xfrm>
          <a:prstGeom prst="ellipse">
            <a:avLst/>
          </a:prstGeom>
          <a:solidFill>
            <a:srgbClr val="31487A"/>
          </a:solidFill>
          <a:ln/>
        </p:spPr>
      </p:sp>
      <p:pic>
        <p:nvPicPr>
          <p:cNvPr id="30" name="Image 4" descr="preencoded.png">    </p:cNvPr>
          <p:cNvPicPr>
            <a:picLocks noChangeAspect="1"/>
          </p:cNvPicPr>
          <p:nvPr/>
        </p:nvPicPr>
        <p:blipFill>
          <a:blip r:embed="rId5"/>
          <a:stretch>
            <a:fillRect/>
          </a:stretch>
        </p:blipFill>
        <p:spPr>
          <a:xfrm>
            <a:off x="925373" y="5543093"/>
            <a:ext cx="252374" cy="252374"/>
          </a:xfrm>
          <a:prstGeom prst="rect">
            <a:avLst/>
          </a:prstGeom>
        </p:spPr>
      </p:pic>
      <p:sp>
        <p:nvSpPr>
          <p:cNvPr id="31" name="Text 23"/>
          <p:cNvSpPr txBox="1"/>
          <p:nvPr/>
        </p:nvSpPr>
        <p:spPr>
          <a:xfrm>
            <a:off x="1554480" y="5303520"/>
            <a:ext cx="9857232" cy="7315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Example: an Erasmus+ Capacity Building consortium of Ukrainian and EU universities, funded from the EU budget and aimed at modernising higher education, meets all four criteria.</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1.2 · GENERIC FEATURES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Seven Generic Features of Any Project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48640" y="1645920"/>
            <a:ext cx="2567178" cy="2103120"/>
          </a:xfrm>
          <a:prstGeom prst="roundRect">
            <a:avLst>
              <a:gd name="adj" fmla="val 3478"/>
            </a:avLst>
          </a:prstGeom>
          <a:solidFill>
            <a:srgbClr val="F4F7FC"/>
          </a:solidFill>
          <a:ln/>
        </p:spPr>
      </p:sp>
      <p:sp>
        <p:nvSpPr>
          <p:cNvPr id="8" name="Shape 5"/>
          <p:cNvSpPr/>
          <p:nvPr/>
        </p:nvSpPr>
        <p:spPr>
          <a:xfrm>
            <a:off x="777240" y="187452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13028" y="2010308"/>
            <a:ext cx="231343" cy="231343"/>
          </a:xfrm>
          <a:prstGeom prst="rect">
            <a:avLst/>
          </a:prstGeom>
        </p:spPr>
      </p:pic>
      <p:sp>
        <p:nvSpPr>
          <p:cNvPr id="10" name="Text 6"/>
          <p:cNvSpPr txBox="1"/>
          <p:nvPr/>
        </p:nvSpPr>
        <p:spPr>
          <a:xfrm>
            <a:off x="1463040" y="187452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Temporariness</a:t>
            </a:r>
            <a:endParaRPr lang="en-US" sz="1500" dirty="0"/>
          </a:p>
        </p:txBody>
      </p:sp>
      <p:sp>
        <p:nvSpPr>
          <p:cNvPr id="11" name="Text 7"/>
          <p:cNvSpPr txBox="1"/>
          <p:nvPr/>
        </p:nvSpPr>
        <p:spPr>
          <a:xfrm>
            <a:off x="777240" y="251460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 defined start date and end date.</a:t>
            </a:r>
            <a:endParaRPr lang="en-US" sz="1300" dirty="0"/>
          </a:p>
        </p:txBody>
      </p:sp>
      <p:sp>
        <p:nvSpPr>
          <p:cNvPr id="12" name="Shape 8"/>
          <p:cNvSpPr/>
          <p:nvPr/>
        </p:nvSpPr>
        <p:spPr>
          <a:xfrm>
            <a:off x="3390138" y="1645920"/>
            <a:ext cx="2567178" cy="2103120"/>
          </a:xfrm>
          <a:prstGeom prst="roundRect">
            <a:avLst>
              <a:gd name="adj" fmla="val 3478"/>
            </a:avLst>
          </a:prstGeom>
          <a:solidFill>
            <a:srgbClr val="F4F7FC"/>
          </a:solidFill>
          <a:ln/>
        </p:spPr>
      </p:sp>
      <p:sp>
        <p:nvSpPr>
          <p:cNvPr id="13" name="Shape 9"/>
          <p:cNvSpPr/>
          <p:nvPr/>
        </p:nvSpPr>
        <p:spPr>
          <a:xfrm>
            <a:off x="3618738" y="1874520"/>
            <a:ext cx="502920" cy="50292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3754526" y="2010308"/>
            <a:ext cx="231343" cy="231343"/>
          </a:xfrm>
          <a:prstGeom prst="rect">
            <a:avLst/>
          </a:prstGeom>
        </p:spPr>
      </p:pic>
      <p:sp>
        <p:nvSpPr>
          <p:cNvPr id="15" name="Text 10"/>
          <p:cNvSpPr txBox="1"/>
          <p:nvPr/>
        </p:nvSpPr>
        <p:spPr>
          <a:xfrm>
            <a:off x="4304538" y="187452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Uniqueness of result</a:t>
            </a:r>
            <a:endParaRPr lang="en-US" sz="1500" dirty="0"/>
          </a:p>
        </p:txBody>
      </p:sp>
      <p:sp>
        <p:nvSpPr>
          <p:cNvPr id="16" name="Text 11"/>
          <p:cNvSpPr txBox="1"/>
          <p:nvPr/>
        </p:nvSpPr>
        <p:spPr>
          <a:xfrm>
            <a:off x="3618738" y="251460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An unrepeatable combination of objectives, context, team and resources.</a:t>
            </a:r>
            <a:endParaRPr lang="en-US" sz="1300" dirty="0"/>
          </a:p>
        </p:txBody>
      </p:sp>
      <p:sp>
        <p:nvSpPr>
          <p:cNvPr id="17" name="Shape 12"/>
          <p:cNvSpPr/>
          <p:nvPr/>
        </p:nvSpPr>
        <p:spPr>
          <a:xfrm>
            <a:off x="6231636" y="1645920"/>
            <a:ext cx="2567178" cy="2103120"/>
          </a:xfrm>
          <a:prstGeom prst="roundRect">
            <a:avLst>
              <a:gd name="adj" fmla="val 3478"/>
            </a:avLst>
          </a:prstGeom>
          <a:solidFill>
            <a:srgbClr val="F4F7FC"/>
          </a:solidFill>
          <a:ln/>
        </p:spPr>
      </p:sp>
      <p:sp>
        <p:nvSpPr>
          <p:cNvPr id="18" name="Shape 13"/>
          <p:cNvSpPr/>
          <p:nvPr/>
        </p:nvSpPr>
        <p:spPr>
          <a:xfrm>
            <a:off x="6460236" y="1874520"/>
            <a:ext cx="502920" cy="50292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6596024" y="2010308"/>
            <a:ext cx="231343" cy="231343"/>
          </a:xfrm>
          <a:prstGeom prst="rect">
            <a:avLst/>
          </a:prstGeom>
        </p:spPr>
      </p:pic>
      <p:sp>
        <p:nvSpPr>
          <p:cNvPr id="20" name="Text 14"/>
          <p:cNvSpPr txBox="1"/>
          <p:nvPr/>
        </p:nvSpPr>
        <p:spPr>
          <a:xfrm>
            <a:off x="7146036" y="187452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Purposefulness</a:t>
            </a:r>
            <a:endParaRPr lang="en-US" sz="1500" dirty="0"/>
          </a:p>
        </p:txBody>
      </p:sp>
      <p:sp>
        <p:nvSpPr>
          <p:cNvPr id="21" name="Text 15"/>
          <p:cNvSpPr txBox="1"/>
          <p:nvPr/>
        </p:nvSpPr>
        <p:spPr>
          <a:xfrm>
            <a:off x="6460236" y="251460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All actions serve a predetermined goal measured by indicators.</a:t>
            </a:r>
            <a:endParaRPr lang="en-US" sz="1300" dirty="0"/>
          </a:p>
        </p:txBody>
      </p:sp>
      <p:sp>
        <p:nvSpPr>
          <p:cNvPr id="22" name="Shape 16"/>
          <p:cNvSpPr/>
          <p:nvPr/>
        </p:nvSpPr>
        <p:spPr>
          <a:xfrm>
            <a:off x="9073134" y="1645920"/>
            <a:ext cx="2567178" cy="2103120"/>
          </a:xfrm>
          <a:prstGeom prst="roundRect">
            <a:avLst>
              <a:gd name="adj" fmla="val 3478"/>
            </a:avLst>
          </a:prstGeom>
          <a:solidFill>
            <a:srgbClr val="F4F7FC"/>
          </a:solidFill>
          <a:ln/>
        </p:spPr>
      </p:sp>
      <p:sp>
        <p:nvSpPr>
          <p:cNvPr id="23" name="Shape 17"/>
          <p:cNvSpPr/>
          <p:nvPr/>
        </p:nvSpPr>
        <p:spPr>
          <a:xfrm>
            <a:off x="9301734" y="1874520"/>
            <a:ext cx="502920" cy="50292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9437522" y="2010308"/>
            <a:ext cx="231343" cy="231343"/>
          </a:xfrm>
          <a:prstGeom prst="rect">
            <a:avLst/>
          </a:prstGeom>
        </p:spPr>
      </p:pic>
      <p:sp>
        <p:nvSpPr>
          <p:cNvPr id="25" name="Text 18"/>
          <p:cNvSpPr txBox="1"/>
          <p:nvPr/>
        </p:nvSpPr>
        <p:spPr>
          <a:xfrm>
            <a:off x="9987534" y="187452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Resource constraints</a:t>
            </a:r>
            <a:endParaRPr lang="en-US" sz="1500" dirty="0"/>
          </a:p>
        </p:txBody>
      </p:sp>
      <p:sp>
        <p:nvSpPr>
          <p:cNvPr id="26" name="Text 19"/>
          <p:cNvSpPr txBox="1"/>
          <p:nvPr/>
        </p:nvSpPr>
        <p:spPr>
          <a:xfrm>
            <a:off x="9301734" y="251460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 fixed budget, staffing provision and time frame.</a:t>
            </a:r>
            <a:endParaRPr lang="en-US" sz="1300" dirty="0"/>
          </a:p>
        </p:txBody>
      </p:sp>
      <p:sp>
        <p:nvSpPr>
          <p:cNvPr id="27" name="Shape 20"/>
          <p:cNvSpPr/>
          <p:nvPr/>
        </p:nvSpPr>
        <p:spPr>
          <a:xfrm>
            <a:off x="548640" y="4023360"/>
            <a:ext cx="2567178" cy="2103120"/>
          </a:xfrm>
          <a:prstGeom prst="roundRect">
            <a:avLst>
              <a:gd name="adj" fmla="val 3478"/>
            </a:avLst>
          </a:prstGeom>
          <a:solidFill>
            <a:srgbClr val="F4F7FC"/>
          </a:solidFill>
          <a:ln/>
        </p:spPr>
      </p:sp>
      <p:sp>
        <p:nvSpPr>
          <p:cNvPr id="28" name="Shape 21"/>
          <p:cNvSpPr/>
          <p:nvPr/>
        </p:nvSpPr>
        <p:spPr>
          <a:xfrm>
            <a:off x="777240" y="4251960"/>
            <a:ext cx="502920" cy="50292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913028" y="4387748"/>
            <a:ext cx="231343" cy="231343"/>
          </a:xfrm>
          <a:prstGeom prst="rect">
            <a:avLst/>
          </a:prstGeom>
        </p:spPr>
      </p:pic>
      <p:sp>
        <p:nvSpPr>
          <p:cNvPr id="30" name="Text 22"/>
          <p:cNvSpPr txBox="1"/>
          <p:nvPr/>
        </p:nvSpPr>
        <p:spPr>
          <a:xfrm>
            <a:off x="1463040" y="425196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Complexity</a:t>
            </a:r>
            <a:endParaRPr lang="en-US" sz="1500" dirty="0"/>
          </a:p>
        </p:txBody>
      </p:sp>
      <p:sp>
        <p:nvSpPr>
          <p:cNvPr id="31" name="Text 23"/>
          <p:cNvSpPr txBox="1"/>
          <p:nvPr/>
        </p:nvSpPr>
        <p:spPr>
          <a:xfrm>
            <a:off x="777240" y="489204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Competencies from various fields of knowledge must be combined.</a:t>
            </a:r>
            <a:endParaRPr lang="en-US" sz="1300" dirty="0"/>
          </a:p>
        </p:txBody>
      </p:sp>
      <p:sp>
        <p:nvSpPr>
          <p:cNvPr id="32" name="Shape 24"/>
          <p:cNvSpPr/>
          <p:nvPr/>
        </p:nvSpPr>
        <p:spPr>
          <a:xfrm>
            <a:off x="3390138" y="4023360"/>
            <a:ext cx="2567178" cy="2103120"/>
          </a:xfrm>
          <a:prstGeom prst="roundRect">
            <a:avLst>
              <a:gd name="adj" fmla="val 3478"/>
            </a:avLst>
          </a:prstGeom>
          <a:solidFill>
            <a:srgbClr val="F4F7FC"/>
          </a:solidFill>
          <a:ln/>
        </p:spPr>
      </p:sp>
      <p:sp>
        <p:nvSpPr>
          <p:cNvPr id="33" name="Shape 25"/>
          <p:cNvSpPr/>
          <p:nvPr/>
        </p:nvSpPr>
        <p:spPr>
          <a:xfrm>
            <a:off x="3618738" y="4251960"/>
            <a:ext cx="502920" cy="502920"/>
          </a:xfrm>
          <a:prstGeom prst="ellipse">
            <a:avLst/>
          </a:prstGeom>
          <a:solidFill>
            <a:srgbClr val="1B2A4A"/>
          </a:solidFill>
          <a:ln/>
        </p:spPr>
      </p:sp>
      <p:pic>
        <p:nvPicPr>
          <p:cNvPr id="34" name="Image 5" descr="preencoded.png">    </p:cNvPr>
          <p:cNvPicPr>
            <a:picLocks noChangeAspect="1"/>
          </p:cNvPicPr>
          <p:nvPr/>
        </p:nvPicPr>
        <p:blipFill>
          <a:blip r:embed="rId6"/>
          <a:stretch>
            <a:fillRect/>
          </a:stretch>
        </p:blipFill>
        <p:spPr>
          <a:xfrm>
            <a:off x="3754526" y="4387748"/>
            <a:ext cx="231343" cy="231343"/>
          </a:xfrm>
          <a:prstGeom prst="rect">
            <a:avLst/>
          </a:prstGeom>
        </p:spPr>
      </p:pic>
      <p:sp>
        <p:nvSpPr>
          <p:cNvPr id="35" name="Text 26"/>
          <p:cNvSpPr txBox="1"/>
          <p:nvPr/>
        </p:nvSpPr>
        <p:spPr>
          <a:xfrm>
            <a:off x="4304538" y="425196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Risk and uncertainty</a:t>
            </a:r>
            <a:endParaRPr lang="en-US" sz="1500" dirty="0"/>
          </a:p>
        </p:txBody>
      </p:sp>
      <p:sp>
        <p:nvSpPr>
          <p:cNvPr id="36" name="Text 27"/>
          <p:cNvSpPr txBox="1"/>
          <p:nvPr/>
        </p:nvSpPr>
        <p:spPr>
          <a:xfrm>
            <a:off x="3618738" y="489204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Factors not fully controllable by the project team.</a:t>
            </a:r>
            <a:endParaRPr lang="en-US" sz="1300" dirty="0"/>
          </a:p>
        </p:txBody>
      </p:sp>
      <p:sp>
        <p:nvSpPr>
          <p:cNvPr id="37" name="Shape 28"/>
          <p:cNvSpPr/>
          <p:nvPr/>
        </p:nvSpPr>
        <p:spPr>
          <a:xfrm>
            <a:off x="6231636" y="4023360"/>
            <a:ext cx="2567178" cy="2103120"/>
          </a:xfrm>
          <a:prstGeom prst="roundRect">
            <a:avLst>
              <a:gd name="adj" fmla="val 3478"/>
            </a:avLst>
          </a:prstGeom>
          <a:solidFill>
            <a:srgbClr val="F4F7FC"/>
          </a:solidFill>
          <a:ln/>
        </p:spPr>
      </p:sp>
      <p:sp>
        <p:nvSpPr>
          <p:cNvPr id="38" name="Shape 29"/>
          <p:cNvSpPr/>
          <p:nvPr/>
        </p:nvSpPr>
        <p:spPr>
          <a:xfrm>
            <a:off x="6460236" y="4251960"/>
            <a:ext cx="502920" cy="502920"/>
          </a:xfrm>
          <a:prstGeom prst="ellipse">
            <a:avLst/>
          </a:prstGeom>
          <a:solidFill>
            <a:srgbClr val="1B2A4A"/>
          </a:solidFill>
          <a:ln/>
        </p:spPr>
      </p:sp>
      <p:pic>
        <p:nvPicPr>
          <p:cNvPr id="39" name="Image 6" descr="preencoded.png">    </p:cNvPr>
          <p:cNvPicPr>
            <a:picLocks noChangeAspect="1"/>
          </p:cNvPicPr>
          <p:nvPr/>
        </p:nvPicPr>
        <p:blipFill>
          <a:blip r:embed="rId7"/>
          <a:stretch>
            <a:fillRect/>
          </a:stretch>
        </p:blipFill>
        <p:spPr>
          <a:xfrm>
            <a:off x="6596024" y="4387748"/>
            <a:ext cx="231343" cy="231343"/>
          </a:xfrm>
          <a:prstGeom prst="rect">
            <a:avLst/>
          </a:prstGeom>
        </p:spPr>
      </p:pic>
      <p:sp>
        <p:nvSpPr>
          <p:cNvPr id="40" name="Text 30"/>
          <p:cNvSpPr txBox="1"/>
          <p:nvPr/>
        </p:nvSpPr>
        <p:spPr>
          <a:xfrm>
            <a:off x="7146036" y="4251960"/>
            <a:ext cx="151561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Phased implementation</a:t>
            </a:r>
            <a:endParaRPr lang="en-US" sz="1500" dirty="0"/>
          </a:p>
        </p:txBody>
      </p:sp>
      <p:sp>
        <p:nvSpPr>
          <p:cNvPr id="41" name="Text 31"/>
          <p:cNvSpPr txBox="1"/>
          <p:nvPr/>
        </p:nvSpPr>
        <p:spPr>
          <a:xfrm>
            <a:off x="6460236" y="4892040"/>
            <a:ext cx="2109978" cy="10515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Sequential progression through life-cycle stages.</a:t>
            </a:r>
            <a:endParaRPr lang="en-US" sz="1300" dirty="0"/>
          </a:p>
        </p:txBody>
      </p:sp>
      <p:sp>
        <p:nvSpPr>
          <p:cNvPr id="42" name="Shape 32"/>
          <p:cNvSpPr/>
          <p:nvPr/>
        </p:nvSpPr>
        <p:spPr>
          <a:xfrm>
            <a:off x="9073134" y="4023360"/>
            <a:ext cx="2567178" cy="2103120"/>
          </a:xfrm>
          <a:prstGeom prst="roundRect">
            <a:avLst>
              <a:gd name="adj" fmla="val 3478"/>
            </a:avLst>
          </a:prstGeom>
          <a:solidFill>
            <a:srgbClr val="1B2A4A"/>
          </a:solidFill>
          <a:ln/>
        </p:spPr>
      </p:sp>
      <p:sp>
        <p:nvSpPr>
          <p:cNvPr id="43" name="Text 33"/>
          <p:cNvSpPr txBox="1"/>
          <p:nvPr/>
        </p:nvSpPr>
        <p:spPr>
          <a:xfrm>
            <a:off x="9299448" y="4206240"/>
            <a:ext cx="2103120" cy="731520"/>
          </a:xfrm>
          <a:prstGeom prst="rect">
            <a:avLst/>
          </a:prstGeom>
          <a:noFill/>
          <a:ln/>
        </p:spPr>
        <p:txBody>
          <a:bodyPr wrap="square" lIns="0" tIns="0" rIns="0" bIns="0" rtlCol="0" anchor="t"/>
          <a:lstStyle/>
          <a:p>
            <a:pPr indent="0" marL="0">
              <a:buNone/>
            </a:pPr>
            <a:r>
              <a:rPr lang="en-US" sz="3600" b="1" dirty="0">
                <a:solidFill>
                  <a:srgbClr val="C9A227"/>
                </a:solidFill>
                <a:latin typeface="Cambria" pitchFamily="34" charset="0"/>
                <a:ea typeface="Cambria" pitchFamily="34" charset="-122"/>
                <a:cs typeface="Cambria" pitchFamily="34" charset="-120"/>
              </a:rPr>
              <a:t>+ 4</a:t>
            </a:r>
            <a:endParaRPr lang="en-US" sz="3600" dirty="0"/>
          </a:p>
        </p:txBody>
      </p:sp>
      <p:sp>
        <p:nvSpPr>
          <p:cNvPr id="44" name="Text 34"/>
          <p:cNvSpPr txBox="1"/>
          <p:nvPr/>
        </p:nvSpPr>
        <p:spPr>
          <a:xfrm>
            <a:off x="9299448" y="4983480"/>
            <a:ext cx="2148840" cy="91440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specific features are added for international projects (next slide)</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1.2 · SPECIFIC FEATURES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What International Projects Add to the Generic Features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48640" y="1865376"/>
            <a:ext cx="566928" cy="566928"/>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701711" y="2018447"/>
            <a:ext cx="260787" cy="260787"/>
          </a:xfrm>
          <a:prstGeom prst="rect">
            <a:avLst/>
          </a:prstGeom>
        </p:spPr>
      </p:pic>
      <p:sp>
        <p:nvSpPr>
          <p:cNvPr id="9" name="Text 5"/>
          <p:cNvSpPr txBox="1"/>
          <p:nvPr/>
        </p:nvSpPr>
        <p:spPr>
          <a:xfrm>
            <a:off x="1389888" y="1691640"/>
            <a:ext cx="5742432" cy="97383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Transnationality</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The involvement of actors from different countries.</a:t>
            </a:r>
            <a:endParaRPr lang="en-US" sz="1400" dirty="0"/>
          </a:p>
        </p:txBody>
      </p:sp>
      <p:sp>
        <p:nvSpPr>
          <p:cNvPr id="10" name="Shape 6"/>
          <p:cNvSpPr/>
          <p:nvPr/>
        </p:nvSpPr>
        <p:spPr>
          <a:xfrm>
            <a:off x="548640" y="3003804"/>
            <a:ext cx="566928" cy="566928"/>
          </a:xfrm>
          <a:prstGeom prst="ellipse">
            <a:avLst/>
          </a:prstGeom>
          <a:solidFill>
            <a:srgbClr val="1B2A4A"/>
          </a:solidFill>
          <a:ln/>
        </p:spPr>
      </p:sp>
      <p:pic>
        <p:nvPicPr>
          <p:cNvPr id="11" name="Image 1" descr="preencoded.png">    </p:cNvPr>
          <p:cNvPicPr>
            <a:picLocks noChangeAspect="1"/>
          </p:cNvPicPr>
          <p:nvPr/>
        </p:nvPicPr>
        <p:blipFill>
          <a:blip r:embed="rId2"/>
          <a:stretch>
            <a:fillRect/>
          </a:stretch>
        </p:blipFill>
        <p:spPr>
          <a:xfrm>
            <a:off x="701711" y="3156875"/>
            <a:ext cx="260787" cy="260787"/>
          </a:xfrm>
          <a:prstGeom prst="rect">
            <a:avLst/>
          </a:prstGeom>
        </p:spPr>
      </p:pic>
      <p:sp>
        <p:nvSpPr>
          <p:cNvPr id="12" name="Text 7"/>
          <p:cNvSpPr txBox="1"/>
          <p:nvPr/>
        </p:nvSpPr>
        <p:spPr>
          <a:xfrm>
            <a:off x="1389888" y="2830068"/>
            <a:ext cx="5742432" cy="97383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Donor-orientation</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Subordination to the donor's requirements and procedures.</a:t>
            </a:r>
            <a:endParaRPr lang="en-US" sz="1400" dirty="0"/>
          </a:p>
        </p:txBody>
      </p:sp>
      <p:sp>
        <p:nvSpPr>
          <p:cNvPr id="13" name="Shape 8"/>
          <p:cNvSpPr/>
          <p:nvPr/>
        </p:nvSpPr>
        <p:spPr>
          <a:xfrm>
            <a:off x="548640" y="4142232"/>
            <a:ext cx="566928" cy="566928"/>
          </a:xfrm>
          <a:prstGeom prst="ellipse">
            <a:avLst/>
          </a:prstGeom>
          <a:solidFill>
            <a:srgbClr val="1B2A4A"/>
          </a:solidFill>
          <a:ln/>
        </p:spPr>
      </p:sp>
      <p:pic>
        <p:nvPicPr>
          <p:cNvPr id="14" name="Image 2" descr="preencoded.png">    </p:cNvPr>
          <p:cNvPicPr>
            <a:picLocks noChangeAspect="1"/>
          </p:cNvPicPr>
          <p:nvPr/>
        </p:nvPicPr>
        <p:blipFill>
          <a:blip r:embed="rId3"/>
          <a:stretch>
            <a:fillRect/>
          </a:stretch>
        </p:blipFill>
        <p:spPr>
          <a:xfrm>
            <a:off x="701711" y="4295303"/>
            <a:ext cx="260787" cy="260787"/>
          </a:xfrm>
          <a:prstGeom prst="rect">
            <a:avLst/>
          </a:prstGeom>
        </p:spPr>
      </p:pic>
      <p:sp>
        <p:nvSpPr>
          <p:cNvPr id="15" name="Text 9"/>
          <p:cNvSpPr txBox="1"/>
          <p:nvPr/>
        </p:nvSpPr>
        <p:spPr>
          <a:xfrm>
            <a:off x="1389888" y="3968496"/>
            <a:ext cx="5742432" cy="97383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Accountability under international standards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Financial and substantive reporting in accordance with EU or other donor rules.</a:t>
            </a:r>
            <a:endParaRPr lang="en-US" sz="1400" dirty="0"/>
          </a:p>
        </p:txBody>
      </p:sp>
      <p:sp>
        <p:nvSpPr>
          <p:cNvPr id="16" name="Shape 10"/>
          <p:cNvSpPr/>
          <p:nvPr/>
        </p:nvSpPr>
        <p:spPr>
          <a:xfrm>
            <a:off x="548640" y="5280660"/>
            <a:ext cx="566928" cy="566928"/>
          </a:xfrm>
          <a:prstGeom prst="ellipse">
            <a:avLst/>
          </a:prstGeom>
          <a:solidFill>
            <a:srgbClr val="1B2A4A"/>
          </a:solidFill>
          <a:ln/>
        </p:spPr>
      </p:sp>
      <p:pic>
        <p:nvPicPr>
          <p:cNvPr id="17" name="Image 3" descr="preencoded.png">    </p:cNvPr>
          <p:cNvPicPr>
            <a:picLocks noChangeAspect="1"/>
          </p:cNvPicPr>
          <p:nvPr/>
        </p:nvPicPr>
        <p:blipFill>
          <a:blip r:embed="rId4"/>
          <a:stretch>
            <a:fillRect/>
          </a:stretch>
        </p:blipFill>
        <p:spPr>
          <a:xfrm>
            <a:off x="701711" y="5433731"/>
            <a:ext cx="260787" cy="260787"/>
          </a:xfrm>
          <a:prstGeom prst="rect">
            <a:avLst/>
          </a:prstGeom>
        </p:spPr>
      </p:pic>
      <p:sp>
        <p:nvSpPr>
          <p:cNvPr id="18" name="Text 11"/>
          <p:cNvSpPr txBox="1"/>
          <p:nvPr/>
        </p:nvSpPr>
        <p:spPr>
          <a:xfrm>
            <a:off x="1389888" y="5106924"/>
            <a:ext cx="5742432" cy="97383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Intercultural character</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Communication and management across different cultural traditions.</a:t>
            </a:r>
            <a:endParaRPr lang="en-US" sz="1400" dirty="0"/>
          </a:p>
        </p:txBody>
      </p:sp>
      <p:sp>
        <p:nvSpPr>
          <p:cNvPr id="19" name="Shape 12"/>
          <p:cNvSpPr/>
          <p:nvPr/>
        </p:nvSpPr>
        <p:spPr>
          <a:xfrm>
            <a:off x="7635240" y="1691640"/>
            <a:ext cx="4005072" cy="4389120"/>
          </a:xfrm>
          <a:prstGeom prst="roundRect">
            <a:avLst>
              <a:gd name="adj" fmla="val 1826"/>
            </a:avLst>
          </a:prstGeom>
          <a:solidFill>
            <a:srgbClr val="1B2A4A"/>
          </a:solidFill>
          <a:ln/>
        </p:spPr>
      </p:sp>
      <p:sp>
        <p:nvSpPr>
          <p:cNvPr id="20" name="Text 13"/>
          <p:cNvSpPr txBox="1"/>
          <p:nvPr/>
        </p:nvSpPr>
        <p:spPr>
          <a:xfrm>
            <a:off x="7635240" y="2240280"/>
            <a:ext cx="4005072" cy="1188720"/>
          </a:xfrm>
          <a:prstGeom prst="rect">
            <a:avLst/>
          </a:prstGeom>
          <a:noFill/>
          <a:ln/>
        </p:spPr>
        <p:txBody>
          <a:bodyPr wrap="square" lIns="0" tIns="0" rIns="0" bIns="0" rtlCol="0" anchor="t"/>
          <a:lstStyle/>
          <a:p>
            <a:pPr algn="ctr" indent="0" marL="0">
              <a:buNone/>
            </a:pPr>
            <a:r>
              <a:rPr lang="en-US" sz="6600" b="1" dirty="0">
                <a:solidFill>
                  <a:srgbClr val="C9A227"/>
                </a:solidFill>
                <a:latin typeface="Cambria" pitchFamily="34" charset="0"/>
                <a:ea typeface="Cambria" pitchFamily="34" charset="-122"/>
                <a:cs typeface="Cambria" pitchFamily="34" charset="-120"/>
              </a:rPr>
              <a:t>7 + 4</a:t>
            </a:r>
            <a:endParaRPr lang="en-US" sz="6600" dirty="0"/>
          </a:p>
        </p:txBody>
      </p:sp>
      <p:sp>
        <p:nvSpPr>
          <p:cNvPr id="21" name="Text 14"/>
          <p:cNvSpPr txBox="1"/>
          <p:nvPr/>
        </p:nvSpPr>
        <p:spPr>
          <a:xfrm>
            <a:off x="8001000" y="3566160"/>
            <a:ext cx="3273552" cy="1188720"/>
          </a:xfrm>
          <a:prstGeom prst="rect">
            <a:avLst/>
          </a:prstGeom>
          <a:noFill/>
          <a:ln/>
        </p:spPr>
        <p:txBody>
          <a:bodyPr wrap="square" lIns="0" tIns="0" rIns="0" bIns="0" rtlCol="0" anchor="t"/>
          <a:lstStyle/>
          <a:p>
            <a:pPr algn="ctr" indent="0" marL="0">
              <a:buNone/>
            </a:pPr>
            <a:r>
              <a:rPr lang="en-US" sz="1500" dirty="0">
                <a:solidFill>
                  <a:srgbClr val="FFFFFF"/>
                </a:solidFill>
                <a:latin typeface="Calibri" pitchFamily="34" charset="0"/>
                <a:ea typeface="Calibri" pitchFamily="34" charset="-122"/>
                <a:cs typeface="Calibri" pitchFamily="34" charset="-120"/>
              </a:rPr>
              <a:t>seven generic features shared by all projects, plus four features specific to international projects</a:t>
            </a:r>
            <a:endParaRPr lang="en-US" sz="1500" dirty="0"/>
          </a:p>
        </p:txBody>
      </p:sp>
      <p:sp>
        <p:nvSpPr>
          <p:cNvPr id="22" name="Text 15"/>
          <p:cNvSpPr txBox="1"/>
          <p:nvPr/>
        </p:nvSpPr>
        <p:spPr>
          <a:xfrm>
            <a:off x="8001000" y="4892040"/>
            <a:ext cx="3273552" cy="822960"/>
          </a:xfrm>
          <a:prstGeom prst="rect">
            <a:avLst/>
          </a:prstGeom>
          <a:noFill/>
          <a:ln/>
        </p:spPr>
        <p:txBody>
          <a:bodyPr wrap="square" lIns="0" tIns="0" rIns="0" bIns="0" rtlCol="0" anchor="t"/>
          <a:lstStyle/>
          <a:p>
            <a:pPr algn="ctr" indent="0" marL="0">
              <a:buNone/>
            </a:pPr>
            <a:r>
              <a:rPr lang="en-US" sz="1250" i="1" dirty="0">
                <a:solidFill>
                  <a:srgbClr val="AFC0DD"/>
                </a:solidFill>
                <a:latin typeface="Calibri" pitchFamily="34" charset="0"/>
                <a:ea typeface="Calibri" pitchFamily="34" charset="-122"/>
                <a:cs typeface="Calibri" pitchFamily="34" charset="-120"/>
              </a:rPr>
              <a:t>Together they define the managerial profile of an international project.</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1.3 · TYPOLOGY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Classifying International Projects: Five Criteria</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08</a:t>
            </a:r>
            <a:endParaRPr lang="en-US" sz="9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2834640"/>
                <a:gridCol w="8257032"/>
              </a:tblGrid>
              <a:tr h="749808">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Criterion</a:t>
                      </a:r>
                      <a:endParaRPr lang="en-US" sz="14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Types of international projects</a:t>
                      </a:r>
                      <a:endParaRPr lang="en-US" sz="14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74980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Source of funding</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50" dirty="0">
                          <a:solidFill>
                            <a:srgbClr val="2B3445"/>
                          </a:solidFill>
                          <a:latin typeface="Calibri" pitchFamily="34" charset="0"/>
                          <a:ea typeface="Calibri" pitchFamily="34" charset="-122"/>
                          <a:cs typeface="Calibri" pitchFamily="34" charset="-120"/>
                        </a:rPr>
                        <a:t>EU programmes · international financial institutions · development agencies and donor funds · diplomatic missions and embassies · international NGOs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4980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Field of implementation</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50" dirty="0">
                          <a:solidFill>
                            <a:srgbClr val="2B3445"/>
                          </a:solidFill>
                          <a:latin typeface="Calibri" pitchFamily="34" charset="0"/>
                          <a:ea typeface="Calibri" pitchFamily="34" charset="-122"/>
                          <a:cs typeface="Calibri" pitchFamily="34" charset="-120"/>
                        </a:rPr>
                        <a:t>Economic · educational and scientific · infrastructure · humanitarian · environmental · governance and institutional capacity-building · cross-border cooperation</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4980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Scale and territorial coverage</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50" dirty="0">
                          <a:solidFill>
                            <a:srgbClr val="2B3445"/>
                          </a:solidFill>
                          <a:latin typeface="Calibri" pitchFamily="34" charset="0"/>
                          <a:ea typeface="Calibri" pitchFamily="34" charset="-122"/>
                          <a:cs typeface="Calibri" pitchFamily="34" charset="-120"/>
                        </a:rPr>
                        <a:t>Local · regional · national · cross-border · transnational · global</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4980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Nature of the result</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50" dirty="0">
                          <a:solidFill>
                            <a:srgbClr val="2B3445"/>
                          </a:solidFill>
                          <a:latin typeface="Calibri" pitchFamily="34" charset="0"/>
                          <a:ea typeface="Calibri" pitchFamily="34" charset="-122"/>
                          <a:cs typeface="Calibri" pitchFamily="34" charset="-120"/>
                        </a:rPr>
                        <a:t>Investment (capital) · research · consultancy · technical assistance · capacity-building</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4980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Number of participants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50" dirty="0">
                          <a:solidFill>
                            <a:srgbClr val="2B3445"/>
                          </a:solidFill>
                          <a:latin typeface="Calibri" pitchFamily="34" charset="0"/>
                          <a:ea typeface="Calibri" pitchFamily="34" charset="-122"/>
                          <a:cs typeface="Calibri" pitchFamily="34" charset="-120"/>
                        </a:rPr>
                        <a:t>Bilateral (two-partner) · multilateral (consortium-based), requiring coordination among partners from different countries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1.3 · TYPOLOGY BY SOURCE OF FUNDING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Who Funds International Projects?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48640" y="1691640"/>
            <a:ext cx="2057400" cy="3246120"/>
          </a:xfrm>
          <a:prstGeom prst="roundRect">
            <a:avLst>
              <a:gd name="adj" fmla="val 3556"/>
            </a:avLst>
          </a:prstGeom>
          <a:solidFill>
            <a:srgbClr val="F4F7FC"/>
          </a:solidFill>
          <a:ln/>
        </p:spPr>
      </p:sp>
      <p:sp>
        <p:nvSpPr>
          <p:cNvPr id="8" name="Shape 5"/>
          <p:cNvSpPr/>
          <p:nvPr/>
        </p:nvSpPr>
        <p:spPr>
          <a:xfrm>
            <a:off x="777240" y="1920240"/>
            <a:ext cx="731520" cy="7315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74750" y="2117750"/>
            <a:ext cx="336499" cy="336499"/>
          </a:xfrm>
          <a:prstGeom prst="rect">
            <a:avLst/>
          </a:prstGeom>
        </p:spPr>
      </p:pic>
      <p:sp>
        <p:nvSpPr>
          <p:cNvPr id="10" name="Text 6"/>
          <p:cNvSpPr txBox="1"/>
          <p:nvPr/>
        </p:nvSpPr>
        <p:spPr>
          <a:xfrm>
            <a:off x="777240" y="2788920"/>
            <a:ext cx="1600200"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EU programmes</a:t>
            </a:r>
            <a:endParaRPr lang="en-US" sz="1500" dirty="0"/>
          </a:p>
        </p:txBody>
      </p:sp>
      <p:sp>
        <p:nvSpPr>
          <p:cNvPr id="11" name="Text 7"/>
          <p:cNvSpPr txBox="1"/>
          <p:nvPr/>
        </p:nvSpPr>
        <p:spPr>
          <a:xfrm>
            <a:off x="777240" y="3246120"/>
            <a:ext cx="1600200" cy="15087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Horizon Europe, Erasmus+, Interreg, EU4Business and others</a:t>
            </a:r>
            <a:endParaRPr lang="en-US" sz="1350" dirty="0"/>
          </a:p>
        </p:txBody>
      </p:sp>
      <p:sp>
        <p:nvSpPr>
          <p:cNvPr id="12" name="Shape 8"/>
          <p:cNvSpPr/>
          <p:nvPr/>
        </p:nvSpPr>
        <p:spPr>
          <a:xfrm>
            <a:off x="2807208" y="1691640"/>
            <a:ext cx="2057400" cy="3246120"/>
          </a:xfrm>
          <a:prstGeom prst="roundRect">
            <a:avLst>
              <a:gd name="adj" fmla="val 3556"/>
            </a:avLst>
          </a:prstGeom>
          <a:solidFill>
            <a:srgbClr val="F4F7FC"/>
          </a:solidFill>
          <a:ln/>
        </p:spPr>
      </p:sp>
      <p:sp>
        <p:nvSpPr>
          <p:cNvPr id="13" name="Shape 9"/>
          <p:cNvSpPr/>
          <p:nvPr/>
        </p:nvSpPr>
        <p:spPr>
          <a:xfrm>
            <a:off x="3035808" y="1920240"/>
            <a:ext cx="731520" cy="73152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3233318" y="2117750"/>
            <a:ext cx="336499" cy="336499"/>
          </a:xfrm>
          <a:prstGeom prst="rect">
            <a:avLst/>
          </a:prstGeom>
        </p:spPr>
      </p:pic>
      <p:sp>
        <p:nvSpPr>
          <p:cNvPr id="15" name="Text 10"/>
          <p:cNvSpPr txBox="1"/>
          <p:nvPr/>
        </p:nvSpPr>
        <p:spPr>
          <a:xfrm>
            <a:off x="3035808" y="2788920"/>
            <a:ext cx="1600200"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International financial institutions</a:t>
            </a:r>
            <a:endParaRPr lang="en-US" sz="1500" dirty="0"/>
          </a:p>
        </p:txBody>
      </p:sp>
      <p:sp>
        <p:nvSpPr>
          <p:cNvPr id="16" name="Text 11"/>
          <p:cNvSpPr txBox="1"/>
          <p:nvPr/>
        </p:nvSpPr>
        <p:spPr>
          <a:xfrm>
            <a:off x="3035808" y="3246120"/>
            <a:ext cx="1600200" cy="15087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The World Bank, the EBRD, the EIB</a:t>
            </a:r>
            <a:endParaRPr lang="en-US" sz="1350" dirty="0"/>
          </a:p>
        </p:txBody>
      </p:sp>
      <p:sp>
        <p:nvSpPr>
          <p:cNvPr id="17" name="Shape 12"/>
          <p:cNvSpPr/>
          <p:nvPr/>
        </p:nvSpPr>
        <p:spPr>
          <a:xfrm>
            <a:off x="5065776" y="1691640"/>
            <a:ext cx="2057400" cy="3246120"/>
          </a:xfrm>
          <a:prstGeom prst="roundRect">
            <a:avLst>
              <a:gd name="adj" fmla="val 3556"/>
            </a:avLst>
          </a:prstGeom>
          <a:solidFill>
            <a:srgbClr val="F4F7FC"/>
          </a:solidFill>
          <a:ln/>
        </p:spPr>
      </p:sp>
      <p:sp>
        <p:nvSpPr>
          <p:cNvPr id="18" name="Shape 13"/>
          <p:cNvSpPr/>
          <p:nvPr/>
        </p:nvSpPr>
        <p:spPr>
          <a:xfrm>
            <a:off x="5294376" y="1920240"/>
            <a:ext cx="731520" cy="73152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5491886" y="2117750"/>
            <a:ext cx="336499" cy="336499"/>
          </a:xfrm>
          <a:prstGeom prst="rect">
            <a:avLst/>
          </a:prstGeom>
        </p:spPr>
      </p:pic>
      <p:sp>
        <p:nvSpPr>
          <p:cNvPr id="20" name="Text 14"/>
          <p:cNvSpPr txBox="1"/>
          <p:nvPr/>
        </p:nvSpPr>
        <p:spPr>
          <a:xfrm>
            <a:off x="5294376" y="2788920"/>
            <a:ext cx="1600200"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Development agencies and donor funds</a:t>
            </a:r>
            <a:endParaRPr lang="en-US" sz="1500" dirty="0"/>
          </a:p>
        </p:txBody>
      </p:sp>
      <p:sp>
        <p:nvSpPr>
          <p:cNvPr id="21" name="Text 15"/>
          <p:cNvSpPr txBox="1"/>
          <p:nvPr/>
        </p:nvSpPr>
        <p:spPr>
          <a:xfrm>
            <a:off x="5294376" y="3246120"/>
            <a:ext cx="1600200" cy="15087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USAID, GIZ, SIDA, the European Endowment for Democracy</a:t>
            </a:r>
            <a:endParaRPr lang="en-US" sz="1350" dirty="0"/>
          </a:p>
        </p:txBody>
      </p:sp>
      <p:sp>
        <p:nvSpPr>
          <p:cNvPr id="22" name="Shape 16"/>
          <p:cNvSpPr/>
          <p:nvPr/>
        </p:nvSpPr>
        <p:spPr>
          <a:xfrm>
            <a:off x="7324344" y="1691640"/>
            <a:ext cx="2057400" cy="3246120"/>
          </a:xfrm>
          <a:prstGeom prst="roundRect">
            <a:avLst>
              <a:gd name="adj" fmla="val 3556"/>
            </a:avLst>
          </a:prstGeom>
          <a:solidFill>
            <a:srgbClr val="F4F7FC"/>
          </a:solidFill>
          <a:ln/>
        </p:spPr>
      </p:sp>
      <p:sp>
        <p:nvSpPr>
          <p:cNvPr id="23" name="Shape 17"/>
          <p:cNvSpPr/>
          <p:nvPr/>
        </p:nvSpPr>
        <p:spPr>
          <a:xfrm>
            <a:off x="7552944" y="1920240"/>
            <a:ext cx="731520" cy="73152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7750454" y="2117750"/>
            <a:ext cx="336499" cy="336499"/>
          </a:xfrm>
          <a:prstGeom prst="rect">
            <a:avLst/>
          </a:prstGeom>
        </p:spPr>
      </p:pic>
      <p:sp>
        <p:nvSpPr>
          <p:cNvPr id="25" name="Text 18"/>
          <p:cNvSpPr txBox="1"/>
          <p:nvPr/>
        </p:nvSpPr>
        <p:spPr>
          <a:xfrm>
            <a:off x="7552944" y="2788920"/>
            <a:ext cx="1600200"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Diplomatic missions</a:t>
            </a:r>
            <a:endParaRPr lang="en-US" sz="1500" dirty="0"/>
          </a:p>
        </p:txBody>
      </p:sp>
      <p:sp>
        <p:nvSpPr>
          <p:cNvPr id="26" name="Text 19"/>
          <p:cNvSpPr txBox="1"/>
          <p:nvPr/>
        </p:nvSpPr>
        <p:spPr>
          <a:xfrm>
            <a:off x="7552944" y="3246120"/>
            <a:ext cx="1600200" cy="15087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Embassies' small grants projects</a:t>
            </a:r>
            <a:endParaRPr lang="en-US" sz="1350" dirty="0"/>
          </a:p>
        </p:txBody>
      </p:sp>
      <p:sp>
        <p:nvSpPr>
          <p:cNvPr id="27" name="Shape 20"/>
          <p:cNvSpPr/>
          <p:nvPr/>
        </p:nvSpPr>
        <p:spPr>
          <a:xfrm>
            <a:off x="9582912" y="1691640"/>
            <a:ext cx="2057400" cy="3246120"/>
          </a:xfrm>
          <a:prstGeom prst="roundRect">
            <a:avLst>
              <a:gd name="adj" fmla="val 3556"/>
            </a:avLst>
          </a:prstGeom>
          <a:solidFill>
            <a:srgbClr val="F4F7FC"/>
          </a:solidFill>
          <a:ln/>
        </p:spPr>
      </p:sp>
      <p:sp>
        <p:nvSpPr>
          <p:cNvPr id="28" name="Shape 21"/>
          <p:cNvSpPr/>
          <p:nvPr/>
        </p:nvSpPr>
        <p:spPr>
          <a:xfrm>
            <a:off x="9811512" y="1920240"/>
            <a:ext cx="731520" cy="73152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10009022" y="2117750"/>
            <a:ext cx="336499" cy="336499"/>
          </a:xfrm>
          <a:prstGeom prst="rect">
            <a:avLst/>
          </a:prstGeom>
        </p:spPr>
      </p:pic>
      <p:sp>
        <p:nvSpPr>
          <p:cNvPr id="30" name="Text 22"/>
          <p:cNvSpPr txBox="1"/>
          <p:nvPr/>
        </p:nvSpPr>
        <p:spPr>
          <a:xfrm>
            <a:off x="9811512" y="2788920"/>
            <a:ext cx="1600200"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International NGOs</a:t>
            </a:r>
            <a:endParaRPr lang="en-US" sz="1500" dirty="0"/>
          </a:p>
        </p:txBody>
      </p:sp>
      <p:sp>
        <p:nvSpPr>
          <p:cNvPr id="31" name="Text 23"/>
          <p:cNvSpPr txBox="1"/>
          <p:nvPr/>
        </p:nvSpPr>
        <p:spPr>
          <a:xfrm>
            <a:off x="9811512" y="3246120"/>
            <a:ext cx="1600200" cy="15087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Projects of international non-governmental organisations</a:t>
            </a:r>
            <a:endParaRPr lang="en-US" sz="1350" dirty="0"/>
          </a:p>
        </p:txBody>
      </p:sp>
      <p:sp>
        <p:nvSpPr>
          <p:cNvPr id="32" name="Shape 24"/>
          <p:cNvSpPr/>
          <p:nvPr/>
        </p:nvSpPr>
        <p:spPr>
          <a:xfrm>
            <a:off x="548640" y="5212080"/>
            <a:ext cx="11091672" cy="914400"/>
          </a:xfrm>
          <a:prstGeom prst="roundRect">
            <a:avLst>
              <a:gd name="adj" fmla="val 8000"/>
            </a:avLst>
          </a:prstGeom>
          <a:solidFill>
            <a:srgbClr val="1B2A4A"/>
          </a:solidFill>
          <a:ln/>
        </p:spPr>
      </p:sp>
      <p:sp>
        <p:nvSpPr>
          <p:cNvPr id="33" name="Shape 25"/>
          <p:cNvSpPr/>
          <p:nvPr/>
        </p:nvSpPr>
        <p:spPr>
          <a:xfrm>
            <a:off x="777240" y="5394960"/>
            <a:ext cx="548640" cy="548640"/>
          </a:xfrm>
          <a:prstGeom prst="ellipse">
            <a:avLst/>
          </a:prstGeom>
          <a:solidFill>
            <a:srgbClr val="31487A"/>
          </a:solidFill>
          <a:ln/>
        </p:spPr>
      </p:sp>
      <p:pic>
        <p:nvPicPr>
          <p:cNvPr id="34" name="Image 5" descr="preencoded.png">    </p:cNvPr>
          <p:cNvPicPr>
            <a:picLocks noChangeAspect="1"/>
          </p:cNvPicPr>
          <p:nvPr/>
        </p:nvPicPr>
        <p:blipFill>
          <a:blip r:embed="rId6"/>
          <a:stretch>
            <a:fillRect/>
          </a:stretch>
        </p:blipFill>
        <p:spPr>
          <a:xfrm>
            <a:off x="925373" y="5543093"/>
            <a:ext cx="252374" cy="252374"/>
          </a:xfrm>
          <a:prstGeom prst="rect">
            <a:avLst/>
          </a:prstGeom>
        </p:spPr>
      </p:pic>
      <p:sp>
        <p:nvSpPr>
          <p:cNvPr id="35" name="Text 26"/>
          <p:cNvSpPr txBox="1"/>
          <p:nvPr/>
        </p:nvSpPr>
        <p:spPr>
          <a:xfrm>
            <a:off x="1554480" y="5303520"/>
            <a:ext cx="9857232" cy="7315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Each category of donor has its own priorities, procedures and volumes of funding; they are examined in detail in Lecture 4.</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Project, Programme, Portfolio: The Relationship Between the Concepts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the distinction matters for tools, decisions and reporting</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Coordinated benefits versus strategic alignment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“Doing the work right” versus “doing the right work”</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LEVELS OF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Three Levels of Management in International Project Activity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1828800" y="1737360"/>
            <a:ext cx="3291840" cy="1374648"/>
          </a:xfrm>
          <a:prstGeom prst="roundRect">
            <a:avLst>
              <a:gd name="adj" fmla="val 3991"/>
            </a:avLst>
          </a:prstGeom>
          <a:solidFill>
            <a:srgbClr val="1B2A4A"/>
          </a:solidFill>
          <a:ln/>
        </p:spPr>
      </p:sp>
      <p:sp>
        <p:nvSpPr>
          <p:cNvPr id="8" name="Text 5"/>
          <p:cNvSpPr txBox="1"/>
          <p:nvPr/>
        </p:nvSpPr>
        <p:spPr>
          <a:xfrm>
            <a:off x="2057400" y="1737360"/>
            <a:ext cx="2834640" cy="1374648"/>
          </a:xfrm>
          <a:prstGeom prst="rect">
            <a:avLst/>
          </a:prstGeom>
          <a:noFill/>
          <a:ln/>
        </p:spPr>
        <p:txBody>
          <a:bodyPr wrap="square" lIns="0" tIns="0" rIns="0" bIns="0" rtlCol="0" anchor="ctr"/>
          <a:lstStyle/>
          <a:p>
            <a:pPr algn="ctr" indent="0" marL="0">
              <a:buNone/>
            </a:pPr>
            <a:r>
              <a:rPr lang="en-US" sz="1800" b="1" dirty="0">
                <a:solidFill>
                  <a:srgbClr val="C9A227"/>
                </a:solidFill>
                <a:latin typeface="Calibri" pitchFamily="34" charset="0"/>
                <a:ea typeface="Calibri" pitchFamily="34" charset="-122"/>
                <a:cs typeface="Calibri" pitchFamily="34" charset="-120"/>
              </a:rPr>
              <a:t>Portfolio</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Projects and programmes grouped by a single organisational strategy</a:t>
            </a:r>
            <a:endParaRPr lang="en-US" sz="1400" dirty="0"/>
          </a:p>
        </p:txBody>
      </p:sp>
      <p:sp>
        <p:nvSpPr>
          <p:cNvPr id="9" name="Shape 6"/>
          <p:cNvSpPr/>
          <p:nvPr/>
        </p:nvSpPr>
        <p:spPr>
          <a:xfrm>
            <a:off x="1188720" y="3221736"/>
            <a:ext cx="4572000" cy="1374648"/>
          </a:xfrm>
          <a:prstGeom prst="roundRect">
            <a:avLst>
              <a:gd name="adj" fmla="val 3991"/>
            </a:avLst>
          </a:prstGeom>
          <a:solidFill>
            <a:srgbClr val="24365F"/>
          </a:solidFill>
          <a:ln/>
        </p:spPr>
      </p:sp>
      <p:sp>
        <p:nvSpPr>
          <p:cNvPr id="10" name="Text 7"/>
          <p:cNvSpPr txBox="1"/>
          <p:nvPr/>
        </p:nvSpPr>
        <p:spPr>
          <a:xfrm>
            <a:off x="1417320" y="3221736"/>
            <a:ext cx="4114800" cy="137464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Programme</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Related projects managed jointly for synergistic benefits</a:t>
            </a:r>
            <a:endParaRPr lang="en-US" sz="1400" dirty="0"/>
          </a:p>
        </p:txBody>
      </p:sp>
      <p:sp>
        <p:nvSpPr>
          <p:cNvPr id="11" name="Shape 8"/>
          <p:cNvSpPr/>
          <p:nvPr/>
        </p:nvSpPr>
        <p:spPr>
          <a:xfrm>
            <a:off x="548640" y="4706112"/>
            <a:ext cx="5852160" cy="1374648"/>
          </a:xfrm>
          <a:prstGeom prst="roundRect">
            <a:avLst>
              <a:gd name="adj" fmla="val 3991"/>
            </a:avLst>
          </a:prstGeom>
          <a:solidFill>
            <a:srgbClr val="31487A"/>
          </a:solidFill>
          <a:ln/>
        </p:spPr>
      </p:sp>
      <p:sp>
        <p:nvSpPr>
          <p:cNvPr id="12" name="Text 9"/>
          <p:cNvSpPr txBox="1"/>
          <p:nvPr/>
        </p:nvSpPr>
        <p:spPr>
          <a:xfrm>
            <a:off x="777240" y="4706112"/>
            <a:ext cx="5394960" cy="137464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Project</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A temporary endeavour with a specific, measurable result</a:t>
            </a:r>
            <a:endParaRPr lang="en-US" sz="1400" dirty="0"/>
          </a:p>
        </p:txBody>
      </p:sp>
      <p:sp>
        <p:nvSpPr>
          <p:cNvPr id="13" name="Shape 10"/>
          <p:cNvSpPr/>
          <p:nvPr/>
        </p:nvSpPr>
        <p:spPr>
          <a:xfrm>
            <a:off x="6720840" y="1911096"/>
            <a:ext cx="566928" cy="566928"/>
          </a:xfrm>
          <a:prstGeom prst="ellipse">
            <a:avLst/>
          </a:prstGeom>
          <a:solidFill>
            <a:srgbClr val="1B2A4A"/>
          </a:solidFill>
          <a:ln/>
        </p:spPr>
      </p:sp>
      <p:pic>
        <p:nvPicPr>
          <p:cNvPr id="14" name="Image 0" descr="preencoded.png">    </p:cNvPr>
          <p:cNvPicPr>
            <a:picLocks noChangeAspect="1"/>
          </p:cNvPicPr>
          <p:nvPr/>
        </p:nvPicPr>
        <p:blipFill>
          <a:blip r:embed="rId1"/>
          <a:stretch>
            <a:fillRect/>
          </a:stretch>
        </p:blipFill>
        <p:spPr>
          <a:xfrm>
            <a:off x="6873911" y="2064167"/>
            <a:ext cx="260787" cy="260787"/>
          </a:xfrm>
          <a:prstGeom prst="rect">
            <a:avLst/>
          </a:prstGeom>
        </p:spPr>
      </p:pic>
      <p:sp>
        <p:nvSpPr>
          <p:cNvPr id="15" name="Text 11"/>
          <p:cNvSpPr txBox="1"/>
          <p:nvPr/>
        </p:nvSpPr>
        <p:spPr>
          <a:xfrm>
            <a:off x="7562088" y="1737360"/>
            <a:ext cx="4078224" cy="133807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Portfolio: “doing the right work”</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Strategic selection and prioritisation of initiatives in line with the organisation's mission.</a:t>
            </a:r>
            <a:endParaRPr lang="en-US" sz="1400" dirty="0"/>
          </a:p>
        </p:txBody>
      </p:sp>
      <p:sp>
        <p:nvSpPr>
          <p:cNvPr id="16" name="Shape 12"/>
          <p:cNvSpPr/>
          <p:nvPr/>
        </p:nvSpPr>
        <p:spPr>
          <a:xfrm>
            <a:off x="6720840" y="3413760"/>
            <a:ext cx="566928" cy="566928"/>
          </a:xfrm>
          <a:prstGeom prst="ellipse">
            <a:avLst/>
          </a:prstGeom>
          <a:solidFill>
            <a:srgbClr val="1B2A4A"/>
          </a:solidFill>
          <a:ln/>
        </p:spPr>
      </p:sp>
      <p:pic>
        <p:nvPicPr>
          <p:cNvPr id="17" name="Image 1" descr="preencoded.png">    </p:cNvPr>
          <p:cNvPicPr>
            <a:picLocks noChangeAspect="1"/>
          </p:cNvPicPr>
          <p:nvPr/>
        </p:nvPicPr>
        <p:blipFill>
          <a:blip r:embed="rId2"/>
          <a:stretch>
            <a:fillRect/>
          </a:stretch>
        </p:blipFill>
        <p:spPr>
          <a:xfrm>
            <a:off x="6873911" y="3566831"/>
            <a:ext cx="260787" cy="260787"/>
          </a:xfrm>
          <a:prstGeom prst="rect">
            <a:avLst/>
          </a:prstGeom>
        </p:spPr>
      </p:pic>
      <p:sp>
        <p:nvSpPr>
          <p:cNvPr id="18" name="Text 13"/>
          <p:cNvSpPr txBox="1"/>
          <p:nvPr/>
        </p:nvSpPr>
        <p:spPr>
          <a:xfrm>
            <a:off x="7562088" y="3240024"/>
            <a:ext cx="4078224" cy="133807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Programme: synergy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Aligning project objectives with strategic priorities; allocating resources; managing inter-project dependencies.</a:t>
            </a:r>
            <a:endParaRPr lang="en-US" sz="1400" dirty="0"/>
          </a:p>
        </p:txBody>
      </p:sp>
      <p:sp>
        <p:nvSpPr>
          <p:cNvPr id="19" name="Shape 14"/>
          <p:cNvSpPr/>
          <p:nvPr/>
        </p:nvSpPr>
        <p:spPr>
          <a:xfrm>
            <a:off x="6720840" y="4916424"/>
            <a:ext cx="566928" cy="566928"/>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6873911" y="5069495"/>
            <a:ext cx="260787" cy="260787"/>
          </a:xfrm>
          <a:prstGeom prst="rect">
            <a:avLst/>
          </a:prstGeom>
        </p:spPr>
      </p:pic>
      <p:sp>
        <p:nvSpPr>
          <p:cNvPr id="21" name="Text 15"/>
          <p:cNvSpPr txBox="1"/>
          <p:nvPr/>
        </p:nvSpPr>
        <p:spPr>
          <a:xfrm>
            <a:off x="7562088" y="4742688"/>
            <a:ext cx="4078224" cy="133807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Project: “doing the work right”</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Adherence to deadlines, budget and scope.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COMPARISON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Project, Programme and Portfolio Compared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12</a:t>
            </a:r>
            <a:endParaRPr lang="en-US" sz="9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2286000"/>
                <a:gridCol w="2935224"/>
                <a:gridCol w="2935224"/>
                <a:gridCol w="2935224"/>
              </a:tblGrid>
              <a:tr h="50292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Dimension</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Project</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Programme</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Portfolio</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68580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Essence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Temporary endeavour for a specific, measurable result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Group of related projects and programme activities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Collection of projects, programmes and operations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Link between components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Functionally interrelated</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Not necessarily interrelated; united by strategy</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Management focus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Deadlines, budget, scope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Coordination for a synergistic effect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Strategic selection and prioritisation</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8580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Example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 single Erasmus+ project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EU framework programme Horizon Europe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 university's portfolio of international projects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8" name="Shape 4"/>
          <p:cNvSpPr/>
          <p:nvPr/>
        </p:nvSpPr>
        <p:spPr>
          <a:xfrm>
            <a:off x="548640" y="5349240"/>
            <a:ext cx="11091672" cy="777240"/>
          </a:xfrm>
          <a:prstGeom prst="roundRect">
            <a:avLst>
              <a:gd name="adj" fmla="val 9412"/>
            </a:avLst>
          </a:prstGeom>
          <a:solidFill>
            <a:srgbClr val="1B2A4A"/>
          </a:solidFill>
          <a:ln/>
        </p:spPr>
      </p:sp>
      <p:sp>
        <p:nvSpPr>
          <p:cNvPr id="9" name="Shape 5"/>
          <p:cNvSpPr/>
          <p:nvPr/>
        </p:nvSpPr>
        <p:spPr>
          <a:xfrm>
            <a:off x="777240" y="5486400"/>
            <a:ext cx="502920" cy="502920"/>
          </a:xfrm>
          <a:prstGeom prst="ellipse">
            <a:avLst/>
          </a:prstGeom>
          <a:solidFill>
            <a:srgbClr val="31487A"/>
          </a:solidFill>
          <a:ln/>
        </p:spPr>
      </p:sp>
      <p:pic>
        <p:nvPicPr>
          <p:cNvPr id="10" name="Image 0" descr="preencoded.png">    </p:cNvPr>
          <p:cNvPicPr>
            <a:picLocks noChangeAspect="1"/>
          </p:cNvPicPr>
          <p:nvPr/>
        </p:nvPicPr>
        <p:blipFill>
          <a:blip r:embed="rId1"/>
          <a:stretch>
            <a:fillRect/>
          </a:stretch>
        </p:blipFill>
        <p:spPr>
          <a:xfrm>
            <a:off x="913028" y="5622188"/>
            <a:ext cx="231343" cy="231343"/>
          </a:xfrm>
          <a:prstGeom prst="rect">
            <a:avLst/>
          </a:prstGeom>
        </p:spPr>
      </p:pic>
      <p:sp>
        <p:nvSpPr>
          <p:cNvPr id="11" name="Text 6"/>
          <p:cNvSpPr txBox="1"/>
          <p:nvPr/>
        </p:nvSpPr>
        <p:spPr>
          <a:xfrm>
            <a:off x="1508760" y="544068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distinction is methodologically fundamental: it determines the choice of management tools, the level at which decisions are taken, and the reporting system.</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Life Cycle of an International Project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Six phases from initiation to closure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Correspondence with Project Cycle Management (PCM)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the cycle is iterative rather than linear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 · LIFE CYCLE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Six Phases of the International Project Life Cycle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1472946" y="2263140"/>
            <a:ext cx="9243060" cy="0"/>
          </a:xfrm>
          <a:prstGeom prst="line">
            <a:avLst/>
          </a:prstGeom>
          <a:noFill/>
          <a:ln w="25400">
            <a:solidFill>
              <a:srgbClr val="D5DDEB"/>
            </a:solidFill>
            <a:prstDash val="solid"/>
          </a:ln>
        </p:spPr>
      </p:sp>
      <p:sp>
        <p:nvSpPr>
          <p:cNvPr id="8" name="Shape 5"/>
          <p:cNvSpPr/>
          <p:nvPr/>
        </p:nvSpPr>
        <p:spPr>
          <a:xfrm>
            <a:off x="1038606" y="1828800"/>
            <a:ext cx="868680" cy="8686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273150" y="2063344"/>
            <a:ext cx="399593" cy="399593"/>
          </a:xfrm>
          <a:prstGeom prst="rect">
            <a:avLst/>
          </a:prstGeom>
        </p:spPr>
      </p:pic>
      <p:sp>
        <p:nvSpPr>
          <p:cNvPr id="10" name="Text 6"/>
          <p:cNvSpPr txBox="1"/>
          <p:nvPr/>
        </p:nvSpPr>
        <p:spPr>
          <a:xfrm>
            <a:off x="621792"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Initiation</a:t>
            </a:r>
            <a:endParaRPr lang="en-US" sz="1500" dirty="0"/>
          </a:p>
        </p:txBody>
      </p:sp>
      <p:sp>
        <p:nvSpPr>
          <p:cNvPr id="11" name="Text 7"/>
          <p:cNvSpPr txBox="1"/>
          <p:nvPr/>
        </p:nvSpPr>
        <p:spPr>
          <a:xfrm>
            <a:off x="640080"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Context analysis, needs of target groups, project idea, fit with donor priorities</a:t>
            </a:r>
            <a:endParaRPr lang="en-US" sz="1300" dirty="0"/>
          </a:p>
        </p:txBody>
      </p:sp>
      <p:sp>
        <p:nvSpPr>
          <p:cNvPr id="12" name="Shape 8"/>
          <p:cNvSpPr/>
          <p:nvPr/>
        </p:nvSpPr>
        <p:spPr>
          <a:xfrm>
            <a:off x="2887218" y="1828800"/>
            <a:ext cx="868680" cy="86868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3121762" y="2063344"/>
            <a:ext cx="399593" cy="399593"/>
          </a:xfrm>
          <a:prstGeom prst="rect">
            <a:avLst/>
          </a:prstGeom>
        </p:spPr>
      </p:pic>
      <p:sp>
        <p:nvSpPr>
          <p:cNvPr id="14" name="Text 9"/>
          <p:cNvSpPr txBox="1"/>
          <p:nvPr/>
        </p:nvSpPr>
        <p:spPr>
          <a:xfrm>
            <a:off x="2470404"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Planning</a:t>
            </a:r>
            <a:endParaRPr lang="en-US" sz="1500" dirty="0"/>
          </a:p>
        </p:txBody>
      </p:sp>
      <p:sp>
        <p:nvSpPr>
          <p:cNvPr id="15" name="Text 10"/>
          <p:cNvSpPr txBox="1"/>
          <p:nvPr/>
        </p:nvSpPr>
        <p:spPr>
          <a:xfrm>
            <a:off x="2488692"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Objectives, logframe, indicators, budget, timetable, risk plan, application</a:t>
            </a:r>
            <a:endParaRPr lang="en-US" sz="1300" dirty="0"/>
          </a:p>
        </p:txBody>
      </p:sp>
      <p:sp>
        <p:nvSpPr>
          <p:cNvPr id="16" name="Shape 11"/>
          <p:cNvSpPr/>
          <p:nvPr/>
        </p:nvSpPr>
        <p:spPr>
          <a:xfrm>
            <a:off x="4735830" y="1828800"/>
            <a:ext cx="868680" cy="86868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4970374" y="2063344"/>
            <a:ext cx="399593" cy="399593"/>
          </a:xfrm>
          <a:prstGeom prst="rect">
            <a:avLst/>
          </a:prstGeom>
        </p:spPr>
      </p:pic>
      <p:sp>
        <p:nvSpPr>
          <p:cNvPr id="18" name="Text 12"/>
          <p:cNvSpPr txBox="1"/>
          <p:nvPr/>
        </p:nvSpPr>
        <p:spPr>
          <a:xfrm>
            <a:off x="4319016"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Implementation</a:t>
            </a:r>
            <a:endParaRPr lang="en-US" sz="1500" dirty="0"/>
          </a:p>
        </p:txBody>
      </p:sp>
      <p:sp>
        <p:nvSpPr>
          <p:cNvPr id="19" name="Text 13"/>
          <p:cNvSpPr txBox="1"/>
          <p:nvPr/>
        </p:nvSpPr>
        <p:spPr>
          <a:xfrm>
            <a:off x="4337304"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Executing activities, using resources, coordinating partners and the team</a:t>
            </a:r>
            <a:endParaRPr lang="en-US" sz="1300" dirty="0"/>
          </a:p>
        </p:txBody>
      </p:sp>
      <p:sp>
        <p:nvSpPr>
          <p:cNvPr id="20" name="Shape 14"/>
          <p:cNvSpPr/>
          <p:nvPr/>
        </p:nvSpPr>
        <p:spPr>
          <a:xfrm>
            <a:off x="6584442" y="1828800"/>
            <a:ext cx="868680" cy="86868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6818986" y="2063344"/>
            <a:ext cx="399593" cy="399593"/>
          </a:xfrm>
          <a:prstGeom prst="rect">
            <a:avLst/>
          </a:prstGeom>
        </p:spPr>
      </p:pic>
      <p:sp>
        <p:nvSpPr>
          <p:cNvPr id="22" name="Text 15"/>
          <p:cNvSpPr txBox="1"/>
          <p:nvPr/>
        </p:nvSpPr>
        <p:spPr>
          <a:xfrm>
            <a:off x="6167628"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Monitoring</a:t>
            </a:r>
            <a:endParaRPr lang="en-US" sz="1500" dirty="0"/>
          </a:p>
        </p:txBody>
      </p:sp>
      <p:sp>
        <p:nvSpPr>
          <p:cNvPr id="23" name="Text 16"/>
          <p:cNvSpPr txBox="1"/>
          <p:nvPr/>
        </p:nvSpPr>
        <p:spPr>
          <a:xfrm>
            <a:off x="6185916"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Systematic tracking of progress against planned indicators</a:t>
            </a:r>
            <a:endParaRPr lang="en-US" sz="1300" dirty="0"/>
          </a:p>
        </p:txBody>
      </p:sp>
      <p:sp>
        <p:nvSpPr>
          <p:cNvPr id="24" name="Shape 17"/>
          <p:cNvSpPr/>
          <p:nvPr/>
        </p:nvSpPr>
        <p:spPr>
          <a:xfrm>
            <a:off x="8433054" y="1828800"/>
            <a:ext cx="868680" cy="868680"/>
          </a:xfrm>
          <a:prstGeom prst="ellipse">
            <a:avLst/>
          </a:prstGeom>
          <a:solidFill>
            <a:srgbClr val="1B2A4A"/>
          </a:solidFill>
          <a:ln/>
        </p:spPr>
      </p:sp>
      <p:pic>
        <p:nvPicPr>
          <p:cNvPr id="25" name="Image 4" descr="preencoded.png">    </p:cNvPr>
          <p:cNvPicPr>
            <a:picLocks noChangeAspect="1"/>
          </p:cNvPicPr>
          <p:nvPr/>
        </p:nvPicPr>
        <p:blipFill>
          <a:blip r:embed="rId5"/>
          <a:stretch>
            <a:fillRect/>
          </a:stretch>
        </p:blipFill>
        <p:spPr>
          <a:xfrm>
            <a:off x="8667598" y="2063344"/>
            <a:ext cx="399593" cy="399593"/>
          </a:xfrm>
          <a:prstGeom prst="rect">
            <a:avLst/>
          </a:prstGeom>
        </p:spPr>
      </p:pic>
      <p:sp>
        <p:nvSpPr>
          <p:cNvPr id="26" name="Text 18"/>
          <p:cNvSpPr txBox="1"/>
          <p:nvPr/>
        </p:nvSpPr>
        <p:spPr>
          <a:xfrm>
            <a:off x="8016240"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Evaluation</a:t>
            </a:r>
            <a:endParaRPr lang="en-US" sz="1500" dirty="0"/>
          </a:p>
        </p:txBody>
      </p:sp>
      <p:sp>
        <p:nvSpPr>
          <p:cNvPr id="27" name="Text 19"/>
          <p:cNvSpPr txBox="1"/>
          <p:nvPr/>
        </p:nvSpPr>
        <p:spPr>
          <a:xfrm>
            <a:off x="8034528"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Relevance, effectiveness, efficiency, impact, sustainability</a:t>
            </a:r>
            <a:endParaRPr lang="en-US" sz="1300" dirty="0"/>
          </a:p>
        </p:txBody>
      </p:sp>
      <p:sp>
        <p:nvSpPr>
          <p:cNvPr id="28" name="Shape 20"/>
          <p:cNvSpPr/>
          <p:nvPr/>
        </p:nvSpPr>
        <p:spPr>
          <a:xfrm>
            <a:off x="10281666" y="1828800"/>
            <a:ext cx="868680" cy="868680"/>
          </a:xfrm>
          <a:prstGeom prst="ellipse">
            <a:avLst/>
          </a:prstGeom>
          <a:solidFill>
            <a:srgbClr val="1B2A4A"/>
          </a:solidFill>
          <a:ln/>
        </p:spPr>
      </p:sp>
      <p:pic>
        <p:nvPicPr>
          <p:cNvPr id="29" name="Image 5" descr="preencoded.png">    </p:cNvPr>
          <p:cNvPicPr>
            <a:picLocks noChangeAspect="1"/>
          </p:cNvPicPr>
          <p:nvPr/>
        </p:nvPicPr>
        <p:blipFill>
          <a:blip r:embed="rId6"/>
          <a:stretch>
            <a:fillRect/>
          </a:stretch>
        </p:blipFill>
        <p:spPr>
          <a:xfrm>
            <a:off x="10516210" y="2063344"/>
            <a:ext cx="399593" cy="399593"/>
          </a:xfrm>
          <a:prstGeom prst="rect">
            <a:avLst/>
          </a:prstGeom>
        </p:spPr>
      </p:pic>
      <p:sp>
        <p:nvSpPr>
          <p:cNvPr id="30" name="Text 21"/>
          <p:cNvSpPr txBox="1"/>
          <p:nvPr/>
        </p:nvSpPr>
        <p:spPr>
          <a:xfrm>
            <a:off x="9864852" y="288036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Closure</a:t>
            </a:r>
            <a:endParaRPr lang="en-US" sz="1500" dirty="0"/>
          </a:p>
        </p:txBody>
      </p:sp>
      <p:sp>
        <p:nvSpPr>
          <p:cNvPr id="31" name="Text 22"/>
          <p:cNvSpPr txBox="1"/>
          <p:nvPr/>
        </p:nvSpPr>
        <p:spPr>
          <a:xfrm>
            <a:off x="9883140" y="342900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Final reports, handover of results, archiving, lessons learned</a:t>
            </a:r>
            <a:endParaRPr lang="en-US" sz="1300" dirty="0"/>
          </a:p>
        </p:txBody>
      </p:sp>
      <p:sp>
        <p:nvSpPr>
          <p:cNvPr id="32" name="Shape 23"/>
          <p:cNvSpPr/>
          <p:nvPr/>
        </p:nvSpPr>
        <p:spPr>
          <a:xfrm>
            <a:off x="548640" y="5120640"/>
            <a:ext cx="11091672" cy="914400"/>
          </a:xfrm>
          <a:prstGeom prst="roundRect">
            <a:avLst>
              <a:gd name="adj" fmla="val 8000"/>
            </a:avLst>
          </a:prstGeom>
          <a:solidFill>
            <a:srgbClr val="1B2A4A"/>
          </a:solidFill>
          <a:ln/>
        </p:spPr>
      </p:sp>
      <p:sp>
        <p:nvSpPr>
          <p:cNvPr id="33" name="Shape 24"/>
          <p:cNvSpPr/>
          <p:nvPr/>
        </p:nvSpPr>
        <p:spPr>
          <a:xfrm>
            <a:off x="777240" y="5303520"/>
            <a:ext cx="548640" cy="548640"/>
          </a:xfrm>
          <a:prstGeom prst="ellipse">
            <a:avLst/>
          </a:prstGeom>
          <a:solidFill>
            <a:srgbClr val="31487A"/>
          </a:solidFill>
          <a:ln/>
        </p:spPr>
      </p:sp>
      <p:pic>
        <p:nvPicPr>
          <p:cNvPr id="34" name="Image 6" descr="preencoded.png">    </p:cNvPr>
          <p:cNvPicPr>
            <a:picLocks noChangeAspect="1"/>
          </p:cNvPicPr>
          <p:nvPr/>
        </p:nvPicPr>
        <p:blipFill>
          <a:blip r:embed="rId7"/>
          <a:stretch>
            <a:fillRect/>
          </a:stretch>
        </p:blipFill>
        <p:spPr>
          <a:xfrm>
            <a:off x="925373" y="5451653"/>
            <a:ext cx="252374" cy="252374"/>
          </a:xfrm>
          <a:prstGeom prst="rect">
            <a:avLst/>
          </a:prstGeom>
        </p:spPr>
      </p:pic>
      <p:sp>
        <p:nvSpPr>
          <p:cNvPr id="35" name="Text 25"/>
          <p:cNvSpPr txBox="1"/>
          <p:nvPr/>
        </p:nvSpPr>
        <p:spPr>
          <a:xfrm>
            <a:off x="1554480" y="5212080"/>
            <a:ext cx="9857232" cy="7315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model is consistent with Project Cycle Management (PCM), used by the European Commission and most donor organisations.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 · LIFE CYCLE IN DETAIL</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Phases, PCM Equivalents and Key Outputs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914400"/>
        </p:xfrm>
        <a:graphic>
          <a:graphicData uri="http://schemas.openxmlformats.org/drawingml/2006/table">
            <a:tbl>
              <a:tblPr/>
              <a:tblGrid>
                <a:gridCol w="2011680"/>
                <a:gridCol w="2377440"/>
                <a:gridCol w="6702552"/>
              </a:tblGrid>
              <a:tr h="658368">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Phase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PCM equivalent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Key content and outputs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1. Initiation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Identification / Programming</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Context analysis; problems and needs of target groups; project idea; preliminary fit with donor priorities; go / no-go decision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2. Planning</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Formulation / Design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Objectives and results; logical framework matrix; indicators; budget, timetable and risk plan; funding application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3. Implementation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Implementation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Execution of planned activities; use of resources; coordination of partners; management of the team and document flow</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4. Monitoring</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Cross-cutting process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Systematic tracking of progress against indicators; up-to-date information for management decisions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5. Evaluation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Mid-term, final, ex-post</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Systematic, objective assessment of relevance, effectiveness, efficiency, impact and sustainability</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6. Closure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Closure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Final reporting; handover of results to beneficiaries; archiving; consolidation of lessons learned</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 · ITERATIVE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Life Cycle Is Not Strictly Linear</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16</a:t>
            </a:r>
            <a:endParaRPr lang="en-US" sz="900" dirty="0"/>
          </a:p>
        </p:txBody>
      </p:sp>
      <p:sp>
        <p:nvSpPr>
          <p:cNvPr id="7" name="Shape 4"/>
          <p:cNvSpPr/>
          <p:nvPr/>
        </p:nvSpPr>
        <p:spPr>
          <a:xfrm>
            <a:off x="2103120" y="2423160"/>
            <a:ext cx="2926080" cy="2926080"/>
          </a:xfrm>
          <a:prstGeom prst="ellipse">
            <a:avLst/>
          </a:prstGeom>
          <a:ln w="25400">
            <a:solidFill>
              <a:srgbClr val="D5DDEB"/>
            </a:solidFill>
            <a:prstDash val="solid"/>
          </a:ln>
        </p:spPr>
      </p:sp>
      <p:sp>
        <p:nvSpPr>
          <p:cNvPr id="8" name="Shape 5"/>
          <p:cNvSpPr/>
          <p:nvPr/>
        </p:nvSpPr>
        <p:spPr>
          <a:xfrm>
            <a:off x="2697480" y="3017520"/>
            <a:ext cx="1737360" cy="1737360"/>
          </a:xfrm>
          <a:prstGeom prst="ellipse">
            <a:avLst/>
          </a:prstGeom>
          <a:solidFill>
            <a:srgbClr val="E8EEF9"/>
          </a:solidFill>
          <a:ln/>
        </p:spPr>
      </p:sp>
      <p:sp>
        <p:nvSpPr>
          <p:cNvPr id="9" name="Text 6"/>
          <p:cNvSpPr txBox="1"/>
          <p:nvPr/>
        </p:nvSpPr>
        <p:spPr>
          <a:xfrm>
            <a:off x="2834640" y="3429000"/>
            <a:ext cx="1463040" cy="914400"/>
          </a:xfrm>
          <a:prstGeom prst="rect">
            <a:avLst/>
          </a:prstGeom>
          <a:noFill/>
          <a:ln/>
        </p:spPr>
        <p:txBody>
          <a:bodyPr wrap="square" lIns="0" tIns="0" rIns="0" bIns="0" rtlCol="0" anchor="ctr"/>
          <a:lstStyle/>
          <a:p>
            <a:pPr algn="ctr" indent="0" marL="0">
              <a:buNone/>
            </a:pPr>
            <a:r>
              <a:rPr lang="en-US" sz="1500" b="1" dirty="0">
                <a:solidFill>
                  <a:srgbClr val="1B2A4A"/>
                </a:solidFill>
                <a:latin typeface="Cambria" pitchFamily="34" charset="0"/>
                <a:ea typeface="Cambria" pitchFamily="34" charset="-122"/>
                <a:cs typeface="Cambria" pitchFamily="34" charset="-120"/>
              </a:rPr>
              <a:t>Iterative management</a:t>
            </a:r>
            <a:endParaRPr lang="en-US" sz="1500" dirty="0"/>
          </a:p>
        </p:txBody>
      </p:sp>
      <p:sp>
        <p:nvSpPr>
          <p:cNvPr id="10" name="Shape 7"/>
          <p:cNvSpPr/>
          <p:nvPr/>
        </p:nvSpPr>
        <p:spPr>
          <a:xfrm>
            <a:off x="3177540" y="2034540"/>
            <a:ext cx="777240" cy="777240"/>
          </a:xfrm>
          <a:prstGeom prst="ellipse">
            <a:avLst/>
          </a:prstGeom>
          <a:solidFill>
            <a:srgbClr val="1B2A4A"/>
          </a:solidFill>
          <a:ln/>
        </p:spPr>
      </p:sp>
      <p:pic>
        <p:nvPicPr>
          <p:cNvPr id="11" name="Image 0" descr="preencoded.png">    </p:cNvPr>
          <p:cNvPicPr>
            <a:picLocks noChangeAspect="1"/>
          </p:cNvPicPr>
          <p:nvPr/>
        </p:nvPicPr>
        <p:blipFill>
          <a:blip r:embed="rId1"/>
          <a:stretch>
            <a:fillRect/>
          </a:stretch>
        </p:blipFill>
        <p:spPr>
          <a:xfrm>
            <a:off x="3387395" y="2244395"/>
            <a:ext cx="357530" cy="357530"/>
          </a:xfrm>
          <a:prstGeom prst="rect">
            <a:avLst/>
          </a:prstGeom>
        </p:spPr>
      </p:pic>
      <p:sp>
        <p:nvSpPr>
          <p:cNvPr id="12" name="Text 8"/>
          <p:cNvSpPr txBox="1"/>
          <p:nvPr/>
        </p:nvSpPr>
        <p:spPr>
          <a:xfrm>
            <a:off x="4064508" y="2240280"/>
            <a:ext cx="16002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Initiation</a:t>
            </a:r>
            <a:endParaRPr lang="en-US" sz="1400" dirty="0"/>
          </a:p>
        </p:txBody>
      </p:sp>
      <p:sp>
        <p:nvSpPr>
          <p:cNvPr id="13" name="Shape 9"/>
          <p:cNvSpPr/>
          <p:nvPr/>
        </p:nvSpPr>
        <p:spPr>
          <a:xfrm>
            <a:off x="4444570" y="2766060"/>
            <a:ext cx="777240" cy="7772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4654425" y="2975915"/>
            <a:ext cx="357530" cy="357530"/>
          </a:xfrm>
          <a:prstGeom prst="rect">
            <a:avLst/>
          </a:prstGeom>
        </p:spPr>
      </p:pic>
      <p:sp>
        <p:nvSpPr>
          <p:cNvPr id="15" name="Text 10"/>
          <p:cNvSpPr txBox="1"/>
          <p:nvPr/>
        </p:nvSpPr>
        <p:spPr>
          <a:xfrm>
            <a:off x="5331538" y="2971800"/>
            <a:ext cx="16002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Planning</a:t>
            </a:r>
            <a:endParaRPr lang="en-US" sz="1400" dirty="0"/>
          </a:p>
        </p:txBody>
      </p:sp>
      <p:sp>
        <p:nvSpPr>
          <p:cNvPr id="16" name="Shape 11"/>
          <p:cNvSpPr/>
          <p:nvPr/>
        </p:nvSpPr>
        <p:spPr>
          <a:xfrm>
            <a:off x="4444570" y="4229100"/>
            <a:ext cx="777240" cy="77724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4654425" y="4438955"/>
            <a:ext cx="357530" cy="357530"/>
          </a:xfrm>
          <a:prstGeom prst="rect">
            <a:avLst/>
          </a:prstGeom>
        </p:spPr>
      </p:pic>
      <p:sp>
        <p:nvSpPr>
          <p:cNvPr id="18" name="Text 12"/>
          <p:cNvSpPr txBox="1"/>
          <p:nvPr/>
        </p:nvSpPr>
        <p:spPr>
          <a:xfrm>
            <a:off x="5331538" y="4434840"/>
            <a:ext cx="16002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Implementation</a:t>
            </a:r>
            <a:endParaRPr lang="en-US" sz="1400" dirty="0"/>
          </a:p>
        </p:txBody>
      </p:sp>
      <p:sp>
        <p:nvSpPr>
          <p:cNvPr id="19" name="Shape 13"/>
          <p:cNvSpPr/>
          <p:nvPr/>
        </p:nvSpPr>
        <p:spPr>
          <a:xfrm>
            <a:off x="3177540" y="4960620"/>
            <a:ext cx="777240" cy="777240"/>
          </a:xfrm>
          <a:prstGeom prst="ellipse">
            <a:avLst/>
          </a:prstGeom>
          <a:solidFill>
            <a:srgbClr val="C9A227"/>
          </a:solidFill>
          <a:ln/>
        </p:spPr>
      </p:sp>
      <p:pic>
        <p:nvPicPr>
          <p:cNvPr id="20" name="Image 3" descr="preencoded.png">    </p:cNvPr>
          <p:cNvPicPr>
            <a:picLocks noChangeAspect="1"/>
          </p:cNvPicPr>
          <p:nvPr/>
        </p:nvPicPr>
        <p:blipFill>
          <a:blip r:embed="rId4"/>
          <a:stretch>
            <a:fillRect/>
          </a:stretch>
        </p:blipFill>
        <p:spPr>
          <a:xfrm>
            <a:off x="3387395" y="5170475"/>
            <a:ext cx="357530" cy="357530"/>
          </a:xfrm>
          <a:prstGeom prst="rect">
            <a:avLst/>
          </a:prstGeom>
        </p:spPr>
      </p:pic>
      <p:sp>
        <p:nvSpPr>
          <p:cNvPr id="21" name="Text 14"/>
          <p:cNvSpPr txBox="1"/>
          <p:nvPr/>
        </p:nvSpPr>
        <p:spPr>
          <a:xfrm>
            <a:off x="4064508" y="5166360"/>
            <a:ext cx="16002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Monitoring</a:t>
            </a:r>
            <a:endParaRPr lang="en-US" sz="1400" dirty="0"/>
          </a:p>
        </p:txBody>
      </p:sp>
      <p:sp>
        <p:nvSpPr>
          <p:cNvPr id="22" name="Shape 15"/>
          <p:cNvSpPr/>
          <p:nvPr/>
        </p:nvSpPr>
        <p:spPr>
          <a:xfrm>
            <a:off x="1910510" y="4229100"/>
            <a:ext cx="777240" cy="777240"/>
          </a:xfrm>
          <a:prstGeom prst="ellipse">
            <a:avLst/>
          </a:prstGeom>
          <a:solidFill>
            <a:srgbClr val="C9A227"/>
          </a:solidFill>
          <a:ln/>
        </p:spPr>
      </p:sp>
      <p:pic>
        <p:nvPicPr>
          <p:cNvPr id="23" name="Image 4" descr="preencoded.png">    </p:cNvPr>
          <p:cNvPicPr>
            <a:picLocks noChangeAspect="1"/>
          </p:cNvPicPr>
          <p:nvPr/>
        </p:nvPicPr>
        <p:blipFill>
          <a:blip r:embed="rId5"/>
          <a:stretch>
            <a:fillRect/>
          </a:stretch>
        </p:blipFill>
        <p:spPr>
          <a:xfrm>
            <a:off x="2120365" y="4438955"/>
            <a:ext cx="357530" cy="357530"/>
          </a:xfrm>
          <a:prstGeom prst="rect">
            <a:avLst/>
          </a:prstGeom>
        </p:spPr>
      </p:pic>
      <p:sp>
        <p:nvSpPr>
          <p:cNvPr id="24" name="Text 16"/>
          <p:cNvSpPr txBox="1"/>
          <p:nvPr/>
        </p:nvSpPr>
        <p:spPr>
          <a:xfrm>
            <a:off x="429182" y="4434840"/>
            <a:ext cx="1371600" cy="365760"/>
          </a:xfrm>
          <a:prstGeom prst="rect">
            <a:avLst/>
          </a:prstGeom>
          <a:noFill/>
          <a:ln/>
        </p:spPr>
        <p:txBody>
          <a:bodyPr wrap="square" lIns="0" tIns="0" rIns="0" bIns="0" rtlCol="0" anchor="ctr"/>
          <a:lstStyle/>
          <a:p>
            <a:pPr algn="r" indent="0" marL="0">
              <a:buNone/>
            </a:pPr>
            <a:r>
              <a:rPr lang="en-US" sz="1400" b="1" dirty="0">
                <a:solidFill>
                  <a:srgbClr val="1B2A4A"/>
                </a:solidFill>
                <a:latin typeface="Calibri" pitchFamily="34" charset="0"/>
                <a:ea typeface="Calibri" pitchFamily="34" charset="-122"/>
                <a:cs typeface="Calibri" pitchFamily="34" charset="-120"/>
              </a:rPr>
              <a:t>Evaluation</a:t>
            </a:r>
            <a:endParaRPr lang="en-US" sz="1400" dirty="0"/>
          </a:p>
        </p:txBody>
      </p:sp>
      <p:sp>
        <p:nvSpPr>
          <p:cNvPr id="25" name="Shape 17"/>
          <p:cNvSpPr/>
          <p:nvPr/>
        </p:nvSpPr>
        <p:spPr>
          <a:xfrm>
            <a:off x="1910510" y="2766060"/>
            <a:ext cx="777240" cy="777240"/>
          </a:xfrm>
          <a:prstGeom prst="ellipse">
            <a:avLst/>
          </a:prstGeom>
          <a:solidFill>
            <a:srgbClr val="1B2A4A"/>
          </a:solidFill>
          <a:ln/>
        </p:spPr>
      </p:sp>
      <p:pic>
        <p:nvPicPr>
          <p:cNvPr id="26" name="Image 5" descr="preencoded.png">    </p:cNvPr>
          <p:cNvPicPr>
            <a:picLocks noChangeAspect="1"/>
          </p:cNvPicPr>
          <p:nvPr/>
        </p:nvPicPr>
        <p:blipFill>
          <a:blip r:embed="rId6"/>
          <a:stretch>
            <a:fillRect/>
          </a:stretch>
        </p:blipFill>
        <p:spPr>
          <a:xfrm>
            <a:off x="2120365" y="2975915"/>
            <a:ext cx="357530" cy="357530"/>
          </a:xfrm>
          <a:prstGeom prst="rect">
            <a:avLst/>
          </a:prstGeom>
        </p:spPr>
      </p:pic>
      <p:sp>
        <p:nvSpPr>
          <p:cNvPr id="27" name="Text 18"/>
          <p:cNvSpPr txBox="1"/>
          <p:nvPr/>
        </p:nvSpPr>
        <p:spPr>
          <a:xfrm>
            <a:off x="429182" y="2971800"/>
            <a:ext cx="1371600" cy="365760"/>
          </a:xfrm>
          <a:prstGeom prst="rect">
            <a:avLst/>
          </a:prstGeom>
          <a:noFill/>
          <a:ln/>
        </p:spPr>
        <p:txBody>
          <a:bodyPr wrap="square" lIns="0" tIns="0" rIns="0" bIns="0" rtlCol="0" anchor="ctr"/>
          <a:lstStyle/>
          <a:p>
            <a:pPr algn="r" indent="0" marL="0">
              <a:buNone/>
            </a:pPr>
            <a:r>
              <a:rPr lang="en-US" sz="1400" b="1" dirty="0">
                <a:solidFill>
                  <a:srgbClr val="1B2A4A"/>
                </a:solidFill>
                <a:latin typeface="Calibri" pitchFamily="34" charset="0"/>
                <a:ea typeface="Calibri" pitchFamily="34" charset="-122"/>
                <a:cs typeface="Calibri" pitchFamily="34" charset="-120"/>
              </a:rPr>
              <a:t>Closure</a:t>
            </a:r>
            <a:endParaRPr lang="en-US" sz="1400" dirty="0"/>
          </a:p>
        </p:txBody>
      </p:sp>
      <p:sp>
        <p:nvSpPr>
          <p:cNvPr id="28" name="Shape 19"/>
          <p:cNvSpPr/>
          <p:nvPr/>
        </p:nvSpPr>
        <p:spPr>
          <a:xfrm>
            <a:off x="7223760" y="1956816"/>
            <a:ext cx="566928" cy="566928"/>
          </a:xfrm>
          <a:prstGeom prst="ellipse">
            <a:avLst/>
          </a:prstGeom>
          <a:solidFill>
            <a:srgbClr val="1B2A4A"/>
          </a:solidFill>
          <a:ln/>
        </p:spPr>
      </p:sp>
      <p:pic>
        <p:nvPicPr>
          <p:cNvPr id="29" name="Image 6" descr="preencoded.png">    </p:cNvPr>
          <p:cNvPicPr>
            <a:picLocks noChangeAspect="1"/>
          </p:cNvPicPr>
          <p:nvPr/>
        </p:nvPicPr>
        <p:blipFill>
          <a:blip r:embed="rId7"/>
          <a:stretch>
            <a:fillRect/>
          </a:stretch>
        </p:blipFill>
        <p:spPr>
          <a:xfrm>
            <a:off x="7376831" y="2109887"/>
            <a:ext cx="260787" cy="260787"/>
          </a:xfrm>
          <a:prstGeom prst="rect">
            <a:avLst/>
          </a:prstGeom>
        </p:spPr>
      </p:pic>
      <p:sp>
        <p:nvSpPr>
          <p:cNvPr id="30" name="Text 20"/>
          <p:cNvSpPr txBox="1"/>
          <p:nvPr/>
        </p:nvSpPr>
        <p:spPr>
          <a:xfrm>
            <a:off x="8065008" y="1783080"/>
            <a:ext cx="3575304" cy="132283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Monitoring runs in parallel</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It accompanies implementation throughout the project instead of following it.</a:t>
            </a:r>
            <a:endParaRPr lang="en-US" sz="1400" dirty="0"/>
          </a:p>
        </p:txBody>
      </p:sp>
      <p:sp>
        <p:nvSpPr>
          <p:cNvPr id="31" name="Shape 21"/>
          <p:cNvSpPr/>
          <p:nvPr/>
        </p:nvSpPr>
        <p:spPr>
          <a:xfrm>
            <a:off x="7223760" y="3444240"/>
            <a:ext cx="566928" cy="566928"/>
          </a:xfrm>
          <a:prstGeom prst="ellipse">
            <a:avLst/>
          </a:prstGeom>
          <a:solidFill>
            <a:srgbClr val="1B2A4A"/>
          </a:solidFill>
          <a:ln/>
        </p:spPr>
      </p:sp>
      <p:pic>
        <p:nvPicPr>
          <p:cNvPr id="32" name="Image 7" descr="preencoded.png">    </p:cNvPr>
          <p:cNvPicPr>
            <a:picLocks noChangeAspect="1"/>
          </p:cNvPicPr>
          <p:nvPr/>
        </p:nvPicPr>
        <p:blipFill>
          <a:blip r:embed="rId8"/>
          <a:stretch>
            <a:fillRect/>
          </a:stretch>
        </p:blipFill>
        <p:spPr>
          <a:xfrm>
            <a:off x="7376831" y="3597311"/>
            <a:ext cx="260787" cy="260787"/>
          </a:xfrm>
          <a:prstGeom prst="rect">
            <a:avLst/>
          </a:prstGeom>
        </p:spPr>
      </p:pic>
      <p:sp>
        <p:nvSpPr>
          <p:cNvPr id="33" name="Text 22"/>
          <p:cNvSpPr txBox="1"/>
          <p:nvPr/>
        </p:nvSpPr>
        <p:spPr>
          <a:xfrm>
            <a:off x="8065008" y="3270504"/>
            <a:ext cx="3575304" cy="132283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Evaluation feeds back</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Evaluation findings may prompt the revision of plans, budgets and activities.</a:t>
            </a:r>
            <a:endParaRPr lang="en-US" sz="1400" dirty="0"/>
          </a:p>
        </p:txBody>
      </p:sp>
      <p:sp>
        <p:nvSpPr>
          <p:cNvPr id="34" name="Shape 23"/>
          <p:cNvSpPr/>
          <p:nvPr/>
        </p:nvSpPr>
        <p:spPr>
          <a:xfrm>
            <a:off x="7223760" y="4931664"/>
            <a:ext cx="566928" cy="566928"/>
          </a:xfrm>
          <a:prstGeom prst="ellipse">
            <a:avLst/>
          </a:prstGeom>
          <a:solidFill>
            <a:srgbClr val="1B2A4A"/>
          </a:solidFill>
          <a:ln/>
        </p:spPr>
      </p:sp>
      <p:pic>
        <p:nvPicPr>
          <p:cNvPr id="35" name="Image 8" descr="preencoded.png">    </p:cNvPr>
          <p:cNvPicPr>
            <a:picLocks noChangeAspect="1"/>
          </p:cNvPicPr>
          <p:nvPr/>
        </p:nvPicPr>
        <p:blipFill>
          <a:blip r:embed="rId9"/>
          <a:stretch>
            <a:fillRect/>
          </a:stretch>
        </p:blipFill>
        <p:spPr>
          <a:xfrm>
            <a:off x="7376831" y="5084735"/>
            <a:ext cx="260787" cy="260787"/>
          </a:xfrm>
          <a:prstGeom prst="rect">
            <a:avLst/>
          </a:prstGeom>
        </p:spPr>
      </p:pic>
      <p:sp>
        <p:nvSpPr>
          <p:cNvPr id="36" name="Text 24"/>
          <p:cNvSpPr txBox="1"/>
          <p:nvPr/>
        </p:nvSpPr>
        <p:spPr>
          <a:xfrm>
            <a:off x="8065008" y="4757928"/>
            <a:ext cx="3575304" cy="132283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PCM logic</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iterative cycle is embedded in the PCM approach of the European Commission and most donors.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International Project Environment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Who shapes, funds, implements and benefits from the project?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Distinguishing beneficiaries, target groups and stakeholders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The foundation for stakeholder analysis (Lecture 2)</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PROJECT ENVIRONMENT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Mapping the Environment of an International Project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822960" y="1600200"/>
            <a:ext cx="4572000" cy="4572000"/>
          </a:xfrm>
          <a:prstGeom prst="ellipse">
            <a:avLst/>
          </a:prstGeom>
          <a:solidFill>
            <a:srgbClr val="F4F7FC"/>
          </a:solidFill>
          <a:ln w="19050">
            <a:solidFill>
              <a:srgbClr val="FFFFFF"/>
            </a:solidFill>
            <a:prstDash val="solid"/>
          </a:ln>
        </p:spPr>
      </p:sp>
      <p:sp>
        <p:nvSpPr>
          <p:cNvPr id="8" name="Shape 5"/>
          <p:cNvSpPr/>
          <p:nvPr/>
        </p:nvSpPr>
        <p:spPr>
          <a:xfrm>
            <a:off x="1371600" y="2148840"/>
            <a:ext cx="3474720" cy="3474720"/>
          </a:xfrm>
          <a:prstGeom prst="ellipse">
            <a:avLst/>
          </a:prstGeom>
          <a:solidFill>
            <a:srgbClr val="E8EEF9"/>
          </a:solidFill>
          <a:ln w="19050">
            <a:solidFill>
              <a:srgbClr val="FFFFFF"/>
            </a:solidFill>
            <a:prstDash val="solid"/>
          </a:ln>
        </p:spPr>
      </p:sp>
      <p:sp>
        <p:nvSpPr>
          <p:cNvPr id="9" name="Shape 6"/>
          <p:cNvSpPr/>
          <p:nvPr/>
        </p:nvSpPr>
        <p:spPr>
          <a:xfrm>
            <a:off x="1920240" y="2697480"/>
            <a:ext cx="2377440" cy="2377440"/>
          </a:xfrm>
          <a:prstGeom prst="ellipse">
            <a:avLst/>
          </a:prstGeom>
          <a:solidFill>
            <a:srgbClr val="C9D5EC"/>
          </a:solidFill>
          <a:ln w="19050">
            <a:solidFill>
              <a:srgbClr val="FFFFFF"/>
            </a:solidFill>
            <a:prstDash val="solid"/>
          </a:ln>
        </p:spPr>
      </p:sp>
      <p:sp>
        <p:nvSpPr>
          <p:cNvPr id="10" name="Shape 7"/>
          <p:cNvSpPr/>
          <p:nvPr/>
        </p:nvSpPr>
        <p:spPr>
          <a:xfrm>
            <a:off x="2468880" y="3246120"/>
            <a:ext cx="1280160" cy="1280160"/>
          </a:xfrm>
          <a:prstGeom prst="ellipse">
            <a:avLst/>
          </a:prstGeom>
          <a:solidFill>
            <a:srgbClr val="1B2A4A"/>
          </a:solidFill>
          <a:ln w="19050">
            <a:solidFill>
              <a:srgbClr val="FFFFFF"/>
            </a:solidFill>
            <a:prstDash val="solid"/>
          </a:ln>
        </p:spPr>
      </p:sp>
      <p:sp>
        <p:nvSpPr>
          <p:cNvPr id="11" name="Text 8"/>
          <p:cNvSpPr txBox="1"/>
          <p:nvPr/>
        </p:nvSpPr>
        <p:spPr>
          <a:xfrm>
            <a:off x="2011680" y="1673352"/>
            <a:ext cx="219456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Wider stakeholders</a:t>
            </a:r>
            <a:endParaRPr lang="en-US" sz="1150" dirty="0"/>
          </a:p>
        </p:txBody>
      </p:sp>
      <p:sp>
        <p:nvSpPr>
          <p:cNvPr id="12" name="Text 9"/>
          <p:cNvSpPr txBox="1"/>
          <p:nvPr/>
        </p:nvSpPr>
        <p:spPr>
          <a:xfrm>
            <a:off x="2103120" y="2212848"/>
            <a:ext cx="2011680" cy="36576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Target groups · beneficiaries</a:t>
            </a:r>
            <a:endParaRPr lang="en-US" sz="1050" dirty="0"/>
          </a:p>
        </p:txBody>
      </p:sp>
      <p:sp>
        <p:nvSpPr>
          <p:cNvPr id="13" name="Text 10"/>
          <p:cNvSpPr txBox="1"/>
          <p:nvPr/>
        </p:nvSpPr>
        <p:spPr>
          <a:xfrm>
            <a:off x="2286000" y="2724912"/>
            <a:ext cx="1645920" cy="45720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Donor · associated partners</a:t>
            </a:r>
            <a:endParaRPr lang="en-US" sz="1000" dirty="0"/>
          </a:p>
        </p:txBody>
      </p:sp>
      <p:sp>
        <p:nvSpPr>
          <p:cNvPr id="14" name="Text 11"/>
          <p:cNvSpPr txBox="1"/>
          <p:nvPr/>
        </p:nvSpPr>
        <p:spPr>
          <a:xfrm>
            <a:off x="2514600" y="3657600"/>
            <a:ext cx="1188720" cy="457200"/>
          </a:xfrm>
          <a:prstGeom prst="rect">
            <a:avLst/>
          </a:prstGeom>
          <a:noFill/>
          <a:ln/>
        </p:spPr>
        <p:txBody>
          <a:bodyPr wrap="square" lIns="0" tIns="0" rIns="0" bIns="0" rtlCol="0" anchor="ctr"/>
          <a:lstStyle/>
          <a:p>
            <a:pPr algn="ctr" indent="0" marL="0">
              <a:buNone/>
            </a:pPr>
            <a:r>
              <a:rPr lang="en-US" sz="1200" b="1" dirty="0">
                <a:solidFill>
                  <a:srgbClr val="C9A227"/>
                </a:solidFill>
                <a:latin typeface="Calibri" pitchFamily="34" charset="0"/>
                <a:ea typeface="Calibri" pitchFamily="34" charset="-122"/>
                <a:cs typeface="Calibri" pitchFamily="34" charset="-120"/>
              </a:rPr>
              <a:t>Consortium</a:t>
            </a:r>
            <a:endParaRPr lang="en-US" sz="1200" dirty="0"/>
          </a:p>
        </p:txBody>
      </p:sp>
      <p:sp>
        <p:nvSpPr>
          <p:cNvPr id="15" name="Text 12"/>
          <p:cNvSpPr txBox="1"/>
          <p:nvPr/>
        </p:nvSpPr>
        <p:spPr>
          <a:xfrm>
            <a:off x="6126480" y="1737360"/>
            <a:ext cx="5486400" cy="822960"/>
          </a:xfrm>
          <a:prstGeom prst="rect">
            <a:avLst/>
          </a:prstGeom>
          <a:noFill/>
          <a:ln/>
        </p:spPr>
        <p:txBody>
          <a:bodyPr wrap="square" lIns="0" tIns="0" rIns="0" bIns="0" rtlCol="0" anchor="t"/>
          <a:lstStyle/>
          <a:p>
            <a:pPr indent="0" marL="0">
              <a:buNone/>
            </a:pPr>
            <a:r>
              <a:rPr lang="en-US" sz="1700" i="1" dirty="0">
                <a:solidFill>
                  <a:srgbClr val="1B2A4A"/>
                </a:solidFill>
                <a:latin typeface="Cambria" pitchFamily="34" charset="0"/>
                <a:ea typeface="Cambria" pitchFamily="34" charset="-122"/>
                <a:cs typeface="Cambria" pitchFamily="34" charset="-120"/>
              </a:rPr>
              <a:t>The environment is the totality of actors whose interests and resources influence the project or are affected by it.</a:t>
            </a:r>
            <a:endParaRPr lang="en-US" sz="1700" dirty="0"/>
          </a:p>
        </p:txBody>
      </p:sp>
      <p:sp>
        <p:nvSpPr>
          <p:cNvPr id="16" name="Shape 13"/>
          <p:cNvSpPr/>
          <p:nvPr/>
        </p:nvSpPr>
        <p:spPr>
          <a:xfrm>
            <a:off x="6126480" y="2743200"/>
            <a:ext cx="5513832" cy="731520"/>
          </a:xfrm>
          <a:prstGeom prst="roundRect">
            <a:avLst>
              <a:gd name="adj" fmla="val 10000"/>
            </a:avLst>
          </a:prstGeom>
          <a:solidFill>
            <a:srgbClr val="F4F7FC"/>
          </a:solidFill>
          <a:ln/>
        </p:spPr>
      </p:sp>
      <p:sp>
        <p:nvSpPr>
          <p:cNvPr id="17" name="Shape 14"/>
          <p:cNvSpPr/>
          <p:nvPr/>
        </p:nvSpPr>
        <p:spPr>
          <a:xfrm>
            <a:off x="6291072" y="2857500"/>
            <a:ext cx="502920" cy="502920"/>
          </a:xfrm>
          <a:prstGeom prst="ellipse">
            <a:avLst/>
          </a:prstGeom>
          <a:solidFill>
            <a:srgbClr val="1B2A4A"/>
          </a:solidFill>
          <a:ln/>
        </p:spPr>
      </p:sp>
      <p:sp>
        <p:nvSpPr>
          <p:cNvPr id="18" name="Text 15"/>
          <p:cNvSpPr txBox="1"/>
          <p:nvPr/>
        </p:nvSpPr>
        <p:spPr>
          <a:xfrm>
            <a:off x="6291072" y="28575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9" name="Text 16"/>
          <p:cNvSpPr txBox="1"/>
          <p:nvPr/>
        </p:nvSpPr>
        <p:spPr>
          <a:xfrm>
            <a:off x="6995160" y="2743200"/>
            <a:ext cx="4462272" cy="7315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Consortium:  </a:t>
            </a:r>
            <a:pPr indent="0" marL="0">
              <a:buNone/>
            </a:pPr>
            <a:r>
              <a:rPr lang="en-US" sz="1300" dirty="0">
                <a:solidFill>
                  <a:srgbClr val="2B3445"/>
                </a:solidFill>
                <a:latin typeface="Calibri" pitchFamily="34" charset="0"/>
                <a:ea typeface="Calibri" pitchFamily="34" charset="-122"/>
                <a:cs typeface="Calibri" pitchFamily="34" charset="-120"/>
              </a:rPr>
              <a:t>the coordinator and partners who implement the work plan</a:t>
            </a:r>
            <a:endParaRPr lang="en-US" sz="1300" dirty="0"/>
          </a:p>
        </p:txBody>
      </p:sp>
      <p:sp>
        <p:nvSpPr>
          <p:cNvPr id="20" name="Shape 17"/>
          <p:cNvSpPr/>
          <p:nvPr/>
        </p:nvSpPr>
        <p:spPr>
          <a:xfrm>
            <a:off x="6126480" y="3611880"/>
            <a:ext cx="5513832" cy="731520"/>
          </a:xfrm>
          <a:prstGeom prst="roundRect">
            <a:avLst>
              <a:gd name="adj" fmla="val 10000"/>
            </a:avLst>
          </a:prstGeom>
          <a:solidFill>
            <a:srgbClr val="FFFFFF"/>
          </a:solidFill>
          <a:ln/>
        </p:spPr>
      </p:sp>
      <p:sp>
        <p:nvSpPr>
          <p:cNvPr id="21" name="Shape 18"/>
          <p:cNvSpPr/>
          <p:nvPr/>
        </p:nvSpPr>
        <p:spPr>
          <a:xfrm>
            <a:off x="6291072" y="3726180"/>
            <a:ext cx="502920" cy="502920"/>
          </a:xfrm>
          <a:prstGeom prst="ellipse">
            <a:avLst/>
          </a:prstGeom>
          <a:solidFill>
            <a:srgbClr val="1B2A4A"/>
          </a:solidFill>
          <a:ln/>
        </p:spPr>
      </p:sp>
      <p:sp>
        <p:nvSpPr>
          <p:cNvPr id="22" name="Text 19"/>
          <p:cNvSpPr txBox="1"/>
          <p:nvPr/>
        </p:nvSpPr>
        <p:spPr>
          <a:xfrm>
            <a:off x="6291072" y="372618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23" name="Text 20"/>
          <p:cNvSpPr txBox="1"/>
          <p:nvPr/>
        </p:nvSpPr>
        <p:spPr>
          <a:xfrm>
            <a:off x="6995160" y="3611880"/>
            <a:ext cx="4462272" cy="7315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Funding and support:  </a:t>
            </a:r>
            <a:pPr indent="0" marL="0">
              <a:buNone/>
            </a:pPr>
            <a:r>
              <a:rPr lang="en-US" sz="1300" dirty="0">
                <a:solidFill>
                  <a:srgbClr val="2B3445"/>
                </a:solidFill>
                <a:latin typeface="Calibri" pitchFamily="34" charset="0"/>
                <a:ea typeface="Calibri" pitchFamily="34" charset="-122"/>
                <a:cs typeface="Calibri" pitchFamily="34" charset="-120"/>
              </a:rPr>
              <a:t>the donor and associated partners</a:t>
            </a:r>
            <a:endParaRPr lang="en-US" sz="1300" dirty="0"/>
          </a:p>
        </p:txBody>
      </p:sp>
      <p:sp>
        <p:nvSpPr>
          <p:cNvPr id="24" name="Shape 21"/>
          <p:cNvSpPr/>
          <p:nvPr/>
        </p:nvSpPr>
        <p:spPr>
          <a:xfrm>
            <a:off x="6126480" y="4480560"/>
            <a:ext cx="5513832" cy="731520"/>
          </a:xfrm>
          <a:prstGeom prst="roundRect">
            <a:avLst>
              <a:gd name="adj" fmla="val 10000"/>
            </a:avLst>
          </a:prstGeom>
          <a:solidFill>
            <a:srgbClr val="F4F7FC"/>
          </a:solidFill>
          <a:ln/>
        </p:spPr>
      </p:sp>
      <p:sp>
        <p:nvSpPr>
          <p:cNvPr id="25" name="Shape 22"/>
          <p:cNvSpPr/>
          <p:nvPr/>
        </p:nvSpPr>
        <p:spPr>
          <a:xfrm>
            <a:off x="6291072" y="4594860"/>
            <a:ext cx="502920" cy="502920"/>
          </a:xfrm>
          <a:prstGeom prst="ellipse">
            <a:avLst/>
          </a:prstGeom>
          <a:solidFill>
            <a:srgbClr val="1B2A4A"/>
          </a:solidFill>
          <a:ln/>
        </p:spPr>
      </p:sp>
      <p:sp>
        <p:nvSpPr>
          <p:cNvPr id="26" name="Text 23"/>
          <p:cNvSpPr txBox="1"/>
          <p:nvPr/>
        </p:nvSpPr>
        <p:spPr>
          <a:xfrm>
            <a:off x="6291072" y="459486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27" name="Text 24"/>
          <p:cNvSpPr txBox="1"/>
          <p:nvPr/>
        </p:nvSpPr>
        <p:spPr>
          <a:xfrm>
            <a:off x="6995160" y="4480560"/>
            <a:ext cx="4462272" cy="7315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Direct effect:  </a:t>
            </a:r>
            <a:pPr indent="0" marL="0">
              <a:buNone/>
            </a:pPr>
            <a:r>
              <a:rPr lang="en-US" sz="1300" dirty="0">
                <a:solidFill>
                  <a:srgbClr val="2B3445"/>
                </a:solidFill>
                <a:latin typeface="Calibri" pitchFamily="34" charset="0"/>
                <a:ea typeface="Calibri" pitchFamily="34" charset="-122"/>
                <a:cs typeface="Calibri" pitchFamily="34" charset="-120"/>
              </a:rPr>
              <a:t>target groups and beneficiaries</a:t>
            </a:r>
            <a:endParaRPr lang="en-US" sz="1300" dirty="0"/>
          </a:p>
        </p:txBody>
      </p:sp>
      <p:sp>
        <p:nvSpPr>
          <p:cNvPr id="28" name="Shape 25"/>
          <p:cNvSpPr/>
          <p:nvPr/>
        </p:nvSpPr>
        <p:spPr>
          <a:xfrm>
            <a:off x="6126480" y="5349240"/>
            <a:ext cx="5513832" cy="731520"/>
          </a:xfrm>
          <a:prstGeom prst="roundRect">
            <a:avLst>
              <a:gd name="adj" fmla="val 10000"/>
            </a:avLst>
          </a:prstGeom>
          <a:solidFill>
            <a:srgbClr val="FFFFFF"/>
          </a:solidFill>
          <a:ln/>
        </p:spPr>
      </p:sp>
      <p:sp>
        <p:nvSpPr>
          <p:cNvPr id="29" name="Shape 26"/>
          <p:cNvSpPr/>
          <p:nvPr/>
        </p:nvSpPr>
        <p:spPr>
          <a:xfrm>
            <a:off x="6291072" y="5463540"/>
            <a:ext cx="502920" cy="502920"/>
          </a:xfrm>
          <a:prstGeom prst="ellipse">
            <a:avLst/>
          </a:prstGeom>
          <a:solidFill>
            <a:srgbClr val="1B2A4A"/>
          </a:solidFill>
          <a:ln/>
        </p:spPr>
      </p:sp>
      <p:sp>
        <p:nvSpPr>
          <p:cNvPr id="30" name="Text 27"/>
          <p:cNvSpPr txBox="1"/>
          <p:nvPr/>
        </p:nvSpPr>
        <p:spPr>
          <a:xfrm>
            <a:off x="6291072" y="546354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31" name="Text 28"/>
          <p:cNvSpPr txBox="1"/>
          <p:nvPr/>
        </p:nvSpPr>
        <p:spPr>
          <a:xfrm>
            <a:off x="6995160" y="5349240"/>
            <a:ext cx="4462272" cy="7315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Wider stakeholders:  </a:t>
            </a:r>
            <a:pPr indent="0" marL="0">
              <a:buNone/>
            </a:pPr>
            <a:r>
              <a:rPr lang="en-US" sz="1300" dirty="0">
                <a:solidFill>
                  <a:srgbClr val="2B3445"/>
                </a:solidFill>
                <a:latin typeface="Calibri" pitchFamily="34" charset="0"/>
                <a:ea typeface="Calibri" pitchFamily="34" charset="-122"/>
                <a:cs typeface="Calibri" pitchFamily="34" charset="-120"/>
              </a:rPr>
              <a:t>public authorities, academia, media, competing initiatives, the public</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KEY ROLES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Donor, Coordinator, Partners and Associated Partners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Shape 4"/>
          <p:cNvSpPr/>
          <p:nvPr/>
        </p:nvSpPr>
        <p:spPr>
          <a:xfrm>
            <a:off x="548640" y="1691640"/>
            <a:ext cx="5408676" cy="2080260"/>
          </a:xfrm>
          <a:prstGeom prst="roundRect">
            <a:avLst>
              <a:gd name="adj" fmla="val 3516"/>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508760" y="192024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Donor (funding body)</a:t>
            </a:r>
            <a:endParaRPr lang="en-US" sz="1600" dirty="0"/>
          </a:p>
        </p:txBody>
      </p:sp>
      <p:sp>
        <p:nvSpPr>
          <p:cNvPr id="11" name="Text 7"/>
          <p:cNvSpPr txBox="1"/>
          <p:nvPr/>
        </p:nvSpPr>
        <p:spPr>
          <a:xfrm>
            <a:off x="777240" y="2606040"/>
            <a:ext cx="4951476" cy="9829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Provides financial or other resources; sets funding priorities, procedural requirements and criteria for evaluating applications and reports. E.g. the European Commission, EU executive agencies, donor governments, IFIs, private foundations.</a:t>
            </a:r>
            <a:endParaRPr lang="en-US" sz="1350" dirty="0"/>
          </a:p>
        </p:txBody>
      </p:sp>
      <p:sp>
        <p:nvSpPr>
          <p:cNvPr id="12" name="Shape 8"/>
          <p:cNvSpPr/>
          <p:nvPr/>
        </p:nvSpPr>
        <p:spPr>
          <a:xfrm>
            <a:off x="6231636" y="1691640"/>
            <a:ext cx="5408676" cy="2080260"/>
          </a:xfrm>
          <a:prstGeom prst="roundRect">
            <a:avLst>
              <a:gd name="adj" fmla="val 3516"/>
            </a:avLst>
          </a:prstGeom>
          <a:solidFill>
            <a:srgbClr val="F4F7FC"/>
          </a:solidFill>
          <a:ln/>
        </p:spPr>
      </p:sp>
      <p:sp>
        <p:nvSpPr>
          <p:cNvPr id="13" name="Shape 9"/>
          <p:cNvSpPr/>
          <p:nvPr/>
        </p:nvSpPr>
        <p:spPr>
          <a:xfrm>
            <a:off x="6460236" y="1920240"/>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6608369" y="2068373"/>
            <a:ext cx="252374" cy="252374"/>
          </a:xfrm>
          <a:prstGeom prst="rect">
            <a:avLst/>
          </a:prstGeom>
        </p:spPr>
      </p:pic>
      <p:sp>
        <p:nvSpPr>
          <p:cNvPr id="15" name="Text 10"/>
          <p:cNvSpPr txBox="1"/>
          <p:nvPr/>
        </p:nvSpPr>
        <p:spPr>
          <a:xfrm>
            <a:off x="7191756" y="192024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Coordinator (lead applicant)</a:t>
            </a:r>
            <a:endParaRPr lang="en-US" sz="1600" dirty="0"/>
          </a:p>
        </p:txBody>
      </p:sp>
      <p:sp>
        <p:nvSpPr>
          <p:cNvPr id="16" name="Text 11"/>
          <p:cNvSpPr txBox="1"/>
          <p:nvPr/>
        </p:nvSpPr>
        <p:spPr>
          <a:xfrm>
            <a:off x="6460236" y="2606040"/>
            <a:ext cx="4951476" cy="9829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Leads the consortium, bears the principal contractual responsibility to the donor and coordinates the activities of the partners.</a:t>
            </a:r>
            <a:endParaRPr lang="en-US" sz="1350" dirty="0"/>
          </a:p>
        </p:txBody>
      </p:sp>
      <p:sp>
        <p:nvSpPr>
          <p:cNvPr id="17" name="Shape 12"/>
          <p:cNvSpPr/>
          <p:nvPr/>
        </p:nvSpPr>
        <p:spPr>
          <a:xfrm>
            <a:off x="548640" y="4046220"/>
            <a:ext cx="5408676" cy="2080260"/>
          </a:xfrm>
          <a:prstGeom prst="roundRect">
            <a:avLst>
              <a:gd name="adj" fmla="val 3516"/>
            </a:avLst>
          </a:prstGeom>
          <a:solidFill>
            <a:srgbClr val="F4F7FC"/>
          </a:solidFill>
          <a:ln/>
        </p:spPr>
      </p:sp>
      <p:sp>
        <p:nvSpPr>
          <p:cNvPr id="18" name="Shape 13"/>
          <p:cNvSpPr/>
          <p:nvPr/>
        </p:nvSpPr>
        <p:spPr>
          <a:xfrm>
            <a:off x="777240" y="427482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925373" y="4422953"/>
            <a:ext cx="252374" cy="252374"/>
          </a:xfrm>
          <a:prstGeom prst="rect">
            <a:avLst/>
          </a:prstGeom>
        </p:spPr>
      </p:pic>
      <p:sp>
        <p:nvSpPr>
          <p:cNvPr id="20" name="Text 14"/>
          <p:cNvSpPr txBox="1"/>
          <p:nvPr/>
        </p:nvSpPr>
        <p:spPr>
          <a:xfrm>
            <a:off x="1508760" y="427482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Partners (co-applicants)</a:t>
            </a:r>
            <a:endParaRPr lang="en-US" sz="1600" dirty="0"/>
          </a:p>
        </p:txBody>
      </p:sp>
      <p:sp>
        <p:nvSpPr>
          <p:cNvPr id="21" name="Text 15"/>
          <p:cNvSpPr txBox="1"/>
          <p:nvPr/>
        </p:nvSpPr>
        <p:spPr>
          <a:xfrm>
            <a:off x="777240" y="4960620"/>
            <a:ext cx="4951476" cy="9829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Implement the project together with the coordinator; each is responsible for a defined part of the work plan.</a:t>
            </a:r>
            <a:endParaRPr lang="en-US" sz="1350" dirty="0"/>
          </a:p>
        </p:txBody>
      </p:sp>
      <p:sp>
        <p:nvSpPr>
          <p:cNvPr id="22" name="Shape 16"/>
          <p:cNvSpPr/>
          <p:nvPr/>
        </p:nvSpPr>
        <p:spPr>
          <a:xfrm>
            <a:off x="6231636" y="4046220"/>
            <a:ext cx="5408676" cy="2080260"/>
          </a:xfrm>
          <a:prstGeom prst="roundRect">
            <a:avLst>
              <a:gd name="adj" fmla="val 3516"/>
            </a:avLst>
          </a:prstGeom>
          <a:solidFill>
            <a:srgbClr val="F4F7FC"/>
          </a:solidFill>
          <a:ln/>
        </p:spPr>
      </p:sp>
      <p:sp>
        <p:nvSpPr>
          <p:cNvPr id="23" name="Shape 17"/>
          <p:cNvSpPr/>
          <p:nvPr/>
        </p:nvSpPr>
        <p:spPr>
          <a:xfrm>
            <a:off x="6460236" y="4274820"/>
            <a:ext cx="548640" cy="54864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6608369" y="4422953"/>
            <a:ext cx="252374" cy="252374"/>
          </a:xfrm>
          <a:prstGeom prst="rect">
            <a:avLst/>
          </a:prstGeom>
        </p:spPr>
      </p:pic>
      <p:sp>
        <p:nvSpPr>
          <p:cNvPr id="25" name="Text 18"/>
          <p:cNvSpPr txBox="1"/>
          <p:nvPr/>
        </p:nvSpPr>
        <p:spPr>
          <a:xfrm>
            <a:off x="7191756" y="427482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Associated partners</a:t>
            </a:r>
            <a:endParaRPr lang="en-US" sz="1600" dirty="0"/>
          </a:p>
        </p:txBody>
      </p:sp>
      <p:sp>
        <p:nvSpPr>
          <p:cNvPr id="26" name="Text 19"/>
          <p:cNvSpPr txBox="1"/>
          <p:nvPr/>
        </p:nvSpPr>
        <p:spPr>
          <a:xfrm>
            <a:off x="6460236" y="4960620"/>
            <a:ext cx="4951476" cy="9829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Join the project without direct funding from the donor, providing expert, advisory or organisational support.</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A FREQUENT SOURCE OF CONFUSION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Beneficiaries, Target Groups and Stakeholders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548640" y="1691640"/>
            <a:ext cx="3483864" cy="3429000"/>
          </a:xfrm>
          <a:prstGeom prst="roundRect">
            <a:avLst>
              <a:gd name="adj" fmla="val 2133"/>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2157984"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Beneficiaries</a:t>
            </a:r>
            <a:endParaRPr lang="en-US" sz="1800" dirty="0"/>
          </a:p>
        </p:txBody>
      </p:sp>
      <p:sp>
        <p:nvSpPr>
          <p:cNvPr id="11" name="Text 7"/>
          <p:cNvSpPr txBox="1"/>
          <p:nvPr/>
        </p:nvSpPr>
        <p:spPr>
          <a:xfrm>
            <a:off x="822960" y="2743200"/>
            <a:ext cx="2935224" cy="2194560"/>
          </a:xfrm>
          <a:prstGeom prst="rect">
            <a:avLst/>
          </a:prstGeom>
          <a:noFill/>
          <a:ln/>
        </p:spPr>
        <p:txBody>
          <a:bodyPr wrap="square" lIns="0" tIns="0" rIns="0" bIns="0" rtlCol="0" anchor="t"/>
          <a:lstStyle/>
          <a:p>
            <a:pPr marL="203200" indent="-203200">
              <a:spcAft>
                <a:spcPts val="600"/>
              </a:spcAft>
              <a:buSzPct val="100000"/>
              <a:buChar char="▪"/>
            </a:pPr>
            <a:r>
              <a:rPr lang="en-US" sz="1350" dirty="0">
                <a:solidFill>
                  <a:srgbClr val="2B3445"/>
                </a:solidFill>
                <a:latin typeface="Calibri" pitchFamily="34" charset="0"/>
                <a:ea typeface="Calibri" pitchFamily="34" charset="-122"/>
                <a:cs typeface="Calibri" pitchFamily="34" charset="-120"/>
              </a:rPr>
              <a:t>Persons, groups or organisations receiving direct benefits from the project</a:t>
            </a:r>
            <a:endParaRPr lang="en-US" sz="1350" dirty="0"/>
          </a:p>
          <a:p>
            <a:pPr marL="203200" indent="-203200">
              <a:spcAft>
                <a:spcPts val="600"/>
              </a:spcAft>
              <a:buSzPct val="100000"/>
              <a:buChar char="▪"/>
            </a:pPr>
            <a:r>
              <a:rPr lang="en-US" sz="1350" dirty="0">
                <a:solidFill>
                  <a:srgbClr val="2B3445"/>
                </a:solidFill>
                <a:latin typeface="Calibri" pitchFamily="34" charset="0"/>
                <a:ea typeface="Calibri" pitchFamily="34" charset="-122"/>
                <a:cs typeface="Calibri" pitchFamily="34" charset="-120"/>
              </a:rPr>
              <a:t>Direct beneficiaries: immediate recipients of services or products</a:t>
            </a:r>
            <a:endParaRPr lang="en-US" sz="1350" dirty="0"/>
          </a:p>
          <a:p>
            <a:pPr marL="203200" indent="-203200">
              <a:spcAft>
                <a:spcPts val="600"/>
              </a:spcAft>
              <a:buSzPct val="100000"/>
              <a:buChar char="▪"/>
            </a:pPr>
            <a:r>
              <a:rPr lang="en-US" sz="1350" dirty="0">
                <a:solidFill>
                  <a:srgbClr val="2B3445"/>
                </a:solidFill>
                <a:latin typeface="Calibri" pitchFamily="34" charset="0"/>
                <a:ea typeface="Calibri" pitchFamily="34" charset="-122"/>
                <a:cs typeface="Calibri" pitchFamily="34" charset="-120"/>
              </a:rPr>
              <a:t>Final beneficiaries: broader groups affected indirectly</a:t>
            </a:r>
            <a:endParaRPr lang="en-US" sz="1350" dirty="0"/>
          </a:p>
        </p:txBody>
      </p:sp>
      <p:sp>
        <p:nvSpPr>
          <p:cNvPr id="12" name="Shape 8"/>
          <p:cNvSpPr/>
          <p:nvPr/>
        </p:nvSpPr>
        <p:spPr>
          <a:xfrm>
            <a:off x="4352544" y="1691640"/>
            <a:ext cx="3483864" cy="3429000"/>
          </a:xfrm>
          <a:prstGeom prst="roundRect">
            <a:avLst>
              <a:gd name="adj" fmla="val 2133"/>
            </a:avLst>
          </a:prstGeom>
          <a:solidFill>
            <a:srgbClr val="1B2A4A"/>
          </a:solidFill>
          <a:ln/>
        </p:spPr>
      </p:sp>
      <p:sp>
        <p:nvSpPr>
          <p:cNvPr id="13" name="Shape 9"/>
          <p:cNvSpPr/>
          <p:nvPr/>
        </p:nvSpPr>
        <p:spPr>
          <a:xfrm>
            <a:off x="4626864" y="1965960"/>
            <a:ext cx="594360" cy="594360"/>
          </a:xfrm>
          <a:prstGeom prst="ellipse">
            <a:avLst/>
          </a:prstGeom>
          <a:solidFill>
            <a:srgbClr val="31487A"/>
          </a:solidFill>
          <a:ln/>
        </p:spPr>
      </p:sp>
      <p:pic>
        <p:nvPicPr>
          <p:cNvPr id="14" name="Image 1" descr="preencoded.png">    </p:cNvPr>
          <p:cNvPicPr>
            <a:picLocks noChangeAspect="1"/>
          </p:cNvPicPr>
          <p:nvPr/>
        </p:nvPicPr>
        <p:blipFill>
          <a:blip r:embed="rId2"/>
          <a:stretch>
            <a:fillRect/>
          </a:stretch>
        </p:blipFill>
        <p:spPr>
          <a:xfrm>
            <a:off x="4787341" y="2126437"/>
            <a:ext cx="273406" cy="273406"/>
          </a:xfrm>
          <a:prstGeom prst="rect">
            <a:avLst/>
          </a:prstGeom>
        </p:spPr>
      </p:pic>
      <p:sp>
        <p:nvSpPr>
          <p:cNvPr id="15" name="Text 10"/>
          <p:cNvSpPr txBox="1"/>
          <p:nvPr/>
        </p:nvSpPr>
        <p:spPr>
          <a:xfrm>
            <a:off x="5404104" y="1965960"/>
            <a:ext cx="2157984"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Target groups</a:t>
            </a:r>
            <a:endParaRPr lang="en-US" sz="1800" dirty="0"/>
          </a:p>
        </p:txBody>
      </p:sp>
      <p:sp>
        <p:nvSpPr>
          <p:cNvPr id="16" name="Text 11"/>
          <p:cNvSpPr txBox="1"/>
          <p:nvPr/>
        </p:nvSpPr>
        <p:spPr>
          <a:xfrm>
            <a:off x="4626864" y="2743200"/>
            <a:ext cx="2935224" cy="2194560"/>
          </a:xfrm>
          <a:prstGeom prst="rect">
            <a:avLst/>
          </a:prstGeom>
          <a:noFill/>
          <a:ln/>
        </p:spPr>
        <p:txBody>
          <a:bodyPr wrap="square" lIns="0" tIns="0" rIns="0" bIns="0" rtlCol="0" anchor="t"/>
          <a:lstStyle/>
          <a:p>
            <a:pPr marL="203200" indent="-203200">
              <a:spcAft>
                <a:spcPts val="600"/>
              </a:spcAft>
              <a:buSzPct val="100000"/>
              <a:buChar char="▪"/>
            </a:pPr>
            <a:r>
              <a:rPr lang="en-US" sz="1350" dirty="0">
                <a:solidFill>
                  <a:srgbClr val="D6DEEE"/>
                </a:solidFill>
                <a:latin typeface="Calibri" pitchFamily="34" charset="0"/>
                <a:ea typeface="Calibri" pitchFamily="34" charset="-122"/>
                <a:cs typeface="Calibri" pitchFamily="34" charset="-120"/>
              </a:rPr>
              <a:t>Specific groups on whom the project has a direct, positive effect at the level of the project purpose</a:t>
            </a:r>
            <a:endParaRPr lang="en-US" sz="1350" dirty="0"/>
          </a:p>
          <a:p>
            <a:pPr marL="203200" indent="-203200">
              <a:spcAft>
                <a:spcPts val="600"/>
              </a:spcAft>
              <a:buSzPct val="100000"/>
              <a:buChar char="▪"/>
            </a:pPr>
            <a:r>
              <a:rPr lang="en-US" sz="1350" dirty="0">
                <a:solidFill>
                  <a:srgbClr val="D6DEEE"/>
                </a:solidFill>
                <a:latin typeface="Calibri" pitchFamily="34" charset="0"/>
                <a:ea typeface="Calibri" pitchFamily="34" charset="-122"/>
                <a:cs typeface="Calibri" pitchFamily="34" charset="-120"/>
              </a:rPr>
              <a:t>The project interacts with them directly during implementation</a:t>
            </a:r>
            <a:endParaRPr lang="en-US" sz="1350" dirty="0"/>
          </a:p>
        </p:txBody>
      </p:sp>
      <p:sp>
        <p:nvSpPr>
          <p:cNvPr id="17" name="Shape 12"/>
          <p:cNvSpPr/>
          <p:nvPr/>
        </p:nvSpPr>
        <p:spPr>
          <a:xfrm>
            <a:off x="8156448" y="1691640"/>
            <a:ext cx="3483864" cy="3429000"/>
          </a:xfrm>
          <a:prstGeom prst="roundRect">
            <a:avLst>
              <a:gd name="adj" fmla="val 2133"/>
            </a:avLst>
          </a:prstGeom>
          <a:solidFill>
            <a:srgbClr val="F4F7FC"/>
          </a:solidFill>
          <a:ln/>
        </p:spPr>
      </p:sp>
      <p:sp>
        <p:nvSpPr>
          <p:cNvPr id="18" name="Shape 13"/>
          <p:cNvSpPr/>
          <p:nvPr/>
        </p:nvSpPr>
        <p:spPr>
          <a:xfrm>
            <a:off x="8430768" y="1965960"/>
            <a:ext cx="594360" cy="59436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591245" y="2126437"/>
            <a:ext cx="273406" cy="273406"/>
          </a:xfrm>
          <a:prstGeom prst="rect">
            <a:avLst/>
          </a:prstGeom>
        </p:spPr>
      </p:pic>
      <p:sp>
        <p:nvSpPr>
          <p:cNvPr id="20" name="Text 14"/>
          <p:cNvSpPr txBox="1"/>
          <p:nvPr/>
        </p:nvSpPr>
        <p:spPr>
          <a:xfrm>
            <a:off x="9208008" y="1965960"/>
            <a:ext cx="2157984"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Stakeholders</a:t>
            </a:r>
            <a:endParaRPr lang="en-US" sz="1800" dirty="0"/>
          </a:p>
        </p:txBody>
      </p:sp>
      <p:sp>
        <p:nvSpPr>
          <p:cNvPr id="21" name="Text 15"/>
          <p:cNvSpPr txBox="1"/>
          <p:nvPr/>
        </p:nvSpPr>
        <p:spPr>
          <a:xfrm>
            <a:off x="8430768" y="2743200"/>
            <a:ext cx="2935224" cy="2194560"/>
          </a:xfrm>
          <a:prstGeom prst="rect">
            <a:avLst/>
          </a:prstGeom>
          <a:noFill/>
          <a:ln/>
        </p:spPr>
        <p:txBody>
          <a:bodyPr wrap="square" lIns="0" tIns="0" rIns="0" bIns="0" rtlCol="0" anchor="t"/>
          <a:lstStyle/>
          <a:p>
            <a:pPr marL="203200" indent="-203200">
              <a:spcAft>
                <a:spcPts val="600"/>
              </a:spcAft>
              <a:buSzPct val="100000"/>
              <a:buChar char="▪"/>
            </a:pPr>
            <a:r>
              <a:rPr lang="en-US" sz="1350" dirty="0">
                <a:solidFill>
                  <a:srgbClr val="2B3445"/>
                </a:solidFill>
                <a:latin typeface="Calibri" pitchFamily="34" charset="0"/>
                <a:ea typeface="Calibri" pitchFamily="34" charset="-122"/>
                <a:cs typeface="Calibri" pitchFamily="34" charset="-120"/>
              </a:rPr>
              <a:t>All persons, groups or institutions with an interest in the project, influence on it, or affected by it</a:t>
            </a:r>
            <a:endParaRPr lang="en-US" sz="1350" dirty="0"/>
          </a:p>
          <a:p>
            <a:pPr marL="203200" indent="-203200">
              <a:spcAft>
                <a:spcPts val="600"/>
              </a:spcAft>
              <a:buSzPct val="100000"/>
              <a:buChar char="▪"/>
            </a:pPr>
            <a:r>
              <a:rPr lang="en-US" sz="1350" dirty="0">
                <a:solidFill>
                  <a:srgbClr val="2B3445"/>
                </a:solidFill>
                <a:latin typeface="Calibri" pitchFamily="34" charset="0"/>
                <a:ea typeface="Calibri" pitchFamily="34" charset="-122"/>
                <a:cs typeface="Calibri" pitchFamily="34" charset="-120"/>
              </a:rPr>
              <a:t>Public authorities, academia, media, competing initiatives, the public</a:t>
            </a:r>
            <a:endParaRPr lang="en-US" sz="1350" dirty="0"/>
          </a:p>
        </p:txBody>
      </p:sp>
      <p:sp>
        <p:nvSpPr>
          <p:cNvPr id="22" name="Shape 16"/>
          <p:cNvSpPr/>
          <p:nvPr/>
        </p:nvSpPr>
        <p:spPr>
          <a:xfrm>
            <a:off x="548640" y="5303520"/>
            <a:ext cx="11091672" cy="822960"/>
          </a:xfrm>
          <a:prstGeom prst="roundRect">
            <a:avLst>
              <a:gd name="adj" fmla="val 8889"/>
            </a:avLst>
          </a:prstGeom>
          <a:solidFill>
            <a:srgbClr val="1B2A4A"/>
          </a:solidFill>
          <a:ln/>
        </p:spPr>
      </p:sp>
      <p:sp>
        <p:nvSpPr>
          <p:cNvPr id="23" name="Shape 17"/>
          <p:cNvSpPr/>
          <p:nvPr/>
        </p:nvSpPr>
        <p:spPr>
          <a:xfrm>
            <a:off x="777240" y="5440680"/>
            <a:ext cx="548640" cy="548640"/>
          </a:xfrm>
          <a:prstGeom prst="ellipse">
            <a:avLst/>
          </a:prstGeom>
          <a:solidFill>
            <a:srgbClr val="31487A"/>
          </a:solidFill>
          <a:ln/>
        </p:spPr>
      </p:sp>
      <p:pic>
        <p:nvPicPr>
          <p:cNvPr id="24" name="Image 3" descr="preencoded.png">    </p:cNvPr>
          <p:cNvPicPr>
            <a:picLocks noChangeAspect="1"/>
          </p:cNvPicPr>
          <p:nvPr/>
        </p:nvPicPr>
        <p:blipFill>
          <a:blip r:embed="rId4"/>
          <a:stretch>
            <a:fillRect/>
          </a:stretch>
        </p:blipFill>
        <p:spPr>
          <a:xfrm>
            <a:off x="925373" y="5588813"/>
            <a:ext cx="252374" cy="252374"/>
          </a:xfrm>
          <a:prstGeom prst="rect">
            <a:avLst/>
          </a:prstGeom>
        </p:spPr>
      </p:pic>
      <p:sp>
        <p:nvSpPr>
          <p:cNvPr id="25" name="Text 18"/>
          <p:cNvSpPr txBox="1"/>
          <p:nvPr/>
        </p:nvSpPr>
        <p:spPr>
          <a:xfrm>
            <a:off x="1554480" y="5394960"/>
            <a:ext cx="9857232" cy="6400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Distinguishing these roles is essential for a correct stakeholder analysis (Lecture 2) and for constructing the logical framework matrix.</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Project Management Methodologies: PMBOK, PM², PCM and LFA</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Four methodological systems coexist in international practice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The choice depends on the donor, the sector and the project type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The logical framework: a common language between applicant and donor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PMBOK (PMI, USA)</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PMBOK: Ten Knowledge Areas and Five Process Groups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Text 4"/>
          <p:cNvSpPr txBox="1"/>
          <p:nvPr/>
        </p:nvSpPr>
        <p:spPr>
          <a:xfrm>
            <a:off x="54864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TEN KNOWLEDGE AREAS</a:t>
            </a:r>
            <a:endParaRPr lang="en-US" sz="1200" dirty="0"/>
          </a:p>
        </p:txBody>
      </p:sp>
      <p:sp>
        <p:nvSpPr>
          <p:cNvPr id="8" name="Shape 5"/>
          <p:cNvSpPr/>
          <p:nvPr/>
        </p:nvSpPr>
        <p:spPr>
          <a:xfrm>
            <a:off x="548640" y="2103120"/>
            <a:ext cx="3063240" cy="640080"/>
          </a:xfrm>
          <a:prstGeom prst="roundRect">
            <a:avLst>
              <a:gd name="adj" fmla="val 11429"/>
            </a:avLst>
          </a:prstGeom>
          <a:solidFill>
            <a:srgbClr val="F4F7FC"/>
          </a:solidFill>
          <a:ln/>
        </p:spPr>
      </p:sp>
      <p:sp>
        <p:nvSpPr>
          <p:cNvPr id="9" name="Shape 6"/>
          <p:cNvSpPr/>
          <p:nvPr/>
        </p:nvSpPr>
        <p:spPr>
          <a:xfrm>
            <a:off x="658368" y="2212848"/>
            <a:ext cx="420624" cy="420624"/>
          </a:xfrm>
          <a:prstGeom prst="ellipse">
            <a:avLst/>
          </a:prstGeom>
          <a:solidFill>
            <a:srgbClr val="1B2A4A"/>
          </a:solidFill>
          <a:ln/>
        </p:spPr>
      </p:sp>
      <p:sp>
        <p:nvSpPr>
          <p:cNvPr id="10" name="Text 7"/>
          <p:cNvSpPr txBox="1"/>
          <p:nvPr/>
        </p:nvSpPr>
        <p:spPr>
          <a:xfrm>
            <a:off x="658368" y="2212848"/>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1</a:t>
            </a:r>
            <a:endParaRPr lang="en-US" sz="1200" dirty="0"/>
          </a:p>
        </p:txBody>
      </p:sp>
      <p:sp>
        <p:nvSpPr>
          <p:cNvPr id="11" name="Text 8"/>
          <p:cNvSpPr txBox="1"/>
          <p:nvPr/>
        </p:nvSpPr>
        <p:spPr>
          <a:xfrm>
            <a:off x="1207008" y="2103120"/>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Integration management</a:t>
            </a:r>
            <a:endParaRPr lang="en-US" sz="1400" dirty="0"/>
          </a:p>
        </p:txBody>
      </p:sp>
      <p:sp>
        <p:nvSpPr>
          <p:cNvPr id="12" name="Shape 9"/>
          <p:cNvSpPr/>
          <p:nvPr/>
        </p:nvSpPr>
        <p:spPr>
          <a:xfrm>
            <a:off x="3794760" y="2103120"/>
            <a:ext cx="3063240" cy="640080"/>
          </a:xfrm>
          <a:prstGeom prst="roundRect">
            <a:avLst>
              <a:gd name="adj" fmla="val 11429"/>
            </a:avLst>
          </a:prstGeom>
          <a:solidFill>
            <a:srgbClr val="F4F7FC"/>
          </a:solidFill>
          <a:ln/>
        </p:spPr>
      </p:sp>
      <p:sp>
        <p:nvSpPr>
          <p:cNvPr id="13" name="Shape 10"/>
          <p:cNvSpPr/>
          <p:nvPr/>
        </p:nvSpPr>
        <p:spPr>
          <a:xfrm>
            <a:off x="3904488" y="2212848"/>
            <a:ext cx="420624" cy="420624"/>
          </a:xfrm>
          <a:prstGeom prst="ellipse">
            <a:avLst/>
          </a:prstGeom>
          <a:solidFill>
            <a:srgbClr val="1B2A4A"/>
          </a:solidFill>
          <a:ln/>
        </p:spPr>
      </p:sp>
      <p:sp>
        <p:nvSpPr>
          <p:cNvPr id="14" name="Text 11"/>
          <p:cNvSpPr txBox="1"/>
          <p:nvPr/>
        </p:nvSpPr>
        <p:spPr>
          <a:xfrm>
            <a:off x="3904488" y="2212848"/>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2</a:t>
            </a:r>
            <a:endParaRPr lang="en-US" sz="1200" dirty="0"/>
          </a:p>
        </p:txBody>
      </p:sp>
      <p:sp>
        <p:nvSpPr>
          <p:cNvPr id="15" name="Text 12"/>
          <p:cNvSpPr txBox="1"/>
          <p:nvPr/>
        </p:nvSpPr>
        <p:spPr>
          <a:xfrm>
            <a:off x="4453128" y="2103120"/>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Scope management</a:t>
            </a:r>
            <a:endParaRPr lang="en-US" sz="1400" dirty="0"/>
          </a:p>
        </p:txBody>
      </p:sp>
      <p:sp>
        <p:nvSpPr>
          <p:cNvPr id="16" name="Shape 13"/>
          <p:cNvSpPr/>
          <p:nvPr/>
        </p:nvSpPr>
        <p:spPr>
          <a:xfrm>
            <a:off x="548640" y="2889504"/>
            <a:ext cx="3063240" cy="640080"/>
          </a:xfrm>
          <a:prstGeom prst="roundRect">
            <a:avLst>
              <a:gd name="adj" fmla="val 11429"/>
            </a:avLst>
          </a:prstGeom>
          <a:solidFill>
            <a:srgbClr val="F4F7FC"/>
          </a:solidFill>
          <a:ln/>
        </p:spPr>
      </p:sp>
      <p:sp>
        <p:nvSpPr>
          <p:cNvPr id="17" name="Shape 14"/>
          <p:cNvSpPr/>
          <p:nvPr/>
        </p:nvSpPr>
        <p:spPr>
          <a:xfrm>
            <a:off x="658368" y="2999232"/>
            <a:ext cx="420624" cy="420624"/>
          </a:xfrm>
          <a:prstGeom prst="ellipse">
            <a:avLst/>
          </a:prstGeom>
          <a:solidFill>
            <a:srgbClr val="1B2A4A"/>
          </a:solidFill>
          <a:ln/>
        </p:spPr>
      </p:sp>
      <p:sp>
        <p:nvSpPr>
          <p:cNvPr id="18" name="Text 15"/>
          <p:cNvSpPr txBox="1"/>
          <p:nvPr/>
        </p:nvSpPr>
        <p:spPr>
          <a:xfrm>
            <a:off x="658368" y="2999232"/>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3</a:t>
            </a:r>
            <a:endParaRPr lang="en-US" sz="1200" dirty="0"/>
          </a:p>
        </p:txBody>
      </p:sp>
      <p:sp>
        <p:nvSpPr>
          <p:cNvPr id="19" name="Text 16"/>
          <p:cNvSpPr txBox="1"/>
          <p:nvPr/>
        </p:nvSpPr>
        <p:spPr>
          <a:xfrm>
            <a:off x="1207008" y="2889504"/>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Schedule management</a:t>
            </a:r>
            <a:endParaRPr lang="en-US" sz="1400" dirty="0"/>
          </a:p>
        </p:txBody>
      </p:sp>
      <p:sp>
        <p:nvSpPr>
          <p:cNvPr id="20" name="Shape 17"/>
          <p:cNvSpPr/>
          <p:nvPr/>
        </p:nvSpPr>
        <p:spPr>
          <a:xfrm>
            <a:off x="3794760" y="2889504"/>
            <a:ext cx="3063240" cy="640080"/>
          </a:xfrm>
          <a:prstGeom prst="roundRect">
            <a:avLst>
              <a:gd name="adj" fmla="val 11429"/>
            </a:avLst>
          </a:prstGeom>
          <a:solidFill>
            <a:srgbClr val="F4F7FC"/>
          </a:solidFill>
          <a:ln/>
        </p:spPr>
      </p:sp>
      <p:sp>
        <p:nvSpPr>
          <p:cNvPr id="21" name="Shape 18"/>
          <p:cNvSpPr/>
          <p:nvPr/>
        </p:nvSpPr>
        <p:spPr>
          <a:xfrm>
            <a:off x="3904488" y="2999232"/>
            <a:ext cx="420624" cy="420624"/>
          </a:xfrm>
          <a:prstGeom prst="ellipse">
            <a:avLst/>
          </a:prstGeom>
          <a:solidFill>
            <a:srgbClr val="1B2A4A"/>
          </a:solidFill>
          <a:ln/>
        </p:spPr>
      </p:sp>
      <p:sp>
        <p:nvSpPr>
          <p:cNvPr id="22" name="Text 19"/>
          <p:cNvSpPr txBox="1"/>
          <p:nvPr/>
        </p:nvSpPr>
        <p:spPr>
          <a:xfrm>
            <a:off x="3904488" y="2999232"/>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4</a:t>
            </a:r>
            <a:endParaRPr lang="en-US" sz="1200" dirty="0"/>
          </a:p>
        </p:txBody>
      </p:sp>
      <p:sp>
        <p:nvSpPr>
          <p:cNvPr id="23" name="Text 20"/>
          <p:cNvSpPr txBox="1"/>
          <p:nvPr/>
        </p:nvSpPr>
        <p:spPr>
          <a:xfrm>
            <a:off x="4453128" y="2889504"/>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Cost management</a:t>
            </a:r>
            <a:endParaRPr lang="en-US" sz="1400" dirty="0"/>
          </a:p>
        </p:txBody>
      </p:sp>
      <p:sp>
        <p:nvSpPr>
          <p:cNvPr id="24" name="Shape 21"/>
          <p:cNvSpPr/>
          <p:nvPr/>
        </p:nvSpPr>
        <p:spPr>
          <a:xfrm>
            <a:off x="548640" y="3675888"/>
            <a:ext cx="3063240" cy="640080"/>
          </a:xfrm>
          <a:prstGeom prst="roundRect">
            <a:avLst>
              <a:gd name="adj" fmla="val 11429"/>
            </a:avLst>
          </a:prstGeom>
          <a:solidFill>
            <a:srgbClr val="F4F7FC"/>
          </a:solidFill>
          <a:ln/>
        </p:spPr>
      </p:sp>
      <p:sp>
        <p:nvSpPr>
          <p:cNvPr id="25" name="Shape 22"/>
          <p:cNvSpPr/>
          <p:nvPr/>
        </p:nvSpPr>
        <p:spPr>
          <a:xfrm>
            <a:off x="658368" y="3785616"/>
            <a:ext cx="420624" cy="420624"/>
          </a:xfrm>
          <a:prstGeom prst="ellipse">
            <a:avLst/>
          </a:prstGeom>
          <a:solidFill>
            <a:srgbClr val="1B2A4A"/>
          </a:solidFill>
          <a:ln/>
        </p:spPr>
      </p:sp>
      <p:sp>
        <p:nvSpPr>
          <p:cNvPr id="26" name="Text 23"/>
          <p:cNvSpPr txBox="1"/>
          <p:nvPr/>
        </p:nvSpPr>
        <p:spPr>
          <a:xfrm>
            <a:off x="658368" y="3785616"/>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5</a:t>
            </a:r>
            <a:endParaRPr lang="en-US" sz="1200" dirty="0"/>
          </a:p>
        </p:txBody>
      </p:sp>
      <p:sp>
        <p:nvSpPr>
          <p:cNvPr id="27" name="Text 24"/>
          <p:cNvSpPr txBox="1"/>
          <p:nvPr/>
        </p:nvSpPr>
        <p:spPr>
          <a:xfrm>
            <a:off x="1207008" y="3675888"/>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Quality management</a:t>
            </a:r>
            <a:endParaRPr lang="en-US" sz="1400" dirty="0"/>
          </a:p>
        </p:txBody>
      </p:sp>
      <p:sp>
        <p:nvSpPr>
          <p:cNvPr id="28" name="Shape 25"/>
          <p:cNvSpPr/>
          <p:nvPr/>
        </p:nvSpPr>
        <p:spPr>
          <a:xfrm>
            <a:off x="3794760" y="3675888"/>
            <a:ext cx="3063240" cy="640080"/>
          </a:xfrm>
          <a:prstGeom prst="roundRect">
            <a:avLst>
              <a:gd name="adj" fmla="val 11429"/>
            </a:avLst>
          </a:prstGeom>
          <a:solidFill>
            <a:srgbClr val="F4F7FC"/>
          </a:solidFill>
          <a:ln/>
        </p:spPr>
      </p:sp>
      <p:sp>
        <p:nvSpPr>
          <p:cNvPr id="29" name="Shape 26"/>
          <p:cNvSpPr/>
          <p:nvPr/>
        </p:nvSpPr>
        <p:spPr>
          <a:xfrm>
            <a:off x="3904488" y="3785616"/>
            <a:ext cx="420624" cy="420624"/>
          </a:xfrm>
          <a:prstGeom prst="ellipse">
            <a:avLst/>
          </a:prstGeom>
          <a:solidFill>
            <a:srgbClr val="1B2A4A"/>
          </a:solidFill>
          <a:ln/>
        </p:spPr>
      </p:sp>
      <p:sp>
        <p:nvSpPr>
          <p:cNvPr id="30" name="Text 27"/>
          <p:cNvSpPr txBox="1"/>
          <p:nvPr/>
        </p:nvSpPr>
        <p:spPr>
          <a:xfrm>
            <a:off x="3904488" y="3785616"/>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6</a:t>
            </a:r>
            <a:endParaRPr lang="en-US" sz="1200" dirty="0"/>
          </a:p>
        </p:txBody>
      </p:sp>
      <p:sp>
        <p:nvSpPr>
          <p:cNvPr id="31" name="Text 28"/>
          <p:cNvSpPr txBox="1"/>
          <p:nvPr/>
        </p:nvSpPr>
        <p:spPr>
          <a:xfrm>
            <a:off x="4453128" y="3675888"/>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Resource management</a:t>
            </a:r>
            <a:endParaRPr lang="en-US" sz="1400" dirty="0"/>
          </a:p>
        </p:txBody>
      </p:sp>
      <p:sp>
        <p:nvSpPr>
          <p:cNvPr id="32" name="Shape 29"/>
          <p:cNvSpPr/>
          <p:nvPr/>
        </p:nvSpPr>
        <p:spPr>
          <a:xfrm>
            <a:off x="548640" y="4462272"/>
            <a:ext cx="3063240" cy="640080"/>
          </a:xfrm>
          <a:prstGeom prst="roundRect">
            <a:avLst>
              <a:gd name="adj" fmla="val 11429"/>
            </a:avLst>
          </a:prstGeom>
          <a:solidFill>
            <a:srgbClr val="F4F7FC"/>
          </a:solidFill>
          <a:ln/>
        </p:spPr>
      </p:sp>
      <p:sp>
        <p:nvSpPr>
          <p:cNvPr id="33" name="Shape 30"/>
          <p:cNvSpPr/>
          <p:nvPr/>
        </p:nvSpPr>
        <p:spPr>
          <a:xfrm>
            <a:off x="658368" y="4572000"/>
            <a:ext cx="420624" cy="420624"/>
          </a:xfrm>
          <a:prstGeom prst="ellipse">
            <a:avLst/>
          </a:prstGeom>
          <a:solidFill>
            <a:srgbClr val="1B2A4A"/>
          </a:solidFill>
          <a:ln/>
        </p:spPr>
      </p:sp>
      <p:sp>
        <p:nvSpPr>
          <p:cNvPr id="34" name="Text 31"/>
          <p:cNvSpPr txBox="1"/>
          <p:nvPr/>
        </p:nvSpPr>
        <p:spPr>
          <a:xfrm>
            <a:off x="658368" y="4572000"/>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7</a:t>
            </a:r>
            <a:endParaRPr lang="en-US" sz="1200" dirty="0"/>
          </a:p>
        </p:txBody>
      </p:sp>
      <p:sp>
        <p:nvSpPr>
          <p:cNvPr id="35" name="Text 32"/>
          <p:cNvSpPr txBox="1"/>
          <p:nvPr/>
        </p:nvSpPr>
        <p:spPr>
          <a:xfrm>
            <a:off x="1207008" y="4462272"/>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Communications management</a:t>
            </a:r>
            <a:endParaRPr lang="en-US" sz="1400" dirty="0"/>
          </a:p>
        </p:txBody>
      </p:sp>
      <p:sp>
        <p:nvSpPr>
          <p:cNvPr id="36" name="Shape 33"/>
          <p:cNvSpPr/>
          <p:nvPr/>
        </p:nvSpPr>
        <p:spPr>
          <a:xfrm>
            <a:off x="3794760" y="4462272"/>
            <a:ext cx="3063240" cy="640080"/>
          </a:xfrm>
          <a:prstGeom prst="roundRect">
            <a:avLst>
              <a:gd name="adj" fmla="val 11429"/>
            </a:avLst>
          </a:prstGeom>
          <a:solidFill>
            <a:srgbClr val="F4F7FC"/>
          </a:solidFill>
          <a:ln/>
        </p:spPr>
      </p:sp>
      <p:sp>
        <p:nvSpPr>
          <p:cNvPr id="37" name="Shape 34"/>
          <p:cNvSpPr/>
          <p:nvPr/>
        </p:nvSpPr>
        <p:spPr>
          <a:xfrm>
            <a:off x="3904488" y="4572000"/>
            <a:ext cx="420624" cy="420624"/>
          </a:xfrm>
          <a:prstGeom prst="ellipse">
            <a:avLst/>
          </a:prstGeom>
          <a:solidFill>
            <a:srgbClr val="1B2A4A"/>
          </a:solidFill>
          <a:ln/>
        </p:spPr>
      </p:sp>
      <p:sp>
        <p:nvSpPr>
          <p:cNvPr id="38" name="Text 35"/>
          <p:cNvSpPr txBox="1"/>
          <p:nvPr/>
        </p:nvSpPr>
        <p:spPr>
          <a:xfrm>
            <a:off x="3904488" y="4572000"/>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8</a:t>
            </a:r>
            <a:endParaRPr lang="en-US" sz="1200" dirty="0"/>
          </a:p>
        </p:txBody>
      </p:sp>
      <p:sp>
        <p:nvSpPr>
          <p:cNvPr id="39" name="Text 36"/>
          <p:cNvSpPr txBox="1"/>
          <p:nvPr/>
        </p:nvSpPr>
        <p:spPr>
          <a:xfrm>
            <a:off x="4453128" y="4462272"/>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Risk management</a:t>
            </a:r>
            <a:endParaRPr lang="en-US" sz="1400" dirty="0"/>
          </a:p>
        </p:txBody>
      </p:sp>
      <p:sp>
        <p:nvSpPr>
          <p:cNvPr id="40" name="Shape 37"/>
          <p:cNvSpPr/>
          <p:nvPr/>
        </p:nvSpPr>
        <p:spPr>
          <a:xfrm>
            <a:off x="548640" y="5248656"/>
            <a:ext cx="3063240" cy="640080"/>
          </a:xfrm>
          <a:prstGeom prst="roundRect">
            <a:avLst>
              <a:gd name="adj" fmla="val 11429"/>
            </a:avLst>
          </a:prstGeom>
          <a:solidFill>
            <a:srgbClr val="F4F7FC"/>
          </a:solidFill>
          <a:ln/>
        </p:spPr>
      </p:sp>
      <p:sp>
        <p:nvSpPr>
          <p:cNvPr id="41" name="Shape 38"/>
          <p:cNvSpPr/>
          <p:nvPr/>
        </p:nvSpPr>
        <p:spPr>
          <a:xfrm>
            <a:off x="658368" y="5358384"/>
            <a:ext cx="420624" cy="420624"/>
          </a:xfrm>
          <a:prstGeom prst="ellipse">
            <a:avLst/>
          </a:prstGeom>
          <a:solidFill>
            <a:srgbClr val="1B2A4A"/>
          </a:solidFill>
          <a:ln/>
        </p:spPr>
      </p:sp>
      <p:sp>
        <p:nvSpPr>
          <p:cNvPr id="42" name="Text 39"/>
          <p:cNvSpPr txBox="1"/>
          <p:nvPr/>
        </p:nvSpPr>
        <p:spPr>
          <a:xfrm>
            <a:off x="658368" y="5358384"/>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9</a:t>
            </a:r>
            <a:endParaRPr lang="en-US" sz="1200" dirty="0"/>
          </a:p>
        </p:txBody>
      </p:sp>
      <p:sp>
        <p:nvSpPr>
          <p:cNvPr id="43" name="Text 40"/>
          <p:cNvSpPr txBox="1"/>
          <p:nvPr/>
        </p:nvSpPr>
        <p:spPr>
          <a:xfrm>
            <a:off x="1207008" y="5248656"/>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Procurement management</a:t>
            </a:r>
            <a:endParaRPr lang="en-US" sz="1400" dirty="0"/>
          </a:p>
        </p:txBody>
      </p:sp>
      <p:sp>
        <p:nvSpPr>
          <p:cNvPr id="44" name="Shape 41"/>
          <p:cNvSpPr/>
          <p:nvPr/>
        </p:nvSpPr>
        <p:spPr>
          <a:xfrm>
            <a:off x="3794760" y="5248656"/>
            <a:ext cx="3063240" cy="640080"/>
          </a:xfrm>
          <a:prstGeom prst="roundRect">
            <a:avLst>
              <a:gd name="adj" fmla="val 11429"/>
            </a:avLst>
          </a:prstGeom>
          <a:solidFill>
            <a:srgbClr val="F4F7FC"/>
          </a:solidFill>
          <a:ln/>
        </p:spPr>
      </p:sp>
      <p:sp>
        <p:nvSpPr>
          <p:cNvPr id="45" name="Shape 42"/>
          <p:cNvSpPr/>
          <p:nvPr/>
        </p:nvSpPr>
        <p:spPr>
          <a:xfrm>
            <a:off x="3904488" y="5358384"/>
            <a:ext cx="420624" cy="420624"/>
          </a:xfrm>
          <a:prstGeom prst="ellipse">
            <a:avLst/>
          </a:prstGeom>
          <a:solidFill>
            <a:srgbClr val="1B2A4A"/>
          </a:solidFill>
          <a:ln/>
        </p:spPr>
      </p:sp>
      <p:sp>
        <p:nvSpPr>
          <p:cNvPr id="46" name="Text 43"/>
          <p:cNvSpPr txBox="1"/>
          <p:nvPr/>
        </p:nvSpPr>
        <p:spPr>
          <a:xfrm>
            <a:off x="3904488" y="5358384"/>
            <a:ext cx="420624" cy="42062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10</a:t>
            </a:r>
            <a:endParaRPr lang="en-US" sz="1200" dirty="0"/>
          </a:p>
        </p:txBody>
      </p:sp>
      <p:sp>
        <p:nvSpPr>
          <p:cNvPr id="47" name="Text 44"/>
          <p:cNvSpPr txBox="1"/>
          <p:nvPr/>
        </p:nvSpPr>
        <p:spPr>
          <a:xfrm>
            <a:off x="4453128" y="5248656"/>
            <a:ext cx="2331720" cy="6400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Stakeholder management</a:t>
            </a:r>
            <a:endParaRPr lang="en-US" sz="1400" dirty="0"/>
          </a:p>
        </p:txBody>
      </p:sp>
      <p:sp>
        <p:nvSpPr>
          <p:cNvPr id="48" name="Text 45"/>
          <p:cNvSpPr txBox="1"/>
          <p:nvPr/>
        </p:nvSpPr>
        <p:spPr>
          <a:xfrm>
            <a:off x="7498080" y="1691640"/>
            <a:ext cx="41148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FIVE PROCESS GROUPS</a:t>
            </a:r>
            <a:endParaRPr lang="en-US" sz="1200" dirty="0"/>
          </a:p>
        </p:txBody>
      </p:sp>
      <p:sp>
        <p:nvSpPr>
          <p:cNvPr id="49" name="Shape 46"/>
          <p:cNvSpPr/>
          <p:nvPr/>
        </p:nvSpPr>
        <p:spPr>
          <a:xfrm>
            <a:off x="7498080" y="2103120"/>
            <a:ext cx="4142232" cy="640080"/>
          </a:xfrm>
          <a:prstGeom prst="roundRect">
            <a:avLst>
              <a:gd name="adj" fmla="val 11429"/>
            </a:avLst>
          </a:prstGeom>
          <a:solidFill>
            <a:srgbClr val="1B2A4A"/>
          </a:solidFill>
          <a:ln/>
        </p:spPr>
      </p:sp>
      <p:sp>
        <p:nvSpPr>
          <p:cNvPr id="50" name="Text 47"/>
          <p:cNvSpPr txBox="1"/>
          <p:nvPr/>
        </p:nvSpPr>
        <p:spPr>
          <a:xfrm>
            <a:off x="7726680" y="2103120"/>
            <a:ext cx="3749040" cy="6400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Initiating</a:t>
            </a:r>
            <a:endParaRPr lang="en-US" sz="1500" dirty="0"/>
          </a:p>
        </p:txBody>
      </p:sp>
      <p:sp>
        <p:nvSpPr>
          <p:cNvPr id="51" name="Shape 48"/>
          <p:cNvSpPr/>
          <p:nvPr/>
        </p:nvSpPr>
        <p:spPr>
          <a:xfrm>
            <a:off x="7498080" y="2889504"/>
            <a:ext cx="4142232" cy="640080"/>
          </a:xfrm>
          <a:prstGeom prst="roundRect">
            <a:avLst>
              <a:gd name="adj" fmla="val 11429"/>
            </a:avLst>
          </a:prstGeom>
          <a:solidFill>
            <a:srgbClr val="1B2A4A"/>
          </a:solidFill>
          <a:ln/>
        </p:spPr>
      </p:sp>
      <p:sp>
        <p:nvSpPr>
          <p:cNvPr id="52" name="Text 49"/>
          <p:cNvSpPr txBox="1"/>
          <p:nvPr/>
        </p:nvSpPr>
        <p:spPr>
          <a:xfrm>
            <a:off x="7726680" y="2889504"/>
            <a:ext cx="3749040" cy="6400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Planning</a:t>
            </a:r>
            <a:endParaRPr lang="en-US" sz="1500" dirty="0"/>
          </a:p>
        </p:txBody>
      </p:sp>
      <p:sp>
        <p:nvSpPr>
          <p:cNvPr id="53" name="Shape 50"/>
          <p:cNvSpPr/>
          <p:nvPr/>
        </p:nvSpPr>
        <p:spPr>
          <a:xfrm>
            <a:off x="7498080" y="3675888"/>
            <a:ext cx="4142232" cy="640080"/>
          </a:xfrm>
          <a:prstGeom prst="roundRect">
            <a:avLst>
              <a:gd name="adj" fmla="val 11429"/>
            </a:avLst>
          </a:prstGeom>
          <a:solidFill>
            <a:srgbClr val="1B2A4A"/>
          </a:solidFill>
          <a:ln/>
        </p:spPr>
      </p:sp>
      <p:sp>
        <p:nvSpPr>
          <p:cNvPr id="54" name="Text 51"/>
          <p:cNvSpPr txBox="1"/>
          <p:nvPr/>
        </p:nvSpPr>
        <p:spPr>
          <a:xfrm>
            <a:off x="7726680" y="3675888"/>
            <a:ext cx="3749040" cy="6400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Executing</a:t>
            </a:r>
            <a:endParaRPr lang="en-US" sz="1500" dirty="0"/>
          </a:p>
        </p:txBody>
      </p:sp>
      <p:sp>
        <p:nvSpPr>
          <p:cNvPr id="55" name="Shape 52"/>
          <p:cNvSpPr/>
          <p:nvPr/>
        </p:nvSpPr>
        <p:spPr>
          <a:xfrm>
            <a:off x="7498080" y="4462272"/>
            <a:ext cx="4142232" cy="640080"/>
          </a:xfrm>
          <a:prstGeom prst="roundRect">
            <a:avLst>
              <a:gd name="adj" fmla="val 11429"/>
            </a:avLst>
          </a:prstGeom>
          <a:solidFill>
            <a:srgbClr val="24365F"/>
          </a:solidFill>
          <a:ln/>
        </p:spPr>
      </p:sp>
      <p:sp>
        <p:nvSpPr>
          <p:cNvPr id="56" name="Text 53"/>
          <p:cNvSpPr txBox="1"/>
          <p:nvPr/>
        </p:nvSpPr>
        <p:spPr>
          <a:xfrm>
            <a:off x="7726680" y="4462272"/>
            <a:ext cx="3749040" cy="6400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Monitoring and controlling</a:t>
            </a:r>
            <a:endParaRPr lang="en-US" sz="1500" dirty="0"/>
          </a:p>
        </p:txBody>
      </p:sp>
      <p:sp>
        <p:nvSpPr>
          <p:cNvPr id="57" name="Shape 54"/>
          <p:cNvSpPr/>
          <p:nvPr/>
        </p:nvSpPr>
        <p:spPr>
          <a:xfrm>
            <a:off x="7498080" y="5248656"/>
            <a:ext cx="4142232" cy="640080"/>
          </a:xfrm>
          <a:prstGeom prst="roundRect">
            <a:avLst>
              <a:gd name="adj" fmla="val 11429"/>
            </a:avLst>
          </a:prstGeom>
          <a:solidFill>
            <a:srgbClr val="1B2A4A"/>
          </a:solidFill>
          <a:ln/>
        </p:spPr>
      </p:sp>
      <p:sp>
        <p:nvSpPr>
          <p:cNvPr id="58" name="Text 55"/>
          <p:cNvSpPr txBox="1"/>
          <p:nvPr/>
        </p:nvSpPr>
        <p:spPr>
          <a:xfrm>
            <a:off x="7726680" y="5248656"/>
            <a:ext cx="3749040" cy="6400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Closing</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CURRENT DEVELOPMENTS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Evolution of the PMBOK Guide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548640" y="1691640"/>
            <a:ext cx="3520440" cy="3931920"/>
          </a:xfrm>
          <a:prstGeom prst="roundRect">
            <a:avLst>
              <a:gd name="adj" fmla="val 2078"/>
            </a:avLst>
          </a:prstGeom>
          <a:solidFill>
            <a:srgbClr val="F4F7FC"/>
          </a:solidFill>
          <a:ln/>
        </p:spPr>
      </p:sp>
      <p:sp>
        <p:nvSpPr>
          <p:cNvPr id="8" name="Text 5"/>
          <p:cNvSpPr txBox="1"/>
          <p:nvPr/>
        </p:nvSpPr>
        <p:spPr>
          <a:xfrm>
            <a:off x="822960" y="1874520"/>
            <a:ext cx="29718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6TH EDITION</a:t>
            </a:r>
            <a:endParaRPr lang="en-US" sz="1200" dirty="0"/>
          </a:p>
        </p:txBody>
      </p:sp>
      <p:sp>
        <p:nvSpPr>
          <p:cNvPr id="9" name="Text 6"/>
          <p:cNvSpPr txBox="1"/>
          <p:nvPr/>
        </p:nvSpPr>
        <p:spPr>
          <a:xfrm>
            <a:off x="822960" y="2148840"/>
            <a:ext cx="2971800" cy="731520"/>
          </a:xfrm>
          <a:prstGeom prst="rect">
            <a:avLst/>
          </a:prstGeom>
          <a:noFill/>
          <a:ln/>
        </p:spPr>
        <p:txBody>
          <a:bodyPr wrap="square" lIns="0" tIns="0" rIns="0" bIns="0" rtlCol="0" anchor="t"/>
          <a:lstStyle/>
          <a:p>
            <a:pPr indent="0" marL="0">
              <a:buNone/>
            </a:pPr>
            <a:r>
              <a:rPr lang="en-US" sz="4000" b="1" dirty="0">
                <a:solidFill>
                  <a:srgbClr val="1B2A4A"/>
                </a:solidFill>
                <a:latin typeface="Cambria" pitchFamily="34" charset="0"/>
                <a:ea typeface="Cambria" pitchFamily="34" charset="-122"/>
                <a:cs typeface="Cambria" pitchFamily="34" charset="-120"/>
              </a:rPr>
              <a:t>2017</a:t>
            </a:r>
            <a:endParaRPr lang="en-US" sz="4000" dirty="0"/>
          </a:p>
        </p:txBody>
      </p:sp>
      <p:sp>
        <p:nvSpPr>
          <p:cNvPr id="10" name="Text 7"/>
          <p:cNvSpPr txBox="1"/>
          <p:nvPr/>
        </p:nvSpPr>
        <p:spPr>
          <a:xfrm>
            <a:off x="822960" y="2880360"/>
            <a:ext cx="2971800" cy="320040"/>
          </a:xfrm>
          <a:prstGeom prst="rect">
            <a:avLst/>
          </a:prstGeom>
          <a:noFill/>
          <a:ln/>
        </p:spPr>
        <p:txBody>
          <a:bodyPr wrap="square" lIns="0" tIns="0" rIns="0" bIns="0" rtlCol="0" anchor="t"/>
          <a:lstStyle/>
          <a:p>
            <a:pPr indent="0" marL="0">
              <a:buNone/>
            </a:pPr>
            <a:r>
              <a:rPr lang="en-US" sz="1350" i="1" dirty="0">
                <a:solidFill>
                  <a:srgbClr val="64708C"/>
                </a:solidFill>
                <a:latin typeface="Calibri" pitchFamily="34" charset="0"/>
                <a:ea typeface="Calibri" pitchFamily="34" charset="-122"/>
                <a:cs typeface="Calibri" pitchFamily="34" charset="-120"/>
              </a:rPr>
              <a:t>Process-based</a:t>
            </a:r>
            <a:endParaRPr lang="en-US" sz="1350" dirty="0"/>
          </a:p>
        </p:txBody>
      </p:sp>
      <p:sp>
        <p:nvSpPr>
          <p:cNvPr id="11" name="Text 8"/>
          <p:cNvSpPr txBox="1"/>
          <p:nvPr/>
        </p:nvSpPr>
        <p:spPr>
          <a:xfrm>
            <a:off x="822960" y="3383280"/>
            <a:ext cx="914400" cy="59436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10</a:t>
            </a:r>
            <a:endParaRPr lang="en-US" sz="3000" dirty="0"/>
          </a:p>
        </p:txBody>
      </p:sp>
      <p:sp>
        <p:nvSpPr>
          <p:cNvPr id="12" name="Text 9"/>
          <p:cNvSpPr txBox="1"/>
          <p:nvPr/>
        </p:nvSpPr>
        <p:spPr>
          <a:xfrm>
            <a:off x="1737360" y="3383280"/>
            <a:ext cx="2057400" cy="594360"/>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knowledge areas</a:t>
            </a:r>
            <a:endParaRPr lang="en-US" sz="1400" dirty="0"/>
          </a:p>
        </p:txBody>
      </p:sp>
      <p:sp>
        <p:nvSpPr>
          <p:cNvPr id="13" name="Text 10"/>
          <p:cNvSpPr txBox="1"/>
          <p:nvPr/>
        </p:nvSpPr>
        <p:spPr>
          <a:xfrm>
            <a:off x="822960" y="4096512"/>
            <a:ext cx="914400" cy="59436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5</a:t>
            </a:r>
            <a:endParaRPr lang="en-US" sz="3000" dirty="0"/>
          </a:p>
        </p:txBody>
      </p:sp>
      <p:sp>
        <p:nvSpPr>
          <p:cNvPr id="14" name="Text 11"/>
          <p:cNvSpPr txBox="1"/>
          <p:nvPr/>
        </p:nvSpPr>
        <p:spPr>
          <a:xfrm>
            <a:off x="1737360" y="4096512"/>
            <a:ext cx="2057400" cy="594360"/>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process groups</a:t>
            </a:r>
            <a:endParaRPr lang="en-US" sz="1400" dirty="0"/>
          </a:p>
        </p:txBody>
      </p:sp>
      <p:sp>
        <p:nvSpPr>
          <p:cNvPr id="15" name="Text 12"/>
          <p:cNvSpPr txBox="1"/>
          <p:nvPr/>
        </p:nvSpPr>
        <p:spPr>
          <a:xfrm>
            <a:off x="822960" y="4809744"/>
            <a:ext cx="914400" cy="59436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49</a:t>
            </a:r>
            <a:endParaRPr lang="en-US" sz="3000" dirty="0"/>
          </a:p>
        </p:txBody>
      </p:sp>
      <p:sp>
        <p:nvSpPr>
          <p:cNvPr id="16" name="Text 13"/>
          <p:cNvSpPr txBox="1"/>
          <p:nvPr/>
        </p:nvSpPr>
        <p:spPr>
          <a:xfrm>
            <a:off x="1737360" y="4809744"/>
            <a:ext cx="2057400" cy="594360"/>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processes</a:t>
            </a:r>
            <a:endParaRPr lang="en-US" sz="1400" dirty="0"/>
          </a:p>
        </p:txBody>
      </p:sp>
      <p:sp>
        <p:nvSpPr>
          <p:cNvPr id="17" name="Shape 14"/>
          <p:cNvSpPr/>
          <p:nvPr/>
        </p:nvSpPr>
        <p:spPr>
          <a:xfrm>
            <a:off x="4334256" y="1691640"/>
            <a:ext cx="3520440" cy="3931920"/>
          </a:xfrm>
          <a:prstGeom prst="roundRect">
            <a:avLst>
              <a:gd name="adj" fmla="val 2078"/>
            </a:avLst>
          </a:prstGeom>
          <a:solidFill>
            <a:srgbClr val="F4F7FC"/>
          </a:solidFill>
          <a:ln/>
        </p:spPr>
      </p:sp>
      <p:sp>
        <p:nvSpPr>
          <p:cNvPr id="18" name="Text 15"/>
          <p:cNvSpPr txBox="1"/>
          <p:nvPr/>
        </p:nvSpPr>
        <p:spPr>
          <a:xfrm>
            <a:off x="4608576" y="1874520"/>
            <a:ext cx="29718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7TH EDITION</a:t>
            </a:r>
            <a:endParaRPr lang="en-US" sz="1200" dirty="0"/>
          </a:p>
        </p:txBody>
      </p:sp>
      <p:sp>
        <p:nvSpPr>
          <p:cNvPr id="19" name="Text 16"/>
          <p:cNvSpPr txBox="1"/>
          <p:nvPr/>
        </p:nvSpPr>
        <p:spPr>
          <a:xfrm>
            <a:off x="4608576" y="2148840"/>
            <a:ext cx="2971800" cy="731520"/>
          </a:xfrm>
          <a:prstGeom prst="rect">
            <a:avLst/>
          </a:prstGeom>
          <a:noFill/>
          <a:ln/>
        </p:spPr>
        <p:txBody>
          <a:bodyPr wrap="square" lIns="0" tIns="0" rIns="0" bIns="0" rtlCol="0" anchor="t"/>
          <a:lstStyle/>
          <a:p>
            <a:pPr indent="0" marL="0">
              <a:buNone/>
            </a:pPr>
            <a:r>
              <a:rPr lang="en-US" sz="4000" b="1" dirty="0">
                <a:solidFill>
                  <a:srgbClr val="1B2A4A"/>
                </a:solidFill>
                <a:latin typeface="Cambria" pitchFamily="34" charset="0"/>
                <a:ea typeface="Cambria" pitchFamily="34" charset="-122"/>
                <a:cs typeface="Cambria" pitchFamily="34" charset="-120"/>
              </a:rPr>
              <a:t>2021</a:t>
            </a:r>
            <a:endParaRPr lang="en-US" sz="4000" dirty="0"/>
          </a:p>
        </p:txBody>
      </p:sp>
      <p:sp>
        <p:nvSpPr>
          <p:cNvPr id="20" name="Text 17"/>
          <p:cNvSpPr txBox="1"/>
          <p:nvPr/>
        </p:nvSpPr>
        <p:spPr>
          <a:xfrm>
            <a:off x="4608576" y="2880360"/>
            <a:ext cx="2971800" cy="320040"/>
          </a:xfrm>
          <a:prstGeom prst="rect">
            <a:avLst/>
          </a:prstGeom>
          <a:noFill/>
          <a:ln/>
        </p:spPr>
        <p:txBody>
          <a:bodyPr wrap="square" lIns="0" tIns="0" rIns="0" bIns="0" rtlCol="0" anchor="t"/>
          <a:lstStyle/>
          <a:p>
            <a:pPr indent="0" marL="0">
              <a:buNone/>
            </a:pPr>
            <a:r>
              <a:rPr lang="en-US" sz="1350" i="1" dirty="0">
                <a:solidFill>
                  <a:srgbClr val="64708C"/>
                </a:solidFill>
                <a:latin typeface="Calibri" pitchFamily="34" charset="0"/>
                <a:ea typeface="Calibri" pitchFamily="34" charset="-122"/>
                <a:cs typeface="Calibri" pitchFamily="34" charset="-120"/>
              </a:rPr>
              <a:t>Principle-based</a:t>
            </a:r>
            <a:endParaRPr lang="en-US" sz="1350" dirty="0"/>
          </a:p>
        </p:txBody>
      </p:sp>
      <p:sp>
        <p:nvSpPr>
          <p:cNvPr id="21" name="Text 18"/>
          <p:cNvSpPr txBox="1"/>
          <p:nvPr/>
        </p:nvSpPr>
        <p:spPr>
          <a:xfrm>
            <a:off x="4608576" y="3383280"/>
            <a:ext cx="914400" cy="59436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12</a:t>
            </a:r>
            <a:endParaRPr lang="en-US" sz="3000" dirty="0"/>
          </a:p>
        </p:txBody>
      </p:sp>
      <p:sp>
        <p:nvSpPr>
          <p:cNvPr id="22" name="Text 19"/>
          <p:cNvSpPr txBox="1"/>
          <p:nvPr/>
        </p:nvSpPr>
        <p:spPr>
          <a:xfrm>
            <a:off x="5522976" y="3383280"/>
            <a:ext cx="2057400" cy="594360"/>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principles</a:t>
            </a:r>
            <a:endParaRPr lang="en-US" sz="1400" dirty="0"/>
          </a:p>
        </p:txBody>
      </p:sp>
      <p:sp>
        <p:nvSpPr>
          <p:cNvPr id="23" name="Text 20"/>
          <p:cNvSpPr txBox="1"/>
          <p:nvPr/>
        </p:nvSpPr>
        <p:spPr>
          <a:xfrm>
            <a:off x="4608576" y="4096512"/>
            <a:ext cx="914400" cy="594360"/>
          </a:xfrm>
          <a:prstGeom prst="rect">
            <a:avLst/>
          </a:prstGeom>
          <a:noFill/>
          <a:ln/>
        </p:spPr>
        <p:txBody>
          <a:bodyPr wrap="square" lIns="0" tIns="0" rIns="0" bIns="0" rtlCol="0" anchor="ctr"/>
          <a:lstStyle/>
          <a:p>
            <a:pPr indent="0" marL="0">
              <a:buNone/>
            </a:pPr>
            <a:r>
              <a:rPr lang="en-US" sz="3000" b="1" dirty="0">
                <a:solidFill>
                  <a:srgbClr val="1B2A4A"/>
                </a:solidFill>
                <a:latin typeface="Cambria" pitchFamily="34" charset="0"/>
                <a:ea typeface="Cambria" pitchFamily="34" charset="-122"/>
                <a:cs typeface="Cambria" pitchFamily="34" charset="-120"/>
              </a:rPr>
              <a:t>8</a:t>
            </a:r>
            <a:endParaRPr lang="en-US" sz="3000" dirty="0"/>
          </a:p>
        </p:txBody>
      </p:sp>
      <p:sp>
        <p:nvSpPr>
          <p:cNvPr id="24" name="Text 21"/>
          <p:cNvSpPr txBox="1"/>
          <p:nvPr/>
        </p:nvSpPr>
        <p:spPr>
          <a:xfrm>
            <a:off x="5522976" y="4096512"/>
            <a:ext cx="2057400" cy="594360"/>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performance domains</a:t>
            </a:r>
            <a:endParaRPr lang="en-US" sz="1400" dirty="0"/>
          </a:p>
        </p:txBody>
      </p:sp>
      <p:sp>
        <p:nvSpPr>
          <p:cNvPr id="25" name="Shape 22"/>
          <p:cNvSpPr/>
          <p:nvPr/>
        </p:nvSpPr>
        <p:spPr>
          <a:xfrm>
            <a:off x="8119872" y="1691640"/>
            <a:ext cx="3520440" cy="3931920"/>
          </a:xfrm>
          <a:prstGeom prst="roundRect">
            <a:avLst>
              <a:gd name="adj" fmla="val 2078"/>
            </a:avLst>
          </a:prstGeom>
          <a:solidFill>
            <a:srgbClr val="1B2A4A"/>
          </a:solidFill>
          <a:ln/>
        </p:spPr>
      </p:sp>
      <p:sp>
        <p:nvSpPr>
          <p:cNvPr id="26" name="Text 23"/>
          <p:cNvSpPr txBox="1"/>
          <p:nvPr/>
        </p:nvSpPr>
        <p:spPr>
          <a:xfrm>
            <a:off x="8394192" y="1874520"/>
            <a:ext cx="29718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8TH EDITION</a:t>
            </a:r>
            <a:endParaRPr lang="en-US" sz="1200" dirty="0"/>
          </a:p>
        </p:txBody>
      </p:sp>
      <p:sp>
        <p:nvSpPr>
          <p:cNvPr id="27" name="Text 24"/>
          <p:cNvSpPr txBox="1"/>
          <p:nvPr/>
        </p:nvSpPr>
        <p:spPr>
          <a:xfrm>
            <a:off x="8394192" y="2148840"/>
            <a:ext cx="297180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2025</a:t>
            </a:r>
            <a:endParaRPr lang="en-US" sz="4000" dirty="0"/>
          </a:p>
        </p:txBody>
      </p:sp>
      <p:sp>
        <p:nvSpPr>
          <p:cNvPr id="28" name="Text 25"/>
          <p:cNvSpPr txBox="1"/>
          <p:nvPr/>
        </p:nvSpPr>
        <p:spPr>
          <a:xfrm>
            <a:off x="8394192" y="2880360"/>
            <a:ext cx="2971800" cy="320040"/>
          </a:xfrm>
          <a:prstGeom prst="rect">
            <a:avLst/>
          </a:prstGeom>
          <a:noFill/>
          <a:ln/>
        </p:spPr>
        <p:txBody>
          <a:bodyPr wrap="square" lIns="0" tIns="0" rIns="0" bIns="0" rtlCol="0" anchor="t"/>
          <a:lstStyle/>
          <a:p>
            <a:pPr indent="0" marL="0">
              <a:buNone/>
            </a:pPr>
            <a:r>
              <a:rPr lang="en-US" sz="1350" i="1" dirty="0">
                <a:solidFill>
                  <a:srgbClr val="E9D68F"/>
                </a:solidFill>
                <a:latin typeface="Calibri" pitchFamily="34" charset="0"/>
                <a:ea typeface="Calibri" pitchFamily="34" charset="-122"/>
                <a:cs typeface="Calibri" pitchFamily="34" charset="-120"/>
              </a:rPr>
              <a:t>Integrated: principles + processes</a:t>
            </a:r>
            <a:endParaRPr lang="en-US" sz="1350" dirty="0"/>
          </a:p>
        </p:txBody>
      </p:sp>
      <p:sp>
        <p:nvSpPr>
          <p:cNvPr id="29" name="Text 26"/>
          <p:cNvSpPr txBox="1"/>
          <p:nvPr/>
        </p:nvSpPr>
        <p:spPr>
          <a:xfrm>
            <a:off x="8394192" y="3383280"/>
            <a:ext cx="914400" cy="594360"/>
          </a:xfrm>
          <a:prstGeom prst="rect">
            <a:avLst/>
          </a:prstGeom>
          <a:noFill/>
          <a:ln/>
        </p:spPr>
        <p:txBody>
          <a:bodyPr wrap="square" lIns="0" tIns="0" rIns="0" bIns="0" rtlCol="0" anchor="ctr"/>
          <a:lstStyle/>
          <a:p>
            <a:pPr indent="0" marL="0">
              <a:buNone/>
            </a:pPr>
            <a:r>
              <a:rPr lang="en-US" sz="3000" b="1" dirty="0">
                <a:solidFill>
                  <a:srgbClr val="C9A227"/>
                </a:solidFill>
                <a:latin typeface="Cambria" pitchFamily="34" charset="0"/>
                <a:ea typeface="Cambria" pitchFamily="34" charset="-122"/>
                <a:cs typeface="Cambria" pitchFamily="34" charset="-120"/>
              </a:rPr>
              <a:t>6</a:t>
            </a:r>
            <a:endParaRPr lang="en-US" sz="3000" dirty="0"/>
          </a:p>
        </p:txBody>
      </p:sp>
      <p:sp>
        <p:nvSpPr>
          <p:cNvPr id="30" name="Text 27"/>
          <p:cNvSpPr txBox="1"/>
          <p:nvPr/>
        </p:nvSpPr>
        <p:spPr>
          <a:xfrm>
            <a:off x="9308592" y="3383280"/>
            <a:ext cx="2057400"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principles</a:t>
            </a:r>
            <a:endParaRPr lang="en-US" sz="1400" dirty="0"/>
          </a:p>
        </p:txBody>
      </p:sp>
      <p:sp>
        <p:nvSpPr>
          <p:cNvPr id="31" name="Text 28"/>
          <p:cNvSpPr txBox="1"/>
          <p:nvPr/>
        </p:nvSpPr>
        <p:spPr>
          <a:xfrm>
            <a:off x="8394192" y="4096512"/>
            <a:ext cx="914400" cy="594360"/>
          </a:xfrm>
          <a:prstGeom prst="rect">
            <a:avLst/>
          </a:prstGeom>
          <a:noFill/>
          <a:ln/>
        </p:spPr>
        <p:txBody>
          <a:bodyPr wrap="square" lIns="0" tIns="0" rIns="0" bIns="0" rtlCol="0" anchor="ctr"/>
          <a:lstStyle/>
          <a:p>
            <a:pPr indent="0" marL="0">
              <a:buNone/>
            </a:pPr>
            <a:r>
              <a:rPr lang="en-US" sz="3000" b="1" dirty="0">
                <a:solidFill>
                  <a:srgbClr val="C9A227"/>
                </a:solidFill>
                <a:latin typeface="Cambria" pitchFamily="34" charset="0"/>
                <a:ea typeface="Cambria" pitchFamily="34" charset="-122"/>
                <a:cs typeface="Cambria" pitchFamily="34" charset="-120"/>
              </a:rPr>
              <a:t>7</a:t>
            </a:r>
            <a:endParaRPr lang="en-US" sz="3000" dirty="0"/>
          </a:p>
        </p:txBody>
      </p:sp>
      <p:sp>
        <p:nvSpPr>
          <p:cNvPr id="32" name="Text 29"/>
          <p:cNvSpPr txBox="1"/>
          <p:nvPr/>
        </p:nvSpPr>
        <p:spPr>
          <a:xfrm>
            <a:off x="9308592" y="4096512"/>
            <a:ext cx="2057400"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performance domains</a:t>
            </a:r>
            <a:endParaRPr lang="en-US" sz="1400" dirty="0"/>
          </a:p>
        </p:txBody>
      </p:sp>
      <p:sp>
        <p:nvSpPr>
          <p:cNvPr id="33" name="Text 30"/>
          <p:cNvSpPr txBox="1"/>
          <p:nvPr/>
        </p:nvSpPr>
        <p:spPr>
          <a:xfrm>
            <a:off x="8394192" y="4809744"/>
            <a:ext cx="914400" cy="594360"/>
          </a:xfrm>
          <a:prstGeom prst="rect">
            <a:avLst/>
          </a:prstGeom>
          <a:noFill/>
          <a:ln/>
        </p:spPr>
        <p:txBody>
          <a:bodyPr wrap="square" lIns="0" tIns="0" rIns="0" bIns="0" rtlCol="0" anchor="ctr"/>
          <a:lstStyle/>
          <a:p>
            <a:pPr indent="0" marL="0">
              <a:buNone/>
            </a:pPr>
            <a:r>
              <a:rPr lang="en-US" sz="3000" b="1" dirty="0">
                <a:solidFill>
                  <a:srgbClr val="C9A227"/>
                </a:solidFill>
                <a:latin typeface="Cambria" pitchFamily="34" charset="0"/>
                <a:ea typeface="Cambria" pitchFamily="34" charset="-122"/>
                <a:cs typeface="Cambria" pitchFamily="34" charset="-120"/>
              </a:rPr>
              <a:t>40</a:t>
            </a:r>
            <a:endParaRPr lang="en-US" sz="3000" dirty="0"/>
          </a:p>
        </p:txBody>
      </p:sp>
      <p:sp>
        <p:nvSpPr>
          <p:cNvPr id="34" name="Text 31"/>
          <p:cNvSpPr txBox="1"/>
          <p:nvPr/>
        </p:nvSpPr>
        <p:spPr>
          <a:xfrm>
            <a:off x="9308592" y="4809744"/>
            <a:ext cx="2057400"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processes</a:t>
            </a:r>
            <a:endParaRPr lang="en-US" sz="1400" dirty="0"/>
          </a:p>
        </p:txBody>
      </p:sp>
      <p:sp>
        <p:nvSpPr>
          <p:cNvPr id="35" name="Text 32"/>
          <p:cNvSpPr txBox="1"/>
          <p:nvPr/>
        </p:nvSpPr>
        <p:spPr>
          <a:xfrm>
            <a:off x="548640" y="580644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 Project Management Institute, A Guide to the Project Management Body of Knowledge, 6th (2017), 7th (2021) and 8th (2025) editions.</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PM² (EUROPEAN COMMISSION)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PM²: The European Commission's Project Management Methodology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24</a:t>
            </a:r>
            <a:endParaRPr lang="en-US" sz="900" dirty="0"/>
          </a:p>
        </p:txBody>
      </p:sp>
      <p:sp>
        <p:nvSpPr>
          <p:cNvPr id="7" name="Shape 4"/>
          <p:cNvSpPr/>
          <p:nvPr/>
        </p:nvSpPr>
        <p:spPr>
          <a:xfrm>
            <a:off x="1383030" y="2125980"/>
            <a:ext cx="5006340" cy="0"/>
          </a:xfrm>
          <a:prstGeom prst="line">
            <a:avLst/>
          </a:prstGeom>
          <a:noFill/>
          <a:ln w="25400">
            <a:solidFill>
              <a:srgbClr val="D5DDEB"/>
            </a:solidFill>
            <a:prstDash val="solid"/>
          </a:ln>
        </p:spPr>
      </p:sp>
      <p:sp>
        <p:nvSpPr>
          <p:cNvPr id="8" name="Shape 5"/>
          <p:cNvSpPr/>
          <p:nvPr/>
        </p:nvSpPr>
        <p:spPr>
          <a:xfrm>
            <a:off x="994410" y="1737360"/>
            <a:ext cx="777240" cy="7772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204265" y="1947215"/>
            <a:ext cx="357530" cy="357530"/>
          </a:xfrm>
          <a:prstGeom prst="rect">
            <a:avLst/>
          </a:prstGeom>
        </p:spPr>
      </p:pic>
      <p:sp>
        <p:nvSpPr>
          <p:cNvPr id="10" name="Text 6"/>
          <p:cNvSpPr txBox="1"/>
          <p:nvPr/>
        </p:nvSpPr>
        <p:spPr>
          <a:xfrm>
            <a:off x="621792" y="2697480"/>
            <a:ext cx="1522476"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Initiating</a:t>
            </a:r>
            <a:endParaRPr lang="en-US" sz="1500" dirty="0"/>
          </a:p>
        </p:txBody>
      </p:sp>
      <p:sp>
        <p:nvSpPr>
          <p:cNvPr id="11" name="Shape 7"/>
          <p:cNvSpPr/>
          <p:nvPr/>
        </p:nvSpPr>
        <p:spPr>
          <a:xfrm>
            <a:off x="2663190" y="1737360"/>
            <a:ext cx="777240" cy="777240"/>
          </a:xfrm>
          <a:prstGeom prst="ellipse">
            <a:avLst/>
          </a:prstGeom>
          <a:solidFill>
            <a:srgbClr val="1B2A4A"/>
          </a:solidFill>
          <a:ln/>
        </p:spPr>
      </p:sp>
      <p:pic>
        <p:nvPicPr>
          <p:cNvPr id="12" name="Image 1" descr="preencoded.png">    </p:cNvPr>
          <p:cNvPicPr>
            <a:picLocks noChangeAspect="1"/>
          </p:cNvPicPr>
          <p:nvPr/>
        </p:nvPicPr>
        <p:blipFill>
          <a:blip r:embed="rId2"/>
          <a:stretch>
            <a:fillRect/>
          </a:stretch>
        </p:blipFill>
        <p:spPr>
          <a:xfrm>
            <a:off x="2873045" y="1947215"/>
            <a:ext cx="357530" cy="357530"/>
          </a:xfrm>
          <a:prstGeom prst="rect">
            <a:avLst/>
          </a:prstGeom>
        </p:spPr>
      </p:pic>
      <p:sp>
        <p:nvSpPr>
          <p:cNvPr id="13" name="Text 8"/>
          <p:cNvSpPr txBox="1"/>
          <p:nvPr/>
        </p:nvSpPr>
        <p:spPr>
          <a:xfrm>
            <a:off x="2290572" y="2697480"/>
            <a:ext cx="1522476"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Planning</a:t>
            </a:r>
            <a:endParaRPr lang="en-US" sz="1500" dirty="0"/>
          </a:p>
        </p:txBody>
      </p:sp>
      <p:sp>
        <p:nvSpPr>
          <p:cNvPr id="14" name="Shape 9"/>
          <p:cNvSpPr/>
          <p:nvPr/>
        </p:nvSpPr>
        <p:spPr>
          <a:xfrm>
            <a:off x="4331970" y="1737360"/>
            <a:ext cx="777240" cy="777240"/>
          </a:xfrm>
          <a:prstGeom prst="ellipse">
            <a:avLst/>
          </a:prstGeom>
          <a:solidFill>
            <a:srgbClr val="1B2A4A"/>
          </a:solidFill>
          <a:ln/>
        </p:spPr>
      </p:sp>
      <p:pic>
        <p:nvPicPr>
          <p:cNvPr id="15" name="Image 2" descr="preencoded.png">    </p:cNvPr>
          <p:cNvPicPr>
            <a:picLocks noChangeAspect="1"/>
          </p:cNvPicPr>
          <p:nvPr/>
        </p:nvPicPr>
        <p:blipFill>
          <a:blip r:embed="rId3"/>
          <a:stretch>
            <a:fillRect/>
          </a:stretch>
        </p:blipFill>
        <p:spPr>
          <a:xfrm>
            <a:off x="4541825" y="1947215"/>
            <a:ext cx="357530" cy="357530"/>
          </a:xfrm>
          <a:prstGeom prst="rect">
            <a:avLst/>
          </a:prstGeom>
        </p:spPr>
      </p:pic>
      <p:sp>
        <p:nvSpPr>
          <p:cNvPr id="16" name="Text 10"/>
          <p:cNvSpPr txBox="1"/>
          <p:nvPr/>
        </p:nvSpPr>
        <p:spPr>
          <a:xfrm>
            <a:off x="3959352" y="2697480"/>
            <a:ext cx="1522476"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Executing</a:t>
            </a:r>
            <a:endParaRPr lang="en-US" sz="1500" dirty="0"/>
          </a:p>
        </p:txBody>
      </p:sp>
      <p:sp>
        <p:nvSpPr>
          <p:cNvPr id="17" name="Shape 11"/>
          <p:cNvSpPr/>
          <p:nvPr/>
        </p:nvSpPr>
        <p:spPr>
          <a:xfrm>
            <a:off x="6000750" y="1737360"/>
            <a:ext cx="777240" cy="777240"/>
          </a:xfrm>
          <a:prstGeom prst="ellipse">
            <a:avLst/>
          </a:prstGeom>
          <a:solidFill>
            <a:srgbClr val="1B2A4A"/>
          </a:solidFill>
          <a:ln/>
        </p:spPr>
      </p:sp>
      <p:pic>
        <p:nvPicPr>
          <p:cNvPr id="18" name="Image 3" descr="preencoded.png">    </p:cNvPr>
          <p:cNvPicPr>
            <a:picLocks noChangeAspect="1"/>
          </p:cNvPicPr>
          <p:nvPr/>
        </p:nvPicPr>
        <p:blipFill>
          <a:blip r:embed="rId4"/>
          <a:stretch>
            <a:fillRect/>
          </a:stretch>
        </p:blipFill>
        <p:spPr>
          <a:xfrm>
            <a:off x="6210605" y="1947215"/>
            <a:ext cx="357530" cy="357530"/>
          </a:xfrm>
          <a:prstGeom prst="rect">
            <a:avLst/>
          </a:prstGeom>
        </p:spPr>
      </p:pic>
      <p:sp>
        <p:nvSpPr>
          <p:cNvPr id="19" name="Text 12"/>
          <p:cNvSpPr txBox="1"/>
          <p:nvPr/>
        </p:nvSpPr>
        <p:spPr>
          <a:xfrm>
            <a:off x="5628132" y="2697480"/>
            <a:ext cx="1522476"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Closing</a:t>
            </a:r>
            <a:endParaRPr lang="en-US" sz="1500" dirty="0"/>
          </a:p>
        </p:txBody>
      </p:sp>
      <p:sp>
        <p:nvSpPr>
          <p:cNvPr id="20" name="Text 13"/>
          <p:cNvSpPr txBox="1"/>
          <p:nvPr/>
        </p:nvSpPr>
        <p:spPr>
          <a:xfrm>
            <a:off x="548640" y="35204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STANDARDISED ARTEFACTS</a:t>
            </a:r>
            <a:endParaRPr lang="en-US" sz="1200" dirty="0"/>
          </a:p>
        </p:txBody>
      </p:sp>
      <p:sp>
        <p:nvSpPr>
          <p:cNvPr id="21" name="Shape 14"/>
          <p:cNvSpPr/>
          <p:nvPr/>
        </p:nvSpPr>
        <p:spPr>
          <a:xfrm>
            <a:off x="548640" y="3886200"/>
            <a:ext cx="2103120" cy="1143000"/>
          </a:xfrm>
          <a:prstGeom prst="roundRect">
            <a:avLst>
              <a:gd name="adj" fmla="val 6400"/>
            </a:avLst>
          </a:prstGeom>
          <a:solidFill>
            <a:srgbClr val="F4F7FC"/>
          </a:solidFill>
          <a:ln/>
        </p:spPr>
      </p:sp>
      <p:sp>
        <p:nvSpPr>
          <p:cNvPr id="22" name="Shape 15"/>
          <p:cNvSpPr/>
          <p:nvPr/>
        </p:nvSpPr>
        <p:spPr>
          <a:xfrm>
            <a:off x="777240" y="4114800"/>
            <a:ext cx="457200" cy="457200"/>
          </a:xfrm>
          <a:prstGeom prst="ellipse">
            <a:avLst/>
          </a:prstGeom>
          <a:solidFill>
            <a:srgbClr val="1B2A4A"/>
          </a:solidFill>
          <a:ln/>
        </p:spPr>
      </p:sp>
      <p:pic>
        <p:nvPicPr>
          <p:cNvPr id="23" name="Image 4" descr="preencoded.png">    </p:cNvPr>
          <p:cNvPicPr>
            <a:picLocks noChangeAspect="1"/>
          </p:cNvPicPr>
          <p:nvPr/>
        </p:nvPicPr>
        <p:blipFill>
          <a:blip r:embed="rId5"/>
          <a:stretch>
            <a:fillRect/>
          </a:stretch>
        </p:blipFill>
        <p:spPr>
          <a:xfrm>
            <a:off x="900684" y="4238244"/>
            <a:ext cx="210312" cy="210312"/>
          </a:xfrm>
          <a:prstGeom prst="rect">
            <a:avLst/>
          </a:prstGeom>
        </p:spPr>
      </p:pic>
      <p:sp>
        <p:nvSpPr>
          <p:cNvPr id="24" name="Text 16"/>
          <p:cNvSpPr txBox="1"/>
          <p:nvPr/>
        </p:nvSpPr>
        <p:spPr>
          <a:xfrm>
            <a:off x="1417320" y="4114800"/>
            <a:ext cx="1097280" cy="4572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Project charter</a:t>
            </a:r>
            <a:endParaRPr lang="en-US" sz="1300" dirty="0"/>
          </a:p>
        </p:txBody>
      </p:sp>
      <p:sp>
        <p:nvSpPr>
          <p:cNvPr id="25" name="Shape 17"/>
          <p:cNvSpPr/>
          <p:nvPr/>
        </p:nvSpPr>
        <p:spPr>
          <a:xfrm>
            <a:off x="2834640" y="3886200"/>
            <a:ext cx="2103120" cy="1143000"/>
          </a:xfrm>
          <a:prstGeom prst="roundRect">
            <a:avLst>
              <a:gd name="adj" fmla="val 6400"/>
            </a:avLst>
          </a:prstGeom>
          <a:solidFill>
            <a:srgbClr val="F4F7FC"/>
          </a:solidFill>
          <a:ln/>
        </p:spPr>
      </p:sp>
      <p:sp>
        <p:nvSpPr>
          <p:cNvPr id="26" name="Shape 18"/>
          <p:cNvSpPr/>
          <p:nvPr/>
        </p:nvSpPr>
        <p:spPr>
          <a:xfrm>
            <a:off x="3063240" y="4114800"/>
            <a:ext cx="457200" cy="457200"/>
          </a:xfrm>
          <a:prstGeom prst="ellipse">
            <a:avLst/>
          </a:prstGeom>
          <a:solidFill>
            <a:srgbClr val="1B2A4A"/>
          </a:solidFill>
          <a:ln/>
        </p:spPr>
      </p:sp>
      <p:pic>
        <p:nvPicPr>
          <p:cNvPr id="27" name="Image 5" descr="preencoded.png">    </p:cNvPr>
          <p:cNvPicPr>
            <a:picLocks noChangeAspect="1"/>
          </p:cNvPicPr>
          <p:nvPr/>
        </p:nvPicPr>
        <p:blipFill>
          <a:blip r:embed="rId6"/>
          <a:stretch>
            <a:fillRect/>
          </a:stretch>
        </p:blipFill>
        <p:spPr>
          <a:xfrm>
            <a:off x="3186684" y="4238244"/>
            <a:ext cx="210312" cy="210312"/>
          </a:xfrm>
          <a:prstGeom prst="rect">
            <a:avLst/>
          </a:prstGeom>
        </p:spPr>
      </p:pic>
      <p:sp>
        <p:nvSpPr>
          <p:cNvPr id="28" name="Text 19"/>
          <p:cNvSpPr txBox="1"/>
          <p:nvPr/>
        </p:nvSpPr>
        <p:spPr>
          <a:xfrm>
            <a:off x="3703320" y="4114800"/>
            <a:ext cx="1097280" cy="4572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Project management plan</a:t>
            </a:r>
            <a:endParaRPr lang="en-US" sz="1300" dirty="0"/>
          </a:p>
        </p:txBody>
      </p:sp>
      <p:sp>
        <p:nvSpPr>
          <p:cNvPr id="29" name="Shape 20"/>
          <p:cNvSpPr/>
          <p:nvPr/>
        </p:nvSpPr>
        <p:spPr>
          <a:xfrm>
            <a:off x="5120640" y="3886200"/>
            <a:ext cx="2103120" cy="1143000"/>
          </a:xfrm>
          <a:prstGeom prst="roundRect">
            <a:avLst>
              <a:gd name="adj" fmla="val 6400"/>
            </a:avLst>
          </a:prstGeom>
          <a:solidFill>
            <a:srgbClr val="F4F7FC"/>
          </a:solidFill>
          <a:ln/>
        </p:spPr>
      </p:sp>
      <p:sp>
        <p:nvSpPr>
          <p:cNvPr id="30" name="Shape 21"/>
          <p:cNvSpPr/>
          <p:nvPr/>
        </p:nvSpPr>
        <p:spPr>
          <a:xfrm>
            <a:off x="5349240" y="4114800"/>
            <a:ext cx="457200" cy="457200"/>
          </a:xfrm>
          <a:prstGeom prst="ellipse">
            <a:avLst/>
          </a:prstGeom>
          <a:solidFill>
            <a:srgbClr val="1B2A4A"/>
          </a:solidFill>
          <a:ln/>
        </p:spPr>
      </p:sp>
      <p:pic>
        <p:nvPicPr>
          <p:cNvPr id="31" name="Image 6" descr="preencoded.png">    </p:cNvPr>
          <p:cNvPicPr>
            <a:picLocks noChangeAspect="1"/>
          </p:cNvPicPr>
          <p:nvPr/>
        </p:nvPicPr>
        <p:blipFill>
          <a:blip r:embed="rId7"/>
          <a:stretch>
            <a:fillRect/>
          </a:stretch>
        </p:blipFill>
        <p:spPr>
          <a:xfrm>
            <a:off x="5472684" y="4238244"/>
            <a:ext cx="210312" cy="210312"/>
          </a:xfrm>
          <a:prstGeom prst="rect">
            <a:avLst/>
          </a:prstGeom>
        </p:spPr>
      </p:pic>
      <p:sp>
        <p:nvSpPr>
          <p:cNvPr id="32" name="Text 22"/>
          <p:cNvSpPr txBox="1"/>
          <p:nvPr/>
        </p:nvSpPr>
        <p:spPr>
          <a:xfrm>
            <a:off x="5989320" y="4114800"/>
            <a:ext cx="1097280" cy="4572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Issue and decision log</a:t>
            </a:r>
            <a:endParaRPr lang="en-US" sz="1300" dirty="0"/>
          </a:p>
        </p:txBody>
      </p:sp>
      <p:sp>
        <p:nvSpPr>
          <p:cNvPr id="33" name="Shape 23"/>
          <p:cNvSpPr/>
          <p:nvPr/>
        </p:nvSpPr>
        <p:spPr>
          <a:xfrm>
            <a:off x="548640" y="5257800"/>
            <a:ext cx="6675120" cy="868680"/>
          </a:xfrm>
          <a:prstGeom prst="roundRect">
            <a:avLst>
              <a:gd name="adj" fmla="val 8421"/>
            </a:avLst>
          </a:prstGeom>
          <a:solidFill>
            <a:srgbClr val="1B2A4A"/>
          </a:solidFill>
          <a:ln/>
        </p:spPr>
      </p:sp>
      <p:sp>
        <p:nvSpPr>
          <p:cNvPr id="34" name="Shape 24"/>
          <p:cNvSpPr/>
          <p:nvPr/>
        </p:nvSpPr>
        <p:spPr>
          <a:xfrm>
            <a:off x="777240" y="5417820"/>
            <a:ext cx="548640" cy="548640"/>
          </a:xfrm>
          <a:prstGeom prst="ellipse">
            <a:avLst/>
          </a:prstGeom>
          <a:solidFill>
            <a:srgbClr val="31487A"/>
          </a:solidFill>
          <a:ln/>
        </p:spPr>
      </p:sp>
      <p:pic>
        <p:nvPicPr>
          <p:cNvPr id="35" name="Image 7" descr="preencoded.png">    </p:cNvPr>
          <p:cNvPicPr>
            <a:picLocks noChangeAspect="1"/>
          </p:cNvPicPr>
          <p:nvPr/>
        </p:nvPicPr>
        <p:blipFill>
          <a:blip r:embed="rId8"/>
          <a:stretch>
            <a:fillRect/>
          </a:stretch>
        </p:blipFill>
        <p:spPr>
          <a:xfrm>
            <a:off x="925373" y="5565953"/>
            <a:ext cx="252374" cy="252374"/>
          </a:xfrm>
          <a:prstGeom prst="rect">
            <a:avLst/>
          </a:prstGeom>
        </p:spPr>
      </p:pic>
      <p:sp>
        <p:nvSpPr>
          <p:cNvPr id="36" name="Text 25"/>
          <p:cNvSpPr txBox="1"/>
          <p:nvPr/>
        </p:nvSpPr>
        <p:spPr>
          <a:xfrm>
            <a:off x="1554480" y="5349240"/>
            <a:ext cx="5440680" cy="68580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Designed for public and supranational governance; adapted for grant projects under EU programmes.</a:t>
            </a:r>
            <a:endParaRPr lang="en-US" sz="1350" dirty="0"/>
          </a:p>
        </p:txBody>
      </p:sp>
      <p:sp>
        <p:nvSpPr>
          <p:cNvPr id="37" name="Shape 26"/>
          <p:cNvSpPr/>
          <p:nvPr/>
        </p:nvSpPr>
        <p:spPr>
          <a:xfrm>
            <a:off x="7635240" y="1737360"/>
            <a:ext cx="4005072" cy="4389120"/>
          </a:xfrm>
          <a:prstGeom prst="roundRect">
            <a:avLst>
              <a:gd name="adj" fmla="val 1826"/>
            </a:avLst>
          </a:prstGeom>
          <a:solidFill>
            <a:srgbClr val="1B2A4A"/>
          </a:solidFill>
          <a:ln/>
        </p:spPr>
      </p:sp>
      <p:sp>
        <p:nvSpPr>
          <p:cNvPr id="38" name="Text 27"/>
          <p:cNvSpPr txBox="1"/>
          <p:nvPr/>
        </p:nvSpPr>
        <p:spPr>
          <a:xfrm>
            <a:off x="7909560" y="2011680"/>
            <a:ext cx="3474720" cy="45720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PM² combines</a:t>
            </a:r>
            <a:endParaRPr lang="en-US" sz="2000" dirty="0"/>
          </a:p>
        </p:txBody>
      </p:sp>
      <p:sp>
        <p:nvSpPr>
          <p:cNvPr id="39" name="Text 28"/>
          <p:cNvSpPr txBox="1"/>
          <p:nvPr/>
        </p:nvSpPr>
        <p:spPr>
          <a:xfrm>
            <a:off x="7909560" y="2697480"/>
            <a:ext cx="3474720" cy="685800"/>
          </a:xfrm>
          <a:prstGeom prst="rect">
            <a:avLst/>
          </a:prstGeom>
          <a:noFill/>
          <a:ln/>
        </p:spPr>
        <p:txBody>
          <a:bodyPr wrap="square" lIns="0" tIns="0" rIns="0" bIns="0" rtlCol="0" anchor="t"/>
          <a:lstStyle/>
          <a:p>
            <a:pPr indent="0" marL="0">
              <a:buNone/>
            </a:pPr>
            <a:r>
              <a:rPr lang="en-US" sz="3400" b="1" dirty="0">
                <a:solidFill>
                  <a:srgbClr val="C9A227"/>
                </a:solidFill>
                <a:latin typeface="Cambria" pitchFamily="34" charset="0"/>
                <a:ea typeface="Cambria" pitchFamily="34" charset="-122"/>
                <a:cs typeface="Cambria" pitchFamily="34" charset="-120"/>
              </a:rPr>
              <a:t>PMBOK</a:t>
            </a:r>
            <a:endParaRPr lang="en-US" sz="3400" dirty="0"/>
          </a:p>
        </p:txBody>
      </p:sp>
      <p:sp>
        <p:nvSpPr>
          <p:cNvPr id="40" name="Text 29"/>
          <p:cNvSpPr txBox="1"/>
          <p:nvPr/>
        </p:nvSpPr>
        <p:spPr>
          <a:xfrm>
            <a:off x="7909560" y="3383280"/>
            <a:ext cx="3474720" cy="502920"/>
          </a:xfrm>
          <a:prstGeom prst="rect">
            <a:avLst/>
          </a:prstGeom>
          <a:noFill/>
          <a:ln/>
        </p:spPr>
        <p:txBody>
          <a:bodyPr wrap="square" lIns="0" tIns="0" rIns="0" bIns="0" rtlCol="0" anchor="t"/>
          <a:lstStyle/>
          <a:p>
            <a:pPr indent="0" marL="0">
              <a:buNone/>
            </a:pPr>
            <a:r>
              <a:rPr lang="en-US" sz="2800" dirty="0">
                <a:solidFill>
                  <a:srgbClr val="FFFFFF"/>
                </a:solidFill>
                <a:latin typeface="Cambria" pitchFamily="34" charset="0"/>
                <a:ea typeface="Cambria" pitchFamily="34" charset="-122"/>
                <a:cs typeface="Cambria" pitchFamily="34" charset="-120"/>
              </a:rPr>
              <a:t>+</a:t>
            </a:r>
            <a:endParaRPr lang="en-US" sz="2800" dirty="0"/>
          </a:p>
        </p:txBody>
      </p:sp>
      <p:sp>
        <p:nvSpPr>
          <p:cNvPr id="41" name="Text 30"/>
          <p:cNvSpPr txBox="1"/>
          <p:nvPr/>
        </p:nvSpPr>
        <p:spPr>
          <a:xfrm>
            <a:off x="7909560" y="3886200"/>
            <a:ext cx="3474720" cy="685800"/>
          </a:xfrm>
          <a:prstGeom prst="rect">
            <a:avLst/>
          </a:prstGeom>
          <a:noFill/>
          <a:ln/>
        </p:spPr>
        <p:txBody>
          <a:bodyPr wrap="square" lIns="0" tIns="0" rIns="0" bIns="0" rtlCol="0" anchor="t"/>
          <a:lstStyle/>
          <a:p>
            <a:pPr indent="0" marL="0">
              <a:buNone/>
            </a:pPr>
            <a:r>
              <a:rPr lang="en-US" sz="3400" b="1" dirty="0">
                <a:solidFill>
                  <a:srgbClr val="C9A227"/>
                </a:solidFill>
                <a:latin typeface="Cambria" pitchFamily="34" charset="0"/>
                <a:ea typeface="Cambria" pitchFamily="34" charset="-122"/>
                <a:cs typeface="Cambria" pitchFamily="34" charset="-120"/>
              </a:rPr>
              <a:t>PRINCE2</a:t>
            </a:r>
            <a:endParaRPr lang="en-US" sz="3400" dirty="0"/>
          </a:p>
        </p:txBody>
      </p:sp>
      <p:sp>
        <p:nvSpPr>
          <p:cNvPr id="42" name="Text 31"/>
          <p:cNvSpPr txBox="1"/>
          <p:nvPr/>
        </p:nvSpPr>
        <p:spPr>
          <a:xfrm>
            <a:off x="7909560" y="4846320"/>
            <a:ext cx="3474720" cy="1005840"/>
          </a:xfrm>
          <a:prstGeom prst="rect">
            <a:avLst/>
          </a:prstGeom>
          <a:noFill/>
          <a:ln/>
        </p:spPr>
        <p:txBody>
          <a:bodyPr wrap="square" lIns="0" tIns="0" rIns="0" bIns="0" rtlCol="0" anchor="t"/>
          <a:lstStyle/>
          <a:p>
            <a:pPr indent="0" marL="0">
              <a:buNone/>
            </a:pPr>
            <a:r>
              <a:rPr lang="en-US" sz="1250" dirty="0">
                <a:solidFill>
                  <a:srgbClr val="C9D3E6"/>
                </a:solidFill>
                <a:latin typeface="Calibri" pitchFamily="34" charset="0"/>
                <a:ea typeface="Calibri" pitchFamily="34" charset="-122"/>
                <a:cs typeface="Calibri" pitchFamily="34" charset="-120"/>
              </a:rPr>
              <a:t>Developer: Centre of Excellence in Project Management (CoEPM²), European Commission</a:t>
            </a:r>
            <a:endParaRPr lang="en-US" sz="12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PROJECT CYCLE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PCM: Six Phases of the European Commission's Project Cycle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1472946" y="2217420"/>
            <a:ext cx="9243060" cy="0"/>
          </a:xfrm>
          <a:prstGeom prst="line">
            <a:avLst/>
          </a:prstGeom>
          <a:noFill/>
          <a:ln w="25400">
            <a:solidFill>
              <a:srgbClr val="D5DDEB"/>
            </a:solidFill>
            <a:prstDash val="solid"/>
          </a:ln>
        </p:spPr>
      </p:sp>
      <p:sp>
        <p:nvSpPr>
          <p:cNvPr id="8" name="Shape 5"/>
          <p:cNvSpPr/>
          <p:nvPr/>
        </p:nvSpPr>
        <p:spPr>
          <a:xfrm>
            <a:off x="1038606" y="1783080"/>
            <a:ext cx="868680" cy="8686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273150" y="2017624"/>
            <a:ext cx="399593" cy="399593"/>
          </a:xfrm>
          <a:prstGeom prst="rect">
            <a:avLst/>
          </a:prstGeom>
        </p:spPr>
      </p:pic>
      <p:sp>
        <p:nvSpPr>
          <p:cNvPr id="10" name="Text 6"/>
          <p:cNvSpPr txBox="1"/>
          <p:nvPr/>
        </p:nvSpPr>
        <p:spPr>
          <a:xfrm>
            <a:off x="621792"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Programming</a:t>
            </a:r>
            <a:endParaRPr lang="en-US" sz="1500" dirty="0"/>
          </a:p>
        </p:txBody>
      </p:sp>
      <p:sp>
        <p:nvSpPr>
          <p:cNvPr id="11" name="Text 7"/>
          <p:cNvSpPr txBox="1"/>
          <p:nvPr/>
        </p:nvSpPr>
        <p:spPr>
          <a:xfrm>
            <a:off x="640080"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Strategic framework and priorities</a:t>
            </a:r>
            <a:endParaRPr lang="en-US" sz="1300" dirty="0"/>
          </a:p>
        </p:txBody>
      </p:sp>
      <p:sp>
        <p:nvSpPr>
          <p:cNvPr id="12" name="Shape 8"/>
          <p:cNvSpPr/>
          <p:nvPr/>
        </p:nvSpPr>
        <p:spPr>
          <a:xfrm>
            <a:off x="2887218" y="1783080"/>
            <a:ext cx="868680" cy="86868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3121762" y="2017624"/>
            <a:ext cx="399593" cy="399593"/>
          </a:xfrm>
          <a:prstGeom prst="rect">
            <a:avLst/>
          </a:prstGeom>
        </p:spPr>
      </p:pic>
      <p:sp>
        <p:nvSpPr>
          <p:cNvPr id="14" name="Text 9"/>
          <p:cNvSpPr txBox="1"/>
          <p:nvPr/>
        </p:nvSpPr>
        <p:spPr>
          <a:xfrm>
            <a:off x="2470404"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Identification</a:t>
            </a:r>
            <a:endParaRPr lang="en-US" sz="1500" dirty="0"/>
          </a:p>
        </p:txBody>
      </p:sp>
      <p:sp>
        <p:nvSpPr>
          <p:cNvPr id="15" name="Text 10"/>
          <p:cNvSpPr txBox="1"/>
          <p:nvPr/>
        </p:nvSpPr>
        <p:spPr>
          <a:xfrm>
            <a:off x="2488692"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Problems, needs and project ideas</a:t>
            </a:r>
            <a:endParaRPr lang="en-US" sz="1300" dirty="0"/>
          </a:p>
        </p:txBody>
      </p:sp>
      <p:sp>
        <p:nvSpPr>
          <p:cNvPr id="16" name="Shape 11"/>
          <p:cNvSpPr/>
          <p:nvPr/>
        </p:nvSpPr>
        <p:spPr>
          <a:xfrm>
            <a:off x="4735830" y="1783080"/>
            <a:ext cx="868680" cy="868680"/>
          </a:xfrm>
          <a:prstGeom prst="ellipse">
            <a:avLst/>
          </a:prstGeom>
          <a:solidFill>
            <a:srgbClr val="C9A227"/>
          </a:solidFill>
          <a:ln/>
        </p:spPr>
      </p:sp>
      <p:pic>
        <p:nvPicPr>
          <p:cNvPr id="17" name="Image 2" descr="preencoded.png">    </p:cNvPr>
          <p:cNvPicPr>
            <a:picLocks noChangeAspect="1"/>
          </p:cNvPicPr>
          <p:nvPr/>
        </p:nvPicPr>
        <p:blipFill>
          <a:blip r:embed="rId3"/>
          <a:stretch>
            <a:fillRect/>
          </a:stretch>
        </p:blipFill>
        <p:spPr>
          <a:xfrm>
            <a:off x="4970374" y="2017624"/>
            <a:ext cx="399593" cy="399593"/>
          </a:xfrm>
          <a:prstGeom prst="rect">
            <a:avLst/>
          </a:prstGeom>
        </p:spPr>
      </p:pic>
      <p:sp>
        <p:nvSpPr>
          <p:cNvPr id="18" name="Text 12"/>
          <p:cNvSpPr txBox="1"/>
          <p:nvPr/>
        </p:nvSpPr>
        <p:spPr>
          <a:xfrm>
            <a:off x="4319016"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Formulation</a:t>
            </a:r>
            <a:endParaRPr lang="en-US" sz="1500" dirty="0"/>
          </a:p>
        </p:txBody>
      </p:sp>
      <p:sp>
        <p:nvSpPr>
          <p:cNvPr id="19" name="Text 13"/>
          <p:cNvSpPr txBox="1"/>
          <p:nvPr/>
        </p:nvSpPr>
        <p:spPr>
          <a:xfrm>
            <a:off x="4337304"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Detailed design using the LFA (mandatory)</a:t>
            </a:r>
            <a:endParaRPr lang="en-US" sz="1300" dirty="0"/>
          </a:p>
        </p:txBody>
      </p:sp>
      <p:sp>
        <p:nvSpPr>
          <p:cNvPr id="20" name="Shape 14"/>
          <p:cNvSpPr/>
          <p:nvPr/>
        </p:nvSpPr>
        <p:spPr>
          <a:xfrm>
            <a:off x="6584442" y="1783080"/>
            <a:ext cx="868680" cy="86868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6818986" y="2017624"/>
            <a:ext cx="399593" cy="399593"/>
          </a:xfrm>
          <a:prstGeom prst="rect">
            <a:avLst/>
          </a:prstGeom>
        </p:spPr>
      </p:pic>
      <p:sp>
        <p:nvSpPr>
          <p:cNvPr id="22" name="Text 15"/>
          <p:cNvSpPr txBox="1"/>
          <p:nvPr/>
        </p:nvSpPr>
        <p:spPr>
          <a:xfrm>
            <a:off x="6167628"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Implementation</a:t>
            </a:r>
            <a:endParaRPr lang="en-US" sz="1500" dirty="0"/>
          </a:p>
        </p:txBody>
      </p:sp>
      <p:sp>
        <p:nvSpPr>
          <p:cNvPr id="23" name="Text 16"/>
          <p:cNvSpPr txBox="1"/>
          <p:nvPr/>
        </p:nvSpPr>
        <p:spPr>
          <a:xfrm>
            <a:off x="6185916"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Delivery of activities and results</a:t>
            </a:r>
            <a:endParaRPr lang="en-US" sz="1300" dirty="0"/>
          </a:p>
        </p:txBody>
      </p:sp>
      <p:sp>
        <p:nvSpPr>
          <p:cNvPr id="24" name="Shape 17"/>
          <p:cNvSpPr/>
          <p:nvPr/>
        </p:nvSpPr>
        <p:spPr>
          <a:xfrm>
            <a:off x="8433054" y="1783080"/>
            <a:ext cx="868680" cy="868680"/>
          </a:xfrm>
          <a:prstGeom prst="ellipse">
            <a:avLst/>
          </a:prstGeom>
          <a:solidFill>
            <a:srgbClr val="1B2A4A"/>
          </a:solidFill>
          <a:ln/>
        </p:spPr>
      </p:sp>
      <p:pic>
        <p:nvPicPr>
          <p:cNvPr id="25" name="Image 4" descr="preencoded.png">    </p:cNvPr>
          <p:cNvPicPr>
            <a:picLocks noChangeAspect="1"/>
          </p:cNvPicPr>
          <p:nvPr/>
        </p:nvPicPr>
        <p:blipFill>
          <a:blip r:embed="rId5"/>
          <a:stretch>
            <a:fillRect/>
          </a:stretch>
        </p:blipFill>
        <p:spPr>
          <a:xfrm>
            <a:off x="8667598" y="2017624"/>
            <a:ext cx="399593" cy="399593"/>
          </a:xfrm>
          <a:prstGeom prst="rect">
            <a:avLst/>
          </a:prstGeom>
        </p:spPr>
      </p:pic>
      <p:sp>
        <p:nvSpPr>
          <p:cNvPr id="26" name="Text 18"/>
          <p:cNvSpPr txBox="1"/>
          <p:nvPr/>
        </p:nvSpPr>
        <p:spPr>
          <a:xfrm>
            <a:off x="8016240"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Monitoring</a:t>
            </a:r>
            <a:endParaRPr lang="en-US" sz="1500" dirty="0"/>
          </a:p>
        </p:txBody>
      </p:sp>
      <p:sp>
        <p:nvSpPr>
          <p:cNvPr id="27" name="Text 19"/>
          <p:cNvSpPr txBox="1"/>
          <p:nvPr/>
        </p:nvSpPr>
        <p:spPr>
          <a:xfrm>
            <a:off x="8034528"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Tracking progress against indicators</a:t>
            </a:r>
            <a:endParaRPr lang="en-US" sz="1300" dirty="0"/>
          </a:p>
        </p:txBody>
      </p:sp>
      <p:sp>
        <p:nvSpPr>
          <p:cNvPr id="28" name="Shape 20"/>
          <p:cNvSpPr/>
          <p:nvPr/>
        </p:nvSpPr>
        <p:spPr>
          <a:xfrm>
            <a:off x="10281666" y="1783080"/>
            <a:ext cx="868680" cy="868680"/>
          </a:xfrm>
          <a:prstGeom prst="ellipse">
            <a:avLst/>
          </a:prstGeom>
          <a:solidFill>
            <a:srgbClr val="1B2A4A"/>
          </a:solidFill>
          <a:ln/>
        </p:spPr>
      </p:sp>
      <p:pic>
        <p:nvPicPr>
          <p:cNvPr id="29" name="Image 5" descr="preencoded.png">    </p:cNvPr>
          <p:cNvPicPr>
            <a:picLocks noChangeAspect="1"/>
          </p:cNvPicPr>
          <p:nvPr/>
        </p:nvPicPr>
        <p:blipFill>
          <a:blip r:embed="rId6"/>
          <a:stretch>
            <a:fillRect/>
          </a:stretch>
        </p:blipFill>
        <p:spPr>
          <a:xfrm>
            <a:off x="10516210" y="2017624"/>
            <a:ext cx="399593" cy="399593"/>
          </a:xfrm>
          <a:prstGeom prst="rect">
            <a:avLst/>
          </a:prstGeom>
        </p:spPr>
      </p:pic>
      <p:sp>
        <p:nvSpPr>
          <p:cNvPr id="30" name="Text 21"/>
          <p:cNvSpPr txBox="1"/>
          <p:nvPr/>
        </p:nvSpPr>
        <p:spPr>
          <a:xfrm>
            <a:off x="9864852" y="2834640"/>
            <a:ext cx="1702308"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Evaluation</a:t>
            </a:r>
            <a:endParaRPr lang="en-US" sz="1500" dirty="0"/>
          </a:p>
        </p:txBody>
      </p:sp>
      <p:sp>
        <p:nvSpPr>
          <p:cNvPr id="31" name="Text 22"/>
          <p:cNvSpPr txBox="1"/>
          <p:nvPr/>
        </p:nvSpPr>
        <p:spPr>
          <a:xfrm>
            <a:off x="9883140" y="3383280"/>
            <a:ext cx="1665732"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Assessment of results and lessons</a:t>
            </a:r>
            <a:endParaRPr lang="en-US" sz="1300" dirty="0"/>
          </a:p>
        </p:txBody>
      </p:sp>
      <p:sp>
        <p:nvSpPr>
          <p:cNvPr id="32" name="Shape 23"/>
          <p:cNvSpPr/>
          <p:nvPr/>
        </p:nvSpPr>
        <p:spPr>
          <a:xfrm>
            <a:off x="548640" y="4617720"/>
            <a:ext cx="11091672" cy="1005840"/>
          </a:xfrm>
          <a:prstGeom prst="roundRect">
            <a:avLst>
              <a:gd name="adj" fmla="val 7273"/>
            </a:avLst>
          </a:prstGeom>
          <a:solidFill>
            <a:srgbClr val="1B2A4A"/>
          </a:solidFill>
          <a:ln/>
        </p:spPr>
      </p:sp>
      <p:sp>
        <p:nvSpPr>
          <p:cNvPr id="33" name="Shape 24"/>
          <p:cNvSpPr/>
          <p:nvPr/>
        </p:nvSpPr>
        <p:spPr>
          <a:xfrm>
            <a:off x="777240" y="4846320"/>
            <a:ext cx="548640" cy="548640"/>
          </a:xfrm>
          <a:prstGeom prst="ellipse">
            <a:avLst/>
          </a:prstGeom>
          <a:solidFill>
            <a:srgbClr val="31487A"/>
          </a:solidFill>
          <a:ln/>
        </p:spPr>
      </p:sp>
      <p:pic>
        <p:nvPicPr>
          <p:cNvPr id="34" name="Image 6" descr="preencoded.png">    </p:cNvPr>
          <p:cNvPicPr>
            <a:picLocks noChangeAspect="1"/>
          </p:cNvPicPr>
          <p:nvPr/>
        </p:nvPicPr>
        <p:blipFill>
          <a:blip r:embed="rId7"/>
          <a:stretch>
            <a:fillRect/>
          </a:stretch>
        </p:blipFill>
        <p:spPr>
          <a:xfrm>
            <a:off x="925373" y="4994453"/>
            <a:ext cx="252374" cy="252374"/>
          </a:xfrm>
          <a:prstGeom prst="rect">
            <a:avLst/>
          </a:prstGeom>
        </p:spPr>
      </p:pic>
      <p:sp>
        <p:nvSpPr>
          <p:cNvPr id="35" name="Text 25"/>
          <p:cNvSpPr txBox="1"/>
          <p:nvPr/>
        </p:nvSpPr>
        <p:spPr>
          <a:xfrm>
            <a:off x="1554480" y="4709160"/>
            <a:ext cx="9857232"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Logical Framework Approach is obligatory at the formulation stage — it links the analysis of problems to a structured, measurable project design.</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LOGICAL FRAMEWORK APPROACH</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LFA: From Analysis to the Logical Framework Matrix</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1657807" y="1920240"/>
            <a:ext cx="8873338" cy="0"/>
          </a:xfrm>
          <a:prstGeom prst="line">
            <a:avLst/>
          </a:prstGeom>
          <a:noFill/>
          <a:ln w="25400">
            <a:solidFill>
              <a:srgbClr val="D5DDEB"/>
            </a:solidFill>
            <a:prstDash val="solid"/>
          </a:ln>
        </p:spPr>
      </p:sp>
      <p:sp>
        <p:nvSpPr>
          <p:cNvPr id="8" name="Shape 5"/>
          <p:cNvSpPr/>
          <p:nvPr/>
        </p:nvSpPr>
        <p:spPr>
          <a:xfrm>
            <a:off x="1383487" y="1645920"/>
            <a:ext cx="548640" cy="548640"/>
          </a:xfrm>
          <a:prstGeom prst="ellipse">
            <a:avLst/>
          </a:prstGeom>
          <a:solidFill>
            <a:srgbClr val="1B2A4A"/>
          </a:solidFill>
          <a:ln/>
        </p:spPr>
      </p:sp>
      <p:sp>
        <p:nvSpPr>
          <p:cNvPr id="9" name="Text 6"/>
          <p:cNvSpPr txBox="1"/>
          <p:nvPr/>
        </p:nvSpPr>
        <p:spPr>
          <a:xfrm>
            <a:off x="1383487" y="1645920"/>
            <a:ext cx="548640" cy="54864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1</a:t>
            </a:r>
            <a:endParaRPr lang="en-US" sz="1600" dirty="0"/>
          </a:p>
        </p:txBody>
      </p:sp>
      <p:sp>
        <p:nvSpPr>
          <p:cNvPr id="10" name="Text 7"/>
          <p:cNvSpPr txBox="1"/>
          <p:nvPr/>
        </p:nvSpPr>
        <p:spPr>
          <a:xfrm>
            <a:off x="621792" y="2377440"/>
            <a:ext cx="2072030"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Stakeholder analysis</a:t>
            </a:r>
            <a:endParaRPr lang="en-US" sz="1350" dirty="0"/>
          </a:p>
        </p:txBody>
      </p:sp>
      <p:sp>
        <p:nvSpPr>
          <p:cNvPr id="11" name="Shape 8"/>
          <p:cNvSpPr/>
          <p:nvPr/>
        </p:nvSpPr>
        <p:spPr>
          <a:xfrm>
            <a:off x="3601822" y="1645920"/>
            <a:ext cx="548640" cy="548640"/>
          </a:xfrm>
          <a:prstGeom prst="ellipse">
            <a:avLst/>
          </a:prstGeom>
          <a:solidFill>
            <a:srgbClr val="1B2A4A"/>
          </a:solidFill>
          <a:ln/>
        </p:spPr>
      </p:sp>
      <p:sp>
        <p:nvSpPr>
          <p:cNvPr id="12" name="Text 9"/>
          <p:cNvSpPr txBox="1"/>
          <p:nvPr/>
        </p:nvSpPr>
        <p:spPr>
          <a:xfrm>
            <a:off x="3601822" y="1645920"/>
            <a:ext cx="548640" cy="54864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2</a:t>
            </a:r>
            <a:endParaRPr lang="en-US" sz="1600" dirty="0"/>
          </a:p>
        </p:txBody>
      </p:sp>
      <p:sp>
        <p:nvSpPr>
          <p:cNvPr id="13" name="Text 10"/>
          <p:cNvSpPr txBox="1"/>
          <p:nvPr/>
        </p:nvSpPr>
        <p:spPr>
          <a:xfrm>
            <a:off x="2840126" y="2377440"/>
            <a:ext cx="2072030"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Problem analysis</a:t>
            </a:r>
            <a:endParaRPr lang="en-US" sz="1350" dirty="0"/>
          </a:p>
        </p:txBody>
      </p:sp>
      <p:sp>
        <p:nvSpPr>
          <p:cNvPr id="14" name="Shape 11"/>
          <p:cNvSpPr/>
          <p:nvPr/>
        </p:nvSpPr>
        <p:spPr>
          <a:xfrm>
            <a:off x="5820156" y="1645920"/>
            <a:ext cx="548640" cy="548640"/>
          </a:xfrm>
          <a:prstGeom prst="ellipse">
            <a:avLst/>
          </a:prstGeom>
          <a:solidFill>
            <a:srgbClr val="1B2A4A"/>
          </a:solidFill>
          <a:ln/>
        </p:spPr>
      </p:sp>
      <p:sp>
        <p:nvSpPr>
          <p:cNvPr id="15" name="Text 12"/>
          <p:cNvSpPr txBox="1"/>
          <p:nvPr/>
        </p:nvSpPr>
        <p:spPr>
          <a:xfrm>
            <a:off x="5820156" y="1645920"/>
            <a:ext cx="548640" cy="54864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3</a:t>
            </a:r>
            <a:endParaRPr lang="en-US" sz="1600" dirty="0"/>
          </a:p>
        </p:txBody>
      </p:sp>
      <p:sp>
        <p:nvSpPr>
          <p:cNvPr id="16" name="Text 13"/>
          <p:cNvSpPr txBox="1"/>
          <p:nvPr/>
        </p:nvSpPr>
        <p:spPr>
          <a:xfrm>
            <a:off x="5058461" y="2377440"/>
            <a:ext cx="2072030"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Objectives analysis</a:t>
            </a:r>
            <a:endParaRPr lang="en-US" sz="1350" dirty="0"/>
          </a:p>
        </p:txBody>
      </p:sp>
      <p:sp>
        <p:nvSpPr>
          <p:cNvPr id="17" name="Shape 14"/>
          <p:cNvSpPr/>
          <p:nvPr/>
        </p:nvSpPr>
        <p:spPr>
          <a:xfrm>
            <a:off x="8038490" y="1645920"/>
            <a:ext cx="548640" cy="548640"/>
          </a:xfrm>
          <a:prstGeom prst="ellipse">
            <a:avLst/>
          </a:prstGeom>
          <a:solidFill>
            <a:srgbClr val="1B2A4A"/>
          </a:solidFill>
          <a:ln/>
        </p:spPr>
      </p:sp>
      <p:sp>
        <p:nvSpPr>
          <p:cNvPr id="18" name="Text 15"/>
          <p:cNvSpPr txBox="1"/>
          <p:nvPr/>
        </p:nvSpPr>
        <p:spPr>
          <a:xfrm>
            <a:off x="8038490" y="1645920"/>
            <a:ext cx="548640" cy="54864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4</a:t>
            </a:r>
            <a:endParaRPr lang="en-US" sz="1600" dirty="0"/>
          </a:p>
        </p:txBody>
      </p:sp>
      <p:sp>
        <p:nvSpPr>
          <p:cNvPr id="19" name="Text 16"/>
          <p:cNvSpPr txBox="1"/>
          <p:nvPr/>
        </p:nvSpPr>
        <p:spPr>
          <a:xfrm>
            <a:off x="7276795" y="2377440"/>
            <a:ext cx="2072030"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Strategy analysis</a:t>
            </a:r>
            <a:endParaRPr lang="en-US" sz="1350" dirty="0"/>
          </a:p>
        </p:txBody>
      </p:sp>
      <p:sp>
        <p:nvSpPr>
          <p:cNvPr id="20" name="Shape 17"/>
          <p:cNvSpPr/>
          <p:nvPr/>
        </p:nvSpPr>
        <p:spPr>
          <a:xfrm>
            <a:off x="10256825" y="1645920"/>
            <a:ext cx="548640" cy="548640"/>
          </a:xfrm>
          <a:prstGeom prst="ellipse">
            <a:avLst/>
          </a:prstGeom>
          <a:solidFill>
            <a:srgbClr val="1B2A4A"/>
          </a:solidFill>
          <a:ln/>
        </p:spPr>
      </p:sp>
      <p:sp>
        <p:nvSpPr>
          <p:cNvPr id="21" name="Text 18"/>
          <p:cNvSpPr txBox="1"/>
          <p:nvPr/>
        </p:nvSpPr>
        <p:spPr>
          <a:xfrm>
            <a:off x="10256825" y="1645920"/>
            <a:ext cx="548640" cy="54864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5</a:t>
            </a:r>
            <a:endParaRPr lang="en-US" sz="1600" dirty="0"/>
          </a:p>
        </p:txBody>
      </p:sp>
      <p:sp>
        <p:nvSpPr>
          <p:cNvPr id="22" name="Text 19"/>
          <p:cNvSpPr txBox="1"/>
          <p:nvPr/>
        </p:nvSpPr>
        <p:spPr>
          <a:xfrm>
            <a:off x="9495130" y="2377440"/>
            <a:ext cx="2072030"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Logframe matrix</a:t>
            </a:r>
            <a:endParaRPr lang="en-US" sz="135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3154680"/>
          <a:ext cx="11091672" cy="914400"/>
        </p:xfrm>
        <a:graphic>
          <a:graphicData uri="http://schemas.openxmlformats.org/drawingml/2006/table">
            <a:tbl>
              <a:tblPr/>
              <a:tblGrid>
                <a:gridCol w="2770632"/>
                <a:gridCol w="2770632"/>
                <a:gridCol w="2770632"/>
                <a:gridCol w="2779776"/>
              </a:tblGrid>
              <a:tr h="50292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Hierarchy of objectives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Indicators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Sources of verification</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Assumptions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621792">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Overall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Impact indicators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Statistics, studies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21792">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Specific objective(s)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Outcome indicators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Surveys, reports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Conditions for contributing to the overall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21792">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Results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Output indicators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Project records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Conditions for achieving the specific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21792">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Activities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Means / resources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Costs / budget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Conditions for delivering results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COMPARATIVE 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Methodologies at a Glance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1371600"/>
                <a:gridCol w="2651760"/>
                <a:gridCol w="3566160"/>
                <a:gridCol w="3502152"/>
              </a:tblGrid>
              <a:tr h="502920">
                <a:tc>
                  <a:txBody>
                    <a:bodyPr/>
                    <a:lstStyle/>
                    <a:p>
                      <a:pPr indent="0" marL="0">
                        <a:buNone/>
                      </a:pP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Developer</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Core structure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Typical use in international projects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91440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PMBOK</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Project Management Institute (USA)</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Knowledge areas and process groups (principles and performance domains in recent editions)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Universal, sector-neutral; private sector and technical-assistance projects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91440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PM²</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European Commission, CoEPM²</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Phases: initiating, planning, executing, closing; standard artefacts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EU institutions; grant projects under EU programmes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91440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PCM</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European Commission (external assistance)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Six-phase project cycle from programming to evaluation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Development and cooperation projects of the EU and most donors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91440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LFA</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Analytical planning method</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Analyses of stakeholders, problems, objectives, strategies; logframe matrix</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Mandatory in most EU grant calls; common language with donors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Managing Under Uncertainty, Intercultural Interaction and Limited Resources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Five factors that distinguish international from national projects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Cultural dimensions in a multinational consortium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The specific context of projects implemented in Ukraine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SPECIFIC MANAGERIAL CHALLENGES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Factors That Shape International Project Management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29</a:t>
            </a:r>
            <a:endParaRPr lang="en-US" sz="900" dirty="0"/>
          </a:p>
        </p:txBody>
      </p:sp>
      <p:sp>
        <p:nvSpPr>
          <p:cNvPr id="7" name="Shape 4"/>
          <p:cNvSpPr/>
          <p:nvPr/>
        </p:nvSpPr>
        <p:spPr>
          <a:xfrm>
            <a:off x="548640" y="1816913"/>
            <a:ext cx="548640" cy="548640"/>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696773" y="1965046"/>
            <a:ext cx="252374" cy="252374"/>
          </a:xfrm>
          <a:prstGeom prst="rect">
            <a:avLst/>
          </a:prstGeom>
        </p:spPr>
      </p:pic>
      <p:sp>
        <p:nvSpPr>
          <p:cNvPr id="9" name="Text 5"/>
          <p:cNvSpPr txBox="1"/>
          <p:nvPr/>
        </p:nvSpPr>
        <p:spPr>
          <a:xfrm>
            <a:off x="1371600" y="1691640"/>
            <a:ext cx="10268712" cy="79918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Uncertainty and risk</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Political instability, exchange-rate fluctuations, legislative change, logistics; additional security risks for projects in Ukraine.</a:t>
            </a:r>
            <a:endParaRPr lang="en-US" sz="1400" dirty="0"/>
          </a:p>
        </p:txBody>
      </p:sp>
      <p:sp>
        <p:nvSpPr>
          <p:cNvPr id="10" name="Shape 6"/>
          <p:cNvSpPr/>
          <p:nvPr/>
        </p:nvSpPr>
        <p:spPr>
          <a:xfrm>
            <a:off x="548640" y="2725826"/>
            <a:ext cx="548640" cy="548640"/>
          </a:xfrm>
          <a:prstGeom prst="ellipse">
            <a:avLst/>
          </a:prstGeom>
          <a:solidFill>
            <a:srgbClr val="1B2A4A"/>
          </a:solidFill>
          <a:ln/>
        </p:spPr>
      </p:sp>
      <p:pic>
        <p:nvPicPr>
          <p:cNvPr id="11" name="Image 1" descr="preencoded.png">    </p:cNvPr>
          <p:cNvPicPr>
            <a:picLocks noChangeAspect="1"/>
          </p:cNvPicPr>
          <p:nvPr/>
        </p:nvPicPr>
        <p:blipFill>
          <a:blip r:embed="rId2"/>
          <a:stretch>
            <a:fillRect/>
          </a:stretch>
        </p:blipFill>
        <p:spPr>
          <a:xfrm>
            <a:off x="696773" y="2873959"/>
            <a:ext cx="252374" cy="252374"/>
          </a:xfrm>
          <a:prstGeom prst="rect">
            <a:avLst/>
          </a:prstGeom>
        </p:spPr>
      </p:pic>
      <p:sp>
        <p:nvSpPr>
          <p:cNvPr id="12" name="Text 7"/>
          <p:cNvSpPr txBox="1"/>
          <p:nvPr/>
        </p:nvSpPr>
        <p:spPr>
          <a:xfrm>
            <a:off x="1371600" y="2600554"/>
            <a:ext cx="10268712" cy="79918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Intercultural interaction</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Different managerial traditions, communication styles, time orientations and levels of power distance.</a:t>
            </a:r>
            <a:endParaRPr lang="en-US" sz="1400" dirty="0"/>
          </a:p>
        </p:txBody>
      </p:sp>
      <p:sp>
        <p:nvSpPr>
          <p:cNvPr id="13" name="Shape 8"/>
          <p:cNvSpPr/>
          <p:nvPr/>
        </p:nvSpPr>
        <p:spPr>
          <a:xfrm>
            <a:off x="548640" y="3634740"/>
            <a:ext cx="548640" cy="548640"/>
          </a:xfrm>
          <a:prstGeom prst="ellipse">
            <a:avLst/>
          </a:prstGeom>
          <a:solidFill>
            <a:srgbClr val="1B2A4A"/>
          </a:solidFill>
          <a:ln/>
        </p:spPr>
      </p:sp>
      <p:pic>
        <p:nvPicPr>
          <p:cNvPr id="14" name="Image 2" descr="preencoded.png">    </p:cNvPr>
          <p:cNvPicPr>
            <a:picLocks noChangeAspect="1"/>
          </p:cNvPicPr>
          <p:nvPr/>
        </p:nvPicPr>
        <p:blipFill>
          <a:blip r:embed="rId3"/>
          <a:stretch>
            <a:fillRect/>
          </a:stretch>
        </p:blipFill>
        <p:spPr>
          <a:xfrm>
            <a:off x="696773" y="3782873"/>
            <a:ext cx="252374" cy="252374"/>
          </a:xfrm>
          <a:prstGeom prst="rect">
            <a:avLst/>
          </a:prstGeom>
        </p:spPr>
      </p:pic>
      <p:sp>
        <p:nvSpPr>
          <p:cNvPr id="15" name="Text 9"/>
          <p:cNvSpPr txBox="1"/>
          <p:nvPr/>
        </p:nvSpPr>
        <p:spPr>
          <a:xfrm>
            <a:off x="1371600" y="3509467"/>
            <a:ext cx="10268712" cy="79918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Resource constraints and rigid donor procedures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Fixed budget, eligibility rules, co-financing, tight reporting deadlines, limited reallocation.</a:t>
            </a:r>
            <a:endParaRPr lang="en-US" sz="1400" dirty="0"/>
          </a:p>
        </p:txBody>
      </p:sp>
      <p:sp>
        <p:nvSpPr>
          <p:cNvPr id="16" name="Shape 10"/>
          <p:cNvSpPr/>
          <p:nvPr/>
        </p:nvSpPr>
        <p:spPr>
          <a:xfrm>
            <a:off x="548640" y="4543654"/>
            <a:ext cx="548640" cy="548640"/>
          </a:xfrm>
          <a:prstGeom prst="ellipse">
            <a:avLst/>
          </a:prstGeom>
          <a:solidFill>
            <a:srgbClr val="1B2A4A"/>
          </a:solidFill>
          <a:ln/>
        </p:spPr>
      </p:sp>
      <p:pic>
        <p:nvPicPr>
          <p:cNvPr id="17" name="Image 3" descr="preencoded.png">    </p:cNvPr>
          <p:cNvPicPr>
            <a:picLocks noChangeAspect="1"/>
          </p:cNvPicPr>
          <p:nvPr/>
        </p:nvPicPr>
        <p:blipFill>
          <a:blip r:embed="rId4"/>
          <a:stretch>
            <a:fillRect/>
          </a:stretch>
        </p:blipFill>
        <p:spPr>
          <a:xfrm>
            <a:off x="696773" y="4691786"/>
            <a:ext cx="252374" cy="252374"/>
          </a:xfrm>
          <a:prstGeom prst="rect">
            <a:avLst/>
          </a:prstGeom>
        </p:spPr>
      </p:pic>
      <p:sp>
        <p:nvSpPr>
          <p:cNvPr id="18" name="Text 11"/>
          <p:cNvSpPr txBox="1"/>
          <p:nvPr/>
        </p:nvSpPr>
        <p:spPr>
          <a:xfrm>
            <a:off x="1371600" y="4418381"/>
            <a:ext cx="10268712" cy="79918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Donor–recipient asymmetry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donor sets the rules of the game; the applicant must demonstrate conformity with them.</a:t>
            </a:r>
            <a:endParaRPr lang="en-US" sz="1400" dirty="0"/>
          </a:p>
        </p:txBody>
      </p:sp>
      <p:sp>
        <p:nvSpPr>
          <p:cNvPr id="19" name="Shape 12"/>
          <p:cNvSpPr/>
          <p:nvPr/>
        </p:nvSpPr>
        <p:spPr>
          <a:xfrm>
            <a:off x="548640" y="5452567"/>
            <a:ext cx="548640" cy="548640"/>
          </a:xfrm>
          <a:prstGeom prst="ellipse">
            <a:avLst/>
          </a:prstGeom>
          <a:solidFill>
            <a:srgbClr val="1B2A4A"/>
          </a:solidFill>
          <a:ln/>
        </p:spPr>
      </p:sp>
      <p:pic>
        <p:nvPicPr>
          <p:cNvPr id="20" name="Image 4" descr="preencoded.png">    </p:cNvPr>
          <p:cNvPicPr>
            <a:picLocks noChangeAspect="1"/>
          </p:cNvPicPr>
          <p:nvPr/>
        </p:nvPicPr>
        <p:blipFill>
          <a:blip r:embed="rId5"/>
          <a:stretch>
            <a:fillRect/>
          </a:stretch>
        </p:blipFill>
        <p:spPr>
          <a:xfrm>
            <a:off x="696773" y="5600700"/>
            <a:ext cx="252374" cy="252374"/>
          </a:xfrm>
          <a:prstGeom prst="rect">
            <a:avLst/>
          </a:prstGeom>
        </p:spPr>
      </p:pic>
      <p:sp>
        <p:nvSpPr>
          <p:cNvPr id="21" name="Text 13"/>
          <p:cNvSpPr txBox="1"/>
          <p:nvPr/>
        </p:nvSpPr>
        <p:spPr>
          <a:xfrm>
            <a:off x="1371600" y="5327294"/>
            <a:ext cx="10268712" cy="799186"/>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Transparency and accountability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Anti-corruption safeguards; prevention of conflicts of interest and double funding; good governance.</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INTERCULTURAL INTERACTION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Power Distance in a Multinational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graphicFrame>
        <p:nvGraphicFramePr>
          <p:cNvPr id="7" name="Chart 0" descr=""/>
          <p:cNvGraphicFramePr/>
          <p:nvPr/>
        </p:nvGraphicFramePr>
        <p:xfrm>
          <a:off x="548640" y="1645920"/>
          <a:ext cx="6583680" cy="4160520"/>
        </p:xfrm>
        <a:graphic xmlns:a="http://schemas.openxmlformats.org/drawingml/2006/main">
          <a:graphicData uri="http://schemas.openxmlformats.org/drawingml/2006/chart">
            <c:chart xmlns:c="http://schemas.openxmlformats.org/drawingml/2006/chart" r:id="rId1"/>
          </a:graphicData>
        </a:graphic>
      </p:graphicFrame>
      <p:sp>
        <p:nvSpPr>
          <p:cNvPr id="8" name="Shape 4"/>
          <p:cNvSpPr/>
          <p:nvPr/>
        </p:nvSpPr>
        <p:spPr>
          <a:xfrm>
            <a:off x="7452360" y="1645920"/>
            <a:ext cx="4187952" cy="1508760"/>
          </a:xfrm>
          <a:prstGeom prst="roundRect">
            <a:avLst>
              <a:gd name="adj" fmla="val 4848"/>
            </a:avLst>
          </a:prstGeom>
          <a:solidFill>
            <a:srgbClr val="F4F7FC"/>
          </a:solidFill>
          <a:ln/>
        </p:spPr>
      </p:sp>
      <p:sp>
        <p:nvSpPr>
          <p:cNvPr id="9" name="Shape 5"/>
          <p:cNvSpPr/>
          <p:nvPr/>
        </p:nvSpPr>
        <p:spPr>
          <a:xfrm>
            <a:off x="7680960" y="1874520"/>
            <a:ext cx="502920" cy="502920"/>
          </a:xfrm>
          <a:prstGeom prst="ellipse">
            <a:avLst/>
          </a:prstGeom>
          <a:solidFill>
            <a:srgbClr val="1B2A4A"/>
          </a:solidFill>
          <a:ln/>
        </p:spPr>
      </p:sp>
      <p:pic>
        <p:nvPicPr>
          <p:cNvPr id="10" name="Image 0" descr="preencoded.png">    </p:cNvPr>
          <p:cNvPicPr>
            <a:picLocks noChangeAspect="1"/>
          </p:cNvPicPr>
          <p:nvPr/>
        </p:nvPicPr>
        <p:blipFill>
          <a:blip r:embed="rId2"/>
          <a:stretch>
            <a:fillRect/>
          </a:stretch>
        </p:blipFill>
        <p:spPr>
          <a:xfrm>
            <a:off x="7816748" y="2010308"/>
            <a:ext cx="231343" cy="231343"/>
          </a:xfrm>
          <a:prstGeom prst="rect">
            <a:avLst/>
          </a:prstGeom>
        </p:spPr>
      </p:pic>
      <p:sp>
        <p:nvSpPr>
          <p:cNvPr id="11" name="Text 6"/>
          <p:cNvSpPr txBox="1"/>
          <p:nvPr/>
        </p:nvSpPr>
        <p:spPr>
          <a:xfrm>
            <a:off x="8366760" y="1874520"/>
            <a:ext cx="3136392" cy="50292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Power distance (G. Hofstede)</a:t>
            </a:r>
            <a:endParaRPr lang="en-US" sz="1450" dirty="0"/>
          </a:p>
        </p:txBody>
      </p:sp>
      <p:sp>
        <p:nvSpPr>
          <p:cNvPr id="12" name="Text 7"/>
          <p:cNvSpPr txBox="1"/>
          <p:nvPr/>
        </p:nvSpPr>
        <p:spPr>
          <a:xfrm>
            <a:off x="7680960" y="2514600"/>
            <a:ext cx="3730752" cy="45720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High-PDI cultures expect hierarchy and top-down decisions; low-PDI cultures expect consultation and delegation.</a:t>
            </a:r>
            <a:endParaRPr lang="en-US" sz="1250" dirty="0"/>
          </a:p>
        </p:txBody>
      </p:sp>
      <p:sp>
        <p:nvSpPr>
          <p:cNvPr id="13" name="Shape 8"/>
          <p:cNvSpPr/>
          <p:nvPr/>
        </p:nvSpPr>
        <p:spPr>
          <a:xfrm>
            <a:off x="7452360" y="3383280"/>
            <a:ext cx="4187952" cy="1508760"/>
          </a:xfrm>
          <a:prstGeom prst="roundRect">
            <a:avLst>
              <a:gd name="adj" fmla="val 4848"/>
            </a:avLst>
          </a:prstGeom>
          <a:solidFill>
            <a:srgbClr val="F4F7FC"/>
          </a:solidFill>
          <a:ln/>
        </p:spPr>
      </p:sp>
      <p:sp>
        <p:nvSpPr>
          <p:cNvPr id="14" name="Shape 9"/>
          <p:cNvSpPr/>
          <p:nvPr/>
        </p:nvSpPr>
        <p:spPr>
          <a:xfrm>
            <a:off x="7680960" y="3611880"/>
            <a:ext cx="502920" cy="502920"/>
          </a:xfrm>
          <a:prstGeom prst="ellipse">
            <a:avLst/>
          </a:prstGeom>
          <a:solidFill>
            <a:srgbClr val="1B2A4A"/>
          </a:solidFill>
          <a:ln/>
        </p:spPr>
      </p:sp>
      <p:pic>
        <p:nvPicPr>
          <p:cNvPr id="15" name="Image 1" descr="preencoded.png">    </p:cNvPr>
          <p:cNvPicPr>
            <a:picLocks noChangeAspect="1"/>
          </p:cNvPicPr>
          <p:nvPr/>
        </p:nvPicPr>
        <p:blipFill>
          <a:blip r:embed="rId3"/>
          <a:stretch>
            <a:fillRect/>
          </a:stretch>
        </p:blipFill>
        <p:spPr>
          <a:xfrm>
            <a:off x="7816748" y="3747668"/>
            <a:ext cx="231343" cy="231343"/>
          </a:xfrm>
          <a:prstGeom prst="rect">
            <a:avLst/>
          </a:prstGeom>
        </p:spPr>
      </p:pic>
      <p:sp>
        <p:nvSpPr>
          <p:cNvPr id="16" name="Text 10"/>
          <p:cNvSpPr txBox="1"/>
          <p:nvPr/>
        </p:nvSpPr>
        <p:spPr>
          <a:xfrm>
            <a:off x="8366760" y="3611880"/>
            <a:ext cx="3136392" cy="50292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Time orientation (E. Hall)</a:t>
            </a:r>
            <a:endParaRPr lang="en-US" sz="1450" dirty="0"/>
          </a:p>
        </p:txBody>
      </p:sp>
      <p:sp>
        <p:nvSpPr>
          <p:cNvPr id="17" name="Text 11"/>
          <p:cNvSpPr txBox="1"/>
          <p:nvPr/>
        </p:nvSpPr>
        <p:spPr>
          <a:xfrm>
            <a:off x="7680960" y="4251960"/>
            <a:ext cx="3730752" cy="45720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Monochronic cultures follow linear schedules and strict deadlines; polychronic cultures handle tasks in parallel.</a:t>
            </a:r>
            <a:endParaRPr lang="en-US" sz="1250" dirty="0"/>
          </a:p>
        </p:txBody>
      </p:sp>
      <p:sp>
        <p:nvSpPr>
          <p:cNvPr id="18" name="Shape 12"/>
          <p:cNvSpPr/>
          <p:nvPr/>
        </p:nvSpPr>
        <p:spPr>
          <a:xfrm>
            <a:off x="7452360" y="5074920"/>
            <a:ext cx="4187952" cy="731520"/>
          </a:xfrm>
          <a:prstGeom prst="roundRect">
            <a:avLst>
              <a:gd name="adj" fmla="val 10000"/>
            </a:avLst>
          </a:prstGeom>
          <a:solidFill>
            <a:srgbClr val="1B2A4A"/>
          </a:solidFill>
          <a:ln/>
        </p:spPr>
      </p:sp>
      <p:sp>
        <p:nvSpPr>
          <p:cNvPr id="19" name="Shape 13"/>
          <p:cNvSpPr/>
          <p:nvPr/>
        </p:nvSpPr>
        <p:spPr>
          <a:xfrm>
            <a:off x="7680960" y="5212080"/>
            <a:ext cx="457200" cy="457200"/>
          </a:xfrm>
          <a:prstGeom prst="ellipse">
            <a:avLst/>
          </a:prstGeom>
          <a:solidFill>
            <a:srgbClr val="31487A"/>
          </a:solidFill>
          <a:ln/>
        </p:spPr>
      </p:sp>
      <p:pic>
        <p:nvPicPr>
          <p:cNvPr id="20" name="Image 2" descr="preencoded.png">    </p:cNvPr>
          <p:cNvPicPr>
            <a:picLocks noChangeAspect="1"/>
          </p:cNvPicPr>
          <p:nvPr/>
        </p:nvPicPr>
        <p:blipFill>
          <a:blip r:embed="rId4"/>
          <a:stretch>
            <a:fillRect/>
          </a:stretch>
        </p:blipFill>
        <p:spPr>
          <a:xfrm>
            <a:off x="7804404" y="5335524"/>
            <a:ext cx="210312" cy="210312"/>
          </a:xfrm>
          <a:prstGeom prst="rect">
            <a:avLst/>
          </a:prstGeom>
        </p:spPr>
      </p:pic>
      <p:sp>
        <p:nvSpPr>
          <p:cNvPr id="21" name="Text 14"/>
          <p:cNvSpPr txBox="1"/>
          <p:nvPr/>
        </p:nvSpPr>
        <p:spPr>
          <a:xfrm>
            <a:off x="8366760" y="5166360"/>
            <a:ext cx="3044952" cy="54864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The manager must mediate conflict and build trust in distributed teams.</a:t>
            </a:r>
            <a:endParaRPr lang="en-US" sz="1250" dirty="0"/>
          </a:p>
        </p:txBody>
      </p:sp>
      <p:sp>
        <p:nvSpPr>
          <p:cNvPr id="22" name="Text 15"/>
          <p:cNvSpPr txBox="1"/>
          <p:nvPr/>
        </p:nvSpPr>
        <p:spPr>
          <a:xfrm>
            <a:off x="548640" y="589788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 Hofstede Insights, Country Comparison Tool; G. Hofstede, G. J. Hofstede, M. Minkov, Cultures and Organizations (3rd ed., 2010).</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project is a temporary endeavour creating a unique result; an international project adds multinational actors, external funding and a transnational dimension.</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Seven generic and four specific features define the managerial profile of an international project.</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Project, programme and portfolio differ in management level: doing the work right, creating synergy, doing the right work.</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life cycle runs from initiation to closure; monitoring is cross-cutting and management is iterative.</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PMBOK, PM², PCM and the LFA coexist; the choice depends on the donor, the sector and the project type.</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Uncertainty, cultural diversity, rigid donor rules, asymmetry and accountability demand specific managerial competencies.</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32</a:t>
            </a:r>
            <a:endParaRPr lang="en-US" sz="900" dirty="0"/>
          </a:p>
        </p:txBody>
      </p:sp>
      <p:sp>
        <p:nvSpPr>
          <p:cNvPr id="6" name="Shape 4"/>
          <p:cNvSpPr/>
          <p:nvPr/>
        </p:nvSpPr>
        <p:spPr>
          <a:xfrm>
            <a:off x="548640" y="1691640"/>
            <a:ext cx="5394960" cy="1298448"/>
          </a:xfrm>
          <a:prstGeom prst="roundRect">
            <a:avLst>
              <a:gd name="adj" fmla="val 5634"/>
            </a:avLst>
          </a:prstGeom>
          <a:solidFill>
            <a:srgbClr val="F4F7FC"/>
          </a:solidFill>
          <a:ln/>
        </p:spPr>
      </p:sp>
      <p:sp>
        <p:nvSpPr>
          <p:cNvPr id="7" name="Shape 5"/>
          <p:cNvSpPr/>
          <p:nvPr/>
        </p:nvSpPr>
        <p:spPr>
          <a:xfrm>
            <a:off x="731520" y="2112264"/>
            <a:ext cx="457200" cy="457200"/>
          </a:xfrm>
          <a:prstGeom prst="ellipse">
            <a:avLst/>
          </a:prstGeom>
          <a:solidFill>
            <a:srgbClr val="1B2A4A"/>
          </a:solidFill>
          <a:ln/>
        </p:spPr>
      </p:sp>
      <p:sp>
        <p:nvSpPr>
          <p:cNvPr id="8"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an international project differ from a national (domestic) project in terms of its actors and sources of funding?</a:t>
            </a:r>
            <a:endParaRPr lang="en-US" sz="1350" dirty="0"/>
          </a:p>
        </p:txBody>
      </p:sp>
      <p:sp>
        <p:nvSpPr>
          <p:cNvPr id="10" name="Shape 8"/>
          <p:cNvSpPr/>
          <p:nvPr/>
        </p:nvSpPr>
        <p:spPr>
          <a:xfrm>
            <a:off x="548640" y="3154680"/>
            <a:ext cx="5394960" cy="1298448"/>
          </a:xfrm>
          <a:prstGeom prst="roundRect">
            <a:avLst>
              <a:gd name="adj" fmla="val 5634"/>
            </a:avLst>
          </a:prstGeom>
          <a:solidFill>
            <a:srgbClr val="F4F7FC"/>
          </a:solidFill>
          <a:ln/>
        </p:spPr>
      </p:sp>
      <p:sp>
        <p:nvSpPr>
          <p:cNvPr id="11" name="Shape 9"/>
          <p:cNvSpPr/>
          <p:nvPr/>
        </p:nvSpPr>
        <p:spPr>
          <a:xfrm>
            <a:off x="731520" y="3575304"/>
            <a:ext cx="457200" cy="457200"/>
          </a:xfrm>
          <a:prstGeom prst="ellipse">
            <a:avLst/>
          </a:prstGeom>
          <a:solidFill>
            <a:srgbClr val="1B2A4A"/>
          </a:solidFill>
          <a:ln/>
        </p:spPr>
      </p:sp>
      <p:sp>
        <p:nvSpPr>
          <p:cNvPr id="12"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3"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the relationship between a project, a programme and a portfolio of projects, using an EU programme known to you.</a:t>
            </a:r>
            <a:endParaRPr lang="en-US" sz="1350" dirty="0"/>
          </a:p>
        </p:txBody>
      </p:sp>
      <p:sp>
        <p:nvSpPr>
          <p:cNvPr id="14" name="Shape 12"/>
          <p:cNvSpPr/>
          <p:nvPr/>
        </p:nvSpPr>
        <p:spPr>
          <a:xfrm>
            <a:off x="548640" y="4617720"/>
            <a:ext cx="5394960" cy="1298448"/>
          </a:xfrm>
          <a:prstGeom prst="roundRect">
            <a:avLst>
              <a:gd name="adj" fmla="val 5634"/>
            </a:avLst>
          </a:prstGeom>
          <a:solidFill>
            <a:srgbClr val="F4F7FC"/>
          </a:solidFill>
          <a:ln/>
        </p:spPr>
      </p:sp>
      <p:sp>
        <p:nvSpPr>
          <p:cNvPr id="15" name="Shape 13"/>
          <p:cNvSpPr/>
          <p:nvPr/>
        </p:nvSpPr>
        <p:spPr>
          <a:xfrm>
            <a:off x="731520" y="5038344"/>
            <a:ext cx="457200" cy="457200"/>
          </a:xfrm>
          <a:prstGeom prst="ellipse">
            <a:avLst/>
          </a:prstGeom>
          <a:solidFill>
            <a:srgbClr val="1B2A4A"/>
          </a:solidFill>
          <a:ln/>
        </p:spPr>
      </p:sp>
      <p:sp>
        <p:nvSpPr>
          <p:cNvPr id="16"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7"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monitoring considered a cross-cutting process rather than a separate stage of the project life cycle?</a:t>
            </a:r>
            <a:endParaRPr lang="en-US" sz="1350" dirty="0"/>
          </a:p>
        </p:txBody>
      </p:sp>
      <p:sp>
        <p:nvSpPr>
          <p:cNvPr id="18" name="Shape 16"/>
          <p:cNvSpPr/>
          <p:nvPr/>
        </p:nvSpPr>
        <p:spPr>
          <a:xfrm>
            <a:off x="6217920" y="1691640"/>
            <a:ext cx="5394960" cy="1298448"/>
          </a:xfrm>
          <a:prstGeom prst="roundRect">
            <a:avLst>
              <a:gd name="adj" fmla="val 5634"/>
            </a:avLst>
          </a:prstGeom>
          <a:solidFill>
            <a:srgbClr val="F4F7FC"/>
          </a:solidFill>
          <a:ln/>
        </p:spPr>
      </p:sp>
      <p:sp>
        <p:nvSpPr>
          <p:cNvPr id="19" name="Shape 17"/>
          <p:cNvSpPr/>
          <p:nvPr/>
        </p:nvSpPr>
        <p:spPr>
          <a:xfrm>
            <a:off x="6400800" y="2112264"/>
            <a:ext cx="457200" cy="457200"/>
          </a:xfrm>
          <a:prstGeom prst="ellipse">
            <a:avLst/>
          </a:prstGeom>
          <a:solidFill>
            <a:srgbClr val="1B2A4A"/>
          </a:solidFill>
          <a:ln/>
        </p:spPr>
      </p:sp>
      <p:sp>
        <p:nvSpPr>
          <p:cNvPr id="20"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is the difference between a beneficiary and a target group of a project?</a:t>
            </a:r>
            <a:endParaRPr lang="en-US" sz="1350" dirty="0"/>
          </a:p>
        </p:txBody>
      </p:sp>
      <p:sp>
        <p:nvSpPr>
          <p:cNvPr id="22" name="Shape 20"/>
          <p:cNvSpPr/>
          <p:nvPr/>
        </p:nvSpPr>
        <p:spPr>
          <a:xfrm>
            <a:off x="6217920" y="3154680"/>
            <a:ext cx="5394960" cy="1298448"/>
          </a:xfrm>
          <a:prstGeom prst="roundRect">
            <a:avLst>
              <a:gd name="adj" fmla="val 5634"/>
            </a:avLst>
          </a:prstGeom>
          <a:solidFill>
            <a:srgbClr val="F4F7FC"/>
          </a:solidFill>
          <a:ln/>
        </p:spPr>
      </p:sp>
      <p:sp>
        <p:nvSpPr>
          <p:cNvPr id="23" name="Shape 21"/>
          <p:cNvSpPr/>
          <p:nvPr/>
        </p:nvSpPr>
        <p:spPr>
          <a:xfrm>
            <a:off x="6400800" y="3575304"/>
            <a:ext cx="457200" cy="457200"/>
          </a:xfrm>
          <a:prstGeom prst="ellipse">
            <a:avLst/>
          </a:prstGeom>
          <a:solidFill>
            <a:srgbClr val="1B2A4A"/>
          </a:solidFill>
          <a:ln/>
        </p:spPr>
      </p:sp>
      <p:sp>
        <p:nvSpPr>
          <p:cNvPr id="24"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5"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Compare the methodological emphases of PMBOK and PCM: which is more oriented towards international technical-assistance projects, and why?</a:t>
            </a:r>
            <a:endParaRPr lang="en-US" sz="1350" dirty="0"/>
          </a:p>
        </p:txBody>
      </p:sp>
      <p:sp>
        <p:nvSpPr>
          <p:cNvPr id="26" name="Shape 24"/>
          <p:cNvSpPr/>
          <p:nvPr/>
        </p:nvSpPr>
        <p:spPr>
          <a:xfrm>
            <a:off x="6217920" y="4617720"/>
            <a:ext cx="5394960" cy="1298448"/>
          </a:xfrm>
          <a:prstGeom prst="roundRect">
            <a:avLst>
              <a:gd name="adj" fmla="val 5634"/>
            </a:avLst>
          </a:prstGeom>
          <a:solidFill>
            <a:srgbClr val="F4F7FC"/>
          </a:solidFill>
          <a:ln/>
        </p:spPr>
      </p:sp>
      <p:sp>
        <p:nvSpPr>
          <p:cNvPr id="27" name="Shape 25"/>
          <p:cNvSpPr/>
          <p:nvPr/>
        </p:nvSpPr>
        <p:spPr>
          <a:xfrm>
            <a:off x="6400800" y="5038344"/>
            <a:ext cx="457200" cy="457200"/>
          </a:xfrm>
          <a:prstGeom prst="ellipse">
            <a:avLst/>
          </a:prstGeom>
          <a:solidFill>
            <a:srgbClr val="1B2A4A"/>
          </a:solidFill>
          <a:ln/>
        </p:spPr>
      </p:sp>
      <p:sp>
        <p:nvSpPr>
          <p:cNvPr id="28"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29"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Which factors of uncertainty are specific to international projects implemented in Ukraine?</a:t>
            </a:r>
            <a:endParaRPr lang="en-US" sz="13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1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33</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 Guide to the Project Management Body of Knowledge (PMBOK Guide). 7th edition. Project Management Institute, 2021.</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PM² Project Management Methodology Guide. European Commission, Centre of Excellence in Project Management (CoEPM²).</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Aid Delivery Methods. Volume 1: Project Cycle Management Guidelines. European Commission, EuropeAid Cooperation Office.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ISO 21500:2021 Project, programme and portfolio management — Context and concepts.</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The Standard for Program Management. 5th edition. Project Management Institute, 2024.</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2. Project Design: Conceptualisation, Intervention Logic and Project Justification</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1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Foundations of International Project Management</dc:title>
  <dc:subject>PptxGenJS Presentation</dc:subject>
  <dc:creator>International Project Activity</dc:creator>
  <cp:lastModifiedBy>International Project Activity</cp:lastModifiedBy>
  <cp:revision>1</cp:revision>
  <dcterms:created xsi:type="dcterms:W3CDTF">2026-09-29T13:31:35Z</dcterms:created>
  <dcterms:modified xsi:type="dcterms:W3CDTF">2026-09-29T13:31:35Z</dcterms:modified>
</cp:coreProperties>
</file>