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7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826AD8-6BE7-42B5-A40E-56F9EA4DF578}"/>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81F80DDC-0168-41FE-8ACF-6F1551039C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BD37C63-4BCC-4A2A-A652-EC111AC124D2}"/>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5" name="Місце для нижнього колонтитула 4">
            <a:extLst>
              <a:ext uri="{FF2B5EF4-FFF2-40B4-BE49-F238E27FC236}">
                <a16:creationId xmlns:a16="http://schemas.microsoft.com/office/drawing/2014/main" id="{311FE0DC-AD5E-4FE1-946F-77C7887D285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4FD44EE-8F95-4EC2-8E44-DEB0A98B8CC6}"/>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711061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284C3A-559C-4FB3-A03E-EF0630BAAE5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18899F0-4317-4268-AE0E-443CA8760DC2}"/>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E013E2B-F014-4945-AC22-6524E8872538}"/>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5" name="Місце для нижнього колонтитула 4">
            <a:extLst>
              <a:ext uri="{FF2B5EF4-FFF2-40B4-BE49-F238E27FC236}">
                <a16:creationId xmlns:a16="http://schemas.microsoft.com/office/drawing/2014/main" id="{08DD10FA-F3FC-458A-A3EF-11D333436CA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8687D2D-AC2C-4FAD-B55E-1DD6406BBF9F}"/>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1101453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324C788B-7B2C-45D6-B317-9C4B4EF45DB8}"/>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A819ECF4-4802-4561-A408-AF5B7D3F810B}"/>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F35AAE0D-BD00-46BE-AC93-A3A9C5582E77}"/>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5" name="Місце для нижнього колонтитула 4">
            <a:extLst>
              <a:ext uri="{FF2B5EF4-FFF2-40B4-BE49-F238E27FC236}">
                <a16:creationId xmlns:a16="http://schemas.microsoft.com/office/drawing/2014/main" id="{75CC6D91-1F9A-4660-831E-4131B67E38C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A05F22C-1E97-46ED-A11F-456D8589F258}"/>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278170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7A1ADC-A380-4AEA-AD15-0E51333DF1C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664597C-9F10-4573-A21B-9B022B32BE2F}"/>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5E5CD39-5B52-4699-A5E5-61A13A128266}"/>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5" name="Місце для нижнього колонтитула 4">
            <a:extLst>
              <a:ext uri="{FF2B5EF4-FFF2-40B4-BE49-F238E27FC236}">
                <a16:creationId xmlns:a16="http://schemas.microsoft.com/office/drawing/2014/main" id="{666E66D3-1500-4647-9206-204BD4E66FE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D948BA6-A38A-4459-8BFC-F921ACB8EE63}"/>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713622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944BDE-DF3E-4D75-947B-B0E763F973BA}"/>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7FB1373-D234-4D9D-8628-D63B3E285C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6DFF9FB3-ED9A-47E6-9AF7-D2517C2672B6}"/>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5" name="Місце для нижнього колонтитула 4">
            <a:extLst>
              <a:ext uri="{FF2B5EF4-FFF2-40B4-BE49-F238E27FC236}">
                <a16:creationId xmlns:a16="http://schemas.microsoft.com/office/drawing/2014/main" id="{750C4C00-9C03-4AF4-AE5C-12BD3F6B97B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A96A929-ADD6-440F-B853-D2C525A44D6B}"/>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6694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84CA46-989D-4F1E-BDB4-7C4865C4B15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04D9F05-EA7D-477A-B6D2-2C3415717CB2}"/>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D5D8D775-961A-432C-8F24-6FDD7ACA5AC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A8EA7F7D-6925-4CE6-908B-25EF1AA50B73}"/>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6" name="Місце для нижнього колонтитула 5">
            <a:extLst>
              <a:ext uri="{FF2B5EF4-FFF2-40B4-BE49-F238E27FC236}">
                <a16:creationId xmlns:a16="http://schemas.microsoft.com/office/drawing/2014/main" id="{12EE8207-E280-4C68-86D3-66945A9ED595}"/>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ED307C4-38BE-4D65-95C8-B8B84836AEBB}"/>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3950742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907F0C-AA1C-4077-9ED9-46DDC3EF2522}"/>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5266DC4-81A9-4C03-B46E-10771C3B7F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E9826E72-018A-4BF7-828D-BF268CFF436B}"/>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ABAB82A0-DFEB-44F6-B69B-AA6454AA99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B3ABF702-57D0-473F-8D43-89BF582CB217}"/>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1DF57413-E398-49E5-927A-91E5C9163A79}"/>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8" name="Місце для нижнього колонтитула 7">
            <a:extLst>
              <a:ext uri="{FF2B5EF4-FFF2-40B4-BE49-F238E27FC236}">
                <a16:creationId xmlns:a16="http://schemas.microsoft.com/office/drawing/2014/main" id="{9345ECB3-7525-4327-BC49-10A799B1CE20}"/>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5DC37426-47BA-432F-968E-03FEBAB1C20C}"/>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2285318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F80D9A-0C9F-40FF-8826-BC8F5B59EB3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DA26F7ED-8003-4F89-8A01-CEF711DA9EA3}"/>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4" name="Місце для нижнього колонтитула 3">
            <a:extLst>
              <a:ext uri="{FF2B5EF4-FFF2-40B4-BE49-F238E27FC236}">
                <a16:creationId xmlns:a16="http://schemas.microsoft.com/office/drawing/2014/main" id="{1CA87B3C-D4AB-4EAA-97DF-3904C4EB72D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2FC69392-E433-4295-B49B-1A7DF44DE5D5}"/>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88397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B2D2EA22-4465-46F8-914D-A4E32849477A}"/>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3" name="Місце для нижнього колонтитула 2">
            <a:extLst>
              <a:ext uri="{FF2B5EF4-FFF2-40B4-BE49-F238E27FC236}">
                <a16:creationId xmlns:a16="http://schemas.microsoft.com/office/drawing/2014/main" id="{A777007D-8AB8-4521-820F-70993382790E}"/>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9A339932-BEFF-4B1A-ACE1-07D71D1ECD6C}"/>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395472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C4E0B7-5BD8-4B58-BCBF-8556B3A0114C}"/>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25FC1AB-D83F-46D1-B616-469A38F603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7EA1DF88-3060-414E-A968-6748708397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0F470FB-2A68-481E-AC85-94E7F7C21453}"/>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6" name="Місце для нижнього колонтитула 5">
            <a:extLst>
              <a:ext uri="{FF2B5EF4-FFF2-40B4-BE49-F238E27FC236}">
                <a16:creationId xmlns:a16="http://schemas.microsoft.com/office/drawing/2014/main" id="{480C9A21-0AC2-4911-9929-E47C26CB010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F2A881E-DB59-41B1-B3BC-69656084EEF4}"/>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190457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FDE575-4023-412C-8610-719F299E3C6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4D17ADD-6214-4B2B-8152-ADEF2995B6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1061FD32-B3DB-43D7-88D8-D65EB44D1B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9FE1C4E8-0D5E-45E8-93D7-1FBE679BD914}"/>
              </a:ext>
            </a:extLst>
          </p:cNvPr>
          <p:cNvSpPr>
            <a:spLocks noGrp="1"/>
          </p:cNvSpPr>
          <p:nvPr>
            <p:ph type="dt" sz="half" idx="10"/>
          </p:nvPr>
        </p:nvSpPr>
        <p:spPr/>
        <p:txBody>
          <a:bodyPr/>
          <a:lstStyle/>
          <a:p>
            <a:fld id="{2EAF202C-8484-46B5-985D-B5D89554801F}" type="datetimeFigureOut">
              <a:rPr lang="uk-UA" smtClean="0"/>
              <a:t>27.09.2023</a:t>
            </a:fld>
            <a:endParaRPr lang="uk-UA"/>
          </a:p>
        </p:txBody>
      </p:sp>
      <p:sp>
        <p:nvSpPr>
          <p:cNvPr id="6" name="Місце для нижнього колонтитула 5">
            <a:extLst>
              <a:ext uri="{FF2B5EF4-FFF2-40B4-BE49-F238E27FC236}">
                <a16:creationId xmlns:a16="http://schemas.microsoft.com/office/drawing/2014/main" id="{9D2E983C-5E7D-426F-A1D3-A096F373E8F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426B432-6DD0-437C-BFA8-A881452D35E3}"/>
              </a:ext>
            </a:extLst>
          </p:cNvPr>
          <p:cNvSpPr>
            <a:spLocks noGrp="1"/>
          </p:cNvSpPr>
          <p:nvPr>
            <p:ph type="sldNum" sz="quarter" idx="12"/>
          </p:nvPr>
        </p:nvSpPr>
        <p:spPr/>
        <p:txBody>
          <a:bodyPr/>
          <a:lstStyle/>
          <a:p>
            <a:fld id="{29B37C43-D21F-4AB6-B463-A502C67D28A2}" type="slidenum">
              <a:rPr lang="uk-UA" smtClean="0"/>
              <a:t>‹№›</a:t>
            </a:fld>
            <a:endParaRPr lang="uk-UA"/>
          </a:p>
        </p:txBody>
      </p:sp>
    </p:spTree>
    <p:extLst>
      <p:ext uri="{BB962C8B-B14F-4D97-AF65-F5344CB8AC3E}">
        <p14:creationId xmlns:p14="http://schemas.microsoft.com/office/powerpoint/2010/main" val="2585641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B069D6AF-BB84-4F54-80E0-2A87BA7548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dirty="0"/>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3DDFFF48-24FF-440B-99C9-6579196B13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dirty="0"/>
              <a:t>Клацніть, щоб відредагувати стилі зразків тексту</a:t>
            </a:r>
          </a:p>
          <a:p>
            <a:pPr lvl="1"/>
            <a:r>
              <a:rPr lang="uk-UA" dirty="0"/>
              <a:t>Другий рівень</a:t>
            </a:r>
          </a:p>
          <a:p>
            <a:pPr lvl="2"/>
            <a:r>
              <a:rPr lang="uk-UA" dirty="0"/>
              <a:t>Третій рівень</a:t>
            </a:r>
          </a:p>
          <a:p>
            <a:pPr lvl="3"/>
            <a:r>
              <a:rPr lang="uk-UA" dirty="0"/>
              <a:t>Четвертий рівень</a:t>
            </a:r>
          </a:p>
          <a:p>
            <a:pPr lvl="4"/>
            <a:r>
              <a:rPr lang="uk-UA" dirty="0"/>
              <a:t>П’ятий рівень</a:t>
            </a:r>
          </a:p>
        </p:txBody>
      </p:sp>
      <p:sp>
        <p:nvSpPr>
          <p:cNvPr id="4" name="Місце для дати 3">
            <a:extLst>
              <a:ext uri="{FF2B5EF4-FFF2-40B4-BE49-F238E27FC236}">
                <a16:creationId xmlns:a16="http://schemas.microsoft.com/office/drawing/2014/main" id="{5072E41B-5CDA-4EC8-A415-8D1DD9E7F2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2EAF202C-8484-46B5-985D-B5D89554801F}" type="datetimeFigureOut">
              <a:rPr lang="uk-UA" smtClean="0"/>
              <a:pPr/>
              <a:t>27.09.2023</a:t>
            </a:fld>
            <a:endParaRPr lang="uk-UA" dirty="0"/>
          </a:p>
        </p:txBody>
      </p:sp>
      <p:sp>
        <p:nvSpPr>
          <p:cNvPr id="5" name="Місце для нижнього колонтитула 4">
            <a:extLst>
              <a:ext uri="{FF2B5EF4-FFF2-40B4-BE49-F238E27FC236}">
                <a16:creationId xmlns:a16="http://schemas.microsoft.com/office/drawing/2014/main" id="{C1049BFE-BC64-402F-96D2-F631B02808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uk-UA" dirty="0"/>
          </a:p>
        </p:txBody>
      </p:sp>
      <p:sp>
        <p:nvSpPr>
          <p:cNvPr id="6" name="Місце для номера слайда 5">
            <a:extLst>
              <a:ext uri="{FF2B5EF4-FFF2-40B4-BE49-F238E27FC236}">
                <a16:creationId xmlns:a16="http://schemas.microsoft.com/office/drawing/2014/main" id="{0690AC07-4C00-4F4D-8260-58557B6AE8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29B37C43-D21F-4AB6-B463-A502C67D28A2}" type="slidenum">
              <a:rPr lang="uk-UA" smtClean="0"/>
              <a:pPr/>
              <a:t>‹№›</a:t>
            </a:fld>
            <a:endParaRPr lang="uk-UA" dirty="0"/>
          </a:p>
        </p:txBody>
      </p:sp>
    </p:spTree>
    <p:extLst>
      <p:ext uri="{BB962C8B-B14F-4D97-AF65-F5344CB8AC3E}">
        <p14:creationId xmlns:p14="http://schemas.microsoft.com/office/powerpoint/2010/main" val="203465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FDC587-7B4E-43DC-8BA5-59B6FD42733A}"/>
              </a:ext>
            </a:extLst>
          </p:cNvPr>
          <p:cNvSpPr>
            <a:spLocks noGrp="1"/>
          </p:cNvSpPr>
          <p:nvPr>
            <p:ph type="ctrTitle"/>
          </p:nvPr>
        </p:nvSpPr>
        <p:spPr/>
        <p:txBody>
          <a:bodyPr/>
          <a:lstStyle/>
          <a:p>
            <a:r>
              <a:rPr lang="uk-UA" dirty="0"/>
              <a:t>Архітектура додатків у хмарі</a:t>
            </a:r>
          </a:p>
        </p:txBody>
      </p:sp>
      <p:sp>
        <p:nvSpPr>
          <p:cNvPr id="3" name="Підзаголовок 2">
            <a:extLst>
              <a:ext uri="{FF2B5EF4-FFF2-40B4-BE49-F238E27FC236}">
                <a16:creationId xmlns:a16="http://schemas.microsoft.com/office/drawing/2014/main" id="{88058E3E-CCC7-4EA7-9FFF-16A4FAFF68DD}"/>
              </a:ext>
            </a:extLst>
          </p:cNvPr>
          <p:cNvSpPr>
            <a:spLocks noGrp="1"/>
          </p:cNvSpPr>
          <p:nvPr>
            <p:ph type="subTitle" idx="1"/>
          </p:nvPr>
        </p:nvSpPr>
        <p:spPr/>
        <p:txBody>
          <a:bodyPr/>
          <a:lstStyle/>
          <a:p>
            <a:r>
              <a:rPr lang="uk-UA" dirty="0"/>
              <a:t>Лекція 4</a:t>
            </a:r>
          </a:p>
        </p:txBody>
      </p:sp>
    </p:spTree>
    <p:extLst>
      <p:ext uri="{BB962C8B-B14F-4D97-AF65-F5344CB8AC3E}">
        <p14:creationId xmlns:p14="http://schemas.microsoft.com/office/powerpoint/2010/main" val="3770443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4A8D387-AC85-4E75-BC60-6F31766F4A51}"/>
              </a:ext>
            </a:extLst>
          </p:cNvPr>
          <p:cNvSpPr>
            <a:spLocks noGrp="1"/>
          </p:cNvSpPr>
          <p:nvPr>
            <p:ph idx="1"/>
          </p:nvPr>
        </p:nvSpPr>
        <p:spPr>
          <a:xfrm>
            <a:off x="838200" y="452582"/>
            <a:ext cx="10515600" cy="5985163"/>
          </a:xfrm>
        </p:spPr>
        <p:txBody>
          <a:bodyPr>
            <a:normAutofit fontScale="55000" lnSpcReduction="20000"/>
          </a:bodyPr>
          <a:lstStyle/>
          <a:p>
            <a:pPr lvl="0" algn="just">
              <a:lnSpc>
                <a:spcPct val="120000"/>
              </a:lnSpc>
            </a:pPr>
            <a:r>
              <a:rPr lang="uk-UA" sz="3200" b="1" dirty="0" err="1"/>
              <a:t>Java</a:t>
            </a:r>
            <a:r>
              <a:rPr lang="uk-UA" sz="3200" b="1" dirty="0"/>
              <a:t>.</a:t>
            </a:r>
            <a:r>
              <a:rPr lang="uk-UA" sz="3200" dirty="0"/>
              <a:t> Популярна і ефективна об'єктно-орієнтована мова програмування на основі класів, яка дозволяє розробникам писати код і запускати його на будь-якій платформі, використовуючи середовище віртуальної машини </a:t>
            </a:r>
            <a:r>
              <a:rPr lang="uk-UA" sz="3200" dirty="0" err="1"/>
              <a:t>Java</a:t>
            </a:r>
            <a:r>
              <a:rPr lang="uk-UA" sz="3200" dirty="0"/>
              <a:t>. Мова проста у вивченні, програмуванні, компіляції та налагодженні. </a:t>
            </a:r>
          </a:p>
          <a:p>
            <a:pPr lvl="0" algn="just">
              <a:lnSpc>
                <a:spcPct val="120000"/>
              </a:lnSpc>
            </a:pPr>
            <a:r>
              <a:rPr lang="uk-UA" sz="3200" b="1" dirty="0" err="1"/>
              <a:t>Python</a:t>
            </a:r>
            <a:r>
              <a:rPr lang="uk-UA" sz="3200" b="1" dirty="0"/>
              <a:t>.</a:t>
            </a:r>
            <a:r>
              <a:rPr lang="uk-UA" sz="3200" dirty="0"/>
              <a:t> Мова програмування високого рівня з відкритим вихідним кодом, проста у освоєнні та розробці і має багато функцій. Ця мова підходить для невеликих і великих проектів веб-додатків, а також для різних сегментів, таких як мобільні додатки, відеоігри, програмування штучного інтелекту тощо. </a:t>
            </a:r>
            <a:r>
              <a:rPr lang="uk-UA" sz="3200" dirty="0" err="1"/>
              <a:t>Python</a:t>
            </a:r>
            <a:r>
              <a:rPr lang="uk-UA" sz="3200" dirty="0"/>
              <a:t> пропонує велику бібліотеку, яка містить код майже для всіх типів програм. </a:t>
            </a:r>
            <a:r>
              <a:rPr lang="uk-UA" sz="3200" dirty="0" err="1"/>
              <a:t>Python</a:t>
            </a:r>
            <a:r>
              <a:rPr lang="uk-UA" sz="3200" dirty="0"/>
              <a:t> використовують популярні ІТ-гіганти, такі як </a:t>
            </a:r>
            <a:r>
              <a:rPr lang="uk-UA" sz="3200" dirty="0" err="1"/>
              <a:t>Google</a:t>
            </a:r>
            <a:r>
              <a:rPr lang="uk-UA" sz="3200" dirty="0"/>
              <a:t>, </a:t>
            </a:r>
            <a:r>
              <a:rPr lang="uk-UA" sz="3200" dirty="0" err="1"/>
              <a:t>Spotify</a:t>
            </a:r>
            <a:r>
              <a:rPr lang="uk-UA" sz="3200" dirty="0"/>
              <a:t>, </a:t>
            </a:r>
            <a:r>
              <a:rPr lang="uk-UA" sz="3200" dirty="0" err="1"/>
              <a:t>Instagram</a:t>
            </a:r>
            <a:r>
              <a:rPr lang="uk-UA" sz="3200" dirty="0"/>
              <a:t> і </a:t>
            </a:r>
            <a:r>
              <a:rPr lang="uk-UA" sz="3200" dirty="0" err="1"/>
              <a:t>Facebook</a:t>
            </a:r>
            <a:r>
              <a:rPr lang="uk-UA" sz="3200" dirty="0"/>
              <a:t> тощо.</a:t>
            </a:r>
          </a:p>
          <a:p>
            <a:pPr lvl="0" algn="just">
              <a:lnSpc>
                <a:spcPct val="120000"/>
              </a:lnSpc>
            </a:pPr>
            <a:r>
              <a:rPr lang="uk-UA" sz="3200" b="1" dirty="0" err="1"/>
              <a:t>Ruby</a:t>
            </a:r>
            <a:r>
              <a:rPr lang="uk-UA" sz="3200" b="1" dirty="0"/>
              <a:t>.</a:t>
            </a:r>
            <a:r>
              <a:rPr lang="uk-UA" sz="3200" dirty="0"/>
              <a:t> Популярна мова програмування, у  поєднанні з інфраструктурою </a:t>
            </a:r>
            <a:r>
              <a:rPr lang="uk-UA" sz="3200" dirty="0" err="1"/>
              <a:t>Rails</a:t>
            </a:r>
            <a:r>
              <a:rPr lang="uk-UA" sz="3200" dirty="0"/>
              <a:t> дозволяє розробникам швидко створювати та розгортати програми. Інструмент пропонує велику бібліотеку та корисні інструменти. </a:t>
            </a:r>
            <a:r>
              <a:rPr lang="uk-UA" sz="3200" dirty="0" err="1"/>
              <a:t>Ruby</a:t>
            </a:r>
            <a:r>
              <a:rPr lang="uk-UA" sz="3200" dirty="0"/>
              <a:t> постачається з вбудованою системою безпеки для зменшення ризиків, пов'язаних із SQL-ін'єкціями, програмним забезпеченням для </a:t>
            </a:r>
            <a:r>
              <a:rPr lang="uk-UA" sz="3200" dirty="0" err="1"/>
              <a:t>міжсайтових</a:t>
            </a:r>
            <a:r>
              <a:rPr lang="uk-UA" sz="3200" dirty="0"/>
              <a:t> сценаріїв (XSS) та підробкою </a:t>
            </a:r>
            <a:r>
              <a:rPr lang="uk-UA" sz="3200" dirty="0" err="1"/>
              <a:t>міжсайтових</a:t>
            </a:r>
            <a:r>
              <a:rPr lang="uk-UA" sz="3200" dirty="0"/>
              <a:t> запитів (CSRF).</a:t>
            </a:r>
          </a:p>
          <a:p>
            <a:pPr lvl="0" algn="just">
              <a:lnSpc>
                <a:spcPct val="120000"/>
              </a:lnSpc>
            </a:pPr>
            <a:r>
              <a:rPr lang="uk-UA" sz="3200" b="1" dirty="0" err="1"/>
              <a:t>Golang</a:t>
            </a:r>
            <a:r>
              <a:rPr lang="uk-UA" sz="3200" b="1" dirty="0"/>
              <a:t>.</a:t>
            </a:r>
            <a:r>
              <a:rPr lang="uk-UA" sz="3200" dirty="0"/>
              <a:t> Мова програмування </a:t>
            </a:r>
            <a:r>
              <a:rPr lang="uk-UA" sz="3200" dirty="0" err="1"/>
              <a:t>Go</a:t>
            </a:r>
            <a:r>
              <a:rPr lang="uk-UA" sz="3200" dirty="0"/>
              <a:t> також відома як </a:t>
            </a:r>
            <a:r>
              <a:rPr lang="uk-UA" sz="3200" dirty="0" err="1"/>
              <a:t>Golang</a:t>
            </a:r>
            <a:r>
              <a:rPr lang="uk-UA" sz="3200" dirty="0"/>
              <a:t>, схожа на мову C, проста у вивченні та використанні. Оскільки немає віртуальних середовищ виконання, код </a:t>
            </a:r>
            <a:r>
              <a:rPr lang="uk-UA" sz="3200" dirty="0" err="1"/>
              <a:t>Go</a:t>
            </a:r>
            <a:r>
              <a:rPr lang="uk-UA" sz="3200" dirty="0"/>
              <a:t> компілюється швидше і створює менший двійковий файл. Стандартна бібліотека пропонує низку вбудованих функцій, а також підтримку тестування. </a:t>
            </a:r>
          </a:p>
          <a:p>
            <a:endParaRPr lang="uk-UA" dirty="0"/>
          </a:p>
        </p:txBody>
      </p:sp>
    </p:spTree>
    <p:extLst>
      <p:ext uri="{BB962C8B-B14F-4D97-AF65-F5344CB8AC3E}">
        <p14:creationId xmlns:p14="http://schemas.microsoft.com/office/powerpoint/2010/main" val="1317150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5EC938E-CF16-4D08-A59E-B71098D76AE0}"/>
              </a:ext>
            </a:extLst>
          </p:cNvPr>
          <p:cNvSpPr>
            <a:spLocks noGrp="1"/>
          </p:cNvSpPr>
          <p:nvPr>
            <p:ph idx="1"/>
          </p:nvPr>
        </p:nvSpPr>
        <p:spPr>
          <a:xfrm>
            <a:off x="838200" y="812800"/>
            <a:ext cx="10515600" cy="5745018"/>
          </a:xfrm>
        </p:spPr>
        <p:txBody>
          <a:bodyPr>
            <a:normAutofit fontScale="62500" lnSpcReduction="20000"/>
          </a:bodyPr>
          <a:lstStyle/>
          <a:p>
            <a:pPr lvl="0" algn="just">
              <a:lnSpc>
                <a:spcPct val="120000"/>
              </a:lnSpc>
            </a:pPr>
            <a:r>
              <a:rPr lang="uk-UA" sz="3200" b="1" dirty="0" err="1"/>
              <a:t>Laravel</a:t>
            </a:r>
            <a:r>
              <a:rPr lang="uk-UA" sz="3200" b="1" dirty="0"/>
              <a:t>.</a:t>
            </a:r>
            <a:r>
              <a:rPr lang="uk-UA" sz="3200" dirty="0"/>
              <a:t> Це PHP-фреймворк з відкритим вихідним кодом. Завдяки широким вбудованим функціям та структурам розробники можуть легко писати код і швидше розгортати програми, що підвищує продуктивність та швидкість. Важливою перевагою PHP </a:t>
            </a:r>
            <a:r>
              <a:rPr lang="uk-UA" sz="3200" dirty="0" err="1"/>
              <a:t>Laravel</a:t>
            </a:r>
            <a:r>
              <a:rPr lang="uk-UA" sz="3200" dirty="0"/>
              <a:t> є його функція автоматичного тестування, яка допомагає тестувати та усувати помилки на початковому етапі. </a:t>
            </a:r>
          </a:p>
          <a:p>
            <a:pPr lvl="0" algn="just">
              <a:lnSpc>
                <a:spcPct val="120000"/>
              </a:lnSpc>
            </a:pPr>
            <a:r>
              <a:rPr lang="uk-UA" sz="3200" b="1" dirty="0"/>
              <a:t>Node.js.</a:t>
            </a:r>
            <a:r>
              <a:rPr lang="uk-UA" sz="3200" dirty="0"/>
              <a:t> Це </a:t>
            </a:r>
            <a:r>
              <a:rPr lang="uk-UA" sz="3200" dirty="0" err="1"/>
              <a:t>кросплатформне</a:t>
            </a:r>
            <a:r>
              <a:rPr lang="uk-UA" sz="3200" dirty="0"/>
              <a:t> середовище виконання з відкритим вихідним кодом, оскільки пропонує багату бібліотеку модулів </a:t>
            </a:r>
            <a:r>
              <a:rPr lang="uk-UA" sz="3200" dirty="0" err="1"/>
              <a:t>JavaScript</a:t>
            </a:r>
            <a:r>
              <a:rPr lang="uk-UA" sz="3200" dirty="0"/>
              <a:t>, які дозволяють розробникам швидко створювати якісні програми. Node.js не </a:t>
            </a:r>
            <a:r>
              <a:rPr lang="uk-UA" sz="3200" dirty="0" err="1"/>
              <a:t>буферизує</a:t>
            </a:r>
            <a:r>
              <a:rPr lang="uk-UA" sz="3200" dirty="0"/>
              <a:t> дані та виконує код дуже швидко. Він керується подіями, асинхронний і працює в одному потоці, володіючи при цьому високою масштабованістю. Node.js найкраще підходить для програм з потоковою передачею даних, інтенсивного використання даних, пов'язаних із введенням-виводом та заснованих на JSON-API. </a:t>
            </a:r>
          </a:p>
          <a:p>
            <a:pPr lvl="0" algn="just">
              <a:lnSpc>
                <a:spcPct val="120000"/>
              </a:lnSpc>
            </a:pPr>
            <a:r>
              <a:rPr lang="uk-UA" sz="3200" b="1" dirty="0"/>
              <a:t>.NET.</a:t>
            </a:r>
            <a:r>
              <a:rPr lang="uk-UA" sz="3200" dirty="0"/>
              <a:t> Середовище розробки програмного забезпечення для настільних та веб-додатків. .NET представляє модель об'єктно-орієнтованого програмування і використовує модульну структуру, яка дозволяє розробникам розділяти код на дрібні частини, безперешкодно створювати програмні продукти та керувати ними за допомогою конвеєрів CI/CD. Пропонує надійну і водночас просту систему </a:t>
            </a:r>
            <a:r>
              <a:rPr lang="uk-UA" sz="3200" dirty="0" err="1"/>
              <a:t>кешування</a:t>
            </a:r>
            <a:r>
              <a:rPr lang="uk-UA" sz="3200" dirty="0"/>
              <a:t>, яка підвищує швидкість та продуктивність. </a:t>
            </a:r>
          </a:p>
          <a:p>
            <a:endParaRPr lang="uk-UA" dirty="0"/>
          </a:p>
        </p:txBody>
      </p:sp>
    </p:spTree>
    <p:extLst>
      <p:ext uri="{BB962C8B-B14F-4D97-AF65-F5344CB8AC3E}">
        <p14:creationId xmlns:p14="http://schemas.microsoft.com/office/powerpoint/2010/main" val="4242033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F6D1C2-EE25-47E9-AA30-570087653B12}"/>
              </a:ext>
            </a:extLst>
          </p:cNvPr>
          <p:cNvSpPr>
            <a:spLocks noGrp="1"/>
          </p:cNvSpPr>
          <p:nvPr>
            <p:ph type="title"/>
          </p:nvPr>
        </p:nvSpPr>
        <p:spPr>
          <a:xfrm>
            <a:off x="838200" y="365125"/>
            <a:ext cx="10515600" cy="484620"/>
          </a:xfrm>
        </p:spPr>
        <p:txBody>
          <a:bodyPr>
            <a:normAutofit fontScale="90000"/>
          </a:bodyPr>
          <a:lstStyle/>
          <a:p>
            <a:br>
              <a:rPr lang="uk-UA" b="1" dirty="0"/>
            </a:br>
            <a:r>
              <a:rPr lang="uk-UA" sz="3600" dirty="0"/>
              <a:t>Рівень подання</a:t>
            </a:r>
            <a:r>
              <a:rPr lang="uk-UA" sz="3600" b="1" dirty="0"/>
              <a:t>: інтерфейс прикладного програмування (API)</a:t>
            </a:r>
            <a:br>
              <a:rPr lang="uk-UA" sz="3600" b="1" dirty="0"/>
            </a:br>
            <a:endParaRPr lang="uk-UA" sz="3600" dirty="0"/>
          </a:p>
        </p:txBody>
      </p:sp>
      <p:sp>
        <p:nvSpPr>
          <p:cNvPr id="3" name="Місце для вмісту 2">
            <a:extLst>
              <a:ext uri="{FF2B5EF4-FFF2-40B4-BE49-F238E27FC236}">
                <a16:creationId xmlns:a16="http://schemas.microsoft.com/office/drawing/2014/main" id="{07A096A6-0C74-49EA-BDEF-BF901ACF8508}"/>
              </a:ext>
            </a:extLst>
          </p:cNvPr>
          <p:cNvSpPr>
            <a:spLocks noGrp="1"/>
          </p:cNvSpPr>
          <p:nvPr>
            <p:ph idx="1"/>
          </p:nvPr>
        </p:nvSpPr>
        <p:spPr>
          <a:xfrm>
            <a:off x="720437" y="1219200"/>
            <a:ext cx="10843490" cy="5273675"/>
          </a:xfrm>
        </p:spPr>
        <p:txBody>
          <a:bodyPr>
            <a:normAutofit fontScale="62500" lnSpcReduction="20000"/>
          </a:bodyPr>
          <a:lstStyle/>
          <a:p>
            <a:pPr marL="0" indent="0">
              <a:buNone/>
            </a:pPr>
            <a:r>
              <a:rPr lang="uk-UA" b="1" dirty="0"/>
              <a:t>Інтерфейс прикладного програмування (API) </a:t>
            </a:r>
            <a:r>
              <a:rPr lang="uk-UA" dirty="0"/>
              <a:t>- це не технологія, а концепція, що дозволяє розробникам отримувати доступ до певних даних та функцій програмного забезпечення. Це посередник, який дозволяє програмам спілкуватися один з одним. Він містить протоколи, інструменти та визначення підпрограм, необхідні для створення додатків.</a:t>
            </a:r>
          </a:p>
          <a:p>
            <a:pPr marL="0" indent="0">
              <a:buNone/>
            </a:pPr>
            <a:r>
              <a:rPr lang="uk-UA" dirty="0"/>
              <a:t>	Наприклад, коли користувач входить до додатку, він викликає API для отримання даних та облікових даних свого облікового запису. Додаток зв'яжеться з відповідними серверами, щоб отримати цю інформацію і повернути ці дані користувача додатку.</a:t>
            </a:r>
          </a:p>
          <a:p>
            <a:pPr marL="0" indent="0">
              <a:buNone/>
            </a:pPr>
            <a:r>
              <a:rPr lang="uk-UA" dirty="0"/>
              <a:t>	Веб-API – це API, доступний через Інтернет за протоколом HTTP. Його можна побудувати з використанням таких технологій, як .NET, </a:t>
            </a:r>
            <a:r>
              <a:rPr lang="uk-UA" dirty="0" err="1"/>
              <a:t>Java</a:t>
            </a:r>
            <a:r>
              <a:rPr lang="uk-UA" dirty="0"/>
              <a:t>, РНР тощо. Завдяки розробникам API не потрібно створювати все з нуля, а використовувати існуючі функції, представлені у вигляді API, для підвищення продуктивності та прискорення виходу на ринок. Скорочуючи зусилля розробки, API значно скорочують витрати на розробку. Це також покращує спільну роботу та зв'язок в екосистемі, підвищуючи якість обслуговування клієнтів. </a:t>
            </a:r>
          </a:p>
          <a:p>
            <a:pPr marL="0" indent="0">
              <a:buNone/>
            </a:pPr>
            <a:r>
              <a:rPr lang="uk-UA" b="1" dirty="0"/>
              <a:t>Існують різні типи API</a:t>
            </a:r>
          </a:p>
          <a:p>
            <a:pPr lvl="0"/>
            <a:r>
              <a:rPr lang="uk-UA" b="1" dirty="0" err="1"/>
              <a:t>RESTful</a:t>
            </a:r>
            <a:r>
              <a:rPr lang="uk-UA" b="1" dirty="0"/>
              <a:t> API</a:t>
            </a:r>
            <a:r>
              <a:rPr lang="uk-UA" dirty="0"/>
              <a:t>: API передачі репрезентативного стану у полегшеному форматі JSON. Він добре масштабується, надійний та забезпечує високу продуктивність, що робить його найпопулярнішим API.</a:t>
            </a:r>
          </a:p>
          <a:p>
            <a:pPr lvl="0"/>
            <a:r>
              <a:rPr lang="uk-UA" b="1" dirty="0"/>
              <a:t>SOAP: </a:t>
            </a:r>
            <a:r>
              <a:rPr lang="uk-UA" dirty="0"/>
              <a:t>простий протокол доступу до об'єктів використовує XML для передачі даних. Це вимагає більшої пропускної спроможності та розширеної безпеки</a:t>
            </a:r>
          </a:p>
          <a:p>
            <a:pPr lvl="0"/>
            <a:r>
              <a:rPr lang="uk-UA" b="1" dirty="0"/>
              <a:t>XML-RPC: </a:t>
            </a:r>
            <a:r>
              <a:rPr lang="uk-UA" dirty="0"/>
              <a:t>мова розмітки, що розширюється — віддалені виклики процедур використовують спеціальний формат XML для передачі даних.</a:t>
            </a:r>
          </a:p>
          <a:p>
            <a:pPr lvl="0"/>
            <a:r>
              <a:rPr lang="uk-UA" b="1" dirty="0"/>
              <a:t>JSON-RPC</a:t>
            </a:r>
            <a:r>
              <a:rPr lang="uk-UA" dirty="0"/>
              <a:t>: використовує формат JSON для передачі даних.</a:t>
            </a:r>
          </a:p>
          <a:p>
            <a:endParaRPr lang="uk-UA" dirty="0"/>
          </a:p>
        </p:txBody>
      </p:sp>
    </p:spTree>
    <p:extLst>
      <p:ext uri="{BB962C8B-B14F-4D97-AF65-F5344CB8AC3E}">
        <p14:creationId xmlns:p14="http://schemas.microsoft.com/office/powerpoint/2010/main" val="3204312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8DB226-AB03-4D79-B34D-7F20A93067DD}"/>
              </a:ext>
            </a:extLst>
          </p:cNvPr>
          <p:cNvSpPr>
            <a:spLocks noGrp="1"/>
          </p:cNvSpPr>
          <p:nvPr>
            <p:ph type="title"/>
          </p:nvPr>
        </p:nvSpPr>
        <p:spPr/>
        <p:txBody>
          <a:bodyPr>
            <a:normAutofit fontScale="90000"/>
          </a:bodyPr>
          <a:lstStyle/>
          <a:p>
            <a:br>
              <a:rPr lang="uk-UA" dirty="0"/>
            </a:br>
            <a:r>
              <a:rPr lang="uk-UA" sz="4000" dirty="0"/>
              <a:t>Рівень логіки</a:t>
            </a:r>
            <a:r>
              <a:rPr lang="uk-UA" sz="4000" b="1" dirty="0"/>
              <a:t>: екземпляр сервера/екземпляр хмари</a:t>
            </a:r>
            <a:br>
              <a:rPr lang="uk-UA" b="1" dirty="0"/>
            </a:br>
            <a:endParaRPr lang="uk-UA" dirty="0"/>
          </a:p>
        </p:txBody>
      </p:sp>
      <p:sp>
        <p:nvSpPr>
          <p:cNvPr id="3" name="Місце для вмісту 2">
            <a:extLst>
              <a:ext uri="{FF2B5EF4-FFF2-40B4-BE49-F238E27FC236}">
                <a16:creationId xmlns:a16="http://schemas.microsoft.com/office/drawing/2014/main" id="{65F50534-EC5D-42B2-8B69-070E3FB27611}"/>
              </a:ext>
            </a:extLst>
          </p:cNvPr>
          <p:cNvSpPr>
            <a:spLocks noGrp="1"/>
          </p:cNvSpPr>
          <p:nvPr>
            <p:ph idx="1"/>
          </p:nvPr>
        </p:nvSpPr>
        <p:spPr>
          <a:xfrm>
            <a:off x="838200" y="1825625"/>
            <a:ext cx="10515600" cy="4325793"/>
          </a:xfrm>
        </p:spPr>
        <p:txBody>
          <a:bodyPr>
            <a:normAutofit fontScale="92500" lnSpcReduction="10000"/>
          </a:bodyPr>
          <a:lstStyle/>
          <a:p>
            <a:pPr marL="0" indent="457200" algn="just">
              <a:lnSpc>
                <a:spcPct val="100000"/>
              </a:lnSpc>
              <a:buNone/>
            </a:pPr>
            <a:r>
              <a:rPr lang="uk-UA" dirty="0"/>
              <a:t>Сервери або хмарні екземпляри є важливою частиною архітектури веб-додатків. </a:t>
            </a:r>
          </a:p>
          <a:p>
            <a:pPr marL="0" indent="457200" algn="just">
              <a:lnSpc>
                <a:spcPct val="100000"/>
              </a:lnSpc>
              <a:buNone/>
            </a:pPr>
            <a:r>
              <a:rPr lang="uk-UA" b="1" dirty="0"/>
              <a:t>Хмарний екземпляр</a:t>
            </a:r>
            <a:r>
              <a:rPr lang="uk-UA" dirty="0"/>
              <a:t> — це екземпляр віртуального сервера, який створюється та розміщується у загальнодоступній або приватній хмарі та доступний через Інтернет. Він працює як фізичний сервер, який може легко переміщатися між кількома пристроями або розгортати кілька екземплярів на одному сервері. Таким чином, він відрізняється високою динамічністю, масштабованістю та економічністю. Можна автоматично замінювати сервери без простою програм. Використовуючи хмарні екземпляри, можна легко розгортати веб-додатки та керувати ними у будь-якому середовищі.</a:t>
            </a:r>
          </a:p>
          <a:p>
            <a:endParaRPr lang="uk-UA" dirty="0"/>
          </a:p>
        </p:txBody>
      </p:sp>
    </p:spTree>
    <p:extLst>
      <p:ext uri="{BB962C8B-B14F-4D97-AF65-F5344CB8AC3E}">
        <p14:creationId xmlns:p14="http://schemas.microsoft.com/office/powerpoint/2010/main" val="735136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08325A-DC00-4098-A0B8-D396D1CCAE7E}"/>
              </a:ext>
            </a:extLst>
          </p:cNvPr>
          <p:cNvSpPr>
            <a:spLocks noGrp="1"/>
          </p:cNvSpPr>
          <p:nvPr>
            <p:ph type="title"/>
          </p:nvPr>
        </p:nvSpPr>
        <p:spPr/>
        <p:txBody>
          <a:bodyPr>
            <a:normAutofit fontScale="90000"/>
          </a:bodyPr>
          <a:lstStyle/>
          <a:p>
            <a:br>
              <a:rPr lang="uk-UA" b="1" dirty="0"/>
            </a:br>
            <a:r>
              <a:rPr lang="uk-UA" dirty="0"/>
              <a:t>Рівень даних</a:t>
            </a:r>
            <a:r>
              <a:rPr lang="uk-UA" b="1" dirty="0"/>
              <a:t>: база даних</a:t>
            </a:r>
            <a:br>
              <a:rPr lang="uk-UA" b="1" dirty="0"/>
            </a:br>
            <a:endParaRPr lang="uk-UA" dirty="0"/>
          </a:p>
        </p:txBody>
      </p:sp>
      <p:sp>
        <p:nvSpPr>
          <p:cNvPr id="3" name="Місце для вмісту 2">
            <a:extLst>
              <a:ext uri="{FF2B5EF4-FFF2-40B4-BE49-F238E27FC236}">
                <a16:creationId xmlns:a16="http://schemas.microsoft.com/office/drawing/2014/main" id="{881DF465-4D4F-448A-BEB0-6E642670FF13}"/>
              </a:ext>
            </a:extLst>
          </p:cNvPr>
          <p:cNvSpPr>
            <a:spLocks noGrp="1"/>
          </p:cNvSpPr>
          <p:nvPr>
            <p:ph idx="1"/>
          </p:nvPr>
        </p:nvSpPr>
        <p:spPr>
          <a:xfrm>
            <a:off x="838200" y="1459345"/>
            <a:ext cx="10515600" cy="4717618"/>
          </a:xfrm>
        </p:spPr>
        <p:txBody>
          <a:bodyPr>
            <a:normAutofit fontScale="85000" lnSpcReduction="20000"/>
          </a:bodyPr>
          <a:lstStyle/>
          <a:p>
            <a:pPr marL="0" indent="457200" algn="just">
              <a:lnSpc>
                <a:spcPct val="120000"/>
              </a:lnSpc>
              <a:buNone/>
            </a:pPr>
            <a:r>
              <a:rPr lang="uk-UA" b="1" dirty="0"/>
              <a:t>База даних </a:t>
            </a:r>
            <a:r>
              <a:rPr lang="uk-UA" dirty="0"/>
              <a:t>— це ключовий компонент веб-програми, яка зберігає інформацію для веб-додатку та керує нею. Використовуючи базу даних, можна шукати, фільтрувати та сортувати інформацію на основі запиту користувача та надавати необхідну інформацію кінцевому користувачеві. База даних забезпечує доступ з врахуванням ролей, підтримує цілісність даних. При виборі бази даних для архітектури веб-додатку потрібно уважно вважати на 4 аспекти: розмір, швидкість, масштабованість та структура. </a:t>
            </a:r>
          </a:p>
          <a:p>
            <a:pPr marL="0" indent="457200" algn="just">
              <a:lnSpc>
                <a:spcPct val="120000"/>
              </a:lnSpc>
              <a:buNone/>
            </a:pPr>
            <a:r>
              <a:rPr lang="uk-UA" dirty="0"/>
              <a:t>Для структурованих даних добрим вибором є бази даних на основі SQL. Вона підходить для додатків, в яких цілісність даних є ключовою вимогою.</a:t>
            </a:r>
          </a:p>
          <a:p>
            <a:pPr marL="0" indent="457200" algn="just">
              <a:lnSpc>
                <a:spcPct val="120000"/>
              </a:lnSpc>
              <a:buNone/>
            </a:pPr>
            <a:r>
              <a:rPr lang="uk-UA" dirty="0"/>
              <a:t>Для обробки неструктурованих даних добрим варіантом є </a:t>
            </a:r>
            <a:r>
              <a:rPr lang="uk-UA" dirty="0" err="1"/>
              <a:t>NoSQL</a:t>
            </a:r>
            <a:r>
              <a:rPr lang="uk-UA" dirty="0"/>
              <a:t>. Вона підходить для додатків, у яких характер вхідних даних непередбачуваний. </a:t>
            </a:r>
          </a:p>
          <a:p>
            <a:endParaRPr lang="uk-UA" dirty="0"/>
          </a:p>
        </p:txBody>
      </p:sp>
    </p:spTree>
    <p:extLst>
      <p:ext uri="{BB962C8B-B14F-4D97-AF65-F5344CB8AC3E}">
        <p14:creationId xmlns:p14="http://schemas.microsoft.com/office/powerpoint/2010/main" val="4266598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F04F88-6352-49EC-9A82-F58D327B5CC9}"/>
              </a:ext>
            </a:extLst>
          </p:cNvPr>
          <p:cNvSpPr>
            <a:spLocks noGrp="1"/>
          </p:cNvSpPr>
          <p:nvPr>
            <p:ph type="title"/>
          </p:nvPr>
        </p:nvSpPr>
        <p:spPr>
          <a:xfrm>
            <a:off x="838200" y="681037"/>
            <a:ext cx="10515600" cy="547399"/>
          </a:xfrm>
        </p:spPr>
        <p:txBody>
          <a:bodyPr>
            <a:normAutofit fontScale="90000"/>
          </a:bodyPr>
          <a:lstStyle/>
          <a:p>
            <a:pPr algn="ctr"/>
            <a:br>
              <a:rPr lang="uk-UA" b="1" dirty="0"/>
            </a:br>
            <a:r>
              <a:rPr lang="uk-UA" b="1" dirty="0"/>
              <a:t>Архітектура веб-додатків</a:t>
            </a:r>
            <a:br>
              <a:rPr lang="uk-UA" b="1" dirty="0"/>
            </a:br>
            <a:endParaRPr lang="uk-UA" dirty="0"/>
          </a:p>
        </p:txBody>
      </p:sp>
      <p:sp>
        <p:nvSpPr>
          <p:cNvPr id="3" name="Місце для вмісту 2">
            <a:extLst>
              <a:ext uri="{FF2B5EF4-FFF2-40B4-BE49-F238E27FC236}">
                <a16:creationId xmlns:a16="http://schemas.microsoft.com/office/drawing/2014/main" id="{0390D542-BA24-4ADE-B96A-F7241960F9C2}"/>
              </a:ext>
            </a:extLst>
          </p:cNvPr>
          <p:cNvSpPr>
            <a:spLocks noGrp="1"/>
          </p:cNvSpPr>
          <p:nvPr>
            <p:ph idx="1"/>
          </p:nvPr>
        </p:nvSpPr>
        <p:spPr/>
        <p:txBody>
          <a:bodyPr>
            <a:normAutofit fontScale="85000" lnSpcReduction="20000"/>
          </a:bodyPr>
          <a:lstStyle/>
          <a:p>
            <a:pPr marL="0" indent="0" algn="just">
              <a:buNone/>
            </a:pPr>
            <a:r>
              <a:rPr lang="uk-UA" dirty="0"/>
              <a:t>Архітектура програмного забезпечення - структура, на базі якої створюється додаток, взаємодіють його модулі та компоненти. </a:t>
            </a:r>
          </a:p>
          <a:p>
            <a:pPr marL="0" indent="0" algn="just">
              <a:buNone/>
            </a:pPr>
            <a:r>
              <a:rPr lang="uk-UA" b="1" dirty="0"/>
              <a:t>Архітектура веб-додатку</a:t>
            </a:r>
            <a:r>
              <a:rPr lang="uk-UA" dirty="0"/>
              <a:t> є макетом з усіма програмними компонентами (такими як бази даних, додатки та проміжне ПЗ) та їх взаємодією один з одним. Архітектура визначає, як дані доставляються через HTTP, і гарантує, що сервер на стороні клієнта і внутрішній сервер можуть їх зрозуміти. Забезпечує наявність достовірних даних у всіх запитах користувачів, створення записів та керування ними, доступ та аутентифікацію на основі дозволів. </a:t>
            </a:r>
          </a:p>
          <a:p>
            <a:pPr marL="0" indent="0" algn="just">
              <a:buNone/>
            </a:pPr>
            <a:r>
              <a:rPr lang="uk-UA" b="1" dirty="0"/>
              <a:t>Архітектурний шаблон</a:t>
            </a:r>
            <a:r>
              <a:rPr lang="uk-UA" dirty="0"/>
              <a:t> — це спосіб вирішення певного завдання з проектування програмного забезпечення. Вони використовуються при простому написанні коду, створенні класів та плануванні їхньої взаємодії. Архітектурні шаблони задіяні на вищому рівні абстракції - при плануванні взаємодії користувача програми із сервером, даними та іншими компонентами проекту.</a:t>
            </a:r>
          </a:p>
          <a:p>
            <a:endParaRPr lang="uk-UA" dirty="0"/>
          </a:p>
        </p:txBody>
      </p:sp>
    </p:spTree>
    <p:extLst>
      <p:ext uri="{BB962C8B-B14F-4D97-AF65-F5344CB8AC3E}">
        <p14:creationId xmlns:p14="http://schemas.microsoft.com/office/powerpoint/2010/main" val="135155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0F2D77-4FFD-4559-85F5-5F9782DB93E8}"/>
              </a:ext>
            </a:extLst>
          </p:cNvPr>
          <p:cNvSpPr>
            <a:spLocks noGrp="1"/>
          </p:cNvSpPr>
          <p:nvPr>
            <p:ph type="title"/>
          </p:nvPr>
        </p:nvSpPr>
        <p:spPr>
          <a:xfrm>
            <a:off x="838200" y="365125"/>
            <a:ext cx="10515600" cy="761711"/>
          </a:xfrm>
        </p:spPr>
        <p:txBody>
          <a:bodyPr>
            <a:normAutofit fontScale="90000"/>
          </a:bodyPr>
          <a:lstStyle/>
          <a:p>
            <a:pPr algn="ctr"/>
            <a:br>
              <a:rPr lang="uk-UA" b="1" i="1" dirty="0"/>
            </a:br>
            <a:r>
              <a:rPr lang="uk-UA" b="1" i="1" dirty="0"/>
              <a:t>Компоненти архітектури веб-додатків</a:t>
            </a:r>
            <a:br>
              <a:rPr lang="uk-UA" b="1" i="1" dirty="0"/>
            </a:br>
            <a:endParaRPr lang="uk-UA" dirty="0"/>
          </a:p>
        </p:txBody>
      </p:sp>
      <p:sp>
        <p:nvSpPr>
          <p:cNvPr id="3" name="Місце для вмісту 2">
            <a:extLst>
              <a:ext uri="{FF2B5EF4-FFF2-40B4-BE49-F238E27FC236}">
                <a16:creationId xmlns:a16="http://schemas.microsoft.com/office/drawing/2014/main" id="{A2F9363F-098A-4B44-B9CA-AE86CE4A137C}"/>
              </a:ext>
            </a:extLst>
          </p:cNvPr>
          <p:cNvSpPr>
            <a:spLocks noGrp="1"/>
          </p:cNvSpPr>
          <p:nvPr>
            <p:ph idx="1"/>
          </p:nvPr>
        </p:nvSpPr>
        <p:spPr>
          <a:xfrm>
            <a:off x="838200" y="1459345"/>
            <a:ext cx="10515600" cy="4717618"/>
          </a:xfrm>
        </p:spPr>
        <p:txBody>
          <a:bodyPr>
            <a:normAutofit fontScale="92500" lnSpcReduction="20000"/>
          </a:bodyPr>
          <a:lstStyle/>
          <a:p>
            <a:pPr marL="0" indent="0" algn="just">
              <a:buNone/>
            </a:pPr>
            <a:r>
              <a:rPr lang="uk-UA" dirty="0"/>
              <a:t>Зазвичай архітектура веб-додатків містить 3 основні компоненти:</a:t>
            </a:r>
          </a:p>
          <a:p>
            <a:pPr marL="0" lvl="0" indent="0" algn="just">
              <a:buNone/>
            </a:pPr>
            <a:r>
              <a:rPr lang="uk-UA" b="1" dirty="0"/>
              <a:t>Веб-браузер.</a:t>
            </a:r>
            <a:r>
              <a:rPr lang="uk-UA" dirty="0"/>
              <a:t> Клієнтський компонент або </a:t>
            </a:r>
            <a:r>
              <a:rPr lang="uk-UA" dirty="0" err="1"/>
              <a:t>інтерфейсний</a:t>
            </a:r>
            <a:r>
              <a:rPr lang="uk-UA" dirty="0"/>
              <a:t> компонент є ключовим компонентом, який взаємодіє з користувачем, отримує вхідні дані та керує логікою подання, контролюючи взаємодію користувача з додатком. Вхідні дані користувача також перевіряються, якщо це необхідно.</a:t>
            </a:r>
          </a:p>
          <a:p>
            <a:pPr marL="0" lvl="0" indent="0" algn="just">
              <a:buNone/>
            </a:pPr>
            <a:r>
              <a:rPr lang="uk-UA" b="1" dirty="0"/>
              <a:t>Веб-сервер.</a:t>
            </a:r>
            <a:r>
              <a:rPr lang="uk-UA" dirty="0"/>
              <a:t> Внутрішній компонент або компонент на стороні сервера, обробляє бізнес-логіку та обробляє запити користувачів, надсилаючи запити до потрібного компонента та керуючи всіма операціями програми. Він може запускати і контролювати запити від різних клієнтів.</a:t>
            </a:r>
          </a:p>
          <a:p>
            <a:pPr marL="0" lvl="0" indent="0" algn="just">
              <a:buNone/>
            </a:pPr>
            <a:r>
              <a:rPr lang="uk-UA" b="1" dirty="0"/>
              <a:t>Сервер бази даних.</a:t>
            </a:r>
            <a:r>
              <a:rPr lang="uk-UA" dirty="0"/>
              <a:t> Надає необхідні дані для програми. Він опрацьовує завдання, пов'язані з даними. У багаторівневій архітектурі сервери баз даних можуть керувати бізнес-логікою за допомогою збережених процедур.</a:t>
            </a:r>
          </a:p>
          <a:p>
            <a:endParaRPr lang="uk-UA" dirty="0"/>
          </a:p>
        </p:txBody>
      </p:sp>
    </p:spTree>
    <p:extLst>
      <p:ext uri="{BB962C8B-B14F-4D97-AF65-F5344CB8AC3E}">
        <p14:creationId xmlns:p14="http://schemas.microsoft.com/office/powerpoint/2010/main" val="231458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FCF9A0-5885-4C88-8CE5-B17248579ADC}"/>
              </a:ext>
            </a:extLst>
          </p:cNvPr>
          <p:cNvSpPr>
            <a:spLocks noGrp="1"/>
          </p:cNvSpPr>
          <p:nvPr>
            <p:ph type="title"/>
          </p:nvPr>
        </p:nvSpPr>
        <p:spPr>
          <a:xfrm>
            <a:off x="838200" y="365125"/>
            <a:ext cx="10515600" cy="761711"/>
          </a:xfrm>
        </p:spPr>
        <p:txBody>
          <a:bodyPr>
            <a:normAutofit fontScale="90000"/>
          </a:bodyPr>
          <a:lstStyle/>
          <a:p>
            <a:pPr algn="ctr"/>
            <a:br>
              <a:rPr lang="uk-UA" b="1" i="1" dirty="0"/>
            </a:br>
            <a:r>
              <a:rPr lang="uk-UA" b="1" i="1" dirty="0"/>
              <a:t>Трирівнева архітектура</a:t>
            </a:r>
            <a:br>
              <a:rPr lang="uk-UA" b="1" i="1" dirty="0"/>
            </a:br>
            <a:endParaRPr lang="uk-UA" dirty="0"/>
          </a:p>
        </p:txBody>
      </p:sp>
      <p:sp>
        <p:nvSpPr>
          <p:cNvPr id="3" name="Місце для вмісту 2">
            <a:extLst>
              <a:ext uri="{FF2B5EF4-FFF2-40B4-BE49-F238E27FC236}">
                <a16:creationId xmlns:a16="http://schemas.microsoft.com/office/drawing/2014/main" id="{4B195804-6DD5-4A84-9FF6-78C05D2B843E}"/>
              </a:ext>
            </a:extLst>
          </p:cNvPr>
          <p:cNvSpPr>
            <a:spLocks noGrp="1"/>
          </p:cNvSpPr>
          <p:nvPr>
            <p:ph idx="1"/>
          </p:nvPr>
        </p:nvSpPr>
        <p:spPr>
          <a:xfrm>
            <a:off x="838200" y="1422400"/>
            <a:ext cx="10515600" cy="4754563"/>
          </a:xfrm>
        </p:spPr>
        <p:txBody>
          <a:bodyPr>
            <a:normAutofit fontScale="92500"/>
          </a:bodyPr>
          <a:lstStyle/>
          <a:p>
            <a:pPr marL="0" indent="0">
              <a:buNone/>
            </a:pPr>
            <a:r>
              <a:rPr lang="uk-UA" dirty="0"/>
              <a:t>У традиційній дворівневій архітектурі є два компоненти:</a:t>
            </a:r>
          </a:p>
          <a:p>
            <a:r>
              <a:rPr lang="uk-UA" dirty="0"/>
              <a:t> </a:t>
            </a:r>
            <a:r>
              <a:rPr lang="uk-UA" b="1" i="1" dirty="0"/>
              <a:t>клієнтська система </a:t>
            </a:r>
            <a:r>
              <a:rPr lang="uk-UA" dirty="0"/>
              <a:t>або інтерфейс користувача;</a:t>
            </a:r>
          </a:p>
          <a:p>
            <a:r>
              <a:rPr lang="uk-UA" dirty="0"/>
              <a:t> </a:t>
            </a:r>
            <a:r>
              <a:rPr lang="uk-UA" b="1" i="1" dirty="0"/>
              <a:t>внутрішня система </a:t>
            </a:r>
            <a:r>
              <a:rPr lang="uk-UA" dirty="0"/>
              <a:t>(яка зазвичай представляє сервер бази даних).</a:t>
            </a:r>
          </a:p>
          <a:p>
            <a:pPr marL="0" indent="457200" algn="just">
              <a:lnSpc>
                <a:spcPct val="110000"/>
              </a:lnSpc>
              <a:buNone/>
            </a:pPr>
            <a:r>
              <a:rPr lang="uk-UA" dirty="0"/>
              <a:t> Тут бізнес-логіка вбудована в інтерфейс користувача або сервер бази даних. Недоліком дворівневої архітектури і те, що зі збільшенням кількості користувачів зменшується продуктивність. Крім того, пряма взаємодія бази даних і пристрою користувача також викликає деякі проблеми з безпекою. </a:t>
            </a:r>
          </a:p>
          <a:p>
            <a:pPr marL="0" indent="457200" algn="just">
              <a:lnSpc>
                <a:spcPct val="110000"/>
              </a:lnSpc>
              <a:buNone/>
            </a:pPr>
            <a:r>
              <a:rPr lang="uk-UA" dirty="0"/>
              <a:t>Більш надійною в плані захисту інформації є трирівнева архітектури, є представлено три рівні.</a:t>
            </a:r>
          </a:p>
          <a:p>
            <a:endParaRPr lang="uk-UA" dirty="0"/>
          </a:p>
        </p:txBody>
      </p:sp>
    </p:spTree>
    <p:extLst>
      <p:ext uri="{BB962C8B-B14F-4D97-AF65-F5344CB8AC3E}">
        <p14:creationId xmlns:p14="http://schemas.microsoft.com/office/powerpoint/2010/main" val="2991484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6B1CCC6-05D2-4B67-A136-029D67BD0497}"/>
              </a:ext>
            </a:extLst>
          </p:cNvPr>
          <p:cNvPicPr>
            <a:picLocks noChangeAspect="1"/>
          </p:cNvPicPr>
          <p:nvPr/>
        </p:nvPicPr>
        <p:blipFill>
          <a:blip r:embed="rId2"/>
          <a:stretch>
            <a:fillRect/>
          </a:stretch>
        </p:blipFill>
        <p:spPr>
          <a:xfrm>
            <a:off x="1246909" y="794327"/>
            <a:ext cx="10030691" cy="5305897"/>
          </a:xfrm>
          <a:prstGeom prst="rect">
            <a:avLst/>
          </a:prstGeom>
        </p:spPr>
      </p:pic>
    </p:spTree>
    <p:extLst>
      <p:ext uri="{BB962C8B-B14F-4D97-AF65-F5344CB8AC3E}">
        <p14:creationId xmlns:p14="http://schemas.microsoft.com/office/powerpoint/2010/main" val="3910484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3D89233-1733-4997-AE34-303760197037}"/>
              </a:ext>
            </a:extLst>
          </p:cNvPr>
          <p:cNvSpPr>
            <a:spLocks noGrp="1"/>
          </p:cNvSpPr>
          <p:nvPr>
            <p:ph idx="1"/>
          </p:nvPr>
        </p:nvSpPr>
        <p:spPr>
          <a:xfrm>
            <a:off x="838200" y="877455"/>
            <a:ext cx="10515600" cy="5299508"/>
          </a:xfrm>
        </p:spPr>
        <p:txBody>
          <a:bodyPr>
            <a:normAutofit fontScale="92500"/>
          </a:bodyPr>
          <a:lstStyle/>
          <a:p>
            <a:pPr marL="0" indent="457200" algn="just">
              <a:lnSpc>
                <a:spcPct val="100000"/>
              </a:lnSpc>
              <a:buNone/>
            </a:pPr>
            <a:r>
              <a:rPr lang="uk-UA" dirty="0"/>
              <a:t>У тривимірній моделі проміжні сервери одержують запити клієнтів та обробляють їх, координуючи свої дії з підлеглими серверами, застосовуючи бізнес-логіку. </a:t>
            </a:r>
          </a:p>
          <a:p>
            <a:pPr marL="0" indent="457200" algn="just">
              <a:lnSpc>
                <a:spcPct val="100000"/>
              </a:lnSpc>
              <a:buNone/>
            </a:pPr>
            <a:r>
              <a:rPr lang="uk-UA" dirty="0"/>
              <a:t>Зв'язком між клієнтом та базою даних управляє проміжний рівень логіки, що дозволяє клієнтам отримувати доступ до даних різних рішень СУБД. Трирівнева архітектура безпечніша, оскільки клієнт не має прямого доступу до даних. Можливість розгортання серверів додатків на кількох комп'ютерах забезпечує більш високу масштабованість, кращу продуктивність та краще повторне використання. </a:t>
            </a:r>
          </a:p>
          <a:p>
            <a:pPr marL="0" indent="457200" algn="just">
              <a:lnSpc>
                <a:spcPct val="100000"/>
              </a:lnSpc>
              <a:buNone/>
            </a:pPr>
            <a:r>
              <a:rPr lang="uk-UA" dirty="0"/>
              <a:t>Цілісність даних покращується, оскільки всі дані проходять через сервер додатку, який вирішує, як і ким слід здійснювати доступ до даних. </a:t>
            </a:r>
          </a:p>
          <a:p>
            <a:endParaRPr lang="uk-UA" dirty="0"/>
          </a:p>
        </p:txBody>
      </p:sp>
    </p:spTree>
    <p:extLst>
      <p:ext uri="{BB962C8B-B14F-4D97-AF65-F5344CB8AC3E}">
        <p14:creationId xmlns:p14="http://schemas.microsoft.com/office/powerpoint/2010/main" val="382485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725711-CBA4-4534-A3BD-E98B1DAE0041}"/>
              </a:ext>
            </a:extLst>
          </p:cNvPr>
          <p:cNvSpPr>
            <a:spLocks noGrp="1"/>
          </p:cNvSpPr>
          <p:nvPr>
            <p:ph type="title"/>
          </p:nvPr>
        </p:nvSpPr>
        <p:spPr>
          <a:xfrm>
            <a:off x="838200" y="203200"/>
            <a:ext cx="10515600" cy="526474"/>
          </a:xfrm>
        </p:spPr>
        <p:txBody>
          <a:bodyPr>
            <a:normAutofit fontScale="90000"/>
          </a:bodyPr>
          <a:lstStyle/>
          <a:p>
            <a:br>
              <a:rPr lang="uk-UA" b="1" i="1" dirty="0"/>
            </a:br>
            <a:r>
              <a:rPr lang="uk-UA" b="1" i="1" dirty="0"/>
              <a:t>Рівні сучасної архітектури веб-додатків</a:t>
            </a:r>
            <a:br>
              <a:rPr lang="uk-UA" b="1" i="1" dirty="0"/>
            </a:br>
            <a:endParaRPr lang="uk-UA" dirty="0"/>
          </a:p>
        </p:txBody>
      </p:sp>
      <p:sp>
        <p:nvSpPr>
          <p:cNvPr id="3" name="Місце для вмісту 2">
            <a:extLst>
              <a:ext uri="{FF2B5EF4-FFF2-40B4-BE49-F238E27FC236}">
                <a16:creationId xmlns:a16="http://schemas.microsoft.com/office/drawing/2014/main" id="{B3552DA4-F75A-40D9-AFBD-52DCD3212181}"/>
              </a:ext>
            </a:extLst>
          </p:cNvPr>
          <p:cNvSpPr>
            <a:spLocks noGrp="1"/>
          </p:cNvSpPr>
          <p:nvPr>
            <p:ph idx="1"/>
          </p:nvPr>
        </p:nvSpPr>
        <p:spPr>
          <a:xfrm>
            <a:off x="838200" y="858983"/>
            <a:ext cx="10515600" cy="5560002"/>
          </a:xfrm>
        </p:spPr>
        <p:txBody>
          <a:bodyPr>
            <a:normAutofit/>
          </a:bodyPr>
          <a:lstStyle/>
          <a:p>
            <a:pPr marL="0" indent="457200" algn="just">
              <a:lnSpc>
                <a:spcPct val="110000"/>
              </a:lnSpc>
              <a:buNone/>
            </a:pPr>
            <a:r>
              <a:rPr lang="uk-UA" sz="1400" dirty="0"/>
              <a:t>Створення багаторівневої архітектури сучасної веб-програми допомагає визначити роль кожного компонента програми та легко вносити зміни у відповідний рівень, не торкаючись додатку в цілому. Це дозволяє легко писати, налагоджувати, керувати та повторно використовувати код.</a:t>
            </a:r>
          </a:p>
          <a:p>
            <a:pPr marL="0" indent="457200" algn="just">
              <a:lnSpc>
                <a:spcPct val="110000"/>
              </a:lnSpc>
              <a:buNone/>
            </a:pPr>
            <a:r>
              <a:rPr lang="uk-UA" sz="1800" b="1" dirty="0"/>
              <a:t>Рівень подання: клієнтський компонент (зовнішній інтерфейс)</a:t>
            </a:r>
          </a:p>
          <a:p>
            <a:pPr marL="0" indent="457200" algn="just">
              <a:lnSpc>
                <a:spcPct val="110000"/>
              </a:lnSpc>
              <a:buNone/>
            </a:pPr>
            <a:r>
              <a:rPr lang="uk-UA" sz="1800" dirty="0"/>
              <a:t>Архітектура веб-додатку дозволяє користувачам взаємодіяти з сервером та серверною службою через браузер. Код знаходиться у браузері, отримує запити та надає користувачеві необхідну інформацію. Саме тут користувач бачить дизайн UI/UX, інформаційні панелі, повідомлення, конфігураційні налаштування, макет та інтерактивні елементи</a:t>
            </a:r>
          </a:p>
        </p:txBody>
      </p:sp>
      <p:pic>
        <p:nvPicPr>
          <p:cNvPr id="4" name="Рисунок 3">
            <a:extLst>
              <a:ext uri="{FF2B5EF4-FFF2-40B4-BE49-F238E27FC236}">
                <a16:creationId xmlns:a16="http://schemas.microsoft.com/office/drawing/2014/main" id="{C1F27FAC-050B-4F44-B1BC-DE69EB17BC84}"/>
              </a:ext>
            </a:extLst>
          </p:cNvPr>
          <p:cNvPicPr>
            <a:picLocks noChangeAspect="1"/>
          </p:cNvPicPr>
          <p:nvPr/>
        </p:nvPicPr>
        <p:blipFill>
          <a:blip r:embed="rId2"/>
          <a:stretch>
            <a:fillRect/>
          </a:stretch>
        </p:blipFill>
        <p:spPr>
          <a:xfrm>
            <a:off x="926177" y="3390600"/>
            <a:ext cx="10653683" cy="3102275"/>
          </a:xfrm>
          <a:prstGeom prst="rect">
            <a:avLst/>
          </a:prstGeom>
        </p:spPr>
      </p:pic>
    </p:spTree>
    <p:extLst>
      <p:ext uri="{BB962C8B-B14F-4D97-AF65-F5344CB8AC3E}">
        <p14:creationId xmlns:p14="http://schemas.microsoft.com/office/powerpoint/2010/main" val="188310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AA55D121-0526-4719-B653-80137775DDF2}"/>
              </a:ext>
            </a:extLst>
          </p:cNvPr>
          <p:cNvSpPr>
            <a:spLocks noGrp="1"/>
          </p:cNvSpPr>
          <p:nvPr>
            <p:ph type="title"/>
          </p:nvPr>
        </p:nvSpPr>
        <p:spPr>
          <a:xfrm>
            <a:off x="572655" y="365126"/>
            <a:ext cx="10963563" cy="891020"/>
          </a:xfrm>
        </p:spPr>
        <p:txBody>
          <a:bodyPr>
            <a:normAutofit fontScale="90000"/>
          </a:bodyPr>
          <a:lstStyle/>
          <a:p>
            <a:pPr algn="ctr"/>
            <a:br>
              <a:rPr lang="uk-UA" dirty="0"/>
            </a:br>
            <a:r>
              <a:rPr lang="uk-UA" sz="3600" dirty="0" err="1"/>
              <a:t>Інтерфейсні</a:t>
            </a:r>
            <a:r>
              <a:rPr lang="uk-UA" sz="3600" dirty="0"/>
              <a:t> технології, що найчастіше використовуються:</a:t>
            </a:r>
            <a:br>
              <a:rPr lang="uk-UA" sz="3600" dirty="0"/>
            </a:br>
            <a:endParaRPr lang="uk-UA" sz="3600" dirty="0"/>
          </a:p>
        </p:txBody>
      </p:sp>
      <p:sp>
        <p:nvSpPr>
          <p:cNvPr id="5" name="Місце для вмісту 4">
            <a:extLst>
              <a:ext uri="{FF2B5EF4-FFF2-40B4-BE49-F238E27FC236}">
                <a16:creationId xmlns:a16="http://schemas.microsoft.com/office/drawing/2014/main" id="{567727FA-1DA5-4EF7-A9EF-F3DBE41DD7C3}"/>
              </a:ext>
            </a:extLst>
          </p:cNvPr>
          <p:cNvSpPr>
            <a:spLocks noGrp="1"/>
          </p:cNvSpPr>
          <p:nvPr>
            <p:ph sz="half" idx="1"/>
          </p:nvPr>
        </p:nvSpPr>
        <p:spPr>
          <a:xfrm>
            <a:off x="838200" y="1413164"/>
            <a:ext cx="5181600" cy="4763799"/>
          </a:xfrm>
        </p:spPr>
        <p:txBody>
          <a:bodyPr>
            <a:normAutofit fontScale="47500" lnSpcReduction="20000"/>
          </a:bodyPr>
          <a:lstStyle/>
          <a:p>
            <a:pPr marL="0" indent="0" algn="just">
              <a:buNone/>
            </a:pPr>
            <a:r>
              <a:rPr lang="en-US" sz="3600" b="1" dirty="0"/>
              <a:t>HTML</a:t>
            </a:r>
            <a:r>
              <a:rPr lang="en-US" sz="3600" dirty="0"/>
              <a:t>. </a:t>
            </a:r>
            <a:r>
              <a:rPr lang="uk-UA" sz="3600" dirty="0"/>
              <a:t>Стандартна мова розмітки, яка дозволяє розробникам структурувати вміст веб-сторінки за допомогою низки елементів сторінки. </a:t>
            </a:r>
          </a:p>
          <a:p>
            <a:pPr marL="0" indent="0" algn="just">
              <a:buNone/>
            </a:pPr>
            <a:r>
              <a:rPr lang="en-US" sz="3600" b="1" dirty="0"/>
              <a:t>CSS</a:t>
            </a:r>
            <a:r>
              <a:rPr lang="en-US" sz="3600" dirty="0"/>
              <a:t>. </a:t>
            </a:r>
            <a:r>
              <a:rPr lang="uk-UA" sz="3600" dirty="0"/>
              <a:t>Каскадні таблиці стилів - це популярна мова таблиць стилів, яка дозволяє розробникам розділяти вміст та макет веб-сайтів для сайтів, розроблених за допомогою мов розмітки. Використовуючи </a:t>
            </a:r>
            <a:r>
              <a:rPr lang="en-US" sz="3600" dirty="0"/>
              <a:t>CSS, </a:t>
            </a:r>
            <a:r>
              <a:rPr lang="uk-UA" sz="3600" dirty="0"/>
              <a:t>можна визначити стиль елементів і повторно використовувати їх кілька разів. </a:t>
            </a:r>
          </a:p>
          <a:p>
            <a:pPr marL="0" indent="0" algn="just">
              <a:buNone/>
            </a:pPr>
            <a:r>
              <a:rPr lang="en-US" sz="3600" b="1" dirty="0"/>
              <a:t>JavaScript</a:t>
            </a:r>
            <a:r>
              <a:rPr lang="en-US" sz="3600" dirty="0"/>
              <a:t>. </a:t>
            </a:r>
            <a:r>
              <a:rPr lang="uk-UA" sz="3600" dirty="0"/>
              <a:t>Популярна мова програмування на стороні клієнта, яка останнім часом використовується більш ніж на 90% веб-сайтів. Всі браузери містять движок </a:t>
            </a:r>
            <a:r>
              <a:rPr lang="en-US" sz="3600" dirty="0"/>
              <a:t>JS </a:t>
            </a:r>
            <a:r>
              <a:rPr lang="uk-UA" sz="3600" dirty="0"/>
              <a:t>для запуску коду </a:t>
            </a:r>
            <a:r>
              <a:rPr lang="en-US" sz="3600" dirty="0"/>
              <a:t>JavaScript </a:t>
            </a:r>
            <a:r>
              <a:rPr lang="uk-UA" sz="3600" dirty="0"/>
              <a:t>на пристроях. Використовуючи </a:t>
            </a:r>
            <a:r>
              <a:rPr lang="en-US" sz="3600" dirty="0"/>
              <a:t>JS </a:t>
            </a:r>
            <a:r>
              <a:rPr lang="uk-UA" sz="3600" dirty="0"/>
              <a:t>на клієнті зменшує навантаження на сервер. </a:t>
            </a:r>
          </a:p>
          <a:p>
            <a:pPr marL="0" indent="0" algn="just">
              <a:buNone/>
            </a:pPr>
            <a:r>
              <a:rPr lang="en-US" sz="3600" b="1" dirty="0"/>
              <a:t>React. </a:t>
            </a:r>
            <a:r>
              <a:rPr lang="en-US" sz="3600" dirty="0"/>
              <a:t>JS-</a:t>
            </a:r>
            <a:r>
              <a:rPr lang="uk-UA" sz="3600" dirty="0"/>
              <a:t>фреймворк з відкритим кодом, що набрав популярність в останні роки. </a:t>
            </a:r>
            <a:r>
              <a:rPr lang="en-US" sz="3600" dirty="0"/>
              <a:t>React </a:t>
            </a:r>
            <a:r>
              <a:rPr lang="uk-UA" sz="3600" dirty="0"/>
              <a:t>дозволяє розробникам легко створювати високоякісні динамічні веб-додатки з мінімальними витратами коду та зусиль. Він простий у освоєнні та використанні. Для розробників доступна велика документація та багато зручних інструментів. Код можна використати повторно. </a:t>
            </a:r>
          </a:p>
          <a:p>
            <a:pPr marL="0" indent="0" algn="just">
              <a:buNone/>
            </a:pPr>
            <a:endParaRPr lang="uk-UA" sz="3600" dirty="0"/>
          </a:p>
          <a:p>
            <a:endParaRPr lang="uk-UA" dirty="0"/>
          </a:p>
        </p:txBody>
      </p:sp>
      <p:sp>
        <p:nvSpPr>
          <p:cNvPr id="6" name="Місце для вмісту 5">
            <a:extLst>
              <a:ext uri="{FF2B5EF4-FFF2-40B4-BE49-F238E27FC236}">
                <a16:creationId xmlns:a16="http://schemas.microsoft.com/office/drawing/2014/main" id="{3EFAB8F5-905B-40EF-9126-97C3928B9C7C}"/>
              </a:ext>
            </a:extLst>
          </p:cNvPr>
          <p:cNvSpPr>
            <a:spLocks noGrp="1"/>
          </p:cNvSpPr>
          <p:nvPr>
            <p:ph sz="half" idx="2"/>
          </p:nvPr>
        </p:nvSpPr>
        <p:spPr>
          <a:xfrm>
            <a:off x="6172202" y="1256146"/>
            <a:ext cx="5447144" cy="5338618"/>
          </a:xfrm>
        </p:spPr>
        <p:txBody>
          <a:bodyPr>
            <a:normAutofit fontScale="47500" lnSpcReduction="20000"/>
          </a:bodyPr>
          <a:lstStyle/>
          <a:p>
            <a:pPr marL="0" indent="0" algn="just">
              <a:buNone/>
            </a:pPr>
            <a:endParaRPr lang="uk-UA" sz="3600" b="1" dirty="0"/>
          </a:p>
          <a:p>
            <a:pPr marL="0" indent="0" algn="just">
              <a:buNone/>
            </a:pPr>
            <a:r>
              <a:rPr lang="en-US" sz="3600" b="1" dirty="0"/>
              <a:t>Vue. </a:t>
            </a:r>
            <a:r>
              <a:rPr lang="en-US" sz="3600" dirty="0"/>
              <a:t>JS-</a:t>
            </a:r>
            <a:r>
              <a:rPr lang="uk-UA" sz="3600" dirty="0"/>
              <a:t>фреймворк, що дозволяє розробникам легко створювати інтерфейси інтерфейсу користувача для Інтернету, настільних комп'ютерів і мобільних пристроїв. </a:t>
            </a:r>
            <a:r>
              <a:rPr lang="en-US" sz="3600" dirty="0"/>
              <a:t>Vue.js </a:t>
            </a:r>
            <a:r>
              <a:rPr lang="uk-UA" sz="3600" dirty="0"/>
              <a:t>поставляється із зручними інструментами, які задовольняють базові потреби програмування, легко інтегрується з наявними програмами. Документація лаконічна та добре структурована. </a:t>
            </a:r>
          </a:p>
          <a:p>
            <a:pPr marL="0" indent="0" algn="just">
              <a:buNone/>
            </a:pPr>
            <a:r>
              <a:rPr lang="en-US" sz="3600" b="1" dirty="0"/>
              <a:t>Angular. </a:t>
            </a:r>
            <a:r>
              <a:rPr lang="en-US" sz="3600" dirty="0"/>
              <a:t>JS-</a:t>
            </a:r>
            <a:r>
              <a:rPr lang="uk-UA" sz="3600" dirty="0"/>
              <a:t>фреймворк для веб-додатків з відкритим вихідним кодом, один з популярних середовищ розробки інтерфейсів, доступних на ринку. Пропонує всі функції для розробки додатків, таких як компоненти, модулі, шаблони, директиви, впровадження сервісів та </a:t>
            </a:r>
            <a:r>
              <a:rPr lang="uk-UA" sz="3600" dirty="0" err="1"/>
              <a:t>залежностей</a:t>
            </a:r>
            <a:r>
              <a:rPr lang="uk-UA" sz="3600" dirty="0"/>
              <a:t>, маршрутизація тощо. Допомагає розробникам швидко створювати прототипи та використовує прості шаблони </a:t>
            </a:r>
            <a:r>
              <a:rPr lang="en-US" sz="3600" dirty="0"/>
              <a:t>HTML. </a:t>
            </a:r>
            <a:r>
              <a:rPr lang="uk-UA" sz="3600" dirty="0"/>
              <a:t>Тестування виконується швидко та легко завдяки стилю архітектури застосування </a:t>
            </a:r>
            <a:r>
              <a:rPr lang="uk-UA" sz="3600" dirty="0" err="1"/>
              <a:t>залежностей</a:t>
            </a:r>
            <a:r>
              <a:rPr lang="uk-UA" sz="3600" dirty="0"/>
              <a:t>. Поставляється з різними плагінами, інструментами із коробки</a:t>
            </a:r>
            <a:r>
              <a:rPr lang="uk-UA" sz="3300" dirty="0"/>
              <a:t>. </a:t>
            </a:r>
          </a:p>
          <a:p>
            <a:pPr marL="0" indent="0">
              <a:buNone/>
            </a:pPr>
            <a:endParaRPr lang="uk-UA" dirty="0"/>
          </a:p>
        </p:txBody>
      </p:sp>
    </p:spTree>
    <p:extLst>
      <p:ext uri="{BB962C8B-B14F-4D97-AF65-F5344CB8AC3E}">
        <p14:creationId xmlns:p14="http://schemas.microsoft.com/office/powerpoint/2010/main" val="424867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1F0F0DCC-6BC6-4871-81B6-B8A29FB260FB}"/>
              </a:ext>
            </a:extLst>
          </p:cNvPr>
          <p:cNvSpPr>
            <a:spLocks noGrp="1"/>
          </p:cNvSpPr>
          <p:nvPr>
            <p:ph type="title"/>
          </p:nvPr>
        </p:nvSpPr>
        <p:spPr/>
        <p:txBody>
          <a:bodyPr>
            <a:normAutofit fontScale="90000"/>
          </a:bodyPr>
          <a:lstStyle/>
          <a:p>
            <a:br>
              <a:rPr lang="uk-UA" b="1" dirty="0"/>
            </a:br>
            <a:r>
              <a:rPr lang="uk-UA" sz="3600" dirty="0"/>
              <a:t>Рівень подання</a:t>
            </a:r>
            <a:r>
              <a:rPr lang="uk-UA" sz="3600" b="1" dirty="0"/>
              <a:t>: серверний компонент (внутрішня частина)</a:t>
            </a:r>
            <a:br>
              <a:rPr lang="uk-UA" sz="3600" b="1" dirty="0"/>
            </a:br>
            <a:endParaRPr lang="uk-UA" sz="3600" dirty="0"/>
          </a:p>
        </p:txBody>
      </p:sp>
      <p:sp>
        <p:nvSpPr>
          <p:cNvPr id="6" name="Місце для вмісту 5">
            <a:extLst>
              <a:ext uri="{FF2B5EF4-FFF2-40B4-BE49-F238E27FC236}">
                <a16:creationId xmlns:a16="http://schemas.microsoft.com/office/drawing/2014/main" id="{9B4FA5DC-E91A-4D7F-A26F-35E16805724C}"/>
              </a:ext>
            </a:extLst>
          </p:cNvPr>
          <p:cNvSpPr>
            <a:spLocks noGrp="1"/>
          </p:cNvSpPr>
          <p:nvPr>
            <p:ph idx="1"/>
          </p:nvPr>
        </p:nvSpPr>
        <p:spPr/>
        <p:txBody>
          <a:bodyPr/>
          <a:lstStyle/>
          <a:p>
            <a:pPr marL="0" indent="0">
              <a:buNone/>
            </a:pPr>
            <a:r>
              <a:rPr lang="uk-UA" dirty="0"/>
              <a:t>	Серверний компонент – це ключовий компонент архітектури веб-додатку, який:</a:t>
            </a:r>
          </a:p>
          <a:p>
            <a:pPr marL="1431925"/>
            <a:r>
              <a:rPr lang="uk-UA" dirty="0"/>
              <a:t> отримує запити користувачів, </a:t>
            </a:r>
          </a:p>
          <a:p>
            <a:pPr marL="1431925"/>
            <a:r>
              <a:rPr lang="uk-UA" dirty="0"/>
              <a:t>виконує бізнес-логіку, </a:t>
            </a:r>
          </a:p>
          <a:p>
            <a:pPr marL="1431925"/>
            <a:r>
              <a:rPr lang="uk-UA" dirty="0"/>
              <a:t>доставляє необхідні дані з зовнішніх систем. </a:t>
            </a:r>
          </a:p>
          <a:p>
            <a:pPr marL="0" indent="0">
              <a:buNone/>
            </a:pPr>
            <a:endParaRPr lang="uk-UA" dirty="0"/>
          </a:p>
          <a:p>
            <a:pPr marL="0" indent="0">
              <a:buNone/>
            </a:pPr>
            <a:r>
              <a:rPr lang="uk-UA" dirty="0"/>
              <a:t>	Він містить сервери, бази даних, веб-сервіси тощо. Розглянемо деякі з серверних технологій, що найчастіше використовуються.</a:t>
            </a:r>
          </a:p>
          <a:p>
            <a:endParaRPr lang="uk-UA" dirty="0"/>
          </a:p>
        </p:txBody>
      </p:sp>
    </p:spTree>
    <p:extLst>
      <p:ext uri="{BB962C8B-B14F-4D97-AF65-F5344CB8AC3E}">
        <p14:creationId xmlns:p14="http://schemas.microsoft.com/office/powerpoint/2010/main" val="188319561"/>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1817</Words>
  <Application>Microsoft Office PowerPoint</Application>
  <PresentationFormat>Широкий екран</PresentationFormat>
  <Paragraphs>62</Paragraphs>
  <Slides>14</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14</vt:i4>
      </vt:variant>
    </vt:vector>
  </HeadingPairs>
  <TitlesOfParts>
    <vt:vector size="17" baseType="lpstr">
      <vt:lpstr>Arial</vt:lpstr>
      <vt:lpstr>Times New Roman</vt:lpstr>
      <vt:lpstr>Тема Office</vt:lpstr>
      <vt:lpstr>Архітектура додатків у хмарі</vt:lpstr>
      <vt:lpstr> Архітектура веб-додатків </vt:lpstr>
      <vt:lpstr> Компоненти архітектури веб-додатків </vt:lpstr>
      <vt:lpstr> Трирівнева архітектура </vt:lpstr>
      <vt:lpstr>Презентація PowerPoint</vt:lpstr>
      <vt:lpstr>Презентація PowerPoint</vt:lpstr>
      <vt:lpstr> Рівні сучасної архітектури веб-додатків </vt:lpstr>
      <vt:lpstr> Інтерфейсні технології, що найчастіше використовуються: </vt:lpstr>
      <vt:lpstr> Рівень подання: серверний компонент (внутрішня частина) </vt:lpstr>
      <vt:lpstr>Презентація PowerPoint</vt:lpstr>
      <vt:lpstr>Презентація PowerPoint</vt:lpstr>
      <vt:lpstr> Рівень подання: інтерфейс прикладного програмування (API) </vt:lpstr>
      <vt:lpstr> Рівень логіки: екземпляр сервера/екземпляр хмари </vt:lpstr>
      <vt:lpstr> Рівень даних: база даних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Архітектура додатків у хмарі</dc:title>
  <dc:creator>Оксана</dc:creator>
  <cp:lastModifiedBy>Оксана</cp:lastModifiedBy>
  <cp:revision>8</cp:revision>
  <dcterms:created xsi:type="dcterms:W3CDTF">2023-09-27T15:53:08Z</dcterms:created>
  <dcterms:modified xsi:type="dcterms:W3CDTF">2023-09-27T20:35:12Z</dcterms:modified>
</cp:coreProperties>
</file>