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1" d="100"/>
          <a:sy n="51" d="100"/>
        </p:scale>
        <p:origin x="102"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87D0A19-A772-4B20-B68E-21BAA27944D1}" type="datetimeFigureOut">
              <a:rPr lang="uk-UA" smtClean="0"/>
              <a:t>12.01.2026</a:t>
            </a:fld>
            <a:endParaRPr lang="uk-UA"/>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uk-UA"/>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0F875EC-80DA-49DC-912F-8CC021C3B7B8}" type="slidenum">
              <a:rPr lang="uk-UA" smtClean="0"/>
              <a:t>‹#›</a:t>
            </a:fld>
            <a:endParaRPr lang="uk-UA"/>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54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7D0A19-A772-4B20-B68E-21BAA27944D1}" type="datetimeFigureOut">
              <a:rPr lang="uk-UA" smtClean="0"/>
              <a:t>12.01.2026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0F875EC-80DA-49DC-912F-8CC021C3B7B8}" type="slidenum">
              <a:rPr lang="uk-UA" smtClean="0"/>
              <a:t>‹#›</a:t>
            </a:fld>
            <a:endParaRPr lang="uk-UA"/>
          </a:p>
        </p:txBody>
      </p:sp>
    </p:spTree>
    <p:extLst>
      <p:ext uri="{BB962C8B-B14F-4D97-AF65-F5344CB8AC3E}">
        <p14:creationId xmlns:p14="http://schemas.microsoft.com/office/powerpoint/2010/main" val="36441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7D0A19-A772-4B20-B68E-21BAA27944D1}" type="datetimeFigureOut">
              <a:rPr lang="uk-UA" smtClean="0"/>
              <a:t>12.01.2026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0F875EC-80DA-49DC-912F-8CC021C3B7B8}" type="slidenum">
              <a:rPr lang="uk-UA" smtClean="0"/>
              <a:t>‹#›</a:t>
            </a:fld>
            <a:endParaRPr lang="uk-UA"/>
          </a:p>
        </p:txBody>
      </p:sp>
    </p:spTree>
    <p:extLst>
      <p:ext uri="{BB962C8B-B14F-4D97-AF65-F5344CB8AC3E}">
        <p14:creationId xmlns:p14="http://schemas.microsoft.com/office/powerpoint/2010/main" val="75315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7D0A19-A772-4B20-B68E-21BAA27944D1}" type="datetimeFigureOut">
              <a:rPr lang="uk-UA" smtClean="0"/>
              <a:t>12.01.2026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0F875EC-80DA-49DC-912F-8CC021C3B7B8}" type="slidenum">
              <a:rPr lang="uk-UA" smtClean="0"/>
              <a:t>‹#›</a:t>
            </a:fld>
            <a:endParaRPr lang="uk-UA"/>
          </a:p>
        </p:txBody>
      </p:sp>
    </p:spTree>
    <p:extLst>
      <p:ext uri="{BB962C8B-B14F-4D97-AF65-F5344CB8AC3E}">
        <p14:creationId xmlns:p14="http://schemas.microsoft.com/office/powerpoint/2010/main" val="3212091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7D0A19-A772-4B20-B68E-21BAA27944D1}" type="datetimeFigureOut">
              <a:rPr lang="uk-UA" smtClean="0"/>
              <a:t>12.01.2026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0F875EC-80DA-49DC-912F-8CC021C3B7B8}" type="slidenum">
              <a:rPr lang="uk-UA" smtClean="0"/>
              <a:t>‹#›</a:t>
            </a:fld>
            <a:endParaRPr lang="uk-UA"/>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5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7D0A19-A772-4B20-B68E-21BAA27944D1}" type="datetimeFigureOut">
              <a:rPr lang="uk-UA" smtClean="0"/>
              <a:t>12.01.2026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0F875EC-80DA-49DC-912F-8CC021C3B7B8}" type="slidenum">
              <a:rPr lang="uk-UA" smtClean="0"/>
              <a:t>‹#›</a:t>
            </a:fld>
            <a:endParaRPr lang="uk-UA"/>
          </a:p>
        </p:txBody>
      </p:sp>
    </p:spTree>
    <p:extLst>
      <p:ext uri="{BB962C8B-B14F-4D97-AF65-F5344CB8AC3E}">
        <p14:creationId xmlns:p14="http://schemas.microsoft.com/office/powerpoint/2010/main" val="4244243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7D0A19-A772-4B20-B68E-21BAA27944D1}" type="datetimeFigureOut">
              <a:rPr lang="uk-UA" smtClean="0"/>
              <a:t>12.01.2026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80F875EC-80DA-49DC-912F-8CC021C3B7B8}" type="slidenum">
              <a:rPr lang="uk-UA" smtClean="0"/>
              <a:t>‹#›</a:t>
            </a:fld>
            <a:endParaRPr lang="uk-UA"/>
          </a:p>
        </p:txBody>
      </p:sp>
    </p:spTree>
    <p:extLst>
      <p:ext uri="{BB962C8B-B14F-4D97-AF65-F5344CB8AC3E}">
        <p14:creationId xmlns:p14="http://schemas.microsoft.com/office/powerpoint/2010/main" val="2851680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7D0A19-A772-4B20-B68E-21BAA27944D1}" type="datetimeFigureOut">
              <a:rPr lang="uk-UA" smtClean="0"/>
              <a:t>12.01.2026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80F875EC-80DA-49DC-912F-8CC021C3B7B8}" type="slidenum">
              <a:rPr lang="uk-UA" smtClean="0"/>
              <a:t>‹#›</a:t>
            </a:fld>
            <a:endParaRPr lang="uk-UA"/>
          </a:p>
        </p:txBody>
      </p:sp>
    </p:spTree>
    <p:extLst>
      <p:ext uri="{BB962C8B-B14F-4D97-AF65-F5344CB8AC3E}">
        <p14:creationId xmlns:p14="http://schemas.microsoft.com/office/powerpoint/2010/main" val="2558588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D0A19-A772-4B20-B68E-21BAA27944D1}" type="datetimeFigureOut">
              <a:rPr lang="uk-UA" smtClean="0"/>
              <a:t>12.01.2026</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80F875EC-80DA-49DC-912F-8CC021C3B7B8}" type="slidenum">
              <a:rPr lang="uk-UA" smtClean="0"/>
              <a:t>‹#›</a:t>
            </a:fld>
            <a:endParaRPr lang="uk-UA"/>
          </a:p>
        </p:txBody>
      </p:sp>
    </p:spTree>
    <p:extLst>
      <p:ext uri="{BB962C8B-B14F-4D97-AF65-F5344CB8AC3E}">
        <p14:creationId xmlns:p14="http://schemas.microsoft.com/office/powerpoint/2010/main" val="2738257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7D0A19-A772-4B20-B68E-21BAA27944D1}" type="datetimeFigureOut">
              <a:rPr lang="uk-UA" smtClean="0"/>
              <a:t>12.01.2026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0F875EC-80DA-49DC-912F-8CC021C3B7B8}" type="slidenum">
              <a:rPr lang="uk-UA" smtClean="0"/>
              <a:t>‹#›</a:t>
            </a:fld>
            <a:endParaRPr lang="uk-UA"/>
          </a:p>
        </p:txBody>
      </p:sp>
    </p:spTree>
    <p:extLst>
      <p:ext uri="{BB962C8B-B14F-4D97-AF65-F5344CB8AC3E}">
        <p14:creationId xmlns:p14="http://schemas.microsoft.com/office/powerpoint/2010/main" val="354114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7D0A19-A772-4B20-B68E-21BAA27944D1}" type="datetimeFigureOut">
              <a:rPr lang="uk-UA" smtClean="0"/>
              <a:t>12.01.2026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0F875EC-80DA-49DC-912F-8CC021C3B7B8}" type="slidenum">
              <a:rPr lang="uk-UA" smtClean="0"/>
              <a:t>‹#›</a:t>
            </a:fld>
            <a:endParaRPr lang="uk-UA"/>
          </a:p>
        </p:txBody>
      </p:sp>
    </p:spTree>
    <p:extLst>
      <p:ext uri="{BB962C8B-B14F-4D97-AF65-F5344CB8AC3E}">
        <p14:creationId xmlns:p14="http://schemas.microsoft.com/office/powerpoint/2010/main" val="418776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87D0A19-A772-4B20-B68E-21BAA27944D1}" type="datetimeFigureOut">
              <a:rPr lang="uk-UA" smtClean="0"/>
              <a:t>12.01.2026</a:t>
            </a:fld>
            <a:endParaRPr lang="uk-UA"/>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uk-UA"/>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80F875EC-80DA-49DC-912F-8CC021C3B7B8}" type="slidenum">
              <a:rPr lang="uk-UA" smtClean="0"/>
              <a:t>‹#›</a:t>
            </a:fld>
            <a:endParaRPr lang="uk-UA"/>
          </a:p>
        </p:txBody>
      </p:sp>
    </p:spTree>
    <p:extLst>
      <p:ext uri="{BB962C8B-B14F-4D97-AF65-F5344CB8AC3E}">
        <p14:creationId xmlns:p14="http://schemas.microsoft.com/office/powerpoint/2010/main" val="137120646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Хвороби картоплі</a:t>
            </a:r>
            <a:endParaRPr lang="uk-UA" dirty="0"/>
          </a:p>
        </p:txBody>
      </p:sp>
    </p:spTree>
    <p:extLst>
      <p:ext uri="{BB962C8B-B14F-4D97-AF65-F5344CB8AC3E}">
        <p14:creationId xmlns:p14="http://schemas.microsoft.com/office/powerpoint/2010/main" val="3614963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Джерелом інфекції АЛЬТЕРНАРІОЗ</a:t>
            </a:r>
            <a:endParaRPr lang="uk-UA" dirty="0"/>
          </a:p>
        </p:txBody>
      </p:sp>
      <p:sp>
        <p:nvSpPr>
          <p:cNvPr id="3" name="Объект 2"/>
          <p:cNvSpPr>
            <a:spLocks noGrp="1"/>
          </p:cNvSpPr>
          <p:nvPr>
            <p:ph idx="1"/>
          </p:nvPr>
        </p:nvSpPr>
        <p:spPr>
          <a:xfrm>
            <a:off x="1143001" y="2057400"/>
            <a:ext cx="5649686" cy="4038600"/>
          </a:xfrm>
        </p:spPr>
        <p:txBody>
          <a:bodyPr/>
          <a:lstStyle/>
          <a:p>
            <a:r>
              <a:rPr lang="uk-UA" b="1" dirty="0">
                <a:solidFill>
                  <a:srgbClr val="FF0000"/>
                </a:solidFill>
              </a:rPr>
              <a:t>Джерелом інфекції</a:t>
            </a:r>
            <a:r>
              <a:rPr lang="uk-UA" b="1" dirty="0"/>
              <a:t> </a:t>
            </a:r>
            <a:r>
              <a:rPr lang="uk-UA" dirty="0">
                <a:solidFill>
                  <a:schemeClr val="bg2">
                    <a:lumMod val="10000"/>
                  </a:schemeClr>
                </a:solidFill>
              </a:rPr>
              <a:t>є уражені рештки з конідіями, </a:t>
            </a:r>
            <a:r>
              <a:rPr lang="uk-UA" dirty="0" err="1">
                <a:solidFill>
                  <a:schemeClr val="bg2">
                    <a:lumMod val="10000"/>
                  </a:schemeClr>
                </a:solidFill>
              </a:rPr>
              <a:t>хламідоспорами</a:t>
            </a:r>
            <a:r>
              <a:rPr lang="uk-UA" dirty="0">
                <a:solidFill>
                  <a:schemeClr val="bg2">
                    <a:lumMod val="10000"/>
                  </a:schemeClr>
                </a:solidFill>
              </a:rPr>
              <a:t> та </a:t>
            </a:r>
            <a:r>
              <a:rPr lang="uk-UA" dirty="0" err="1">
                <a:solidFill>
                  <a:schemeClr val="bg2">
                    <a:lumMod val="10000"/>
                  </a:schemeClr>
                </a:solidFill>
              </a:rPr>
              <a:t>склероцієподібними</a:t>
            </a:r>
            <a:r>
              <a:rPr lang="uk-UA" dirty="0">
                <a:solidFill>
                  <a:schemeClr val="bg2">
                    <a:lumMod val="10000"/>
                  </a:schemeClr>
                </a:solidFill>
              </a:rPr>
              <a:t> скупченнями гіфів міцелію гриба. Під час вегетації гриби поширюються конідіями за допомогою вітру, крапель дощу або комахами. Гриби виділяють токсини, що є причиною пожовтіння і відмирання тканин. Розвитку хвороби сприяє спекотна погода, рясні дощі й роси і температура 22–24 </a:t>
            </a:r>
            <a:r>
              <a:rPr lang="uk-UA" dirty="0" err="1">
                <a:solidFill>
                  <a:schemeClr val="bg2">
                    <a:lumMod val="10000"/>
                  </a:schemeClr>
                </a:solidFill>
              </a:rPr>
              <a:t>оС</a:t>
            </a:r>
            <a:r>
              <a:rPr lang="uk-UA" dirty="0">
                <a:solidFill>
                  <a:schemeClr val="bg2">
                    <a:lumMod val="10000"/>
                  </a:schemeClr>
                </a:solidFill>
              </a:rPr>
              <a:t> (оптимальна 26 С), а також захворювання посилюється через дефіцит калію в ґрунті</a:t>
            </a:r>
            <a:r>
              <a:rPr lang="uk-UA" dirty="0"/>
              <a:t>.</a:t>
            </a:r>
          </a:p>
        </p:txBody>
      </p:sp>
      <p:pic>
        <p:nvPicPr>
          <p:cNvPr id="4" name="Рисунок 3"/>
          <p:cNvPicPr>
            <a:picLocks noChangeAspect="1"/>
          </p:cNvPicPr>
          <p:nvPr/>
        </p:nvPicPr>
        <p:blipFill>
          <a:blip r:embed="rId2"/>
          <a:stretch>
            <a:fillRect/>
          </a:stretch>
        </p:blipFill>
        <p:spPr>
          <a:xfrm>
            <a:off x="7184304" y="2057400"/>
            <a:ext cx="3679502" cy="2862399"/>
          </a:xfrm>
          <a:prstGeom prst="rect">
            <a:avLst/>
          </a:prstGeom>
        </p:spPr>
      </p:pic>
    </p:spTree>
    <p:extLst>
      <p:ext uri="{BB962C8B-B14F-4D97-AF65-F5344CB8AC3E}">
        <p14:creationId xmlns:p14="http://schemas.microsoft.com/office/powerpoint/2010/main" val="2600415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ШКОДОЧИННІСТЬ </a:t>
            </a:r>
            <a:r>
              <a:rPr lang="uk-UA" b="1" dirty="0"/>
              <a:t>АЛЬТЕРНАРІОЗ</a:t>
            </a:r>
            <a:endParaRPr lang="uk-UA" dirty="0"/>
          </a:p>
        </p:txBody>
      </p:sp>
      <p:sp>
        <p:nvSpPr>
          <p:cNvPr id="3" name="Объект 2"/>
          <p:cNvSpPr>
            <a:spLocks noGrp="1"/>
          </p:cNvSpPr>
          <p:nvPr>
            <p:ph idx="1"/>
          </p:nvPr>
        </p:nvSpPr>
        <p:spPr>
          <a:xfrm>
            <a:off x="4929051" y="2057400"/>
            <a:ext cx="6086820" cy="4038600"/>
          </a:xfrm>
        </p:spPr>
        <p:txBody>
          <a:bodyPr/>
          <a:lstStyle/>
          <a:p>
            <a:pPr marL="45720" indent="0">
              <a:buNone/>
            </a:pPr>
            <a:r>
              <a:rPr lang="uk-UA" b="1" dirty="0"/>
              <a:t>ШКОДОЧИННІСТЬ:</a:t>
            </a:r>
            <a:endParaRPr lang="uk-UA" dirty="0"/>
          </a:p>
          <a:p>
            <a:pPr marL="45720" indent="0">
              <a:buNone/>
            </a:pPr>
            <a:r>
              <a:rPr lang="uk-UA" dirty="0"/>
              <a:t>• зменшення асиміляційної поверхні рослин, </a:t>
            </a:r>
            <a:r>
              <a:rPr lang="uk-UA" dirty="0" smtClean="0"/>
              <a:t>що впливає </a:t>
            </a:r>
            <a:r>
              <a:rPr lang="uk-UA" dirty="0"/>
              <a:t>на розмір та крохмалистість бульб;</a:t>
            </a:r>
          </a:p>
          <a:p>
            <a:pPr marL="45720" indent="0">
              <a:buNone/>
            </a:pPr>
            <a:r>
              <a:rPr lang="uk-UA" dirty="0"/>
              <a:t>• втрата врожаю при зберіганні;</a:t>
            </a:r>
          </a:p>
          <a:p>
            <a:pPr marL="45720" indent="0">
              <a:buNone/>
            </a:pPr>
            <a:r>
              <a:rPr lang="uk-UA" dirty="0"/>
              <a:t>• недобір врожаю може становити 10–30 %, а в роки епіфітотії — 60%.</a:t>
            </a:r>
          </a:p>
          <a:p>
            <a:pPr marL="45720" indent="0">
              <a:buNone/>
            </a:pPr>
            <a:r>
              <a:rPr lang="uk-UA" dirty="0"/>
              <a:t/>
            </a:r>
            <a:br>
              <a:rPr lang="uk-UA" dirty="0"/>
            </a:br>
            <a:endParaRPr lang="uk-UA" dirty="0"/>
          </a:p>
        </p:txBody>
      </p:sp>
      <p:pic>
        <p:nvPicPr>
          <p:cNvPr id="4" name="Рисунок 3"/>
          <p:cNvPicPr>
            <a:picLocks noChangeAspect="1"/>
          </p:cNvPicPr>
          <p:nvPr/>
        </p:nvPicPr>
        <p:blipFill>
          <a:blip r:embed="rId2"/>
          <a:stretch>
            <a:fillRect/>
          </a:stretch>
        </p:blipFill>
        <p:spPr>
          <a:xfrm>
            <a:off x="1496105" y="2261235"/>
            <a:ext cx="3015039" cy="2955199"/>
          </a:xfrm>
          <a:prstGeom prst="rect">
            <a:avLst/>
          </a:prstGeom>
        </p:spPr>
      </p:pic>
    </p:spTree>
    <p:extLst>
      <p:ext uri="{BB962C8B-B14F-4D97-AF65-F5344CB8AC3E}">
        <p14:creationId xmlns:p14="http://schemas.microsoft.com/office/powerpoint/2010/main" val="4268488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ЗВИЧАЙНА </a:t>
            </a:r>
            <a:r>
              <a:rPr lang="uk-UA" b="1" dirty="0" smtClean="0"/>
              <a:t>ПАРША</a:t>
            </a:r>
            <a:endParaRPr lang="uk-UA" dirty="0"/>
          </a:p>
        </p:txBody>
      </p:sp>
      <p:sp>
        <p:nvSpPr>
          <p:cNvPr id="3" name="Объект 2"/>
          <p:cNvSpPr>
            <a:spLocks noGrp="1"/>
          </p:cNvSpPr>
          <p:nvPr>
            <p:ph idx="1"/>
          </p:nvPr>
        </p:nvSpPr>
        <p:spPr>
          <a:xfrm>
            <a:off x="1021080" y="4180113"/>
            <a:ext cx="9872871" cy="1924595"/>
          </a:xfrm>
        </p:spPr>
        <p:txBody>
          <a:bodyPr>
            <a:normAutofit fontScale="92500" lnSpcReduction="10000"/>
          </a:bodyPr>
          <a:lstStyle/>
          <a:p>
            <a:r>
              <a:rPr lang="uk-UA" dirty="0"/>
              <a:t>Звичайна </a:t>
            </a:r>
            <a:r>
              <a:rPr lang="uk-UA" dirty="0" err="1"/>
              <a:t>парша</a:t>
            </a:r>
            <a:r>
              <a:rPr lang="uk-UA" dirty="0"/>
              <a:t> уражує переважно бульби, на яких утворюються неглибокі виразки округлої або неправильної форми. Виразки зливаються у неглибокі канавки або смужки, що взаємно перетинаються у різних напрямках і нагадують сітку. Пошкоджені бульби вкриваються сильно розтрісканою корковою тканиною. На молодих бульбах зустрічається переважно плоска </a:t>
            </a:r>
            <a:r>
              <a:rPr lang="uk-UA" dirty="0" err="1"/>
              <a:t>парша</a:t>
            </a:r>
            <a:r>
              <a:rPr lang="uk-UA" dirty="0"/>
              <a:t>, що характеризується ураженням тільки шкірки або поверхневого шару перидерми, та опукла </a:t>
            </a:r>
            <a:r>
              <a:rPr lang="uk-UA" dirty="0" err="1"/>
              <a:t>парша</a:t>
            </a:r>
            <a:r>
              <a:rPr lang="uk-UA" dirty="0"/>
              <a:t>, яка має вигляд опуклих бородавок.</a:t>
            </a:r>
          </a:p>
        </p:txBody>
      </p:sp>
      <p:sp>
        <p:nvSpPr>
          <p:cNvPr id="4" name="Прямоугольник 3"/>
          <p:cNvSpPr/>
          <p:nvPr/>
        </p:nvSpPr>
        <p:spPr>
          <a:xfrm>
            <a:off x="1985554" y="1504295"/>
            <a:ext cx="8377646" cy="646331"/>
          </a:xfrm>
          <a:prstGeom prst="rect">
            <a:avLst/>
          </a:prstGeom>
        </p:spPr>
        <p:txBody>
          <a:bodyPr wrap="square">
            <a:spAutoFit/>
          </a:bodyPr>
          <a:lstStyle/>
          <a:p>
            <a:r>
              <a:rPr lang="uk-UA" b="1" dirty="0">
                <a:latin typeface="Noto Sans Display"/>
              </a:rPr>
              <a:t>Збудником </a:t>
            </a:r>
            <a:r>
              <a:rPr lang="uk-UA" i="1" dirty="0">
                <a:solidFill>
                  <a:srgbClr val="212121"/>
                </a:solidFill>
                <a:latin typeface="Noto Sans Display"/>
              </a:rPr>
              <a:t>звичайної парші є променисті гриби, або актиноміцети — </a:t>
            </a:r>
            <a:r>
              <a:rPr lang="en-US" i="1" dirty="0">
                <a:solidFill>
                  <a:srgbClr val="212121"/>
                </a:solidFill>
                <a:latin typeface="Noto Sans Display"/>
              </a:rPr>
              <a:t>Streptomyces scabies (</a:t>
            </a:r>
            <a:r>
              <a:rPr lang="en-US" i="1" dirty="0" err="1">
                <a:solidFill>
                  <a:srgbClr val="212121"/>
                </a:solidFill>
                <a:latin typeface="Noto Sans Display"/>
              </a:rPr>
              <a:t>Actinomycetes</a:t>
            </a:r>
            <a:r>
              <a:rPr lang="en-US" i="1" dirty="0">
                <a:solidFill>
                  <a:srgbClr val="212121"/>
                </a:solidFill>
                <a:latin typeface="Noto Sans Display"/>
              </a:rPr>
              <a:t> scabies).</a:t>
            </a:r>
            <a:endParaRPr lang="uk-UA" dirty="0"/>
          </a:p>
        </p:txBody>
      </p:sp>
      <p:pic>
        <p:nvPicPr>
          <p:cNvPr id="5" name="Рисунок 4"/>
          <p:cNvPicPr>
            <a:picLocks noChangeAspect="1"/>
          </p:cNvPicPr>
          <p:nvPr/>
        </p:nvPicPr>
        <p:blipFill>
          <a:blip r:embed="rId2"/>
          <a:stretch>
            <a:fillRect/>
          </a:stretch>
        </p:blipFill>
        <p:spPr>
          <a:xfrm>
            <a:off x="4111807" y="2111202"/>
            <a:ext cx="2976971" cy="1892562"/>
          </a:xfrm>
          <a:prstGeom prst="rect">
            <a:avLst/>
          </a:prstGeom>
        </p:spPr>
      </p:pic>
    </p:spTree>
    <p:extLst>
      <p:ext uri="{BB962C8B-B14F-4D97-AF65-F5344CB8AC3E}">
        <p14:creationId xmlns:p14="http://schemas.microsoft.com/office/powerpoint/2010/main" val="526579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09600"/>
            <a:ext cx="10718074" cy="1356360"/>
          </a:xfrm>
        </p:spPr>
        <p:txBody>
          <a:bodyPr/>
          <a:lstStyle/>
          <a:p>
            <a:r>
              <a:rPr lang="uk-UA" b="1" dirty="0"/>
              <a:t>Джерелом інфекції ЗВИЧАЙНА ПАРША</a:t>
            </a:r>
            <a:endParaRPr lang="uk-UA" dirty="0"/>
          </a:p>
        </p:txBody>
      </p:sp>
      <p:sp>
        <p:nvSpPr>
          <p:cNvPr id="3" name="Объект 2"/>
          <p:cNvSpPr>
            <a:spLocks noGrp="1"/>
          </p:cNvSpPr>
          <p:nvPr>
            <p:ph idx="1"/>
          </p:nvPr>
        </p:nvSpPr>
        <p:spPr>
          <a:xfrm>
            <a:off x="1143000" y="2057400"/>
            <a:ext cx="6189617" cy="4038600"/>
          </a:xfrm>
        </p:spPr>
        <p:txBody>
          <a:bodyPr>
            <a:normAutofit/>
          </a:bodyPr>
          <a:lstStyle/>
          <a:p>
            <a:r>
              <a:rPr lang="uk-UA" b="1" dirty="0">
                <a:solidFill>
                  <a:srgbClr val="FF0000"/>
                </a:solidFill>
              </a:rPr>
              <a:t>Джерелом інфекції</a:t>
            </a:r>
            <a:r>
              <a:rPr lang="uk-UA" b="1" dirty="0"/>
              <a:t> </a:t>
            </a:r>
            <a:r>
              <a:rPr lang="uk-UA" dirty="0">
                <a:solidFill>
                  <a:schemeClr val="bg2">
                    <a:lumMod val="10000"/>
                  </a:schemeClr>
                </a:solidFill>
              </a:rPr>
              <a:t>є посадковий матеріал картоплі та ґрунт. </a:t>
            </a:r>
            <a:r>
              <a:rPr lang="uk-UA" dirty="0" err="1">
                <a:solidFill>
                  <a:schemeClr val="bg2">
                    <a:lumMod val="10000"/>
                  </a:schemeClr>
                </a:solidFill>
              </a:rPr>
              <a:t>Патоген</a:t>
            </a:r>
            <a:r>
              <a:rPr lang="uk-UA" dirty="0">
                <a:solidFill>
                  <a:schemeClr val="bg2">
                    <a:lumMod val="10000"/>
                  </a:schemeClr>
                </a:solidFill>
              </a:rPr>
              <a:t>-аероб, оптимальна температура розвитку якого — 26–27 °С. Більше уражуються бульби на легких і суглинкових ґрунтах із </a:t>
            </a:r>
            <a:r>
              <a:rPr lang="uk-UA" dirty="0" err="1">
                <a:solidFill>
                  <a:schemeClr val="bg2">
                    <a:lumMod val="10000"/>
                  </a:schemeClr>
                </a:solidFill>
              </a:rPr>
              <a:t>слабколужною</a:t>
            </a:r>
            <a:r>
              <a:rPr lang="uk-UA" dirty="0">
                <a:solidFill>
                  <a:schemeClr val="bg2">
                    <a:lumMod val="10000"/>
                  </a:schemeClr>
                </a:solidFill>
              </a:rPr>
              <a:t> реакцією. На торфових ґрунтах, що мають кислу реакцію, хвороба майже не зустрічається. Осіннє внесення гною підвищує уражуваність бульб звичайною </a:t>
            </a:r>
            <a:r>
              <a:rPr lang="uk-UA" dirty="0" err="1" smtClean="0">
                <a:solidFill>
                  <a:schemeClr val="bg2">
                    <a:lumMod val="10000"/>
                  </a:schemeClr>
                </a:solidFill>
              </a:rPr>
              <a:t>паршеюї</a:t>
            </a:r>
            <a:endParaRPr lang="uk-UA" dirty="0">
              <a:solidFill>
                <a:schemeClr val="bg2">
                  <a:lumMod val="10000"/>
                </a:schemeClr>
              </a:solidFill>
            </a:endParaRPr>
          </a:p>
        </p:txBody>
      </p:sp>
      <p:pic>
        <p:nvPicPr>
          <p:cNvPr id="4" name="Рисунок 3"/>
          <p:cNvPicPr>
            <a:picLocks noChangeAspect="1"/>
          </p:cNvPicPr>
          <p:nvPr/>
        </p:nvPicPr>
        <p:blipFill>
          <a:blip r:embed="rId2"/>
          <a:stretch>
            <a:fillRect/>
          </a:stretch>
        </p:blipFill>
        <p:spPr>
          <a:xfrm>
            <a:off x="7594959" y="2057400"/>
            <a:ext cx="4173723" cy="3371306"/>
          </a:xfrm>
          <a:prstGeom prst="rect">
            <a:avLst/>
          </a:prstGeom>
        </p:spPr>
      </p:pic>
    </p:spTree>
    <p:extLst>
      <p:ext uri="{BB962C8B-B14F-4D97-AF65-F5344CB8AC3E}">
        <p14:creationId xmlns:p14="http://schemas.microsoft.com/office/powerpoint/2010/main" val="2459696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99" y="609600"/>
            <a:ext cx="10395857" cy="1356360"/>
          </a:xfrm>
        </p:spPr>
        <p:txBody>
          <a:bodyPr/>
          <a:lstStyle/>
          <a:p>
            <a:r>
              <a:rPr lang="uk-UA" b="1" dirty="0" smtClean="0"/>
              <a:t>ШКОДОЧИННІСТЬ </a:t>
            </a:r>
            <a:r>
              <a:rPr lang="uk-UA" b="1" dirty="0"/>
              <a:t>ЗВИЧАЙНА ПАРША</a:t>
            </a:r>
            <a:endParaRPr lang="uk-UA" dirty="0"/>
          </a:p>
        </p:txBody>
      </p:sp>
      <p:sp>
        <p:nvSpPr>
          <p:cNvPr id="3" name="Объект 2"/>
          <p:cNvSpPr>
            <a:spLocks noGrp="1"/>
          </p:cNvSpPr>
          <p:nvPr>
            <p:ph idx="1"/>
          </p:nvPr>
        </p:nvSpPr>
        <p:spPr>
          <a:xfrm>
            <a:off x="4415246" y="2057400"/>
            <a:ext cx="6600625" cy="4038600"/>
          </a:xfrm>
        </p:spPr>
        <p:txBody>
          <a:bodyPr/>
          <a:lstStyle/>
          <a:p>
            <a:pPr marL="45720" indent="0">
              <a:buNone/>
            </a:pPr>
            <a:r>
              <a:rPr lang="uk-UA" b="1" dirty="0">
                <a:solidFill>
                  <a:srgbClr val="FF0000"/>
                </a:solidFill>
              </a:rPr>
              <a:t>ШКОДОЧИННІСТЬ:</a:t>
            </a:r>
            <a:endParaRPr lang="uk-UA" dirty="0">
              <a:solidFill>
                <a:srgbClr val="FF0000"/>
              </a:solidFill>
            </a:endParaRPr>
          </a:p>
          <a:p>
            <a:pPr marL="45720" indent="0">
              <a:buNone/>
            </a:pPr>
            <a:r>
              <a:rPr lang="uk-UA" dirty="0">
                <a:solidFill>
                  <a:schemeClr val="bg2">
                    <a:lumMod val="10000"/>
                  </a:schemeClr>
                </a:solidFill>
              </a:rPr>
              <a:t>• уражені бульби втрачають товарний вигляд;</a:t>
            </a:r>
          </a:p>
          <a:p>
            <a:pPr marL="45720" indent="0">
              <a:buNone/>
            </a:pPr>
            <a:r>
              <a:rPr lang="uk-UA" dirty="0">
                <a:solidFill>
                  <a:schemeClr val="bg2">
                    <a:lumMod val="10000"/>
                  </a:schemeClr>
                </a:solidFill>
              </a:rPr>
              <a:t>• смакові якості знижуються, внаслідок зменшення вмісту крохмалю;</a:t>
            </a:r>
          </a:p>
          <a:p>
            <a:pPr marL="45720" indent="0">
              <a:buNone/>
            </a:pPr>
            <a:r>
              <a:rPr lang="uk-UA" dirty="0">
                <a:solidFill>
                  <a:schemeClr val="bg2">
                    <a:lumMod val="10000"/>
                  </a:schemeClr>
                </a:solidFill>
              </a:rPr>
              <a:t>• лежкість бульб знижується, тому під час зберігання вони значно швидше загнивають через заселення іншими </a:t>
            </a:r>
            <a:r>
              <a:rPr lang="uk-UA" dirty="0" err="1">
                <a:solidFill>
                  <a:schemeClr val="bg2">
                    <a:lumMod val="10000"/>
                  </a:schemeClr>
                </a:solidFill>
              </a:rPr>
              <a:t>патогенами</a:t>
            </a:r>
            <a:r>
              <a:rPr lang="uk-UA" dirty="0">
                <a:solidFill>
                  <a:schemeClr val="bg2">
                    <a:lumMod val="10000"/>
                  </a:schemeClr>
                </a:solidFill>
              </a:rPr>
              <a:t> в місцях ураження;</a:t>
            </a:r>
          </a:p>
          <a:p>
            <a:pPr marL="45720" indent="0">
              <a:buNone/>
            </a:pPr>
            <a:r>
              <a:rPr lang="uk-UA" dirty="0">
                <a:solidFill>
                  <a:schemeClr val="bg2">
                    <a:lumMod val="10000"/>
                  </a:schemeClr>
                </a:solidFill>
              </a:rPr>
              <a:t>• дуже уражені бульби непридатні для садіння, оскільки мають знижену схожість і дають низький урожай.</a:t>
            </a:r>
          </a:p>
          <a:p>
            <a:endParaRPr lang="uk-UA" dirty="0"/>
          </a:p>
        </p:txBody>
      </p:sp>
      <p:pic>
        <p:nvPicPr>
          <p:cNvPr id="4" name="Рисунок 3"/>
          <p:cNvPicPr>
            <a:picLocks noChangeAspect="1"/>
          </p:cNvPicPr>
          <p:nvPr/>
        </p:nvPicPr>
        <p:blipFill>
          <a:blip r:embed="rId2"/>
          <a:stretch>
            <a:fillRect/>
          </a:stretch>
        </p:blipFill>
        <p:spPr>
          <a:xfrm>
            <a:off x="832350" y="2057400"/>
            <a:ext cx="3451722" cy="3208429"/>
          </a:xfrm>
          <a:prstGeom prst="rect">
            <a:avLst/>
          </a:prstGeom>
        </p:spPr>
      </p:pic>
    </p:spTree>
    <p:extLst>
      <p:ext uri="{BB962C8B-B14F-4D97-AF65-F5344CB8AC3E}">
        <p14:creationId xmlns:p14="http://schemas.microsoft.com/office/powerpoint/2010/main" val="13150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09600"/>
            <a:ext cx="10596154" cy="1356360"/>
          </a:xfrm>
        </p:spPr>
        <p:txBody>
          <a:bodyPr/>
          <a:lstStyle/>
          <a:p>
            <a:r>
              <a:rPr lang="uk-UA" dirty="0" smtClean="0"/>
              <a:t> </a:t>
            </a:r>
            <a:r>
              <a:rPr lang="uk-UA" b="1" dirty="0"/>
              <a:t>СРІБЛЯСТА </a:t>
            </a:r>
            <a:r>
              <a:rPr lang="uk-UA" b="1" dirty="0" smtClean="0"/>
              <a:t>ПАРША </a:t>
            </a:r>
            <a:r>
              <a:rPr lang="uk-UA" b="1" dirty="0"/>
              <a:t>ЗВИЧАЙНА ПАРША</a:t>
            </a:r>
            <a:r>
              <a:rPr lang="uk-UA" b="1" dirty="0" smtClean="0"/>
              <a:t> </a:t>
            </a:r>
            <a:endParaRPr lang="uk-UA" dirty="0"/>
          </a:p>
        </p:txBody>
      </p:sp>
      <p:sp>
        <p:nvSpPr>
          <p:cNvPr id="3" name="Объект 2"/>
          <p:cNvSpPr>
            <a:spLocks noGrp="1"/>
          </p:cNvSpPr>
          <p:nvPr>
            <p:ph idx="1"/>
          </p:nvPr>
        </p:nvSpPr>
        <p:spPr>
          <a:xfrm>
            <a:off x="1143000" y="4119153"/>
            <a:ext cx="9872871" cy="1976845"/>
          </a:xfrm>
        </p:spPr>
        <p:txBody>
          <a:bodyPr>
            <a:normAutofit lnSpcReduction="10000"/>
          </a:bodyPr>
          <a:lstStyle/>
          <a:p>
            <a:pPr marL="45720" indent="0">
              <a:buNone/>
            </a:pPr>
            <a:r>
              <a:rPr lang="uk-UA" dirty="0" smtClean="0">
                <a:solidFill>
                  <a:schemeClr val="tx1">
                    <a:lumMod val="95000"/>
                    <a:lumOff val="5000"/>
                  </a:schemeClr>
                </a:solidFill>
              </a:rPr>
              <a:t>  Срібляста </a:t>
            </a:r>
            <a:r>
              <a:rPr lang="uk-UA" dirty="0" err="1">
                <a:solidFill>
                  <a:schemeClr val="tx1">
                    <a:lumMod val="95000"/>
                    <a:lumOff val="5000"/>
                  </a:schemeClr>
                </a:solidFill>
              </a:rPr>
              <a:t>парша</a:t>
            </a:r>
            <a:r>
              <a:rPr lang="uk-UA" dirty="0">
                <a:solidFill>
                  <a:schemeClr val="tx1">
                    <a:lumMod val="95000"/>
                    <a:lumOff val="5000"/>
                  </a:schemeClr>
                </a:solidFill>
              </a:rPr>
              <a:t> уражує бульби, внаслідок чого на поверхні утворюються злегка вдавлені сірувато-буруваті плями різного розміру вкриті легким нальотом. Пізніше шкірочка бульб біля плям відшаровується, куди проникає повітря, і місце ураження набуває сріблястого кольору, що добре спостерігається при змочуванні водою. Під шкірочкою, в місці ураження </a:t>
            </a:r>
            <a:r>
              <a:rPr lang="uk-UA" dirty="0" smtClean="0">
                <a:solidFill>
                  <a:schemeClr val="tx1">
                    <a:lumMod val="95000"/>
                    <a:lumOff val="5000"/>
                  </a:schemeClr>
                </a:solidFill>
              </a:rPr>
              <a:t>знаходиться </a:t>
            </a:r>
            <a:r>
              <a:rPr lang="uk-UA" dirty="0">
                <a:solidFill>
                  <a:schemeClr val="tx1">
                    <a:lumMod val="95000"/>
                    <a:lumOff val="5000"/>
                  </a:schemeClr>
                </a:solidFill>
              </a:rPr>
              <a:t>біла грибниця </a:t>
            </a:r>
            <a:r>
              <a:rPr lang="uk-UA" dirty="0" err="1">
                <a:solidFill>
                  <a:schemeClr val="tx1">
                    <a:lumMod val="95000"/>
                    <a:lumOff val="5000"/>
                  </a:schemeClr>
                </a:solidFill>
              </a:rPr>
              <a:t>патогену</a:t>
            </a:r>
            <a:r>
              <a:rPr lang="uk-UA" dirty="0">
                <a:solidFill>
                  <a:schemeClr val="tx1">
                    <a:lumMod val="95000"/>
                    <a:lumOff val="5000"/>
                  </a:schemeClr>
                </a:solidFill>
              </a:rPr>
              <a:t>, яка перетворюється на </a:t>
            </a:r>
            <a:r>
              <a:rPr lang="uk-UA" dirty="0" err="1">
                <a:solidFill>
                  <a:schemeClr val="tx1">
                    <a:lumMod val="95000"/>
                    <a:lumOff val="5000"/>
                  </a:schemeClr>
                </a:solidFill>
              </a:rPr>
              <a:t>склероціальні</a:t>
            </a:r>
            <a:r>
              <a:rPr lang="uk-UA" dirty="0">
                <a:solidFill>
                  <a:schemeClr val="tx1">
                    <a:lumMod val="95000"/>
                    <a:lumOff val="5000"/>
                  </a:schemeClr>
                </a:solidFill>
              </a:rPr>
              <a:t> клубочки.</a:t>
            </a:r>
          </a:p>
        </p:txBody>
      </p:sp>
      <p:sp>
        <p:nvSpPr>
          <p:cNvPr id="4" name="Прямоугольник 3"/>
          <p:cNvSpPr/>
          <p:nvPr/>
        </p:nvSpPr>
        <p:spPr>
          <a:xfrm>
            <a:off x="1672045" y="1504295"/>
            <a:ext cx="8682445" cy="646331"/>
          </a:xfrm>
          <a:prstGeom prst="rect">
            <a:avLst/>
          </a:prstGeom>
        </p:spPr>
        <p:txBody>
          <a:bodyPr wrap="square">
            <a:spAutoFit/>
          </a:bodyPr>
          <a:lstStyle/>
          <a:p>
            <a:r>
              <a:rPr lang="uk-UA" b="1" dirty="0">
                <a:latin typeface="Noto Sans Display"/>
              </a:rPr>
              <a:t>Збудником хвороби </a:t>
            </a:r>
            <a:r>
              <a:rPr lang="uk-UA" i="1" dirty="0">
                <a:solidFill>
                  <a:srgbClr val="212121"/>
                </a:solidFill>
                <a:latin typeface="Noto Sans Display"/>
              </a:rPr>
              <a:t>є </a:t>
            </a:r>
            <a:r>
              <a:rPr lang="uk-UA" i="1" dirty="0" err="1">
                <a:solidFill>
                  <a:srgbClr val="212121"/>
                </a:solidFill>
                <a:latin typeface="Noto Sans Display"/>
              </a:rPr>
              <a:t>мітоспоровий</a:t>
            </a:r>
            <a:r>
              <a:rPr lang="uk-UA" i="1" dirty="0">
                <a:solidFill>
                  <a:srgbClr val="212121"/>
                </a:solidFill>
                <a:latin typeface="Noto Sans Display"/>
              </a:rPr>
              <a:t> гриб </a:t>
            </a:r>
            <a:r>
              <a:rPr lang="en-US" i="1" dirty="0" err="1">
                <a:solidFill>
                  <a:srgbClr val="212121"/>
                </a:solidFill>
                <a:latin typeface="Noto Sans Display"/>
              </a:rPr>
              <a:t>Helminthosporium</a:t>
            </a:r>
            <a:r>
              <a:rPr lang="en-US" i="1" dirty="0">
                <a:solidFill>
                  <a:srgbClr val="212121"/>
                </a:solidFill>
                <a:latin typeface="Noto Sans Display"/>
              </a:rPr>
              <a:t> </a:t>
            </a:r>
            <a:r>
              <a:rPr lang="en-US" i="1" dirty="0" err="1">
                <a:solidFill>
                  <a:srgbClr val="212121"/>
                </a:solidFill>
                <a:latin typeface="Noto Sans Display"/>
              </a:rPr>
              <a:t>solani</a:t>
            </a:r>
            <a:r>
              <a:rPr lang="en-US" i="1" dirty="0">
                <a:solidFill>
                  <a:srgbClr val="212121"/>
                </a:solidFill>
                <a:latin typeface="Noto Sans Display"/>
              </a:rPr>
              <a:t> (</a:t>
            </a:r>
            <a:r>
              <a:rPr lang="en-US" i="1" dirty="0" err="1">
                <a:solidFill>
                  <a:srgbClr val="212121"/>
                </a:solidFill>
                <a:latin typeface="Noto Sans Display"/>
              </a:rPr>
              <a:t>Spondfiocladium</a:t>
            </a:r>
            <a:r>
              <a:rPr lang="en-US" i="1" dirty="0">
                <a:solidFill>
                  <a:srgbClr val="212121"/>
                </a:solidFill>
                <a:latin typeface="Noto Sans Display"/>
              </a:rPr>
              <a:t> </a:t>
            </a:r>
            <a:r>
              <a:rPr lang="en-US" i="1" dirty="0" err="1">
                <a:solidFill>
                  <a:srgbClr val="212121"/>
                </a:solidFill>
                <a:latin typeface="Noto Sans Display"/>
              </a:rPr>
              <a:t>atrovirens</a:t>
            </a:r>
            <a:r>
              <a:rPr lang="en-US" i="1" dirty="0">
                <a:solidFill>
                  <a:srgbClr val="212121"/>
                </a:solidFill>
                <a:latin typeface="Noto Sans Display"/>
              </a:rPr>
              <a:t>) </a:t>
            </a:r>
            <a:r>
              <a:rPr lang="uk-UA" i="1" dirty="0">
                <a:solidFill>
                  <a:srgbClr val="212121"/>
                </a:solidFill>
                <a:latin typeface="Noto Sans Display"/>
              </a:rPr>
              <a:t>порядку </a:t>
            </a:r>
            <a:r>
              <a:rPr lang="en-US" i="1" dirty="0" err="1">
                <a:solidFill>
                  <a:srgbClr val="212121"/>
                </a:solidFill>
                <a:latin typeface="Noto Sans Display"/>
              </a:rPr>
              <a:t>Hyphomycetales</a:t>
            </a:r>
            <a:r>
              <a:rPr lang="en-US" i="1" dirty="0">
                <a:solidFill>
                  <a:srgbClr val="212121"/>
                </a:solidFill>
                <a:latin typeface="Noto Sans Display"/>
              </a:rPr>
              <a:t>.</a:t>
            </a:r>
            <a:endParaRPr lang="uk-UA" dirty="0"/>
          </a:p>
        </p:txBody>
      </p:sp>
      <p:pic>
        <p:nvPicPr>
          <p:cNvPr id="3074" name="Picture 2" descr="Парша серебристая | Грибные болезни | «Сингента» в Росси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2731" y="2216046"/>
            <a:ext cx="3265716" cy="183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19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09600"/>
            <a:ext cx="10378440" cy="1356360"/>
          </a:xfrm>
        </p:spPr>
        <p:txBody>
          <a:bodyPr/>
          <a:lstStyle/>
          <a:p>
            <a:r>
              <a:rPr lang="uk-UA" b="1" dirty="0" smtClean="0"/>
              <a:t>Джерелом інфекції ЗВИЧАЙНА ПАРША </a:t>
            </a:r>
            <a:endParaRPr lang="uk-UA" dirty="0"/>
          </a:p>
        </p:txBody>
      </p:sp>
      <p:sp>
        <p:nvSpPr>
          <p:cNvPr id="3" name="Объект 2"/>
          <p:cNvSpPr>
            <a:spLocks noGrp="1"/>
          </p:cNvSpPr>
          <p:nvPr>
            <p:ph idx="1"/>
          </p:nvPr>
        </p:nvSpPr>
        <p:spPr>
          <a:xfrm>
            <a:off x="5382369" y="1965960"/>
            <a:ext cx="6139071" cy="4038600"/>
          </a:xfrm>
        </p:spPr>
        <p:txBody>
          <a:bodyPr/>
          <a:lstStyle/>
          <a:p>
            <a:r>
              <a:rPr lang="uk-UA" b="1" dirty="0">
                <a:solidFill>
                  <a:srgbClr val="FF0000"/>
                </a:solidFill>
              </a:rPr>
              <a:t>Джерелом інфекції</a:t>
            </a:r>
            <a:r>
              <a:rPr lang="uk-UA" b="1" dirty="0"/>
              <a:t> </a:t>
            </a:r>
            <a:r>
              <a:rPr lang="uk-UA" dirty="0">
                <a:solidFill>
                  <a:schemeClr val="tx1">
                    <a:lumMod val="95000"/>
                    <a:lumOff val="5000"/>
                  </a:schemeClr>
                </a:solidFill>
              </a:rPr>
              <a:t>є уражений посадковий матеріал картоплі й ґрунт, де гриб зберігається у вигляді </a:t>
            </a:r>
            <a:r>
              <a:rPr lang="uk-UA" dirty="0" err="1">
                <a:solidFill>
                  <a:schemeClr val="tx1">
                    <a:lumMod val="95000"/>
                    <a:lumOff val="5000"/>
                  </a:schemeClr>
                </a:solidFill>
              </a:rPr>
              <a:t>склероцій</a:t>
            </a:r>
            <a:r>
              <a:rPr lang="uk-UA" dirty="0">
                <a:solidFill>
                  <a:schemeClr val="tx1">
                    <a:lumMod val="95000"/>
                    <a:lumOff val="5000"/>
                  </a:schemeClr>
                </a:solidFill>
              </a:rPr>
              <a:t>. В умовах підвищеної вологості гриб утворює </a:t>
            </a:r>
            <a:r>
              <a:rPr lang="uk-UA" dirty="0" err="1">
                <a:solidFill>
                  <a:schemeClr val="tx1">
                    <a:lumMod val="95000"/>
                    <a:lumOff val="5000"/>
                  </a:schemeClr>
                </a:solidFill>
              </a:rPr>
              <a:t>конідіальне</a:t>
            </a:r>
            <a:r>
              <a:rPr lang="uk-UA" dirty="0">
                <a:solidFill>
                  <a:schemeClr val="tx1">
                    <a:lumMod val="95000"/>
                    <a:lumOff val="5000"/>
                  </a:schemeClr>
                </a:solidFill>
              </a:rPr>
              <a:t> </a:t>
            </a:r>
            <a:r>
              <a:rPr lang="uk-UA" dirty="0" err="1">
                <a:solidFill>
                  <a:schemeClr val="tx1">
                    <a:lumMod val="95000"/>
                    <a:lumOff val="5000"/>
                  </a:schemeClr>
                </a:solidFill>
              </a:rPr>
              <a:t>спороношення</a:t>
            </a:r>
            <a:r>
              <a:rPr lang="uk-UA" dirty="0">
                <a:solidFill>
                  <a:schemeClr val="tx1">
                    <a:lumMod val="95000"/>
                    <a:lumOff val="5000"/>
                  </a:schemeClr>
                </a:solidFill>
              </a:rPr>
              <a:t>. Конідії проростають за температури 6–32 0С. Хвороба частіше розвивається на легких ґрунтах при підвищеній температурі на початку формування бульб.</a:t>
            </a:r>
          </a:p>
        </p:txBody>
      </p:sp>
      <p:pic>
        <p:nvPicPr>
          <p:cNvPr id="4098" name="Picture 2" descr="Болезни картофеля: такая разная парша | www.sotki.ru | Ваши 6 сото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828" y="2098766"/>
            <a:ext cx="3693965" cy="2450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516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09600"/>
            <a:ext cx="10404566" cy="1356360"/>
          </a:xfrm>
        </p:spPr>
        <p:txBody>
          <a:bodyPr/>
          <a:lstStyle/>
          <a:p>
            <a:r>
              <a:rPr lang="uk-UA" b="1" dirty="0" smtClean="0"/>
              <a:t>ШКІДЛИВІСТЬ </a:t>
            </a:r>
            <a:r>
              <a:rPr lang="uk-UA" b="1" dirty="0" smtClean="0"/>
              <a:t>ЗВИЧАЙНА </a:t>
            </a:r>
            <a:r>
              <a:rPr lang="uk-UA" b="1" dirty="0"/>
              <a:t>ПАРША</a:t>
            </a:r>
            <a:endParaRPr lang="uk-UA" dirty="0"/>
          </a:p>
        </p:txBody>
      </p:sp>
      <p:sp>
        <p:nvSpPr>
          <p:cNvPr id="3" name="Объект 2"/>
          <p:cNvSpPr>
            <a:spLocks noGrp="1"/>
          </p:cNvSpPr>
          <p:nvPr>
            <p:ph idx="1"/>
          </p:nvPr>
        </p:nvSpPr>
        <p:spPr>
          <a:xfrm>
            <a:off x="5155474" y="2057400"/>
            <a:ext cx="5860397" cy="4038600"/>
          </a:xfrm>
        </p:spPr>
        <p:txBody>
          <a:bodyPr/>
          <a:lstStyle/>
          <a:p>
            <a:pPr marL="45720" indent="0">
              <a:buNone/>
            </a:pPr>
            <a:r>
              <a:rPr lang="uk-UA" b="1" dirty="0">
                <a:solidFill>
                  <a:srgbClr val="FF0000"/>
                </a:solidFill>
              </a:rPr>
              <a:t>ШКОДОЧИННІСТЬ:</a:t>
            </a:r>
            <a:endParaRPr lang="uk-UA" dirty="0">
              <a:solidFill>
                <a:srgbClr val="FF0000"/>
              </a:solidFill>
            </a:endParaRPr>
          </a:p>
          <a:p>
            <a:pPr marL="45720" indent="0">
              <a:buNone/>
            </a:pPr>
            <a:r>
              <a:rPr lang="uk-UA" dirty="0">
                <a:solidFill>
                  <a:schemeClr val="tx1">
                    <a:lumMod val="95000"/>
                    <a:lumOff val="5000"/>
                  </a:schemeClr>
                </a:solidFill>
              </a:rPr>
              <a:t>• інфіковані бульби легко уражуються вторинною інфекцією;</a:t>
            </a:r>
          </a:p>
          <a:p>
            <a:pPr marL="45720" indent="0">
              <a:buNone/>
            </a:pPr>
            <a:r>
              <a:rPr lang="uk-UA" dirty="0">
                <a:solidFill>
                  <a:schemeClr val="tx1">
                    <a:lumMod val="95000"/>
                    <a:lumOff val="5000"/>
                  </a:schemeClr>
                </a:solidFill>
              </a:rPr>
              <a:t>• погіршення товарної якості продукції;</a:t>
            </a:r>
          </a:p>
          <a:p>
            <a:pPr marL="45720" indent="0">
              <a:buNone/>
            </a:pPr>
            <a:r>
              <a:rPr lang="uk-UA" dirty="0">
                <a:solidFill>
                  <a:schemeClr val="tx1">
                    <a:lumMod val="95000"/>
                    <a:lumOff val="5000"/>
                  </a:schemeClr>
                </a:solidFill>
              </a:rPr>
              <a:t>• недобір урожаю бульб картоплі від сріблястої парші може досягати 25 % і більше</a:t>
            </a:r>
            <a:r>
              <a:rPr lang="uk-UA" dirty="0"/>
              <a:t>.</a:t>
            </a:r>
          </a:p>
          <a:p>
            <a:endParaRPr lang="uk-UA" dirty="0"/>
          </a:p>
        </p:txBody>
      </p:sp>
      <p:pic>
        <p:nvPicPr>
          <p:cNvPr id="5122" name="Picture 2" descr="Парша на картофеле: причины появления, способы борьбы,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663" y="2354719"/>
            <a:ext cx="3072402" cy="1890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737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11731" y="2490652"/>
            <a:ext cx="9875520" cy="1356360"/>
          </a:xfrm>
        </p:spPr>
        <p:txBody>
          <a:bodyPr/>
          <a:lstStyle/>
          <a:p>
            <a:r>
              <a:rPr lang="uk-UA" dirty="0" smtClean="0"/>
              <a:t>ДЯКУЮ ЗА УВАГУ</a:t>
            </a:r>
            <a:endParaRPr lang="uk-UA" dirty="0"/>
          </a:p>
        </p:txBody>
      </p:sp>
    </p:spTree>
    <p:extLst>
      <p:ext uri="{BB962C8B-B14F-4D97-AF65-F5344CB8AC3E}">
        <p14:creationId xmlns:p14="http://schemas.microsoft.com/office/powerpoint/2010/main" val="3960833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7505" y="126274"/>
            <a:ext cx="9875520" cy="762000"/>
          </a:xfrm>
        </p:spPr>
        <p:txBody>
          <a:bodyPr/>
          <a:lstStyle/>
          <a:p>
            <a:pPr algn="ctr"/>
            <a:r>
              <a:rPr lang="uk-UA" dirty="0" smtClean="0"/>
              <a:t>Зміст </a:t>
            </a:r>
            <a:endParaRPr lang="uk-UA" dirty="0"/>
          </a:p>
        </p:txBody>
      </p:sp>
      <p:sp>
        <p:nvSpPr>
          <p:cNvPr id="3" name="Объект 2"/>
          <p:cNvSpPr>
            <a:spLocks noGrp="1"/>
          </p:cNvSpPr>
          <p:nvPr>
            <p:ph idx="1"/>
          </p:nvPr>
        </p:nvSpPr>
        <p:spPr>
          <a:xfrm>
            <a:off x="1506582" y="888273"/>
            <a:ext cx="9317701" cy="5625737"/>
          </a:xfrm>
        </p:spPr>
        <p:txBody>
          <a:bodyPr>
            <a:noAutofit/>
          </a:bodyPr>
          <a:lstStyle/>
          <a:p>
            <a:pPr marL="502920" indent="-457200">
              <a:buAutoNum type="arabicParenR"/>
            </a:pPr>
            <a:r>
              <a:rPr lang="uk-UA" sz="1500" b="1" dirty="0" smtClean="0">
                <a:latin typeface="Times New Roman" panose="02020603050405020304" pitchFamily="18" charset="0"/>
                <a:cs typeface="Times New Roman" panose="02020603050405020304" pitchFamily="18" charset="0"/>
              </a:rPr>
              <a:t>РИЗОКТОНІОЗ </a:t>
            </a:r>
            <a:r>
              <a:rPr lang="uk-UA" sz="1500" b="1" dirty="0">
                <a:latin typeface="Times New Roman" panose="02020603050405020304" pitchFamily="18" charset="0"/>
                <a:cs typeface="Times New Roman" panose="02020603050405020304" pitchFamily="18" charset="0"/>
              </a:rPr>
              <a:t>(ЧОРНА ПАРША</a:t>
            </a:r>
            <a:r>
              <a:rPr lang="uk-UA" sz="1500" b="1" dirty="0" smtClean="0">
                <a:latin typeface="Times New Roman" panose="02020603050405020304" pitchFamily="18" charset="0"/>
                <a:cs typeface="Times New Roman" panose="02020603050405020304" pitchFamily="18" charset="0"/>
              </a:rPr>
              <a:t>)</a:t>
            </a:r>
          </a:p>
          <a:p>
            <a:pPr marL="502920" indent="-457200">
              <a:buAutoNum type="arabicParenR"/>
            </a:pPr>
            <a:r>
              <a:rPr lang="uk-UA" sz="1500" b="1" dirty="0">
                <a:latin typeface="Times New Roman" panose="02020603050405020304" pitchFamily="18" charset="0"/>
                <a:cs typeface="Times New Roman" panose="02020603050405020304" pitchFamily="18" charset="0"/>
              </a:rPr>
              <a:t>Джерелом інфекції </a:t>
            </a:r>
            <a:r>
              <a:rPr lang="uk-UA" sz="1500" b="1" dirty="0" smtClean="0">
                <a:latin typeface="Times New Roman" panose="02020603050405020304" pitchFamily="18" charset="0"/>
                <a:cs typeface="Times New Roman" panose="02020603050405020304" pitchFamily="18" charset="0"/>
              </a:rPr>
              <a:t>РИЗОКТОНІОЗ</a:t>
            </a:r>
          </a:p>
          <a:p>
            <a:pPr marL="502920" indent="-457200">
              <a:buAutoNum type="arabicParenR"/>
            </a:pPr>
            <a:r>
              <a:rPr lang="uk-UA" sz="1500" b="1" dirty="0" smtClean="0">
                <a:latin typeface="Times New Roman" panose="02020603050405020304" pitchFamily="18" charset="0"/>
                <a:cs typeface="Times New Roman" panose="02020603050405020304" pitchFamily="18" charset="0"/>
              </a:rPr>
              <a:t>ШКОДОЧИНІСТЬ РИЗОКТОНІОЗ</a:t>
            </a:r>
          </a:p>
          <a:p>
            <a:pPr marL="502920" indent="-457200">
              <a:buAutoNum type="arabicParenR"/>
            </a:pPr>
            <a:r>
              <a:rPr lang="uk-UA" sz="1500" b="1" dirty="0">
                <a:latin typeface="Times New Roman" panose="02020603050405020304" pitchFamily="18" charset="0"/>
                <a:cs typeface="Times New Roman" panose="02020603050405020304" pitchFamily="18" charset="0"/>
              </a:rPr>
              <a:t>ФІТОФТОРОЗ </a:t>
            </a:r>
            <a:r>
              <a:rPr lang="uk-UA" sz="1500" b="1" dirty="0" smtClean="0">
                <a:latin typeface="Times New Roman" panose="02020603050405020304" pitchFamily="18" charset="0"/>
                <a:cs typeface="Times New Roman" panose="02020603050405020304" pitchFamily="18" charset="0"/>
              </a:rPr>
              <a:t>КАРТОПЛІ</a:t>
            </a:r>
          </a:p>
          <a:p>
            <a:pPr marL="502920" indent="-457200">
              <a:buAutoNum type="arabicParenR"/>
            </a:pPr>
            <a:r>
              <a:rPr lang="uk-UA" sz="1500" b="1" dirty="0">
                <a:latin typeface="Times New Roman" panose="02020603050405020304" pitchFamily="18" charset="0"/>
                <a:cs typeface="Times New Roman" panose="02020603050405020304" pitchFamily="18" charset="0"/>
              </a:rPr>
              <a:t>Джерелом інфекції  ФІТОФТОРОЗ </a:t>
            </a:r>
            <a:endParaRPr lang="uk-UA" sz="1500" b="1" dirty="0" smtClean="0">
              <a:latin typeface="Times New Roman" panose="02020603050405020304" pitchFamily="18" charset="0"/>
              <a:cs typeface="Times New Roman" panose="02020603050405020304" pitchFamily="18" charset="0"/>
            </a:endParaRPr>
          </a:p>
          <a:p>
            <a:pPr marL="502920" indent="-457200">
              <a:buAutoNum type="arabicParenR"/>
            </a:pPr>
            <a:r>
              <a:rPr lang="uk-UA" sz="1500" b="1" dirty="0">
                <a:latin typeface="Times New Roman" panose="02020603050405020304" pitchFamily="18" charset="0"/>
                <a:cs typeface="Times New Roman" panose="02020603050405020304" pitchFamily="18" charset="0"/>
              </a:rPr>
              <a:t>ШКОДОЧИННІСТЬ </a:t>
            </a:r>
            <a:r>
              <a:rPr lang="uk-UA" sz="1500" b="1" dirty="0" smtClean="0">
                <a:latin typeface="Times New Roman" panose="02020603050405020304" pitchFamily="18" charset="0"/>
                <a:cs typeface="Times New Roman" panose="02020603050405020304" pitchFamily="18" charset="0"/>
              </a:rPr>
              <a:t>ФІТОФТОРОЗ</a:t>
            </a:r>
          </a:p>
          <a:p>
            <a:pPr marL="502920" indent="-457200">
              <a:buAutoNum type="arabicParenR"/>
            </a:pPr>
            <a:r>
              <a:rPr lang="uk-UA" sz="1500" b="1" dirty="0">
                <a:latin typeface="Times New Roman" panose="02020603050405020304" pitchFamily="18" charset="0"/>
                <a:cs typeface="Times New Roman" panose="02020603050405020304" pitchFamily="18" charset="0"/>
              </a:rPr>
              <a:t> </a:t>
            </a:r>
            <a:r>
              <a:rPr lang="uk-UA" sz="1500" b="1" dirty="0" smtClean="0">
                <a:latin typeface="Times New Roman" panose="02020603050405020304" pitchFamily="18" charset="0"/>
                <a:cs typeface="Times New Roman" panose="02020603050405020304" pitchFamily="18" charset="0"/>
              </a:rPr>
              <a:t>АЛЬТЕРНАРІОЗ</a:t>
            </a:r>
          </a:p>
          <a:p>
            <a:pPr marL="502920" indent="-457200">
              <a:buAutoNum type="arabicParenR"/>
            </a:pPr>
            <a:r>
              <a:rPr lang="uk-UA" sz="1500" b="1" dirty="0">
                <a:latin typeface="Times New Roman" panose="02020603050405020304" pitchFamily="18" charset="0"/>
                <a:cs typeface="Times New Roman" panose="02020603050405020304" pitchFamily="18" charset="0"/>
              </a:rPr>
              <a:t>Джерелом інфекції </a:t>
            </a:r>
            <a:r>
              <a:rPr lang="uk-UA" sz="1500" b="1" dirty="0" smtClean="0">
                <a:latin typeface="Times New Roman" panose="02020603050405020304" pitchFamily="18" charset="0"/>
                <a:cs typeface="Times New Roman" panose="02020603050405020304" pitchFamily="18" charset="0"/>
              </a:rPr>
              <a:t>АЛЬТЕРНАРІОЗ</a:t>
            </a:r>
          </a:p>
          <a:p>
            <a:pPr marL="502920" indent="-457200">
              <a:buAutoNum type="arabicParenR"/>
            </a:pPr>
            <a:r>
              <a:rPr lang="uk-UA" sz="1500" b="1" dirty="0">
                <a:latin typeface="Times New Roman" panose="02020603050405020304" pitchFamily="18" charset="0"/>
                <a:cs typeface="Times New Roman" panose="02020603050405020304" pitchFamily="18" charset="0"/>
              </a:rPr>
              <a:t>ШКОДОЧИННІСТЬ </a:t>
            </a:r>
            <a:r>
              <a:rPr lang="uk-UA" sz="1500" b="1" dirty="0" smtClean="0">
                <a:latin typeface="Times New Roman" panose="02020603050405020304" pitchFamily="18" charset="0"/>
                <a:cs typeface="Times New Roman" panose="02020603050405020304" pitchFamily="18" charset="0"/>
              </a:rPr>
              <a:t>АЛЬТЕРНАРІОЗ</a:t>
            </a:r>
          </a:p>
          <a:p>
            <a:pPr marL="502920" indent="-457200">
              <a:buAutoNum type="arabicParenR"/>
            </a:pPr>
            <a:r>
              <a:rPr lang="uk-UA" sz="1500" b="1" dirty="0">
                <a:latin typeface="Times New Roman" panose="02020603050405020304" pitchFamily="18" charset="0"/>
                <a:cs typeface="Times New Roman" panose="02020603050405020304" pitchFamily="18" charset="0"/>
              </a:rPr>
              <a:t>ЗВИЧАЙНА </a:t>
            </a:r>
            <a:r>
              <a:rPr lang="uk-UA" sz="1500" b="1" dirty="0" smtClean="0">
                <a:latin typeface="Times New Roman" panose="02020603050405020304" pitchFamily="18" charset="0"/>
                <a:cs typeface="Times New Roman" panose="02020603050405020304" pitchFamily="18" charset="0"/>
              </a:rPr>
              <a:t>ПАРША</a:t>
            </a:r>
          </a:p>
          <a:p>
            <a:pPr marL="502920" indent="-457200">
              <a:buAutoNum type="arabicParenR"/>
            </a:pPr>
            <a:r>
              <a:rPr lang="uk-UA" sz="1500" b="1" dirty="0">
                <a:latin typeface="Times New Roman" panose="02020603050405020304" pitchFamily="18" charset="0"/>
                <a:cs typeface="Times New Roman" panose="02020603050405020304" pitchFamily="18" charset="0"/>
              </a:rPr>
              <a:t>Джерелом інфекції ЗВИЧАЙНА </a:t>
            </a:r>
            <a:r>
              <a:rPr lang="uk-UA" sz="1500" b="1" dirty="0" smtClean="0">
                <a:latin typeface="Times New Roman" panose="02020603050405020304" pitchFamily="18" charset="0"/>
                <a:cs typeface="Times New Roman" panose="02020603050405020304" pitchFamily="18" charset="0"/>
              </a:rPr>
              <a:t>ПАРША</a:t>
            </a:r>
          </a:p>
          <a:p>
            <a:pPr marL="502920" indent="-457200">
              <a:buAutoNum type="arabicParenR"/>
            </a:pPr>
            <a:r>
              <a:rPr lang="uk-UA" sz="1500" b="1" dirty="0">
                <a:latin typeface="Times New Roman" panose="02020603050405020304" pitchFamily="18" charset="0"/>
                <a:cs typeface="Times New Roman" panose="02020603050405020304" pitchFamily="18" charset="0"/>
              </a:rPr>
              <a:t>ШКОДОЧИННІСТЬ ЗВИЧАЙНА </a:t>
            </a:r>
            <a:r>
              <a:rPr lang="uk-UA" sz="1500" b="1" dirty="0" smtClean="0">
                <a:latin typeface="Times New Roman" panose="02020603050405020304" pitchFamily="18" charset="0"/>
                <a:cs typeface="Times New Roman" panose="02020603050405020304" pitchFamily="18" charset="0"/>
              </a:rPr>
              <a:t>ПАРША</a:t>
            </a:r>
          </a:p>
          <a:p>
            <a:pPr marL="502920" indent="-457200">
              <a:buAutoNum type="arabicParenR"/>
            </a:pPr>
            <a:r>
              <a:rPr lang="uk-UA" sz="1500" b="1" dirty="0">
                <a:latin typeface="Times New Roman" panose="02020603050405020304" pitchFamily="18" charset="0"/>
                <a:cs typeface="Times New Roman" panose="02020603050405020304" pitchFamily="18" charset="0"/>
              </a:rPr>
              <a:t> СРІБЛЯСТА ПАРША ЗВИЧАЙНА </a:t>
            </a:r>
            <a:r>
              <a:rPr lang="uk-UA" sz="1500" b="1" dirty="0" smtClean="0">
                <a:latin typeface="Times New Roman" panose="02020603050405020304" pitchFamily="18" charset="0"/>
                <a:cs typeface="Times New Roman" panose="02020603050405020304" pitchFamily="18" charset="0"/>
              </a:rPr>
              <a:t>ПАРША</a:t>
            </a:r>
          </a:p>
          <a:p>
            <a:pPr marL="502920" indent="-457200">
              <a:buAutoNum type="arabicParenR"/>
            </a:pPr>
            <a:r>
              <a:rPr lang="uk-UA" sz="1500" b="1" dirty="0" smtClean="0">
                <a:latin typeface="Times New Roman" panose="02020603050405020304" pitchFamily="18" charset="0"/>
                <a:cs typeface="Times New Roman" panose="02020603050405020304" pitchFamily="18" charset="0"/>
              </a:rPr>
              <a:t> </a:t>
            </a:r>
            <a:r>
              <a:rPr lang="uk-UA" sz="1600" b="1" dirty="0">
                <a:latin typeface="Times New Roman" panose="02020603050405020304" pitchFamily="18" charset="0"/>
                <a:cs typeface="Times New Roman" panose="02020603050405020304" pitchFamily="18" charset="0"/>
              </a:rPr>
              <a:t>Джерелом інфекції ЗВИЧАЙНА ПАРША </a:t>
            </a:r>
            <a:endParaRPr lang="uk-UA" sz="1600" b="1" dirty="0" smtClean="0">
              <a:latin typeface="Times New Roman" panose="02020603050405020304" pitchFamily="18" charset="0"/>
              <a:cs typeface="Times New Roman" panose="02020603050405020304" pitchFamily="18" charset="0"/>
            </a:endParaRPr>
          </a:p>
          <a:p>
            <a:pPr marL="502920" indent="-457200">
              <a:buAutoNum type="arabicParenR"/>
            </a:pPr>
            <a:r>
              <a:rPr lang="uk-UA" sz="1600" b="1" dirty="0">
                <a:latin typeface="Times New Roman" panose="02020603050405020304" pitchFamily="18" charset="0"/>
                <a:cs typeface="Times New Roman" panose="02020603050405020304" pitchFamily="18" charset="0"/>
              </a:rPr>
              <a:t>ШКОДОЧИННІСТЬ ЗВИЧАЙНА ПАРША</a:t>
            </a:r>
            <a:endParaRPr lang="uk-UA" sz="1500" b="1" dirty="0" smtClean="0">
              <a:latin typeface="Times New Roman" panose="02020603050405020304" pitchFamily="18" charset="0"/>
              <a:cs typeface="Times New Roman" panose="02020603050405020304" pitchFamily="18" charset="0"/>
            </a:endParaRPr>
          </a:p>
          <a:p>
            <a:pPr marL="502920" indent="-457200">
              <a:buAutoNum type="arabicParenR"/>
            </a:pPr>
            <a:endParaRPr lang="uk-UA" sz="1800" b="1" dirty="0" smtClean="0">
              <a:latin typeface="Times New Roman" panose="02020603050405020304" pitchFamily="18" charset="0"/>
              <a:cs typeface="Times New Roman" panose="02020603050405020304" pitchFamily="18" charset="0"/>
            </a:endParaRPr>
          </a:p>
          <a:p>
            <a:pPr marL="502920" indent="-457200">
              <a:buAutoNum type="arabicParenR"/>
            </a:pPr>
            <a:endParaRPr lang="uk-UA"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3181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РИЗОКТОНІОЗ (ЧОРНА ПАРША)</a:t>
            </a:r>
            <a:endParaRPr lang="uk-UA" dirty="0"/>
          </a:p>
        </p:txBody>
      </p:sp>
      <p:sp>
        <p:nvSpPr>
          <p:cNvPr id="3" name="Объект 2"/>
          <p:cNvSpPr>
            <a:spLocks noGrp="1"/>
          </p:cNvSpPr>
          <p:nvPr>
            <p:ph idx="1"/>
          </p:nvPr>
        </p:nvSpPr>
        <p:spPr>
          <a:xfrm>
            <a:off x="1143000" y="3988526"/>
            <a:ext cx="9872871" cy="2107474"/>
          </a:xfrm>
        </p:spPr>
        <p:txBody>
          <a:bodyPr>
            <a:normAutofit/>
          </a:bodyPr>
          <a:lstStyle/>
          <a:p>
            <a:r>
              <a:rPr lang="uk-UA" sz="1900" dirty="0">
                <a:solidFill>
                  <a:schemeClr val="tx1">
                    <a:lumMod val="95000"/>
                    <a:lumOff val="5000"/>
                  </a:schemeClr>
                </a:solidFill>
              </a:rPr>
              <a:t>Ризоктоніоз уражує бульби, паростки, стебла, столони, рідше корені дорослих рослин. На поверхні </a:t>
            </a:r>
            <a:r>
              <a:rPr lang="uk-UA" sz="1900" dirty="0" smtClean="0">
                <a:solidFill>
                  <a:schemeClr val="tx1">
                    <a:lumMod val="95000"/>
                    <a:lumOff val="5000"/>
                  </a:schemeClr>
                </a:solidFill>
              </a:rPr>
              <a:t>бульб </a:t>
            </a:r>
            <a:r>
              <a:rPr lang="uk-UA" sz="1900" dirty="0">
                <a:solidFill>
                  <a:schemeClr val="tx1">
                    <a:lumMod val="95000"/>
                    <a:lumOff val="5000"/>
                  </a:schemeClr>
                </a:solidFill>
              </a:rPr>
              <a:t>утворюються чорні опуклі </a:t>
            </a:r>
            <a:r>
              <a:rPr lang="uk-UA" sz="1900" dirty="0" err="1">
                <a:solidFill>
                  <a:schemeClr val="tx1">
                    <a:lumMod val="95000"/>
                    <a:lumOff val="5000"/>
                  </a:schemeClr>
                </a:solidFill>
              </a:rPr>
              <a:t>склероції</a:t>
            </a:r>
            <a:r>
              <a:rPr lang="uk-UA" sz="1900" dirty="0">
                <a:solidFill>
                  <a:schemeClr val="tx1">
                    <a:lumMod val="95000"/>
                    <a:lumOff val="5000"/>
                  </a:schemeClr>
                </a:solidFill>
              </a:rPr>
              <a:t> неправильної форми, що нагадують часточки ґрунту, які </a:t>
            </a:r>
            <a:r>
              <a:rPr lang="uk-UA" sz="1900" dirty="0" err="1">
                <a:solidFill>
                  <a:schemeClr val="tx1">
                    <a:lumMod val="95000"/>
                    <a:lumOff val="5000"/>
                  </a:schemeClr>
                </a:solidFill>
              </a:rPr>
              <a:t>прилипли</a:t>
            </a:r>
            <a:r>
              <a:rPr lang="uk-UA" sz="1900" dirty="0">
                <a:solidFill>
                  <a:schemeClr val="tx1">
                    <a:lumMod val="95000"/>
                    <a:lumOff val="5000"/>
                  </a:schemeClr>
                </a:solidFill>
              </a:rPr>
              <a:t> до поверхні. Ризоктоніоз може проявлятися у вигляді чорних вдавлених плям навколо </a:t>
            </a:r>
            <a:r>
              <a:rPr lang="uk-UA" sz="1900" dirty="0" err="1">
                <a:solidFill>
                  <a:schemeClr val="tx1">
                    <a:lumMod val="95000"/>
                    <a:lumOff val="5000"/>
                  </a:schemeClr>
                </a:solidFill>
              </a:rPr>
              <a:t>вічок</a:t>
            </a:r>
            <a:r>
              <a:rPr lang="uk-UA" sz="1900" dirty="0">
                <a:solidFill>
                  <a:schemeClr val="tx1">
                    <a:lumMod val="95000"/>
                    <a:lumOff val="5000"/>
                  </a:schemeClr>
                </a:solidFill>
              </a:rPr>
              <a:t>, у формі сітчастого некрозу поверхні бульб. На паростках бульб утворюються вдавлені бурі або чорні плями та виразки, мокрі або сухі. Сильне ураження може призвести до загибелі проростків при проростанні та, як наслідок, до зрідження насаджень.</a:t>
            </a:r>
          </a:p>
        </p:txBody>
      </p:sp>
      <p:sp>
        <p:nvSpPr>
          <p:cNvPr id="4" name="Прямоугольник 3"/>
          <p:cNvSpPr/>
          <p:nvPr/>
        </p:nvSpPr>
        <p:spPr>
          <a:xfrm>
            <a:off x="1584960" y="1564418"/>
            <a:ext cx="6096000" cy="646331"/>
          </a:xfrm>
          <a:prstGeom prst="rect">
            <a:avLst/>
          </a:prstGeom>
        </p:spPr>
        <p:txBody>
          <a:bodyPr>
            <a:spAutoFit/>
          </a:bodyPr>
          <a:lstStyle/>
          <a:p>
            <a:r>
              <a:rPr lang="uk-UA" b="1" dirty="0">
                <a:latin typeface="Noto Sans Display"/>
              </a:rPr>
              <a:t>Збудником хвороби </a:t>
            </a:r>
            <a:r>
              <a:rPr lang="uk-UA" i="1" dirty="0">
                <a:solidFill>
                  <a:srgbClr val="212121"/>
                </a:solidFill>
                <a:latin typeface="Noto Sans Display"/>
              </a:rPr>
              <a:t>є гриб </a:t>
            </a:r>
            <a:r>
              <a:rPr lang="en-US" i="1" dirty="0" err="1">
                <a:solidFill>
                  <a:srgbClr val="212121"/>
                </a:solidFill>
                <a:latin typeface="Noto Sans Display"/>
              </a:rPr>
              <a:t>Thanatephorus</a:t>
            </a:r>
            <a:r>
              <a:rPr lang="en-US" i="1" dirty="0">
                <a:solidFill>
                  <a:srgbClr val="212121"/>
                </a:solidFill>
                <a:latin typeface="Noto Sans Display"/>
              </a:rPr>
              <a:t> </a:t>
            </a:r>
            <a:r>
              <a:rPr lang="en-US" i="1" dirty="0" err="1">
                <a:solidFill>
                  <a:srgbClr val="212121"/>
                </a:solidFill>
                <a:latin typeface="Noto Sans Display"/>
              </a:rPr>
              <a:t>cucumeris</a:t>
            </a:r>
            <a:r>
              <a:rPr lang="en-US" i="1" dirty="0">
                <a:solidFill>
                  <a:srgbClr val="212121"/>
                </a:solidFill>
                <a:latin typeface="Noto Sans Display"/>
              </a:rPr>
              <a:t> (</a:t>
            </a:r>
            <a:r>
              <a:rPr lang="uk-UA" i="1" dirty="0">
                <a:solidFill>
                  <a:srgbClr val="212121"/>
                </a:solidFill>
                <a:latin typeface="Noto Sans Display"/>
              </a:rPr>
              <a:t>анаморфна: </a:t>
            </a:r>
            <a:r>
              <a:rPr lang="en-US" i="1" dirty="0" err="1">
                <a:solidFill>
                  <a:srgbClr val="212121"/>
                </a:solidFill>
                <a:latin typeface="Noto Sans Display"/>
              </a:rPr>
              <a:t>Rhizoctonia</a:t>
            </a:r>
            <a:r>
              <a:rPr lang="en-US" i="1" dirty="0">
                <a:solidFill>
                  <a:srgbClr val="212121"/>
                </a:solidFill>
                <a:latin typeface="Noto Sans Display"/>
              </a:rPr>
              <a:t> </a:t>
            </a:r>
            <a:r>
              <a:rPr lang="en-US" i="1" dirty="0" err="1">
                <a:solidFill>
                  <a:srgbClr val="212121"/>
                </a:solidFill>
                <a:latin typeface="Noto Sans Display"/>
              </a:rPr>
              <a:t>solani</a:t>
            </a:r>
            <a:r>
              <a:rPr lang="en-US" i="1" dirty="0">
                <a:solidFill>
                  <a:srgbClr val="212121"/>
                </a:solidFill>
                <a:latin typeface="Noto Sans Display"/>
              </a:rPr>
              <a:t>)</a:t>
            </a:r>
            <a:r>
              <a:rPr lang="en-US" dirty="0">
                <a:solidFill>
                  <a:srgbClr val="212121"/>
                </a:solidFill>
                <a:latin typeface="Noto Sans Display"/>
              </a:rPr>
              <a:t>.</a:t>
            </a:r>
            <a:endParaRPr lang="uk-UA" dirty="0"/>
          </a:p>
        </p:txBody>
      </p:sp>
      <p:pic>
        <p:nvPicPr>
          <p:cNvPr id="1026" name="Picture 2" descr="ᐉ Знищення різоктоніозу – послуги знищення різоктоніозу в Україні, замовити  знищення різоктоніозу за доступною ціною"/>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0102" y="1965960"/>
            <a:ext cx="2942818" cy="192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425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t>Джерелом </a:t>
            </a:r>
            <a:r>
              <a:rPr lang="uk-UA" b="1" dirty="0" smtClean="0"/>
              <a:t>інфекції </a:t>
            </a:r>
            <a:r>
              <a:rPr lang="uk-UA" b="1" dirty="0"/>
              <a:t>РИЗОКТОНІОЗ</a:t>
            </a:r>
            <a:endParaRPr lang="uk-UA" dirty="0"/>
          </a:p>
        </p:txBody>
      </p:sp>
      <p:sp>
        <p:nvSpPr>
          <p:cNvPr id="3" name="Объект 2"/>
          <p:cNvSpPr>
            <a:spLocks noGrp="1"/>
          </p:cNvSpPr>
          <p:nvPr>
            <p:ph idx="1"/>
          </p:nvPr>
        </p:nvSpPr>
        <p:spPr>
          <a:xfrm>
            <a:off x="1047205" y="4310743"/>
            <a:ext cx="9872871" cy="3126377"/>
          </a:xfrm>
        </p:spPr>
        <p:txBody>
          <a:bodyPr/>
          <a:lstStyle/>
          <a:p>
            <a:pPr marL="45720" indent="0">
              <a:buNone/>
            </a:pPr>
            <a:r>
              <a:rPr lang="ru-RU" b="1" dirty="0" err="1" smtClean="0">
                <a:solidFill>
                  <a:srgbClr val="FF0000"/>
                </a:solidFill>
              </a:rPr>
              <a:t>Джерелом</a:t>
            </a:r>
            <a:r>
              <a:rPr lang="ru-RU" b="1" dirty="0" smtClean="0">
                <a:solidFill>
                  <a:srgbClr val="FF0000"/>
                </a:solidFill>
              </a:rPr>
              <a:t> </a:t>
            </a:r>
            <a:r>
              <a:rPr lang="ru-RU" b="1" dirty="0" err="1">
                <a:solidFill>
                  <a:srgbClr val="FF0000"/>
                </a:solidFill>
              </a:rPr>
              <a:t>інфекції</a:t>
            </a:r>
            <a:r>
              <a:rPr lang="ru-RU" b="1" dirty="0">
                <a:solidFill>
                  <a:schemeClr val="tx1">
                    <a:lumMod val="95000"/>
                    <a:lumOff val="5000"/>
                  </a:schemeClr>
                </a:solidFill>
              </a:rPr>
              <a:t> </a:t>
            </a:r>
            <a:r>
              <a:rPr lang="ru-RU" dirty="0">
                <a:solidFill>
                  <a:schemeClr val="tx1">
                    <a:lumMod val="95000"/>
                    <a:lumOff val="5000"/>
                  </a:schemeClr>
                </a:solidFill>
              </a:rPr>
              <a:t>є </a:t>
            </a:r>
            <a:r>
              <a:rPr lang="ru-RU" dirty="0" err="1">
                <a:solidFill>
                  <a:schemeClr val="tx1">
                    <a:lumMod val="95000"/>
                    <a:lumOff val="5000"/>
                  </a:schemeClr>
                </a:solidFill>
              </a:rPr>
              <a:t>склероції</a:t>
            </a:r>
            <a:r>
              <a:rPr lang="ru-RU" dirty="0">
                <a:solidFill>
                  <a:schemeClr val="tx1">
                    <a:lumMod val="95000"/>
                    <a:lumOff val="5000"/>
                  </a:schemeClr>
                </a:solidFill>
              </a:rPr>
              <a:t>, </a:t>
            </a:r>
            <a:r>
              <a:rPr lang="ru-RU" dirty="0" err="1">
                <a:solidFill>
                  <a:schemeClr val="tx1">
                    <a:lumMod val="95000"/>
                    <a:lumOff val="5000"/>
                  </a:schemeClr>
                </a:solidFill>
              </a:rPr>
              <a:t>що</a:t>
            </a:r>
            <a:r>
              <a:rPr lang="ru-RU" dirty="0">
                <a:solidFill>
                  <a:schemeClr val="tx1">
                    <a:lumMod val="95000"/>
                    <a:lumOff val="5000"/>
                  </a:schemeClr>
                </a:solidFill>
              </a:rPr>
              <a:t> </a:t>
            </a:r>
            <a:r>
              <a:rPr lang="ru-RU" dirty="0" err="1">
                <a:solidFill>
                  <a:schemeClr val="tx1">
                    <a:lumMod val="95000"/>
                    <a:lumOff val="5000"/>
                  </a:schemeClr>
                </a:solidFill>
              </a:rPr>
              <a:t>зберігаються</a:t>
            </a:r>
            <a:r>
              <a:rPr lang="ru-RU" dirty="0">
                <a:solidFill>
                  <a:schemeClr val="tx1">
                    <a:lumMod val="95000"/>
                    <a:lumOff val="5000"/>
                  </a:schemeClr>
                </a:solidFill>
              </a:rPr>
              <a:t> в </a:t>
            </a:r>
            <a:r>
              <a:rPr lang="ru-RU" dirty="0" err="1">
                <a:solidFill>
                  <a:schemeClr val="tx1">
                    <a:lumMod val="95000"/>
                    <a:lumOff val="5000"/>
                  </a:schemeClr>
                </a:solidFill>
              </a:rPr>
              <a:t>ґрунті</a:t>
            </a:r>
            <a:r>
              <a:rPr lang="ru-RU" dirty="0">
                <a:solidFill>
                  <a:schemeClr val="tx1">
                    <a:lumMod val="95000"/>
                    <a:lumOff val="5000"/>
                  </a:schemeClr>
                </a:solidFill>
              </a:rPr>
              <a:t> та на </a:t>
            </a:r>
            <a:r>
              <a:rPr lang="ru-RU" dirty="0" err="1">
                <a:solidFill>
                  <a:schemeClr val="tx1">
                    <a:lumMod val="95000"/>
                    <a:lumOff val="5000"/>
                  </a:schemeClr>
                </a:solidFill>
              </a:rPr>
              <a:t>ураженому</a:t>
            </a:r>
            <a:r>
              <a:rPr lang="ru-RU" dirty="0">
                <a:solidFill>
                  <a:schemeClr val="tx1">
                    <a:lumMod val="95000"/>
                    <a:lumOff val="5000"/>
                  </a:schemeClr>
                </a:solidFill>
              </a:rPr>
              <a:t> </a:t>
            </a:r>
            <a:r>
              <a:rPr lang="ru-RU" dirty="0" err="1">
                <a:solidFill>
                  <a:schemeClr val="tx1">
                    <a:lumMod val="95000"/>
                    <a:lumOff val="5000"/>
                  </a:schemeClr>
                </a:solidFill>
              </a:rPr>
              <a:t>посадковому</a:t>
            </a:r>
            <a:r>
              <a:rPr lang="ru-RU" dirty="0">
                <a:solidFill>
                  <a:schemeClr val="tx1">
                    <a:lumMod val="95000"/>
                    <a:lumOff val="5000"/>
                  </a:schemeClr>
                </a:solidFill>
              </a:rPr>
              <a:t> </a:t>
            </a:r>
            <a:r>
              <a:rPr lang="ru-RU" dirty="0" err="1">
                <a:solidFill>
                  <a:schemeClr val="tx1">
                    <a:lumMod val="95000"/>
                    <a:lumOff val="5000"/>
                  </a:schemeClr>
                </a:solidFill>
              </a:rPr>
              <a:t>матеріалі</a:t>
            </a:r>
            <a:r>
              <a:rPr lang="ru-RU" dirty="0">
                <a:solidFill>
                  <a:schemeClr val="tx1">
                    <a:lumMod val="95000"/>
                    <a:lumOff val="5000"/>
                  </a:schemeClr>
                </a:solidFill>
              </a:rPr>
              <a:t>. </a:t>
            </a:r>
            <a:r>
              <a:rPr lang="ru-RU" dirty="0" err="1">
                <a:solidFill>
                  <a:schemeClr val="tx1">
                    <a:lumMod val="95000"/>
                    <a:lumOff val="5000"/>
                  </a:schemeClr>
                </a:solidFill>
              </a:rPr>
              <a:t>Розвитку</a:t>
            </a:r>
            <a:r>
              <a:rPr lang="ru-RU" dirty="0">
                <a:solidFill>
                  <a:schemeClr val="tx1">
                    <a:lumMod val="95000"/>
                    <a:lumOff val="5000"/>
                  </a:schemeClr>
                </a:solidFill>
              </a:rPr>
              <a:t> </a:t>
            </a:r>
            <a:r>
              <a:rPr lang="ru-RU" dirty="0" err="1">
                <a:solidFill>
                  <a:schemeClr val="tx1">
                    <a:lumMod val="95000"/>
                    <a:lumOff val="5000"/>
                  </a:schemeClr>
                </a:solidFill>
              </a:rPr>
              <a:t>хвороби</a:t>
            </a:r>
            <a:r>
              <a:rPr lang="ru-RU" dirty="0">
                <a:solidFill>
                  <a:schemeClr val="tx1">
                    <a:lumMod val="95000"/>
                    <a:lumOff val="5000"/>
                  </a:schemeClr>
                </a:solidFill>
              </a:rPr>
              <a:t> </a:t>
            </a:r>
            <a:r>
              <a:rPr lang="ru-RU" dirty="0" err="1">
                <a:solidFill>
                  <a:schemeClr val="tx1">
                    <a:lumMod val="95000"/>
                    <a:lumOff val="5000"/>
                  </a:schemeClr>
                </a:solidFill>
              </a:rPr>
              <a:t>сприяє</a:t>
            </a:r>
            <a:r>
              <a:rPr lang="ru-RU" dirty="0">
                <a:solidFill>
                  <a:schemeClr val="tx1">
                    <a:lumMod val="95000"/>
                    <a:lumOff val="5000"/>
                  </a:schemeClr>
                </a:solidFill>
              </a:rPr>
              <a:t> </a:t>
            </a:r>
            <a:r>
              <a:rPr lang="ru-RU" dirty="0" err="1">
                <a:solidFill>
                  <a:schemeClr val="tx1">
                    <a:lumMod val="95000"/>
                    <a:lumOff val="5000"/>
                  </a:schemeClr>
                </a:solidFill>
              </a:rPr>
              <a:t>волога</a:t>
            </a:r>
            <a:r>
              <a:rPr lang="ru-RU" dirty="0">
                <a:solidFill>
                  <a:schemeClr val="tx1">
                    <a:lumMod val="95000"/>
                    <a:lumOff val="5000"/>
                  </a:schemeClr>
                </a:solidFill>
              </a:rPr>
              <a:t> та </a:t>
            </a:r>
            <a:r>
              <a:rPr lang="ru-RU" dirty="0" err="1">
                <a:solidFill>
                  <a:schemeClr val="tx1">
                    <a:lumMod val="95000"/>
                    <a:lumOff val="5000"/>
                  </a:schemeClr>
                </a:solidFill>
              </a:rPr>
              <a:t>прохолодна</a:t>
            </a:r>
            <a:r>
              <a:rPr lang="ru-RU" dirty="0">
                <a:solidFill>
                  <a:schemeClr val="tx1">
                    <a:lumMod val="95000"/>
                    <a:lumOff val="5000"/>
                  </a:schemeClr>
                </a:solidFill>
              </a:rPr>
              <a:t> погода, оптимальна температура для </a:t>
            </a:r>
            <a:r>
              <a:rPr lang="ru-RU" dirty="0" err="1">
                <a:solidFill>
                  <a:schemeClr val="tx1">
                    <a:lumMod val="95000"/>
                    <a:lumOff val="5000"/>
                  </a:schemeClr>
                </a:solidFill>
              </a:rPr>
              <a:t>розвитку</a:t>
            </a:r>
            <a:r>
              <a:rPr lang="ru-RU" dirty="0">
                <a:solidFill>
                  <a:schemeClr val="tx1">
                    <a:lumMod val="95000"/>
                    <a:lumOff val="5000"/>
                  </a:schemeClr>
                </a:solidFill>
              </a:rPr>
              <a:t> патогену — 18С.</a:t>
            </a:r>
            <a:endParaRPr lang="uk-UA" dirty="0">
              <a:solidFill>
                <a:schemeClr val="tx1">
                  <a:lumMod val="95000"/>
                  <a:lumOff val="5000"/>
                </a:schemeClr>
              </a:solidFill>
            </a:endParaRPr>
          </a:p>
        </p:txBody>
      </p:sp>
      <p:pic>
        <p:nvPicPr>
          <p:cNvPr id="2050" name="Picture 2" descr="Ризоктониоз, или черная парша картофеля - Яблук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828" y="1884408"/>
            <a:ext cx="3004458" cy="225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826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ШКОДОЧИНІСТЬ </a:t>
            </a:r>
            <a:r>
              <a:rPr lang="uk-UA" b="1" dirty="0"/>
              <a:t>РИЗОКТОНІОЗ</a:t>
            </a:r>
            <a:endParaRPr lang="uk-UA" dirty="0"/>
          </a:p>
        </p:txBody>
      </p:sp>
      <p:sp>
        <p:nvSpPr>
          <p:cNvPr id="3" name="Объект 2"/>
          <p:cNvSpPr>
            <a:spLocks noGrp="1"/>
          </p:cNvSpPr>
          <p:nvPr>
            <p:ph idx="1"/>
          </p:nvPr>
        </p:nvSpPr>
        <p:spPr>
          <a:xfrm>
            <a:off x="4380411" y="2063930"/>
            <a:ext cx="6635460" cy="4032069"/>
          </a:xfrm>
        </p:spPr>
        <p:txBody>
          <a:bodyPr/>
          <a:lstStyle/>
          <a:p>
            <a:pPr marL="45720" indent="0">
              <a:buNone/>
            </a:pPr>
            <a:r>
              <a:rPr lang="ru-RU" b="1" dirty="0">
                <a:solidFill>
                  <a:srgbClr val="FF0000"/>
                </a:solidFill>
              </a:rPr>
              <a:t>ШКОДОЧИННІСТЬ:</a:t>
            </a:r>
            <a:endParaRPr lang="ru-RU" dirty="0">
              <a:solidFill>
                <a:srgbClr val="FF0000"/>
              </a:solidFill>
            </a:endParaRPr>
          </a:p>
          <a:p>
            <a:pPr marL="45720" indent="0">
              <a:buNone/>
            </a:pPr>
            <a:r>
              <a:rPr lang="ru-RU" dirty="0">
                <a:solidFill>
                  <a:schemeClr val="bg2">
                    <a:lumMod val="10000"/>
                  </a:schemeClr>
                </a:solidFill>
              </a:rPr>
              <a:t>• </a:t>
            </a:r>
            <a:r>
              <a:rPr lang="ru-RU" dirty="0" err="1">
                <a:solidFill>
                  <a:schemeClr val="bg2">
                    <a:lumMod val="10000"/>
                  </a:schemeClr>
                </a:solidFill>
              </a:rPr>
              <a:t>паростки</a:t>
            </a:r>
            <a:r>
              <a:rPr lang="ru-RU" dirty="0">
                <a:solidFill>
                  <a:schemeClr val="bg2">
                    <a:lumMod val="10000"/>
                  </a:schemeClr>
                </a:solidFill>
              </a:rPr>
              <a:t> </a:t>
            </a:r>
            <a:r>
              <a:rPr lang="ru-RU" dirty="0" err="1">
                <a:solidFill>
                  <a:schemeClr val="bg2">
                    <a:lumMod val="10000"/>
                  </a:schemeClr>
                </a:solidFill>
              </a:rPr>
              <a:t>уражених</a:t>
            </a:r>
            <a:r>
              <a:rPr lang="ru-RU" dirty="0">
                <a:solidFill>
                  <a:schemeClr val="bg2">
                    <a:lumMod val="10000"/>
                  </a:schemeClr>
                </a:solidFill>
              </a:rPr>
              <a:t> </a:t>
            </a:r>
            <a:r>
              <a:rPr lang="ru-RU" dirty="0" err="1">
                <a:solidFill>
                  <a:schemeClr val="bg2">
                    <a:lumMod val="10000"/>
                  </a:schemeClr>
                </a:solidFill>
              </a:rPr>
              <a:t>бульб</a:t>
            </a:r>
            <a:r>
              <a:rPr lang="ru-RU" dirty="0">
                <a:solidFill>
                  <a:schemeClr val="bg2">
                    <a:lumMod val="10000"/>
                  </a:schemeClr>
                </a:solidFill>
              </a:rPr>
              <a:t> не </a:t>
            </a:r>
            <a:r>
              <a:rPr lang="ru-RU" dirty="0" err="1">
                <a:solidFill>
                  <a:schemeClr val="bg2">
                    <a:lumMod val="10000"/>
                  </a:schemeClr>
                </a:solidFill>
              </a:rPr>
              <a:t>сходять</a:t>
            </a:r>
            <a:r>
              <a:rPr lang="ru-RU" dirty="0">
                <a:solidFill>
                  <a:schemeClr val="bg2">
                    <a:lumMod val="10000"/>
                  </a:schemeClr>
                </a:solidFill>
              </a:rPr>
              <a:t>, </a:t>
            </a:r>
            <a:r>
              <a:rPr lang="ru-RU" dirty="0" err="1">
                <a:solidFill>
                  <a:schemeClr val="bg2">
                    <a:lumMod val="10000"/>
                  </a:schemeClr>
                </a:solidFill>
              </a:rPr>
              <a:t>що</a:t>
            </a:r>
            <a:r>
              <a:rPr lang="ru-RU" dirty="0">
                <a:solidFill>
                  <a:schemeClr val="bg2">
                    <a:lumMod val="10000"/>
                  </a:schemeClr>
                </a:solidFill>
              </a:rPr>
              <a:t> </a:t>
            </a:r>
            <a:r>
              <a:rPr lang="ru-RU" dirty="0" err="1">
                <a:solidFill>
                  <a:schemeClr val="bg2">
                    <a:lumMod val="10000"/>
                  </a:schemeClr>
                </a:solidFill>
              </a:rPr>
              <a:t>призводить</a:t>
            </a:r>
            <a:r>
              <a:rPr lang="ru-RU" dirty="0">
                <a:solidFill>
                  <a:schemeClr val="bg2">
                    <a:lumMod val="10000"/>
                  </a:schemeClr>
                </a:solidFill>
              </a:rPr>
              <a:t> до </a:t>
            </a:r>
            <a:r>
              <a:rPr lang="ru-RU" dirty="0" err="1">
                <a:solidFill>
                  <a:schemeClr val="bg2">
                    <a:lumMod val="10000"/>
                  </a:schemeClr>
                </a:solidFill>
              </a:rPr>
              <a:t>зрідження</a:t>
            </a:r>
            <a:r>
              <a:rPr lang="ru-RU" dirty="0">
                <a:solidFill>
                  <a:schemeClr val="bg2">
                    <a:lumMod val="10000"/>
                  </a:schemeClr>
                </a:solidFill>
              </a:rPr>
              <a:t> </a:t>
            </a:r>
            <a:r>
              <a:rPr lang="ru-RU" dirty="0" err="1">
                <a:solidFill>
                  <a:schemeClr val="bg2">
                    <a:lumMod val="10000"/>
                  </a:schemeClr>
                </a:solidFill>
              </a:rPr>
              <a:t>насаджень</a:t>
            </a:r>
            <a:r>
              <a:rPr lang="ru-RU" dirty="0">
                <a:solidFill>
                  <a:schemeClr val="bg2">
                    <a:lumMod val="10000"/>
                  </a:schemeClr>
                </a:solidFill>
              </a:rPr>
              <a:t>;</a:t>
            </a:r>
          </a:p>
          <a:p>
            <a:pPr marL="45720" indent="0">
              <a:buNone/>
            </a:pPr>
            <a:r>
              <a:rPr lang="ru-RU" dirty="0">
                <a:solidFill>
                  <a:schemeClr val="bg2">
                    <a:lumMod val="10000"/>
                  </a:schemeClr>
                </a:solidFill>
              </a:rPr>
              <a:t>• </a:t>
            </a:r>
            <a:r>
              <a:rPr lang="ru-RU" dirty="0" err="1">
                <a:solidFill>
                  <a:schemeClr val="bg2">
                    <a:lumMod val="10000"/>
                  </a:schemeClr>
                </a:solidFill>
              </a:rPr>
              <a:t>рослини</a:t>
            </a:r>
            <a:r>
              <a:rPr lang="ru-RU" dirty="0">
                <a:solidFill>
                  <a:schemeClr val="bg2">
                    <a:lumMod val="10000"/>
                  </a:schemeClr>
                </a:solidFill>
              </a:rPr>
              <a:t> </a:t>
            </a:r>
            <a:r>
              <a:rPr lang="ru-RU" dirty="0" err="1">
                <a:solidFill>
                  <a:schemeClr val="bg2">
                    <a:lumMod val="10000"/>
                  </a:schemeClr>
                </a:solidFill>
              </a:rPr>
              <a:t>відстають</a:t>
            </a:r>
            <a:r>
              <a:rPr lang="ru-RU" dirty="0">
                <a:solidFill>
                  <a:schemeClr val="bg2">
                    <a:lumMod val="10000"/>
                  </a:schemeClr>
                </a:solidFill>
              </a:rPr>
              <a:t> у </a:t>
            </a:r>
            <a:r>
              <a:rPr lang="ru-RU" dirty="0" err="1">
                <a:solidFill>
                  <a:schemeClr val="bg2">
                    <a:lumMod val="10000"/>
                  </a:schemeClr>
                </a:solidFill>
              </a:rPr>
              <a:t>рості</a:t>
            </a:r>
            <a:r>
              <a:rPr lang="ru-RU" dirty="0">
                <a:solidFill>
                  <a:schemeClr val="bg2">
                    <a:lumMod val="10000"/>
                  </a:schemeClr>
                </a:solidFill>
              </a:rPr>
              <a:t> й </a:t>
            </a:r>
            <a:r>
              <a:rPr lang="ru-RU" dirty="0" err="1">
                <a:solidFill>
                  <a:schemeClr val="bg2">
                    <a:lumMod val="10000"/>
                  </a:schemeClr>
                </a:solidFill>
              </a:rPr>
              <a:t>розвитку</a:t>
            </a:r>
            <a:r>
              <a:rPr lang="ru-RU" dirty="0">
                <a:solidFill>
                  <a:schemeClr val="bg2">
                    <a:lumMod val="10000"/>
                  </a:schemeClr>
                </a:solidFill>
              </a:rPr>
              <a:t>, </a:t>
            </a:r>
            <a:r>
              <a:rPr lang="ru-RU" dirty="0" err="1">
                <a:solidFill>
                  <a:schemeClr val="bg2">
                    <a:lumMod val="10000"/>
                  </a:schemeClr>
                </a:solidFill>
              </a:rPr>
              <a:t>в’януть</a:t>
            </a:r>
            <a:r>
              <a:rPr lang="ru-RU" dirty="0">
                <a:solidFill>
                  <a:schemeClr val="bg2">
                    <a:lumMod val="10000"/>
                  </a:schemeClr>
                </a:solidFill>
              </a:rPr>
              <a:t> і гинуть;</a:t>
            </a:r>
          </a:p>
          <a:p>
            <a:pPr marL="45720" indent="0">
              <a:buNone/>
            </a:pPr>
            <a:r>
              <a:rPr lang="ru-RU" dirty="0">
                <a:solidFill>
                  <a:schemeClr val="bg2">
                    <a:lumMod val="10000"/>
                  </a:schemeClr>
                </a:solidFill>
              </a:rPr>
              <a:t>• </a:t>
            </a:r>
            <a:r>
              <a:rPr lang="ru-RU" dirty="0" err="1">
                <a:solidFill>
                  <a:schemeClr val="bg2">
                    <a:lumMod val="10000"/>
                  </a:schemeClr>
                </a:solidFill>
              </a:rPr>
              <a:t>зниження</a:t>
            </a:r>
            <a:r>
              <a:rPr lang="ru-RU" dirty="0">
                <a:solidFill>
                  <a:schemeClr val="bg2">
                    <a:lumMod val="10000"/>
                  </a:schemeClr>
                </a:solidFill>
              </a:rPr>
              <a:t> </a:t>
            </a:r>
            <a:r>
              <a:rPr lang="ru-RU" dirty="0" err="1">
                <a:solidFill>
                  <a:schemeClr val="bg2">
                    <a:lumMod val="10000"/>
                  </a:schemeClr>
                </a:solidFill>
              </a:rPr>
              <a:t>врожаю</a:t>
            </a:r>
            <a:r>
              <a:rPr lang="ru-RU" dirty="0">
                <a:solidFill>
                  <a:schemeClr val="bg2">
                    <a:lumMod val="10000"/>
                  </a:schemeClr>
                </a:solidFill>
              </a:rPr>
              <a:t> до 40–60 %, </a:t>
            </a:r>
            <a:r>
              <a:rPr lang="ru-RU" dirty="0" err="1">
                <a:solidFill>
                  <a:schemeClr val="bg2">
                    <a:lumMod val="10000"/>
                  </a:schemeClr>
                </a:solidFill>
              </a:rPr>
              <a:t>погіршення</a:t>
            </a:r>
            <a:r>
              <a:rPr lang="ru-RU" dirty="0">
                <a:solidFill>
                  <a:schemeClr val="bg2">
                    <a:lumMod val="10000"/>
                  </a:schemeClr>
                </a:solidFill>
              </a:rPr>
              <a:t> </a:t>
            </a:r>
            <a:r>
              <a:rPr lang="ru-RU" dirty="0" err="1">
                <a:solidFill>
                  <a:schemeClr val="bg2">
                    <a:lumMod val="10000"/>
                  </a:schemeClr>
                </a:solidFill>
              </a:rPr>
              <a:t>його</a:t>
            </a:r>
            <a:r>
              <a:rPr lang="ru-RU" dirty="0">
                <a:solidFill>
                  <a:schemeClr val="bg2">
                    <a:lumMod val="10000"/>
                  </a:schemeClr>
                </a:solidFill>
              </a:rPr>
              <a:t> </a:t>
            </a:r>
            <a:r>
              <a:rPr lang="ru-RU" dirty="0" err="1">
                <a:solidFill>
                  <a:schemeClr val="bg2">
                    <a:lumMod val="10000"/>
                  </a:schemeClr>
                </a:solidFill>
              </a:rPr>
              <a:t>товарності</a:t>
            </a:r>
            <a:r>
              <a:rPr lang="ru-RU" dirty="0">
                <a:solidFill>
                  <a:schemeClr val="bg2">
                    <a:lumMod val="10000"/>
                  </a:schemeClr>
                </a:solidFill>
              </a:rPr>
              <a:t>.</a:t>
            </a:r>
          </a:p>
          <a:p>
            <a:endParaRPr lang="uk-UA" dirty="0"/>
          </a:p>
        </p:txBody>
      </p:sp>
      <p:pic>
        <p:nvPicPr>
          <p:cNvPr id="4" name="Рисунок 3"/>
          <p:cNvPicPr>
            <a:picLocks noChangeAspect="1"/>
          </p:cNvPicPr>
          <p:nvPr/>
        </p:nvPicPr>
        <p:blipFill>
          <a:blip r:embed="rId2"/>
          <a:stretch>
            <a:fillRect/>
          </a:stretch>
        </p:blipFill>
        <p:spPr>
          <a:xfrm>
            <a:off x="478970" y="2063930"/>
            <a:ext cx="3792121" cy="2368733"/>
          </a:xfrm>
          <a:prstGeom prst="rect">
            <a:avLst/>
          </a:prstGeom>
        </p:spPr>
      </p:pic>
    </p:spTree>
    <p:extLst>
      <p:ext uri="{BB962C8B-B14F-4D97-AF65-F5344CB8AC3E}">
        <p14:creationId xmlns:p14="http://schemas.microsoft.com/office/powerpoint/2010/main" val="822146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ФІТОФТОРОЗ КАРТОПЛІ</a:t>
            </a:r>
            <a:endParaRPr lang="uk-UA" dirty="0"/>
          </a:p>
        </p:txBody>
      </p:sp>
      <p:pic>
        <p:nvPicPr>
          <p:cNvPr id="5" name="Объект 4"/>
          <p:cNvPicPr>
            <a:picLocks noGrp="1" noChangeAspect="1"/>
          </p:cNvPicPr>
          <p:nvPr>
            <p:ph idx="1"/>
          </p:nvPr>
        </p:nvPicPr>
        <p:blipFill>
          <a:blip r:embed="rId2"/>
          <a:stretch>
            <a:fillRect/>
          </a:stretch>
        </p:blipFill>
        <p:spPr>
          <a:xfrm>
            <a:off x="585226" y="2307227"/>
            <a:ext cx="3742678" cy="2343150"/>
          </a:xfrm>
          <a:prstGeom prst="rect">
            <a:avLst/>
          </a:prstGeom>
        </p:spPr>
      </p:pic>
      <p:sp>
        <p:nvSpPr>
          <p:cNvPr id="4" name="Прямоугольник 3"/>
          <p:cNvSpPr/>
          <p:nvPr/>
        </p:nvSpPr>
        <p:spPr>
          <a:xfrm>
            <a:off x="1619795" y="1555709"/>
            <a:ext cx="6096000" cy="646331"/>
          </a:xfrm>
          <a:prstGeom prst="rect">
            <a:avLst/>
          </a:prstGeom>
        </p:spPr>
        <p:txBody>
          <a:bodyPr>
            <a:spAutoFit/>
          </a:bodyPr>
          <a:lstStyle/>
          <a:p>
            <a:r>
              <a:rPr lang="uk-UA" b="1" dirty="0">
                <a:latin typeface="Noto Sans Display"/>
              </a:rPr>
              <a:t>Збудником хвороби </a:t>
            </a:r>
            <a:r>
              <a:rPr lang="uk-UA" i="1" dirty="0">
                <a:solidFill>
                  <a:srgbClr val="212121"/>
                </a:solidFill>
                <a:latin typeface="Noto Sans Display"/>
              </a:rPr>
              <a:t>є нижчий гриб </a:t>
            </a:r>
            <a:r>
              <a:rPr lang="en-US" i="1" dirty="0" err="1">
                <a:solidFill>
                  <a:srgbClr val="212121"/>
                </a:solidFill>
                <a:latin typeface="Noto Sans Display"/>
              </a:rPr>
              <a:t>Phytophthora</a:t>
            </a:r>
            <a:r>
              <a:rPr lang="en-US" i="1" dirty="0">
                <a:solidFill>
                  <a:srgbClr val="212121"/>
                </a:solidFill>
                <a:latin typeface="Noto Sans Display"/>
              </a:rPr>
              <a:t> </a:t>
            </a:r>
            <a:r>
              <a:rPr lang="en-US" i="1" dirty="0" err="1">
                <a:solidFill>
                  <a:srgbClr val="212121"/>
                </a:solidFill>
                <a:latin typeface="Noto Sans Display"/>
              </a:rPr>
              <a:t>infestans</a:t>
            </a:r>
            <a:r>
              <a:rPr lang="en-US" i="1" dirty="0">
                <a:solidFill>
                  <a:srgbClr val="212121"/>
                </a:solidFill>
                <a:latin typeface="Noto Sans Display"/>
              </a:rPr>
              <a:t>.</a:t>
            </a:r>
            <a:endParaRPr lang="uk-UA" dirty="0"/>
          </a:p>
        </p:txBody>
      </p:sp>
      <p:sp>
        <p:nvSpPr>
          <p:cNvPr id="6" name="Прямоугольник 5"/>
          <p:cNvSpPr/>
          <p:nvPr/>
        </p:nvSpPr>
        <p:spPr>
          <a:xfrm>
            <a:off x="4922520" y="2393075"/>
            <a:ext cx="6096000" cy="2862322"/>
          </a:xfrm>
          <a:prstGeom prst="rect">
            <a:avLst/>
          </a:prstGeom>
        </p:spPr>
        <p:txBody>
          <a:bodyPr>
            <a:spAutoFit/>
          </a:bodyPr>
          <a:lstStyle/>
          <a:p>
            <a:r>
              <a:rPr lang="uk-UA" dirty="0">
                <a:solidFill>
                  <a:srgbClr val="FF0000"/>
                </a:solidFill>
                <a:latin typeface="Noto Sans Display"/>
              </a:rPr>
              <a:t>Фітофтороз уражує вегетативну масу</a:t>
            </a:r>
            <a:r>
              <a:rPr lang="uk-UA" dirty="0">
                <a:solidFill>
                  <a:srgbClr val="212121"/>
                </a:solidFill>
                <a:latin typeface="Noto Sans Display"/>
              </a:rPr>
              <a:t>, бульби та генеративні частини рослин. На листках утворюються крупні зеленувато-водянисті плями, що швидко </a:t>
            </a:r>
            <a:r>
              <a:rPr lang="uk-UA" dirty="0" err="1">
                <a:solidFill>
                  <a:srgbClr val="212121"/>
                </a:solidFill>
                <a:latin typeface="Noto Sans Display"/>
              </a:rPr>
              <a:t>некротизуються</a:t>
            </a:r>
            <a:r>
              <a:rPr lang="uk-UA" dirty="0">
                <a:solidFill>
                  <a:srgbClr val="212121"/>
                </a:solidFill>
                <a:latin typeface="Noto Sans Display"/>
              </a:rPr>
              <a:t>, оточені світло-зеленою облямівкою. У вологу погоду вони стрімко розростаються і охоплюють всю листкову пластину. Листки загнивають, буріють і зависають на стеблах. У вологу погоду на межі ураженої та здорової тканин з’являється ніжний білий павутинний наліт, частіше з нижнього боку листка, що є однією зі специфічних ознак збудника. </a:t>
            </a:r>
            <a:endParaRPr lang="uk-UA" dirty="0"/>
          </a:p>
        </p:txBody>
      </p:sp>
    </p:spTree>
    <p:extLst>
      <p:ext uri="{BB962C8B-B14F-4D97-AF65-F5344CB8AC3E}">
        <p14:creationId xmlns:p14="http://schemas.microsoft.com/office/powerpoint/2010/main" val="2804588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Джерелом інфекції  ФІТОФТОРОЗ </a:t>
            </a:r>
            <a:endParaRPr lang="uk-UA" dirty="0"/>
          </a:p>
        </p:txBody>
      </p:sp>
      <p:sp>
        <p:nvSpPr>
          <p:cNvPr id="3" name="Объект 2"/>
          <p:cNvSpPr>
            <a:spLocks noGrp="1"/>
          </p:cNvSpPr>
          <p:nvPr>
            <p:ph idx="1"/>
          </p:nvPr>
        </p:nvSpPr>
        <p:spPr>
          <a:xfrm>
            <a:off x="1143000" y="2057400"/>
            <a:ext cx="5937069" cy="4038600"/>
          </a:xfrm>
        </p:spPr>
        <p:txBody>
          <a:bodyPr/>
          <a:lstStyle/>
          <a:p>
            <a:r>
              <a:rPr lang="uk-UA" b="1" dirty="0">
                <a:solidFill>
                  <a:srgbClr val="FF0000"/>
                </a:solidFill>
              </a:rPr>
              <a:t>Джерелом інфекції</a:t>
            </a:r>
            <a:r>
              <a:rPr lang="uk-UA" b="1" dirty="0"/>
              <a:t> </a:t>
            </a:r>
            <a:r>
              <a:rPr lang="uk-UA" dirty="0" smtClean="0">
                <a:solidFill>
                  <a:schemeClr val="tx1">
                    <a:lumMod val="95000"/>
                    <a:lumOff val="5000"/>
                  </a:schemeClr>
                </a:solidFill>
              </a:rPr>
              <a:t>є уражені насіннєві бульби картоплі, в яких зберігається грибниця, купи відбракованих бульб біля картоплесховищ і уражене стебловою формою бадилля з ооспорами гриба. Розвитку гриба сприяють температура 22–25С, краплинна волога або роса. Чим ближче до поверхні ґрунту формуються бульби, тим швидше і сильніше відбувається їх зараження.</a:t>
            </a:r>
            <a:endParaRPr lang="uk-UA" dirty="0">
              <a:solidFill>
                <a:schemeClr val="tx1">
                  <a:lumMod val="95000"/>
                  <a:lumOff val="5000"/>
                </a:schemeClr>
              </a:solidFill>
            </a:endParaRPr>
          </a:p>
        </p:txBody>
      </p:sp>
      <p:pic>
        <p:nvPicPr>
          <p:cNvPr id="4" name="Рисунок 3"/>
          <p:cNvPicPr>
            <a:picLocks noChangeAspect="1"/>
          </p:cNvPicPr>
          <p:nvPr/>
        </p:nvPicPr>
        <p:blipFill>
          <a:blip r:embed="rId2"/>
          <a:stretch>
            <a:fillRect/>
          </a:stretch>
        </p:blipFill>
        <p:spPr>
          <a:xfrm>
            <a:off x="7483166" y="2057400"/>
            <a:ext cx="4115018" cy="2557190"/>
          </a:xfrm>
          <a:prstGeom prst="rect">
            <a:avLst/>
          </a:prstGeom>
        </p:spPr>
      </p:pic>
    </p:spTree>
    <p:extLst>
      <p:ext uri="{BB962C8B-B14F-4D97-AF65-F5344CB8AC3E}">
        <p14:creationId xmlns:p14="http://schemas.microsoft.com/office/powerpoint/2010/main" val="2140156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ШКОДОЧИННІСТЬ </a:t>
            </a:r>
            <a:r>
              <a:rPr lang="uk-UA" b="1" dirty="0"/>
              <a:t>ФІТОФТОРОЗ</a:t>
            </a:r>
            <a:endParaRPr lang="uk-UA" dirty="0"/>
          </a:p>
        </p:txBody>
      </p:sp>
      <p:sp>
        <p:nvSpPr>
          <p:cNvPr id="3" name="Объект 2"/>
          <p:cNvSpPr>
            <a:spLocks noGrp="1"/>
          </p:cNvSpPr>
          <p:nvPr>
            <p:ph idx="1"/>
          </p:nvPr>
        </p:nvSpPr>
        <p:spPr>
          <a:xfrm>
            <a:off x="5050971" y="2057400"/>
            <a:ext cx="5964900" cy="4038600"/>
          </a:xfrm>
        </p:spPr>
        <p:txBody>
          <a:bodyPr/>
          <a:lstStyle/>
          <a:p>
            <a:pPr marL="45720" indent="0">
              <a:buNone/>
            </a:pPr>
            <a:r>
              <a:rPr lang="uk-UA" b="1" dirty="0">
                <a:solidFill>
                  <a:srgbClr val="FF0000"/>
                </a:solidFill>
              </a:rPr>
              <a:t>ШКОДОЧИННІСТЬ:</a:t>
            </a:r>
            <a:endParaRPr lang="uk-UA" dirty="0">
              <a:solidFill>
                <a:srgbClr val="FF0000"/>
              </a:solidFill>
            </a:endParaRPr>
          </a:p>
          <a:p>
            <a:pPr marL="45720" indent="0">
              <a:buNone/>
            </a:pPr>
            <a:r>
              <a:rPr lang="uk-UA" dirty="0">
                <a:solidFill>
                  <a:schemeClr val="bg2">
                    <a:lumMod val="10000"/>
                  </a:schemeClr>
                </a:solidFill>
              </a:rPr>
              <a:t>• зменшення асиміляційної поверхні листових пластинок;</a:t>
            </a:r>
          </a:p>
          <a:p>
            <a:pPr marL="45720" indent="0">
              <a:buNone/>
            </a:pPr>
            <a:r>
              <a:rPr lang="uk-UA" dirty="0">
                <a:solidFill>
                  <a:schemeClr val="bg2">
                    <a:lumMod val="10000"/>
                  </a:schemeClr>
                </a:solidFill>
              </a:rPr>
              <a:t>• передчасне висихання вегетативної маси;</a:t>
            </a:r>
          </a:p>
          <a:p>
            <a:pPr marL="45720" indent="0">
              <a:buNone/>
            </a:pPr>
            <a:r>
              <a:rPr lang="uk-UA" dirty="0">
                <a:solidFill>
                  <a:schemeClr val="bg2">
                    <a:lumMod val="10000"/>
                  </a:schemeClr>
                </a:solidFill>
              </a:rPr>
              <a:t>• хворі рослини утворюють недорозвинені бульби;</a:t>
            </a:r>
          </a:p>
          <a:p>
            <a:pPr marL="45720" indent="0">
              <a:buNone/>
            </a:pPr>
            <a:r>
              <a:rPr lang="uk-UA" dirty="0">
                <a:solidFill>
                  <a:schemeClr val="bg2">
                    <a:lumMod val="10000"/>
                  </a:schemeClr>
                </a:solidFill>
              </a:rPr>
              <a:t>• загнивання ураженої картоплі під час зберігання;</a:t>
            </a:r>
          </a:p>
          <a:p>
            <a:pPr marL="45720" indent="0">
              <a:buNone/>
            </a:pPr>
            <a:r>
              <a:rPr lang="uk-UA" dirty="0">
                <a:solidFill>
                  <a:schemeClr val="bg2">
                    <a:lumMod val="10000"/>
                  </a:schemeClr>
                </a:solidFill>
              </a:rPr>
              <a:t>• недобір врожаю 10–70 %.</a:t>
            </a:r>
          </a:p>
        </p:txBody>
      </p:sp>
      <p:pic>
        <p:nvPicPr>
          <p:cNvPr id="4" name="Рисунок 3"/>
          <p:cNvPicPr>
            <a:picLocks noChangeAspect="1"/>
          </p:cNvPicPr>
          <p:nvPr/>
        </p:nvPicPr>
        <p:blipFill>
          <a:blip r:embed="rId2"/>
          <a:stretch>
            <a:fillRect/>
          </a:stretch>
        </p:blipFill>
        <p:spPr>
          <a:xfrm>
            <a:off x="595205" y="2233477"/>
            <a:ext cx="4349286" cy="2808785"/>
          </a:xfrm>
          <a:prstGeom prst="rect">
            <a:avLst/>
          </a:prstGeom>
        </p:spPr>
      </p:pic>
    </p:spTree>
    <p:extLst>
      <p:ext uri="{BB962C8B-B14F-4D97-AF65-F5344CB8AC3E}">
        <p14:creationId xmlns:p14="http://schemas.microsoft.com/office/powerpoint/2010/main" val="3276574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 </a:t>
            </a:r>
            <a:r>
              <a:rPr lang="uk-UA" b="1" dirty="0"/>
              <a:t>АЛЬТЕРНАРІОЗ</a:t>
            </a:r>
            <a:endParaRPr lang="uk-UA" dirty="0"/>
          </a:p>
        </p:txBody>
      </p:sp>
      <p:sp>
        <p:nvSpPr>
          <p:cNvPr id="3" name="Объект 2"/>
          <p:cNvSpPr>
            <a:spLocks noGrp="1"/>
          </p:cNvSpPr>
          <p:nvPr>
            <p:ph idx="1"/>
          </p:nvPr>
        </p:nvSpPr>
        <p:spPr>
          <a:xfrm>
            <a:off x="1143000" y="4319450"/>
            <a:ext cx="9872871" cy="1776549"/>
          </a:xfrm>
        </p:spPr>
        <p:txBody>
          <a:bodyPr>
            <a:normAutofit fontScale="92500"/>
          </a:bodyPr>
          <a:lstStyle/>
          <a:p>
            <a:r>
              <a:rPr lang="uk-UA" dirty="0" err="1">
                <a:solidFill>
                  <a:srgbClr val="FF0000"/>
                </a:solidFill>
              </a:rPr>
              <a:t>Альтернаріоз</a:t>
            </a:r>
            <a:r>
              <a:rPr lang="uk-UA" dirty="0">
                <a:solidFill>
                  <a:schemeClr val="bg2">
                    <a:lumMod val="10000"/>
                  </a:schemeClr>
                </a:solidFill>
              </a:rPr>
              <a:t> проявляється перед бутонізацією за 15–20 днів до цвітіння картоплі у вигляді чітко обмежених округлих темно-бурих, темно-сірих або коричневих плям із концентричними колами й слабким темним нальотом. Тканина в місцях плям у спекотну погоду висихає, викришується і листок стає дірчастим. У дощову погоду — не загниває. При сильному ураженні хвороба супроводжується пожовтінням листків, передусім нижніх, їх </a:t>
            </a:r>
            <a:r>
              <a:rPr lang="uk-UA" dirty="0" err="1">
                <a:solidFill>
                  <a:schemeClr val="bg2">
                    <a:lumMod val="10000"/>
                  </a:schemeClr>
                </a:solidFill>
              </a:rPr>
              <a:t>некротизацією</a:t>
            </a:r>
            <a:r>
              <a:rPr lang="uk-UA" dirty="0">
                <a:solidFill>
                  <a:schemeClr val="bg2">
                    <a:lumMod val="10000"/>
                  </a:schemeClr>
                </a:solidFill>
              </a:rPr>
              <a:t> та закручуванням країв доверху.</a:t>
            </a:r>
          </a:p>
        </p:txBody>
      </p:sp>
      <p:sp>
        <p:nvSpPr>
          <p:cNvPr id="4" name="Прямоугольник 3"/>
          <p:cNvSpPr/>
          <p:nvPr/>
        </p:nvSpPr>
        <p:spPr>
          <a:xfrm>
            <a:off x="1846216" y="1434626"/>
            <a:ext cx="8247017" cy="646331"/>
          </a:xfrm>
          <a:prstGeom prst="rect">
            <a:avLst/>
          </a:prstGeom>
        </p:spPr>
        <p:txBody>
          <a:bodyPr wrap="square">
            <a:spAutoFit/>
          </a:bodyPr>
          <a:lstStyle/>
          <a:p>
            <a:r>
              <a:rPr lang="uk-UA" b="1" dirty="0">
                <a:latin typeface="Noto Sans Display"/>
              </a:rPr>
              <a:t>Збудником хвороби </a:t>
            </a:r>
            <a:r>
              <a:rPr lang="uk-UA" i="1" dirty="0">
                <a:solidFill>
                  <a:srgbClr val="212121"/>
                </a:solidFill>
                <a:latin typeface="Noto Sans Display"/>
              </a:rPr>
              <a:t>є </a:t>
            </a:r>
            <a:r>
              <a:rPr lang="uk-UA" i="1" dirty="0" err="1">
                <a:solidFill>
                  <a:srgbClr val="212121"/>
                </a:solidFill>
                <a:latin typeface="Noto Sans Display"/>
              </a:rPr>
              <a:t>мітоспорові</a:t>
            </a:r>
            <a:r>
              <a:rPr lang="uk-UA" i="1" dirty="0">
                <a:solidFill>
                  <a:srgbClr val="212121"/>
                </a:solidFill>
                <a:latin typeface="Noto Sans Display"/>
              </a:rPr>
              <a:t> гриби: ранньої сухої плямистості — </a:t>
            </a:r>
            <a:r>
              <a:rPr lang="en-US" i="1" dirty="0" err="1">
                <a:solidFill>
                  <a:srgbClr val="212121"/>
                </a:solidFill>
                <a:latin typeface="Noto Sans Display"/>
              </a:rPr>
              <a:t>Alternaria</a:t>
            </a:r>
            <a:r>
              <a:rPr lang="en-US" i="1" dirty="0">
                <a:solidFill>
                  <a:srgbClr val="212121"/>
                </a:solidFill>
                <a:latin typeface="Noto Sans Display"/>
              </a:rPr>
              <a:t> </a:t>
            </a:r>
            <a:r>
              <a:rPr lang="en-US" i="1" dirty="0" err="1">
                <a:solidFill>
                  <a:srgbClr val="212121"/>
                </a:solidFill>
                <a:latin typeface="Noto Sans Display"/>
              </a:rPr>
              <a:t>solani</a:t>
            </a:r>
            <a:r>
              <a:rPr lang="en-US" i="1" dirty="0">
                <a:solidFill>
                  <a:srgbClr val="212121"/>
                </a:solidFill>
                <a:latin typeface="Noto Sans Display"/>
              </a:rPr>
              <a:t>, </a:t>
            </a:r>
            <a:r>
              <a:rPr lang="uk-UA" i="1" dirty="0">
                <a:solidFill>
                  <a:srgbClr val="212121"/>
                </a:solidFill>
                <a:latin typeface="Noto Sans Display"/>
              </a:rPr>
              <a:t>пізньої сухої плямистості — </a:t>
            </a:r>
            <a:r>
              <a:rPr lang="en-US" i="1" dirty="0" err="1">
                <a:solidFill>
                  <a:srgbClr val="212121"/>
                </a:solidFill>
                <a:latin typeface="Noto Sans Display"/>
              </a:rPr>
              <a:t>Alternaria</a:t>
            </a:r>
            <a:r>
              <a:rPr lang="en-US" i="1" dirty="0">
                <a:solidFill>
                  <a:srgbClr val="212121"/>
                </a:solidFill>
                <a:latin typeface="Noto Sans Display"/>
              </a:rPr>
              <a:t> </a:t>
            </a:r>
            <a:r>
              <a:rPr lang="en-US" i="1" dirty="0" err="1">
                <a:solidFill>
                  <a:srgbClr val="212121"/>
                </a:solidFill>
                <a:latin typeface="Noto Sans Display"/>
              </a:rPr>
              <a:t>alternat</a:t>
            </a:r>
            <a:r>
              <a:rPr lang="uk-UA" i="1" dirty="0">
                <a:solidFill>
                  <a:srgbClr val="212121"/>
                </a:solidFill>
                <a:latin typeface="Noto Sans Display"/>
              </a:rPr>
              <a:t>а.</a:t>
            </a:r>
            <a:endParaRPr lang="uk-UA" dirty="0"/>
          </a:p>
        </p:txBody>
      </p:sp>
      <p:pic>
        <p:nvPicPr>
          <p:cNvPr id="5" name="Рисунок 4"/>
          <p:cNvPicPr>
            <a:picLocks noChangeAspect="1"/>
          </p:cNvPicPr>
          <p:nvPr/>
        </p:nvPicPr>
        <p:blipFill>
          <a:blip r:embed="rId2"/>
          <a:stretch>
            <a:fillRect/>
          </a:stretch>
        </p:blipFill>
        <p:spPr>
          <a:xfrm>
            <a:off x="3829979" y="2143740"/>
            <a:ext cx="3468212" cy="2112927"/>
          </a:xfrm>
          <a:prstGeom prst="rect">
            <a:avLst/>
          </a:prstGeom>
        </p:spPr>
      </p:pic>
    </p:spTree>
    <p:extLst>
      <p:ext uri="{BB962C8B-B14F-4D97-AF65-F5344CB8AC3E}">
        <p14:creationId xmlns:p14="http://schemas.microsoft.com/office/powerpoint/2010/main" val="2091214664"/>
      </p:ext>
    </p:extLst>
  </p:cSld>
  <p:clrMapOvr>
    <a:masterClrMapping/>
  </p:clrMapOvr>
</p:sld>
</file>

<file path=ppt/theme/theme1.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TM03457444[[fn=Базис]]</Template>
  <TotalTime>89</TotalTime>
  <Words>590</Words>
  <Application>Microsoft Office PowerPoint</Application>
  <PresentationFormat>Широкоэкранный</PresentationFormat>
  <Paragraphs>72</Paragraphs>
  <Slides>18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Corbel</vt:lpstr>
      <vt:lpstr>Noto Sans Display</vt:lpstr>
      <vt:lpstr>Times New Roman</vt:lpstr>
      <vt:lpstr>Базис</vt:lpstr>
      <vt:lpstr>Хвороби картоплі</vt:lpstr>
      <vt:lpstr>Зміст </vt:lpstr>
      <vt:lpstr>РИЗОКТОНІОЗ (ЧОРНА ПАРША)</vt:lpstr>
      <vt:lpstr>Джерелом інфекції РИЗОКТОНІОЗ</vt:lpstr>
      <vt:lpstr>ШКОДОЧИНІСТЬ РИЗОКТОНІОЗ</vt:lpstr>
      <vt:lpstr>ФІТОФТОРОЗ КАРТОПЛІ</vt:lpstr>
      <vt:lpstr>Джерелом інфекції  ФІТОФТОРОЗ </vt:lpstr>
      <vt:lpstr>ШКОДОЧИННІСТЬ ФІТОФТОРОЗ</vt:lpstr>
      <vt:lpstr> АЛЬТЕРНАРІОЗ</vt:lpstr>
      <vt:lpstr>Джерелом інфекції АЛЬТЕРНАРІОЗ</vt:lpstr>
      <vt:lpstr>ШКОДОЧИННІСТЬ АЛЬТЕРНАРІОЗ</vt:lpstr>
      <vt:lpstr>ЗВИЧАЙНА ПАРША</vt:lpstr>
      <vt:lpstr>Джерелом інфекції ЗВИЧАЙНА ПАРША</vt:lpstr>
      <vt:lpstr>ШКОДОЧИННІСТЬ ЗВИЧАЙНА ПАРША</vt:lpstr>
      <vt:lpstr> СРІБЛЯСТА ПАРША ЗВИЧАЙНА ПАРША </vt:lpstr>
      <vt:lpstr>Джерелом інфекції ЗВИЧАЙНА ПАРША </vt:lpstr>
      <vt:lpstr>ШКІДЛИВІСТЬ ЗВИЧАЙНА ПАРША</vt:lpstr>
      <vt:lpstr>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Хвороби люцерни</dc:title>
  <dc:creator>user11082021</dc:creator>
  <cp:lastModifiedBy>Admin</cp:lastModifiedBy>
  <cp:revision>9</cp:revision>
  <dcterms:created xsi:type="dcterms:W3CDTF">2023-06-04T18:58:31Z</dcterms:created>
  <dcterms:modified xsi:type="dcterms:W3CDTF">2026-01-12T18:22:36Z</dcterms:modified>
</cp:coreProperties>
</file>