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2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125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0058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3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14  ·  КУРС «УПРАВЛІННЯ РИЗИКАМИ»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1463040"/>
            <a:ext cx="109728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Управління ризиками в умовах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воєнного стану: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ідентифікація, оцінювання та механізми протидії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40080" y="3291840"/>
            <a:ext cx="10972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14.1  Особливості управління ризиками господарської діяльності в умовах воєнного стану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14.2  Ідентифікація ризиків господарської діяльності підприємства в умовах воєнного стану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14.3  Напрями та методи оцінювання ступеня ризику, який виникає в умовах воєнного стану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14.4  Механізми протидії ризику та адаптація до діяльності в умовах воєнного стану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Компетентності:  ЗК1  ·  СК1  ·  ПРН1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14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9436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 лекції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11480" y="11887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234440" y="11887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Особливості управління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234440" y="15544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специфіка РМ господарської діяльності під час воєнного стану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11480" y="27889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34440" y="27889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Ідентифікація ризиків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34440" y="31546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типові групи ризиків підприємства, інструменти виявлення, динаміка загроз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11480" y="43891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34440" y="43891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Оцінювання ступеня ризику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234440" y="47548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напрями та методи оцінки, пріоритезація, сценарний підхід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263640" y="11887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086600" y="11887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Механізми протидії та адаптація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086600" y="15544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практичні інструменти захисту, релокація, стійкість бізнесу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263640" y="27889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086600" y="27889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Практика та чеклісти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7086600" y="31546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принципи стійкості, типові помилки, готовність до кризи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263640" y="43891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086600" y="43891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Висновки та зв’язок з курсом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7086600" y="47548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ключові тези, інтеграція з іншими темами курсу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26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14.1  ОСОБЛИВОСТІ УПРАВЛІННЯ РИЗИКАМИ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Особливості управління ризиками господарської діяльності в умовах воєнного стану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Воєнний стан створює унікальні умови для ризик-менеджменту: висока невизначеність, швидка зміна загроз, пріоритет безпеки людей і критичних функцій. Стандартні підходи потребують адаптації — акцент зміщується на захист життя, збереження критичних активів і швидку адаптацію діяльності підприємства.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743200"/>
            <a:ext cx="3749040" cy="3108960"/>
          </a:xfrm>
          <a:prstGeom prst="roundRect">
            <a:avLst>
              <a:gd name="adj" fmla="val 2353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297180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Юридичний вимір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943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Воєнний стан як підстава форс-мажору: звільнення від відповідальності за умови доведення причинного зв’язку та належного повідомлення (сертифікат ТПП тощо).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297680" y="2743200"/>
            <a:ext cx="3749040" cy="3108960"/>
          </a:xfrm>
          <a:prstGeom prst="roundRect">
            <a:avLst>
              <a:gd name="adj" fmla="val 2353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297180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Управлінський вимір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4805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підстава для бездіяльності, а сигнал до активації кризових планів, перегляду пріоритетів і захисту стейкхолдерів підприємства.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83880" y="2743200"/>
            <a:ext cx="3749040" cy="3108960"/>
          </a:xfrm>
          <a:prstGeom prst="roundRect">
            <a:avLst>
              <a:gd name="adj" fmla="val 2353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297180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Відмінність від «істотної зміни обставин»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3667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Форс-мажор — неможливість виконання; істотна зміна — виконання можливе, але надмірно обтяжливе (ст. 652 ЦК). Обидва інструменти актуальні в умовах війни.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26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14.1  ОСОБЛИВОСТІ УПРАВЛІННЯ РИЗИКАМИ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Особливості управління ризиками господарської діяльності в умовах воєнного стану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88720" y="109728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Стиснення горизонту планування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88720" y="141732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Довгострокові плани поступаються місцем сценаріям на дні–тижні; рішення приймаються швидше і з неповною інформацією.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11480" y="201168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24028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188720" y="210312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Пріоритет безпеки людей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188720" y="242316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Фізична безпека персоналу та критична інфраструктура стають першими в ієрархії цілей, випереджаючи фінансові KPI.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11480" y="301752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2461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88720" y="310896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Обмежена дієвість страхування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188720" y="342900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Багато полісів виключають воєнні / терористичні ризики; ємність ринку обмежена; зростає роль самострахування та державних механізмів.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11480" y="402336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2519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88720" y="411480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Ланцюгові ефекти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188720" y="443484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Збої логістики, енергетики, фінансів і кадрів посилюють один одного; потрібна карта взаємозалежностей, а не ізольовані ризики.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11480" y="502920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594360" y="52578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188720" y="512064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Необхідність децентралізації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188720" y="544068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Централізовані рішення можуть бути заблоковані; автономні команди та резервні канали зв’язку підвищують стійкість.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26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14.3  НАПРЯМИ ТА МЕТОДИ ОЦІНЮВАННЯ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Напрями та методи оцінювання і регулювання ступеня ризику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звичайних умовах застосовують уникнення, зниження, передачу та прийняття. В умовах воєнного стану логіка зберігається, але пріоритети, інструменти та швидкість рішень змінюються.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103120"/>
            <a:ext cx="56692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228600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Уникнення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2743200"/>
            <a:ext cx="5212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Припинення діяльності в зоні високої небезпеки; відмова від операцій, які неможливо захистити; консервація активів.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263640" y="2103120"/>
            <a:ext cx="56692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6492240" y="228600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Зниження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92240" y="2743200"/>
            <a:ext cx="5212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Релокація, дублювання критичних процесів, посилення фізичної та кібербезпеки, запаси, альтернативні маршрути.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11480" y="4206240"/>
            <a:ext cx="56692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438912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Передача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0080" y="4846320"/>
            <a:ext cx="5212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Страхування (де доступне), контрактний розподіл, державні гарантії та програми компенсації, партнерства.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263640" y="4206240"/>
            <a:ext cx="56692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6492240" y="438912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Прийняття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92240" y="4846320"/>
            <a:ext cx="5212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Свідоме утримання залишкового ризику з резервами ліквідності та планами відновлення; моніторинг тригерів.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26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14.3  НАПРЯМИ ТА МЕТОДИ ОЦІНЮВАННЯ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Вибір стратегії за ймовірністю та впливом (адаптація до кризи)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Висока ймовірність + критичний вплив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40080" y="19202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Уникнення або агресивне зниження. Приклад: евакуація персоналу та обладнання з зони бойових дій.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Низька ймовірність + критичний вплив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492240" y="19202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Передача (страхування, держпрограми) + контингентні плани. Приклад: покриття руйнування ключового складу.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Висока ймовірність + помірний вплив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40080" y="44348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Зниження через процедури, запаси, альтернативних постачальників; прийняття залишку з моніторингом.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Низька ймовірність + помірний вплив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92240" y="44348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Прийняття з мінімальними затратами; періодичний перегляд у міру зміни обстановки.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26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14.2  ІДЕНТИФІКАЦІЯ РИЗИКІВ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Ідентифікація ризиків в умовах воєнного стану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Воєнний стан розширює спектр загроз і змінює їхню динаміку. Ідентифікація має бути постійною, а не разовою: лінія фронту, мобілізація, логістика та регулювання змінюються швидко.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057400"/>
            <a:ext cx="566928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216712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Безпекові / фізичні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94360" y="2514600"/>
            <a:ext cx="5303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Обстріли, окупація, мінна небезпека, пошкодження активів, загроза персоналу.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263640" y="2057400"/>
            <a:ext cx="566928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6446520" y="216712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Операційні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446520" y="2514600"/>
            <a:ext cx="5303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Зупинка виробництв, зрив постачань, енергодефіцит, руйнування логістичних ланцюгів.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11480" y="3429000"/>
            <a:ext cx="566928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" y="353872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Кадрові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94360" y="3886200"/>
            <a:ext cx="5303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Мобілізація, еміграція, психоемоційне виснаження, дефіцит критичних компетенцій.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263640" y="3429000"/>
            <a:ext cx="566928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6446520" y="353872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Фінансові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446520" y="3886200"/>
            <a:ext cx="5303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Падіння попиту, дебіторка, валютні та кредитні обмеження, інфляція витрат.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11480" y="4800600"/>
            <a:ext cx="566928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594360" y="491032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Регуляторні / правові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94360" y="5257800"/>
            <a:ext cx="5303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Обмеження експорту/імпорту, зміни податків, валютний контроль, форс-мажорні спори.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263640" y="4800600"/>
            <a:ext cx="566928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491032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Інформаційні / кібер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446520" y="5257800"/>
            <a:ext cx="5303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Кібератаки, дезінформація, втрата доступу до систем, витік даних.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26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14.3  НАПРЯМИ ТА МЕТОДИ ОЦІНЮВАННЯ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Оцінювання ризиків у воєнних умовах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Якісна пріоритезація першою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Через брак стабільної статистики спочатку — експертні оцінки ймовірності та впливу, матриця, фокус на «червоних» ризиках.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Сценарний підхід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Кілька сценаріїв розвитку подій (відносна стабілізація / загострення / ескалація) з різними наборами ризиків і відповідей.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Динамічне оновлення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Оцінки переглядаються при зміні лінії фронту, мобілізаційних рішень, енергетичної ситуації — цикл коротший за «мирний».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Урахування каскадів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тригер (наприклад, удар по енергетиці) одночасно підвищує операційні, кадрові та фінансові ризики.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26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14.4  МЕХАНІЗМИ ПРОТИДІЇ ТА АДАПТАЦІЯ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Механізми протидії: практичні напрями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Фізична безпека та релокація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Евакуація персоналу, переміщення виробництв і складів, укріплення об’єктів, плани дій при повітряній тривозі.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18872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Безперервність операцій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446520" y="155448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Резервні майданчики, хмарні сервіси, альтернативні постачальники, запаси критичних матеріалів, генератори.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8803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Кадри та соціальна підтримка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324612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Гнучкі форми зайнятості, бронювання критичних працівників, психологічна підтримка, комунікація з родинами.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8803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Фінансова стійкість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46520" y="324612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Управління ліквідністю, реструктуризація боргів, державні програми підтримки, контроль дебіторки.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57200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Кібер- та інформаційна безпека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94360" y="493776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Захист периметру, резервне копіювання, навчання персоналу, моніторинг загроз.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57200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Юридичний захист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446520" y="493776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Форс-мажорні застереження, фіксація обставин, взаємодія з ТПП, адаптація договорів.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26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14.4  МЕХАНІЗМИ ПРОТИДІЇ ТА АДАПТАЦІЯ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Адаптивна модель ризик-менеджменту у воєнний час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 Динамічне виявлення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Постійний моніторинг зовнішнього середовища, сигнали з місць, короткі цикли оновлення реєстру.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 Оперативна оцінка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Швидка якісна пріоритезація; сценарні пакети; фокус на ризиках, що загрожують виживанню та критичним функціям.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  Гнучке реагування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Плани-перемикачі (switch plans); делегування повноважень; швидкі рішення go/hold/exit.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  Постійне вдосконалення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Розбір інцидентів і «майже інцидентів»; оновлення планів; навчання команди на реальному досвіді.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26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14.4  МЕХАНІЗМИ ПРОТИДІЇ ТА АДАПТАЦІЯ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Економічні методи зниження ризику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Економічні методи спрямовані на зменшення фінансових наслідків ризику та створення буферів для продовження діяльності. В умовах форс-мажору їхній набір і доступність змінюються.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103120"/>
            <a:ext cx="56692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224028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Страхування та співстрахування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40080" y="2651760"/>
            <a:ext cx="52120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 доступне — майно, перерва в бізнесі, відповідальність. Воєнні ризики часто виключені або обмежені; зростає роль спеціалізованих і державних схем.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263640" y="2103120"/>
            <a:ext cx="56692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6492240" y="224028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Самострахування та резерви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492240" y="2651760"/>
            <a:ext cx="52120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Внутрішні фонди, резерви ліквідності, запаси критичних ресурсів — базовий захист, коли ринок страхування «не тягне».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11480" y="4206240"/>
            <a:ext cx="56692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434340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Диверсифікація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0080" y="4754880"/>
            <a:ext cx="52120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Географія виробництв і складів, клієнтська база, валюта виручки, канали постачання — зниження концентрації ризику.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263640" y="4206240"/>
            <a:ext cx="56692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6492240" y="434340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Контрактні механізми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492240" y="4754880"/>
            <a:ext cx="52120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Форс-мажорні застереження, індексація цін, розподіл ризиків, можливість зміни/розірвання при істотній зміні обставин.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26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14.4  МЕХАНІЗМИ ПРОТИДІЇ ТА АДАПТАЦІЯ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Державні та гібридні механізми захисту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умовах обмеженої приватної ємності страхування воєнних ризиків зростає роль держави: часткова компенсація збитків, субсидування премій, гарантійні програми. Бізнес має відстежувати актуальні умови та вимоги до легальності й звітності.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560320"/>
            <a:ext cx="3749040" cy="3291840"/>
          </a:xfrm>
          <a:prstGeom prst="roundRect">
            <a:avLst>
              <a:gd name="adj" fmla="val 2222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283464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Компенсація збитків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474720"/>
            <a:ext cx="33832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Програми для територій підвищеного ризику з лімітами покриття для легального бізнесу.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560320"/>
            <a:ext cx="3749040" cy="3291840"/>
          </a:xfrm>
          <a:prstGeom prst="roundRect">
            <a:avLst>
              <a:gd name="adj" fmla="val 2222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283464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Підтримка страхування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474720"/>
            <a:ext cx="33832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Компенсація частини премії за договорами страхування майна бізнесу поза зоною найвищого ризику.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560320"/>
            <a:ext cx="3749040" cy="3291840"/>
          </a:xfrm>
          <a:prstGeom prst="roundRect">
            <a:avLst>
              <a:gd name="adj" fmla="val 2222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283464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Кредитні та грантові інструменти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474720"/>
            <a:ext cx="33832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Пільгове кредитування, гранти на релокацію та відновлення — зниження фінансового навантаження.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 / 26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14.4  МЕХАНІЗМИ ПРОТИДІЇ ТА АДАПТАЦІЯ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Адаптація діяльності до нової ситуації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Релокація та географічна гнучкість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Перенесення виробництв, складів і офісів у безпечніші регіони або за кордон; збереження зв’язку з ринком.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Цифровізація та віддалена робота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Зменшення залежності від фізичної присутності; хмарні сервіси; дистанційні продажі та підтримка.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Гнучкі оргструктури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Децентралізація повноважень; автономні команди; швидке перемикання між режимами роботи.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Перегляд бізнес-моделі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Зміна асортименту під попит воєнного часу; вихід на нові ринки; B2G та гуманітарні/оборонні контракти.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 / 26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14.4  МЕХАНІЗМИ ПРОТИДІЇ ТА АДАПТАЦІЯ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Сценарне планування як інструмент адаптації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умовах високої невизначеності корисніше мати кілька підготовлених сценаріїв і «плани-перемикачі», ніж один детальний план, який швидко застаріває.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011680"/>
            <a:ext cx="113385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21488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Сценарій «відносне виживання»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94360" y="251460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Обмежені збої; акцент на підтримці ключових операцій, ліквідності та персоналу.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3383280"/>
            <a:ext cx="113385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35204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Сценарій «жорстка економія»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94360" y="388620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Суттєве падіння виручки; консервація частини активів; мінімізація постійних витрат.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11480" y="4754880"/>
            <a:ext cx="113385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" y="48920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Сценарій «критична ескалація»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94360" y="525780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Загроза фізичній безпеці або повна зупинка; евакуація, активація резервних майданчиків, пріоритет збереження людей і критичних даних.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 / 26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Принципи стійкості (resilience) бізнесу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Передбачення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Моніторинг слабких сигналів; сценарне мислення; регулярне оновлення реєстру ризиків.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Опірність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Запаси, дублювання, фізичний і кіберзахист — здатність витримати перший удар.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Відновлення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Плани BCP/DR; чіткі ролі; пріоритети відновлення критичних функцій.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Адаптація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Навчання на досвіді; зміна моделі та структури; готовність до «нової нормальності».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 / 26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Чекліст готовності до форс-мажору / воєнного режиму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43000" y="128016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Актуальний реєстр ризиків з пріоритетами для поточної обстановки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3716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995160" y="128016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Плани дій при повітряній тривозі, евакуації, втраті майданчика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2331720"/>
            <a:ext cx="56692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6517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43000" y="256032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Резервні канали зв’язку та доступ до критичних даних (хмара, бекапи)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2331720"/>
            <a:ext cx="56692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6517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995160" y="256032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Список критичних працівників і їхніх заступників; бронювання (де можливо)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3611880"/>
            <a:ext cx="56692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39319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143000" y="384048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Мінімальний запас ліквідності та план управління грошовими потоками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63640" y="3611880"/>
            <a:ext cx="56692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39319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995160" y="384048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Перевірені форс-мажорні застереження в ключових договорах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11480" y="4892040"/>
            <a:ext cx="56692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594360" y="521208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143000" y="512064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Сценарні пакети з тригерами перемикання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6263640" y="4892040"/>
            <a:ext cx="56692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6446520" y="521208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995160" y="512064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Призначені відповідальні за кризову комунікацію всередині та назовні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 / 26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Типові помилки в управлінні ризиками під час кризи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Заперечення та затримка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«Це нас не торкнеться» — втрачений час на підготовку релокації, запасів і планів.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Лише операційний фокус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Ігнорування кадрових, психологічних і репутаційних ризиків до моменту їхньої реалізації.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Формальний форс-мажор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Посилання на воєнний стан без доведення причинного зв’язку з конкретним невиконанням — ризик спорів і втрати довіри.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Відсутність сценаріїв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«оптимістичний» план без варіантів жорсткої економії чи евакуації.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 / 26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ЗВ’ЯЗОК З КУРСОМ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Інструментарій курсу в умовах воєнного стану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Інструменти ризик-менеджменту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40080" y="19202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Уникнення, зниження, передача, прийняття — ті самі методи, але з іншою вагою та доступністю інструментів.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Планування та контролінг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492240" y="19202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Контингентні плани, stage-gate і KRI стають короткоцикловими; рішення stop/pivot — частими.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Інновації та проєкти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40080" y="44348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Проєктні та інноваційні ризики посилюються зовнішніми шоками; потрібна ще більша опціональність.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Інформаційне забезпечення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92240" y="44348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Своєчасні дані про обстановку, статус активів і персоналу — критичні для рішень у кризі.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 / 26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ПІДСУМОК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Карта теми: воєнний стан, ідентифікація, протидія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Воєнний стан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Невідворотні обставини; юридичний і управлінський виміри; не підстава для бездіяльності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18872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Особливості РМ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46520" y="155448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Короткий горизонт, пріоритет людей, обмежене страхування, каскади, децентралізація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8803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Методи регулювання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324612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Уникнення, зниження, передача, прийняття — з адаптацією інструментів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8803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Воєнні ризики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6520" y="324612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Безпекові, операційні, кадрові, фінансові, регуляторні, кібер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57200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Економічні методи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493776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Страхування, резерви, диверсифікація, контракти, держпрограми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57200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Адаптація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493776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Релокація, цифровізація, сценарії, resilience, плани-перемикачі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 / 26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ВИСНОВКИ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Ключові положення теми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417320" y="11612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Воєнний стан змінює пріоритети РМ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417320" y="150876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Безпека людей і критичних функцій виходять на перший план; горизонт планування стискається; страхування часто обмежене.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56032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417320" y="244144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Методи ті самі — інструменти інші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417320" y="278892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Уникнення, зниження, передача і прийняття залишаються базою, але реалізуються через релокацію, резерви, держпрограми та контракти.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84048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17320" y="372160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Воєнний стан вимагає динамічного РМ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417320" y="406908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Постійна ідентифікація, сценарні пакети, швидка пріоритезація та плани-перемикачі — умова виживання.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512064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17320" y="500176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Адаптація = стійкість + навчання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17320" y="534924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Релокація, цифровізація, гнучкі структури та розбір досвіду готують організацію не лише до кризи, а й до відновлення.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 / 26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ДОДАТКОВО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Юридичні аспекти форс-мажору на практиці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Доведення зв’язку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Недостатньо послатися на воєнний стан. Потрібно показати, що саме ця обставина унеможливила конкретне зобов’язання.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Своєчасне повідомлення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Договір і закон часто вимагають повідомити контрагента в установлені строки; затримка послаблює позицію.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Сертифікат ТПП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Важливий доказ, але не абсолютний: суди оцінюють усі обставини справи.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Істотна зміна обставин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Якщо виконання можливе, але руйнівне — шлях через зміну або розірвання договору (ст. 652 ЦК), а не лише форс-мажор.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 / 26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ДОДАТКОВО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Кадрові ризики як критичний вимір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воєнний час кадрові ризики часто стають визначальними: без людей не працюють ні обладнання, ні плани відновлення.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011680"/>
            <a:ext cx="56692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214884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Мобілізація та бронювання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40080" y="2606040"/>
            <a:ext cx="5212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Ідентифікація критичних ролей; процедури бронювання; плани заміщення.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263640" y="2011680"/>
            <a:ext cx="56692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6492240" y="214884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Безпека та локація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492240" y="2606040"/>
            <a:ext cx="5212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Можливість віддаленої роботи; релокація сімей; чіткі інструкції при загрозі.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11480" y="4114800"/>
            <a:ext cx="56692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425196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Психоемоційна підтримка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0080" y="4709160"/>
            <a:ext cx="5212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Доступ до допомоги; уникнення вигорання; відкрита комунікація керівництва.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263640" y="4114800"/>
            <a:ext cx="56692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6492240" y="425196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Гнучкість зайнятості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492240" y="4709160"/>
            <a:ext cx="5212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Неповний час, проєктна зайнятість, залучення діаспори та підрядників.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22 / 26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ДОДАТКОВО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 кризового режиму до відновлення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Ризик-менеджмент у форс-мажорі не закінчується «виживанням». Важливо закладати основу для відновлення: збереження компетенцій, даних, клієнтських зв’язків і репутації.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28600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256032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Що зберігати в пріоритеті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94360" y="338328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Ключові люди та знання; клієнтська база; права на ІВ; фінансова історія та звітність; критичні дані.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297680" y="228600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11" name="Text 9"/>
          <p:cNvSpPr/>
          <p:nvPr/>
        </p:nvSpPr>
        <p:spPr>
          <a:xfrm>
            <a:off x="4480560" y="256032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Що документувати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480560" y="338328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Збитки, форс-мажорні обставини, прийняті рішення — для страхових, судових і відновлювальних процедур.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83880" y="228600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56032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Що планувати наперед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366760" y="338328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Сценарії повернення на ринок; потреби в капіталі; партнерства для відновлення потужностей.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 / 26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ПІДСУМОК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Що запам’ятати з теми 14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88720" y="109728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Воєнний стан — не кінець управління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88720" y="141732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 режим, у якому змінюються пріоритети та інструменти, але цикл РМ (виявити → оцінити → відреагувати → моніторити) залишається.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11480" y="201168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24028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188720" y="210312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Люди першими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188720" y="242316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Безпека та збереження команди — передумова будь-якого економічного відновлення.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11480" y="301752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2461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88720" y="310896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Сценарії та перемикачі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188720" y="342900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Кілька підготовлених режимів роботи кращі за один жорсткий план.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11480" y="402336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2519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88720" y="411480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Комбінація методів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188720" y="443484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Релокація + резерви + контракти + держпідтримка + кіберзахист — портфель, а не один інструмент.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11480" y="502920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594360" y="52578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188720" y="512064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Документування та навчання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188720" y="544068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Фіксація рішень і розбір досвіду готують до наступної кризи і до відновлення.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 / 26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ВИСНОВКИ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Підсумкові тези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Особливості воєнного стану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Невідворотність, стиснення часу, пріоритет безпеки, обмеженість класичного страхування, каскадні ефекти.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46888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Регулювання ступеня ризику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283464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 самі чотири стратегії; інший набір доступних заходів і швидкість рішень.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7490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Воєнний стан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411480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Розширений реєстр ризиків; динамічна оцінка; механізми протидії від релокації до кіберзахисту та юридичної фіксації.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029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Економіка та адаптація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94360" y="539496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Резерви, диверсифікація, держпрограми, сценарне планування та орієнтація на відновлення.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 / 26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28600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Дякую за увагу!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40080" y="33832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14  ·  Управління ризиками в умовах воєнного стану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Курс «Управління ризиками»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48463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82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для обговорення та практичні завдання — у наступному блоці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2669</Words>
  <Application>Microsoft Macintosh PowerPoint</Application>
  <PresentationFormat>Широкоэкранный</PresentationFormat>
  <Paragraphs>375</Paragraphs>
  <Slides>26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Calibri</vt:lpstr>
      <vt:lpstr>Consolas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14. Ризик-менеджмент та методи зниження ризику за умов форс-мажорних обставин</dc:title>
  <dc:subject>PptxGenJS Presentation</dc:subject>
  <dc:creator>Курс «Управління ризиками»</dc:creator>
  <cp:lastModifiedBy>Александр Ткачук</cp:lastModifiedBy>
  <cp:revision>1</cp:revision>
  <dcterms:created xsi:type="dcterms:W3CDTF">2026-09-03T08:59:46Z</dcterms:created>
  <dcterms:modified xsi:type="dcterms:W3CDTF">2026-09-07T08:06:46Z</dcterms:modified>
</cp:coreProperties>
</file>