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597"/>
    <p:restoredTop sz="94610"/>
  </p:normalViewPr>
  <p:slideViewPr>
    <p:cSldViewPr snapToGrid="0" snapToObjects="1">
      <p:cViewPr varScale="1">
        <p:scale>
          <a:sx n="121" d="100"/>
          <a:sy n="121" d="100"/>
        </p:scale>
        <p:origin x="304"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964346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1A2B4A"/>
          </a:solidFill>
          <a:ln w="12700">
            <a:solidFill>
              <a:srgbClr val="333333"/>
            </a:solidFill>
            <a:prstDash val="solid"/>
          </a:ln>
        </p:spPr>
      </p:sp>
      <p:sp>
        <p:nvSpPr>
          <p:cNvPr id="3" name="Shape 1"/>
          <p:cNvSpPr/>
          <p:nvPr/>
        </p:nvSpPr>
        <p:spPr>
          <a:xfrm>
            <a:off x="0" y="0"/>
            <a:ext cx="182880" cy="6858000"/>
          </a:xfrm>
          <a:prstGeom prst="rect">
            <a:avLst/>
          </a:prstGeom>
          <a:solidFill>
            <a:srgbClr val="C9A227"/>
          </a:solidFill>
          <a:ln w="12700">
            <a:solidFill>
              <a:srgbClr val="333333"/>
            </a:solidFill>
            <a:prstDash val="solid"/>
          </a:ln>
        </p:spPr>
      </p:sp>
      <p:sp>
        <p:nvSpPr>
          <p:cNvPr id="4" name="Text 2"/>
          <p:cNvSpPr/>
          <p:nvPr/>
        </p:nvSpPr>
        <p:spPr>
          <a:xfrm>
            <a:off x="640080" y="1828800"/>
            <a:ext cx="10972800" cy="365760"/>
          </a:xfrm>
          <a:prstGeom prst="rect">
            <a:avLst/>
          </a:prstGeom>
          <a:noFill/>
          <a:ln/>
        </p:spPr>
        <p:txBody>
          <a:bodyPr wrap="square" lIns="0" tIns="0" rIns="0" bIns="0" rtlCol="0" anchor="ctr"/>
          <a:lstStyle/>
          <a:p>
            <a:pPr marL="0" indent="0">
              <a:buNone/>
            </a:pPr>
            <a:r>
              <a:rPr lang="en-US" sz="1400" kern="0" spc="300" dirty="0">
                <a:solidFill>
                  <a:srgbClr val="C9A227"/>
                </a:solidFill>
                <a:latin typeface="Consolas" pitchFamily="34" charset="0"/>
                <a:ea typeface="Consolas" pitchFamily="34" charset="-122"/>
                <a:cs typeface="Consolas" pitchFamily="34" charset="-120"/>
              </a:rPr>
              <a:t>ТЕМА 12  ·  ЗАВДАННЯ ТА ПИТАННЯ</a:t>
            </a:r>
            <a:endParaRPr lang="en-US" sz="1400" dirty="0"/>
          </a:p>
        </p:txBody>
      </p:sp>
      <p:sp>
        <p:nvSpPr>
          <p:cNvPr id="5" name="Text 3"/>
          <p:cNvSpPr/>
          <p:nvPr/>
        </p:nvSpPr>
        <p:spPr>
          <a:xfrm>
            <a:off x="640080" y="2468880"/>
            <a:ext cx="10972800" cy="822960"/>
          </a:xfrm>
          <a:prstGeom prst="rect">
            <a:avLst/>
          </a:prstGeom>
          <a:noFill/>
          <a:ln/>
        </p:spPr>
        <p:txBody>
          <a:bodyPr wrap="square" lIns="0" tIns="0" rIns="0" bIns="0" rtlCol="0" anchor="ctr"/>
          <a:lstStyle/>
          <a:p>
            <a:pPr marL="0" indent="0">
              <a:buNone/>
            </a:pPr>
            <a:r>
              <a:rPr lang="en-US" sz="3200" b="1" dirty="0">
                <a:solidFill>
                  <a:srgbClr val="FFFFFF"/>
                </a:solidFill>
                <a:latin typeface="Georgia" pitchFamily="34" charset="0"/>
                <a:ea typeface="Georgia" pitchFamily="34" charset="-122"/>
                <a:cs typeface="Georgia" pitchFamily="34" charset="-120"/>
              </a:rPr>
              <a:t>Інноваційний проект як об’єкт ризик-менеджменту</a:t>
            </a:r>
            <a:endParaRPr lang="en-US" sz="3200" dirty="0"/>
          </a:p>
        </p:txBody>
      </p:sp>
      <p:sp>
        <p:nvSpPr>
          <p:cNvPr id="6" name="Text 4"/>
          <p:cNvSpPr/>
          <p:nvPr/>
        </p:nvSpPr>
        <p:spPr>
          <a:xfrm>
            <a:off x="640080" y="3657600"/>
            <a:ext cx="10972800" cy="365760"/>
          </a:xfrm>
          <a:prstGeom prst="rect">
            <a:avLst/>
          </a:prstGeom>
          <a:noFill/>
          <a:ln/>
        </p:spPr>
        <p:txBody>
          <a:bodyPr wrap="square" lIns="0" tIns="0" rIns="0" bIns="0" rtlCol="0" anchor="ctr"/>
          <a:lstStyle/>
          <a:p>
            <a:pPr marL="0" indent="0">
              <a:buNone/>
            </a:pPr>
            <a:r>
              <a:rPr lang="en-US" sz="1600" dirty="0">
                <a:solidFill>
                  <a:srgbClr val="E8D48B"/>
                </a:solidFill>
                <a:latin typeface="Calibri" pitchFamily="34" charset="0"/>
                <a:ea typeface="Calibri" pitchFamily="34" charset="-122"/>
                <a:cs typeface="Calibri" pitchFamily="34" charset="-120"/>
              </a:rPr>
              <a:t>Практичні ситуації  ·  Задачі  ·  Питання для самоперевірки</a:t>
            </a:r>
            <a:endParaRPr lang="en-US" sz="1600" dirty="0"/>
          </a:p>
        </p:txBody>
      </p:sp>
      <p:sp>
        <p:nvSpPr>
          <p:cNvPr id="7" name="Text 5"/>
          <p:cNvSpPr/>
          <p:nvPr/>
        </p:nvSpPr>
        <p:spPr>
          <a:xfrm>
            <a:off x="640080" y="5760720"/>
            <a:ext cx="9144000" cy="274320"/>
          </a:xfrm>
          <a:prstGeom prst="rect">
            <a:avLst/>
          </a:prstGeom>
          <a:noFill/>
          <a:ln/>
        </p:spPr>
        <p:txBody>
          <a:bodyPr wrap="square" lIns="0" tIns="0" rIns="0" bIns="0" rtlCol="0" anchor="ctr"/>
          <a:lstStyle/>
          <a:p>
            <a:pPr marL="0" indent="0">
              <a:buNone/>
            </a:pPr>
            <a:r>
              <a:rPr lang="en-US" sz="1200" dirty="0">
                <a:solidFill>
                  <a:srgbClr val="8A8278"/>
                </a:solidFill>
                <a:latin typeface="Consolas" pitchFamily="34" charset="0"/>
                <a:ea typeface="Consolas" pitchFamily="34" charset="-122"/>
                <a:cs typeface="Consolas" pitchFamily="34" charset="-120"/>
              </a:rPr>
              <a:t>Курс «Управління ризиками»</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7F3EB"/>
          </a:solidFill>
          <a:ln w="12700">
            <a:solidFill>
              <a:srgbClr val="333333"/>
            </a:solidFill>
            <a:prstDash val="solid"/>
          </a:ln>
        </p:spPr>
      </p:sp>
      <p:sp>
        <p:nvSpPr>
          <p:cNvPr id="3" name="Shape 1"/>
          <p:cNvSpPr/>
          <p:nvPr/>
        </p:nvSpPr>
        <p:spPr>
          <a:xfrm>
            <a:off x="0" y="0"/>
            <a:ext cx="137160" cy="6858000"/>
          </a:xfrm>
          <a:prstGeom prst="rect">
            <a:avLst/>
          </a:prstGeom>
          <a:solidFill>
            <a:srgbClr val="C9A227"/>
          </a:solidFill>
          <a:ln w="12700">
            <a:solidFill>
              <a:srgbClr val="333333"/>
            </a:solidFill>
            <a:prstDash val="solid"/>
          </a:ln>
        </p:spPr>
      </p:sp>
      <p:sp>
        <p:nvSpPr>
          <p:cNvPr id="4" name="Text 2"/>
          <p:cNvSpPr/>
          <p:nvPr/>
        </p:nvSpPr>
        <p:spPr>
          <a:xfrm>
            <a:off x="411480" y="201168"/>
            <a:ext cx="10972800" cy="292608"/>
          </a:xfrm>
          <a:prstGeom prst="rect">
            <a:avLst/>
          </a:prstGeom>
          <a:noFill/>
          <a:ln/>
        </p:spPr>
        <p:txBody>
          <a:bodyPr wrap="square" lIns="0" tIns="0" rIns="0" bIns="0" rtlCol="0" anchor="ctr"/>
          <a:lstStyle/>
          <a:p>
            <a:pPr marL="0" indent="0">
              <a:buNone/>
            </a:pPr>
            <a:r>
              <a:rPr lang="en-US" sz="1100" kern="0" spc="200" dirty="0">
                <a:solidFill>
                  <a:srgbClr val="C9A227"/>
                </a:solidFill>
                <a:latin typeface="Consolas" pitchFamily="34" charset="0"/>
                <a:ea typeface="Consolas" pitchFamily="34" charset="-122"/>
                <a:cs typeface="Consolas" pitchFamily="34" charset="-120"/>
              </a:rPr>
              <a:t>ТЕМА 12  ·  ЗАВДАННЯ</a:t>
            </a:r>
            <a:endParaRPr lang="en-US" sz="1100" dirty="0"/>
          </a:p>
        </p:txBody>
      </p:sp>
      <p:sp>
        <p:nvSpPr>
          <p:cNvPr id="5" name="Text 3"/>
          <p:cNvSpPr/>
          <p:nvPr/>
        </p:nvSpPr>
        <p:spPr>
          <a:xfrm>
            <a:off x="457200" y="594360"/>
            <a:ext cx="10972800" cy="365760"/>
          </a:xfrm>
          <a:prstGeom prst="rect">
            <a:avLst/>
          </a:prstGeom>
          <a:noFill/>
          <a:ln/>
        </p:spPr>
        <p:txBody>
          <a:bodyPr wrap="square" lIns="0" tIns="0" rIns="0" bIns="0" rtlCol="0" anchor="ctr"/>
          <a:lstStyle/>
          <a:p>
            <a:pPr marL="0" indent="0">
              <a:buNone/>
            </a:pPr>
            <a:r>
              <a:rPr lang="en-US" sz="2400" b="1" dirty="0">
                <a:solidFill>
                  <a:srgbClr val="1A2B4A"/>
                </a:solidFill>
                <a:latin typeface="Georgia" pitchFamily="34" charset="0"/>
                <a:ea typeface="Georgia" pitchFamily="34" charset="-122"/>
                <a:cs typeface="Georgia" pitchFamily="34" charset="-120"/>
              </a:rPr>
              <a:t>Структура блоку завдань</a:t>
            </a:r>
            <a:endParaRPr lang="en-US" sz="2400" dirty="0"/>
          </a:p>
        </p:txBody>
      </p:sp>
      <p:sp>
        <p:nvSpPr>
          <p:cNvPr id="6" name="Shape 4"/>
          <p:cNvSpPr/>
          <p:nvPr/>
        </p:nvSpPr>
        <p:spPr>
          <a:xfrm>
            <a:off x="411480" y="1280160"/>
            <a:ext cx="3749040" cy="4114800"/>
          </a:xfrm>
          <a:prstGeom prst="roundRect">
            <a:avLst>
              <a:gd name="adj" fmla="val 1951"/>
            </a:avLst>
          </a:prstGeom>
          <a:solidFill>
            <a:srgbClr val="FFFFFF"/>
          </a:solidFill>
          <a:ln/>
        </p:spPr>
      </p:sp>
      <p:sp>
        <p:nvSpPr>
          <p:cNvPr id="7" name="Shape 5"/>
          <p:cNvSpPr/>
          <p:nvPr/>
        </p:nvSpPr>
        <p:spPr>
          <a:xfrm>
            <a:off x="411480" y="1280160"/>
            <a:ext cx="3749040" cy="91440"/>
          </a:xfrm>
          <a:prstGeom prst="rect">
            <a:avLst/>
          </a:prstGeom>
          <a:solidFill>
            <a:srgbClr val="C9A227"/>
          </a:solidFill>
          <a:ln w="12700">
            <a:solidFill>
              <a:srgbClr val="333333"/>
            </a:solidFill>
            <a:prstDash val="solid"/>
          </a:ln>
        </p:spPr>
      </p:sp>
      <p:sp>
        <p:nvSpPr>
          <p:cNvPr id="8" name="Text 6"/>
          <p:cNvSpPr/>
          <p:nvPr/>
        </p:nvSpPr>
        <p:spPr>
          <a:xfrm>
            <a:off x="640080" y="1554480"/>
            <a:ext cx="3291840" cy="365760"/>
          </a:xfrm>
          <a:prstGeom prst="rect">
            <a:avLst/>
          </a:prstGeom>
          <a:noFill/>
          <a:ln/>
        </p:spPr>
        <p:txBody>
          <a:bodyPr wrap="square" lIns="0" tIns="0" rIns="0" bIns="0" rtlCol="0" anchor="ctr"/>
          <a:lstStyle/>
          <a:p>
            <a:pPr marL="0" indent="0">
              <a:buNone/>
            </a:pPr>
            <a:r>
              <a:rPr lang="en-US" sz="1800" b="1" dirty="0">
                <a:solidFill>
                  <a:srgbClr val="C9A227"/>
                </a:solidFill>
                <a:latin typeface="Consolas" pitchFamily="34" charset="0"/>
                <a:ea typeface="Consolas" pitchFamily="34" charset="-122"/>
                <a:cs typeface="Consolas" pitchFamily="34" charset="-120"/>
              </a:rPr>
              <a:t>01</a:t>
            </a:r>
            <a:endParaRPr lang="en-US" sz="1800" dirty="0"/>
          </a:p>
        </p:txBody>
      </p:sp>
      <p:sp>
        <p:nvSpPr>
          <p:cNvPr id="9" name="Text 7"/>
          <p:cNvSpPr/>
          <p:nvPr/>
        </p:nvSpPr>
        <p:spPr>
          <a:xfrm>
            <a:off x="640080" y="2103120"/>
            <a:ext cx="3291840" cy="457200"/>
          </a:xfrm>
          <a:prstGeom prst="rect">
            <a:avLst/>
          </a:prstGeom>
          <a:noFill/>
          <a:ln/>
        </p:spPr>
        <p:txBody>
          <a:bodyPr wrap="square" lIns="0" tIns="0" rIns="0" bIns="0" rtlCol="0" anchor="ctr"/>
          <a:lstStyle/>
          <a:p>
            <a:pPr marL="0" indent="0">
              <a:buNone/>
            </a:pPr>
            <a:r>
              <a:rPr lang="en-US" sz="1600" b="1" dirty="0">
                <a:solidFill>
                  <a:srgbClr val="1A2B4A"/>
                </a:solidFill>
                <a:latin typeface="Georgia" pitchFamily="34" charset="0"/>
                <a:ea typeface="Georgia" pitchFamily="34" charset="-122"/>
                <a:cs typeface="Georgia" pitchFamily="34" charset="-120"/>
              </a:rPr>
              <a:t>Практичні ситуації</a:t>
            </a:r>
            <a:endParaRPr lang="en-US" sz="1600" dirty="0"/>
          </a:p>
        </p:txBody>
      </p:sp>
      <p:sp>
        <p:nvSpPr>
          <p:cNvPr id="10" name="Text 8"/>
          <p:cNvSpPr/>
          <p:nvPr/>
        </p:nvSpPr>
        <p:spPr>
          <a:xfrm>
            <a:off x="640080" y="2743200"/>
            <a:ext cx="3291840" cy="2286000"/>
          </a:xfrm>
          <a:prstGeom prst="rect">
            <a:avLst/>
          </a:prstGeom>
          <a:noFill/>
          <a:ln/>
        </p:spPr>
        <p:txBody>
          <a:bodyPr wrap="square" lIns="0" tIns="0" rIns="0" bIns="0" rtlCol="0" anchor="ctr"/>
          <a:lstStyle/>
          <a:p>
            <a:pPr marL="0" indent="0">
              <a:buNone/>
            </a:pPr>
            <a:r>
              <a:rPr lang="en-US" sz="1400" dirty="0">
                <a:solidFill>
                  <a:srgbClr val="5A534C"/>
                </a:solidFill>
                <a:latin typeface="Calibri" pitchFamily="34" charset="0"/>
                <a:ea typeface="Calibri" pitchFamily="34" charset="-122"/>
                <a:cs typeface="Calibri" pitchFamily="34" charset="-120"/>
              </a:rPr>
              <a:t>5 ситуацій на ризики інновацій, особливості РМ та контролінг</a:t>
            </a:r>
            <a:endParaRPr lang="en-US" sz="1400" dirty="0"/>
          </a:p>
        </p:txBody>
      </p:sp>
      <p:sp>
        <p:nvSpPr>
          <p:cNvPr id="11" name="Shape 9"/>
          <p:cNvSpPr/>
          <p:nvPr/>
        </p:nvSpPr>
        <p:spPr>
          <a:xfrm>
            <a:off x="4297680" y="1280160"/>
            <a:ext cx="3749040" cy="4114800"/>
          </a:xfrm>
          <a:prstGeom prst="roundRect">
            <a:avLst>
              <a:gd name="adj" fmla="val 1951"/>
            </a:avLst>
          </a:prstGeom>
          <a:solidFill>
            <a:srgbClr val="FFFFFF"/>
          </a:solidFill>
          <a:ln/>
        </p:spPr>
      </p:sp>
      <p:sp>
        <p:nvSpPr>
          <p:cNvPr id="12" name="Shape 10"/>
          <p:cNvSpPr/>
          <p:nvPr/>
        </p:nvSpPr>
        <p:spPr>
          <a:xfrm>
            <a:off x="4297680" y="1280160"/>
            <a:ext cx="3749040" cy="91440"/>
          </a:xfrm>
          <a:prstGeom prst="rect">
            <a:avLst/>
          </a:prstGeom>
          <a:solidFill>
            <a:srgbClr val="C9A227"/>
          </a:solidFill>
          <a:ln w="12700">
            <a:solidFill>
              <a:srgbClr val="333333"/>
            </a:solidFill>
            <a:prstDash val="solid"/>
          </a:ln>
        </p:spPr>
      </p:sp>
      <p:sp>
        <p:nvSpPr>
          <p:cNvPr id="13" name="Text 11"/>
          <p:cNvSpPr/>
          <p:nvPr/>
        </p:nvSpPr>
        <p:spPr>
          <a:xfrm>
            <a:off x="4526280" y="1554480"/>
            <a:ext cx="3291840" cy="365760"/>
          </a:xfrm>
          <a:prstGeom prst="rect">
            <a:avLst/>
          </a:prstGeom>
          <a:noFill/>
          <a:ln/>
        </p:spPr>
        <p:txBody>
          <a:bodyPr wrap="square" lIns="0" tIns="0" rIns="0" bIns="0" rtlCol="0" anchor="ctr"/>
          <a:lstStyle/>
          <a:p>
            <a:pPr marL="0" indent="0">
              <a:buNone/>
            </a:pPr>
            <a:r>
              <a:rPr lang="en-US" sz="1800" b="1" dirty="0">
                <a:solidFill>
                  <a:srgbClr val="C9A227"/>
                </a:solidFill>
                <a:latin typeface="Consolas" pitchFamily="34" charset="0"/>
                <a:ea typeface="Consolas" pitchFamily="34" charset="-122"/>
                <a:cs typeface="Consolas" pitchFamily="34" charset="-120"/>
              </a:rPr>
              <a:t>02</a:t>
            </a:r>
            <a:endParaRPr lang="en-US" sz="1800" dirty="0"/>
          </a:p>
        </p:txBody>
      </p:sp>
      <p:sp>
        <p:nvSpPr>
          <p:cNvPr id="14" name="Text 12"/>
          <p:cNvSpPr/>
          <p:nvPr/>
        </p:nvSpPr>
        <p:spPr>
          <a:xfrm>
            <a:off x="4526280" y="2103120"/>
            <a:ext cx="3291840" cy="457200"/>
          </a:xfrm>
          <a:prstGeom prst="rect">
            <a:avLst/>
          </a:prstGeom>
          <a:noFill/>
          <a:ln/>
        </p:spPr>
        <p:txBody>
          <a:bodyPr wrap="square" lIns="0" tIns="0" rIns="0" bIns="0" rtlCol="0" anchor="ctr"/>
          <a:lstStyle/>
          <a:p>
            <a:pPr marL="0" indent="0">
              <a:buNone/>
            </a:pPr>
            <a:r>
              <a:rPr lang="en-US" sz="1600" b="1" dirty="0">
                <a:solidFill>
                  <a:srgbClr val="1A2B4A"/>
                </a:solidFill>
                <a:latin typeface="Georgia" pitchFamily="34" charset="0"/>
                <a:ea typeface="Georgia" pitchFamily="34" charset="-122"/>
                <a:cs typeface="Georgia" pitchFamily="34" charset="-120"/>
              </a:rPr>
              <a:t>Задачі</a:t>
            </a:r>
            <a:endParaRPr lang="en-US" sz="1600" dirty="0"/>
          </a:p>
        </p:txBody>
      </p:sp>
      <p:sp>
        <p:nvSpPr>
          <p:cNvPr id="15" name="Text 13"/>
          <p:cNvSpPr/>
          <p:nvPr/>
        </p:nvSpPr>
        <p:spPr>
          <a:xfrm>
            <a:off x="4526280" y="2743200"/>
            <a:ext cx="3291840" cy="2286000"/>
          </a:xfrm>
          <a:prstGeom prst="rect">
            <a:avLst/>
          </a:prstGeom>
          <a:noFill/>
          <a:ln/>
        </p:spPr>
        <p:txBody>
          <a:bodyPr wrap="square" lIns="0" tIns="0" rIns="0" bIns="0" rtlCol="0" anchor="ctr"/>
          <a:lstStyle/>
          <a:p>
            <a:pPr marL="0" indent="0">
              <a:buNone/>
            </a:pPr>
            <a:r>
              <a:rPr lang="en-US" sz="1400" dirty="0">
                <a:solidFill>
                  <a:srgbClr val="5A534C"/>
                </a:solidFill>
                <a:latin typeface="Calibri" pitchFamily="34" charset="0"/>
                <a:ea typeface="Calibri" pitchFamily="34" charset="-122"/>
                <a:cs typeface="Calibri" pitchFamily="34" charset="-120"/>
              </a:rPr>
              <a:t>5 задач: ризики проектів vs інновацій, особливості, контролінг ризиків</a:t>
            </a:r>
            <a:endParaRPr lang="en-US" sz="1400" dirty="0"/>
          </a:p>
        </p:txBody>
      </p:sp>
      <p:sp>
        <p:nvSpPr>
          <p:cNvPr id="16" name="Shape 14"/>
          <p:cNvSpPr/>
          <p:nvPr/>
        </p:nvSpPr>
        <p:spPr>
          <a:xfrm>
            <a:off x="8183880" y="1280160"/>
            <a:ext cx="3749040" cy="4114800"/>
          </a:xfrm>
          <a:prstGeom prst="roundRect">
            <a:avLst>
              <a:gd name="adj" fmla="val 1951"/>
            </a:avLst>
          </a:prstGeom>
          <a:solidFill>
            <a:srgbClr val="FFFFFF"/>
          </a:solidFill>
          <a:ln/>
        </p:spPr>
      </p:sp>
      <p:sp>
        <p:nvSpPr>
          <p:cNvPr id="17" name="Shape 15"/>
          <p:cNvSpPr/>
          <p:nvPr/>
        </p:nvSpPr>
        <p:spPr>
          <a:xfrm>
            <a:off x="8183880" y="1280160"/>
            <a:ext cx="3749040" cy="91440"/>
          </a:xfrm>
          <a:prstGeom prst="rect">
            <a:avLst/>
          </a:prstGeom>
          <a:solidFill>
            <a:srgbClr val="C9A227"/>
          </a:solidFill>
          <a:ln w="12700">
            <a:solidFill>
              <a:srgbClr val="333333"/>
            </a:solidFill>
            <a:prstDash val="solid"/>
          </a:ln>
        </p:spPr>
      </p:sp>
      <p:sp>
        <p:nvSpPr>
          <p:cNvPr id="18" name="Text 16"/>
          <p:cNvSpPr/>
          <p:nvPr/>
        </p:nvSpPr>
        <p:spPr>
          <a:xfrm>
            <a:off x="8412480" y="1554480"/>
            <a:ext cx="3291840" cy="365760"/>
          </a:xfrm>
          <a:prstGeom prst="rect">
            <a:avLst/>
          </a:prstGeom>
          <a:noFill/>
          <a:ln/>
        </p:spPr>
        <p:txBody>
          <a:bodyPr wrap="square" lIns="0" tIns="0" rIns="0" bIns="0" rtlCol="0" anchor="ctr"/>
          <a:lstStyle/>
          <a:p>
            <a:pPr marL="0" indent="0">
              <a:buNone/>
            </a:pPr>
            <a:r>
              <a:rPr lang="en-US" sz="1800" b="1" dirty="0">
                <a:solidFill>
                  <a:srgbClr val="C9A227"/>
                </a:solidFill>
                <a:latin typeface="Consolas" pitchFamily="34" charset="0"/>
                <a:ea typeface="Consolas" pitchFamily="34" charset="-122"/>
                <a:cs typeface="Consolas" pitchFamily="34" charset="-120"/>
              </a:rPr>
              <a:t>03</a:t>
            </a:r>
            <a:endParaRPr lang="en-US" sz="1800" dirty="0"/>
          </a:p>
        </p:txBody>
      </p:sp>
      <p:sp>
        <p:nvSpPr>
          <p:cNvPr id="19" name="Text 17"/>
          <p:cNvSpPr/>
          <p:nvPr/>
        </p:nvSpPr>
        <p:spPr>
          <a:xfrm>
            <a:off x="8412480" y="2103120"/>
            <a:ext cx="3291840" cy="457200"/>
          </a:xfrm>
          <a:prstGeom prst="rect">
            <a:avLst/>
          </a:prstGeom>
          <a:noFill/>
          <a:ln/>
        </p:spPr>
        <p:txBody>
          <a:bodyPr wrap="square" lIns="0" tIns="0" rIns="0" bIns="0" rtlCol="0" anchor="ctr"/>
          <a:lstStyle/>
          <a:p>
            <a:pPr marL="0" indent="0">
              <a:buNone/>
            </a:pPr>
            <a:r>
              <a:rPr lang="en-US" sz="1600" b="1" dirty="0">
                <a:solidFill>
                  <a:srgbClr val="1A2B4A"/>
                </a:solidFill>
                <a:latin typeface="Georgia" pitchFamily="34" charset="0"/>
                <a:ea typeface="Georgia" pitchFamily="34" charset="-122"/>
                <a:cs typeface="Georgia" pitchFamily="34" charset="-120"/>
              </a:rPr>
              <a:t>Питання</a:t>
            </a:r>
            <a:endParaRPr lang="en-US" sz="1600" dirty="0"/>
          </a:p>
        </p:txBody>
      </p:sp>
      <p:sp>
        <p:nvSpPr>
          <p:cNvPr id="20" name="Text 18"/>
          <p:cNvSpPr/>
          <p:nvPr/>
        </p:nvSpPr>
        <p:spPr>
          <a:xfrm>
            <a:off x="8412480" y="2743200"/>
            <a:ext cx="3291840" cy="2286000"/>
          </a:xfrm>
          <a:prstGeom prst="rect">
            <a:avLst/>
          </a:prstGeom>
          <a:noFill/>
          <a:ln/>
        </p:spPr>
        <p:txBody>
          <a:bodyPr wrap="square" lIns="0" tIns="0" rIns="0" bIns="0" rtlCol="0" anchor="ctr"/>
          <a:lstStyle/>
          <a:p>
            <a:pPr marL="0" indent="0">
              <a:buNone/>
            </a:pPr>
            <a:r>
              <a:rPr lang="en-US" sz="1400" dirty="0">
                <a:solidFill>
                  <a:srgbClr val="5A534C"/>
                </a:solidFill>
                <a:latin typeface="Calibri" pitchFamily="34" charset="0"/>
                <a:ea typeface="Calibri" pitchFamily="34" charset="-122"/>
                <a:cs typeface="Calibri" pitchFamily="34" charset="-120"/>
              </a:rPr>
              <a:t>8 питань для самоперевірки та семінару</a:t>
            </a:r>
            <a:endParaRPr lang="en-US" sz="1400" dirty="0"/>
          </a:p>
        </p:txBody>
      </p:sp>
      <p:sp>
        <p:nvSpPr>
          <p:cNvPr id="21" name="Text 19"/>
          <p:cNvSpPr/>
          <p:nvPr/>
        </p:nvSpPr>
        <p:spPr>
          <a:xfrm>
            <a:off x="457200" y="6537960"/>
            <a:ext cx="8686800" cy="228600"/>
          </a:xfrm>
          <a:prstGeom prst="rect">
            <a:avLst/>
          </a:prstGeom>
          <a:noFill/>
          <a:ln/>
        </p:spPr>
        <p:txBody>
          <a:bodyPr wrap="square" lIns="0" tIns="0" rIns="0" bIns="0" rtlCol="0" anchor="ctr"/>
          <a:lstStyle/>
          <a:p>
            <a:pPr marL="0" indent="0">
              <a:buNone/>
            </a:pPr>
            <a:r>
              <a:rPr lang="en-US" sz="1000" dirty="0">
                <a:solidFill>
                  <a:srgbClr val="8A8278"/>
                </a:solidFill>
                <a:latin typeface="Consolas" pitchFamily="34" charset="0"/>
                <a:ea typeface="Consolas" pitchFamily="34" charset="-122"/>
                <a:cs typeface="Consolas" pitchFamily="34" charset="-120"/>
              </a:rPr>
              <a:t>КУ «УПРАВЛІННЯ РИЗИКАМИ»  ·  ТЕМА 12  ·  ЗАВДАННЯ</a:t>
            </a:r>
            <a:endParaRPr lang="en-US" sz="1000" dirty="0"/>
          </a:p>
        </p:txBody>
      </p:sp>
      <p:sp>
        <p:nvSpPr>
          <p:cNvPr id="22" name="Text 20"/>
          <p:cNvSpPr/>
          <p:nvPr/>
        </p:nvSpPr>
        <p:spPr>
          <a:xfrm>
            <a:off x="10241280" y="6537960"/>
            <a:ext cx="1463040" cy="228600"/>
          </a:xfrm>
          <a:prstGeom prst="rect">
            <a:avLst/>
          </a:prstGeom>
          <a:noFill/>
          <a:ln/>
        </p:spPr>
        <p:txBody>
          <a:bodyPr wrap="square" lIns="0" tIns="0" rIns="0" bIns="0" rtlCol="0" anchor="ctr"/>
          <a:lstStyle/>
          <a:p>
            <a:pPr marL="0" indent="0" algn="r">
              <a:buNone/>
            </a:pPr>
            <a:r>
              <a:rPr lang="en-US" sz="1000" dirty="0">
                <a:solidFill>
                  <a:srgbClr val="8A8278"/>
                </a:solidFill>
                <a:latin typeface="Consolas" pitchFamily="34" charset="0"/>
                <a:ea typeface="Consolas" pitchFamily="34" charset="-122"/>
                <a:cs typeface="Consolas" pitchFamily="34" charset="-120"/>
              </a:rPr>
              <a:t>02 / 12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7F3EB"/>
          </a:solidFill>
          <a:ln w="12700">
            <a:solidFill>
              <a:srgbClr val="333333"/>
            </a:solidFill>
            <a:prstDash val="solid"/>
          </a:ln>
        </p:spPr>
      </p:sp>
      <p:sp>
        <p:nvSpPr>
          <p:cNvPr id="3" name="Shape 1"/>
          <p:cNvSpPr/>
          <p:nvPr/>
        </p:nvSpPr>
        <p:spPr>
          <a:xfrm>
            <a:off x="0" y="0"/>
            <a:ext cx="137160" cy="6858000"/>
          </a:xfrm>
          <a:prstGeom prst="rect">
            <a:avLst/>
          </a:prstGeom>
          <a:solidFill>
            <a:srgbClr val="C9A227"/>
          </a:solidFill>
          <a:ln w="12700">
            <a:solidFill>
              <a:srgbClr val="333333"/>
            </a:solidFill>
            <a:prstDash val="solid"/>
          </a:ln>
        </p:spPr>
      </p:sp>
      <p:sp>
        <p:nvSpPr>
          <p:cNvPr id="4" name="Text 2"/>
          <p:cNvSpPr/>
          <p:nvPr/>
        </p:nvSpPr>
        <p:spPr>
          <a:xfrm>
            <a:off x="411480" y="201168"/>
            <a:ext cx="10972800" cy="292608"/>
          </a:xfrm>
          <a:prstGeom prst="rect">
            <a:avLst/>
          </a:prstGeom>
          <a:noFill/>
          <a:ln/>
        </p:spPr>
        <p:txBody>
          <a:bodyPr wrap="square" lIns="0" tIns="0" rIns="0" bIns="0" rtlCol="0" anchor="ctr"/>
          <a:lstStyle/>
          <a:p>
            <a:pPr marL="0" indent="0">
              <a:buNone/>
            </a:pPr>
            <a:r>
              <a:rPr lang="en-US" sz="1100" kern="0" spc="200" dirty="0">
                <a:solidFill>
                  <a:srgbClr val="C9A227"/>
                </a:solidFill>
                <a:latin typeface="Consolas" pitchFamily="34" charset="0"/>
                <a:ea typeface="Consolas" pitchFamily="34" charset="-122"/>
                <a:cs typeface="Consolas" pitchFamily="34" charset="-120"/>
              </a:rPr>
              <a:t>ПРАКТИЧНІ СИТУАЦІЇ</a:t>
            </a:r>
            <a:endParaRPr lang="en-US" sz="1100" dirty="0"/>
          </a:p>
        </p:txBody>
      </p:sp>
      <p:sp>
        <p:nvSpPr>
          <p:cNvPr id="5" name="Text 3"/>
          <p:cNvSpPr/>
          <p:nvPr/>
        </p:nvSpPr>
        <p:spPr>
          <a:xfrm>
            <a:off x="457200" y="548640"/>
            <a:ext cx="10972800" cy="320040"/>
          </a:xfrm>
          <a:prstGeom prst="rect">
            <a:avLst/>
          </a:prstGeom>
          <a:noFill/>
          <a:ln/>
        </p:spPr>
        <p:txBody>
          <a:bodyPr wrap="square" lIns="0" tIns="0" rIns="0" bIns="0" rtlCol="0" anchor="ctr"/>
          <a:lstStyle/>
          <a:p>
            <a:pPr marL="0" indent="0">
              <a:buNone/>
            </a:pPr>
            <a:r>
              <a:rPr lang="en-US" sz="2000" b="1" dirty="0">
                <a:solidFill>
                  <a:srgbClr val="1A2B4A"/>
                </a:solidFill>
                <a:latin typeface="Georgia" pitchFamily="34" charset="0"/>
                <a:ea typeface="Georgia" pitchFamily="34" charset="-122"/>
                <a:cs typeface="Georgia" pitchFamily="34" charset="-120"/>
              </a:rPr>
              <a:t>Ситуації 1–2</a:t>
            </a:r>
            <a:endParaRPr lang="en-US" sz="2000" dirty="0"/>
          </a:p>
        </p:txBody>
      </p:sp>
      <p:sp>
        <p:nvSpPr>
          <p:cNvPr id="6" name="Shape 4"/>
          <p:cNvSpPr/>
          <p:nvPr/>
        </p:nvSpPr>
        <p:spPr>
          <a:xfrm>
            <a:off x="411480" y="1005840"/>
            <a:ext cx="11338560" cy="2560320"/>
          </a:xfrm>
          <a:prstGeom prst="roundRect">
            <a:avLst>
              <a:gd name="adj" fmla="val 2857"/>
            </a:avLst>
          </a:prstGeom>
          <a:solidFill>
            <a:srgbClr val="FFFFFF"/>
          </a:solidFill>
          <a:ln/>
        </p:spPr>
      </p:sp>
      <p:sp>
        <p:nvSpPr>
          <p:cNvPr id="7" name="Text 5"/>
          <p:cNvSpPr/>
          <p:nvPr/>
        </p:nvSpPr>
        <p:spPr>
          <a:xfrm>
            <a:off x="594360" y="1143000"/>
            <a:ext cx="10972800" cy="320040"/>
          </a:xfrm>
          <a:prstGeom prst="rect">
            <a:avLst/>
          </a:prstGeom>
          <a:noFill/>
          <a:ln/>
        </p:spPr>
        <p:txBody>
          <a:bodyPr wrap="square" lIns="0" tIns="0" rIns="0" bIns="0" rtlCol="0" anchor="ctr"/>
          <a:lstStyle/>
          <a:p>
            <a:pPr marL="0" indent="0">
              <a:buNone/>
            </a:pPr>
            <a:r>
              <a:rPr lang="en-US" sz="1400" b="1" dirty="0">
                <a:solidFill>
                  <a:srgbClr val="1A2B4A"/>
                </a:solidFill>
                <a:latin typeface="Georgia" pitchFamily="34" charset="0"/>
                <a:ea typeface="Georgia" pitchFamily="34" charset="-122"/>
                <a:cs typeface="Georgia" pitchFamily="34" charset="-120"/>
              </a:rPr>
              <a:t>Ситуація 1. Ризики проекту vs ризики інновацій</a:t>
            </a:r>
            <a:endParaRPr lang="en-US" sz="1400" dirty="0"/>
          </a:p>
        </p:txBody>
      </p:sp>
      <p:sp>
        <p:nvSpPr>
          <p:cNvPr id="8" name="Text 6"/>
          <p:cNvSpPr/>
          <p:nvPr/>
        </p:nvSpPr>
        <p:spPr>
          <a:xfrm>
            <a:off x="594360" y="1554480"/>
            <a:ext cx="10972800" cy="1828800"/>
          </a:xfrm>
          <a:prstGeom prst="rect">
            <a:avLst/>
          </a:prstGeom>
          <a:noFill/>
          <a:ln/>
        </p:spPr>
        <p:txBody>
          <a:bodyPr wrap="square" lIns="0" tIns="0" rIns="0" bIns="0" rtlCol="0" anchor="ctr"/>
          <a:lstStyle/>
          <a:p>
            <a:pPr marL="0" indent="0">
              <a:buNone/>
            </a:pPr>
            <a:r>
              <a:rPr lang="en-US" sz="1300" dirty="0">
                <a:solidFill>
                  <a:srgbClr val="5A534C"/>
                </a:solidFill>
                <a:latin typeface="Calibri" pitchFamily="34" charset="0"/>
                <a:ea typeface="Calibri" pitchFamily="34" charset="-122"/>
                <a:cs typeface="Calibri" pitchFamily="34" charset="-120"/>
              </a:rPr>
              <a:t>Компанія одночасно веде «звичайний» проект модернізації лінії та інноваційний проект розробки нового продукту. Команда застосовує той самий шаблон реєстру ризиків до обох. Керівник інноваційного напряму каже, що шаблон «не ловить» головні загрози інновації.</a:t>
            </a:r>
            <a:endParaRPr lang="en-US" sz="1300" dirty="0"/>
          </a:p>
          <a:p>
            <a:pPr marL="0" indent="0">
              <a:buNone/>
            </a:pPr>
            <a:endParaRPr lang="en-US" sz="1300" dirty="0"/>
          </a:p>
          <a:p>
            <a:pPr marL="0" indent="0">
              <a:buNone/>
            </a:pPr>
            <a:r>
              <a:rPr lang="en-US" sz="1300" dirty="0">
                <a:solidFill>
                  <a:srgbClr val="5A534C"/>
                </a:solidFill>
                <a:latin typeface="Calibri" pitchFamily="34" charset="0"/>
                <a:ea typeface="Calibri" pitchFamily="34" charset="-122"/>
                <a:cs typeface="Calibri" pitchFamily="34" charset="-120"/>
              </a:rPr>
              <a:t>Завдання: чим ризики інноваційних проектів відрізняються від ризиків «звичайних» проектів? Які категорії ризиків (технологічні, ринкові, організаційні, невизначеність результату) особливо критичні для інновацій?</a:t>
            </a:r>
            <a:endParaRPr lang="en-US" sz="1300" dirty="0"/>
          </a:p>
        </p:txBody>
      </p:sp>
      <p:sp>
        <p:nvSpPr>
          <p:cNvPr id="9" name="Shape 7"/>
          <p:cNvSpPr/>
          <p:nvPr/>
        </p:nvSpPr>
        <p:spPr>
          <a:xfrm>
            <a:off x="411480" y="3749040"/>
            <a:ext cx="11338560" cy="2560320"/>
          </a:xfrm>
          <a:prstGeom prst="roundRect">
            <a:avLst>
              <a:gd name="adj" fmla="val 2857"/>
            </a:avLst>
          </a:prstGeom>
          <a:solidFill>
            <a:srgbClr val="FFFFFF"/>
          </a:solidFill>
          <a:ln/>
        </p:spPr>
      </p:sp>
      <p:sp>
        <p:nvSpPr>
          <p:cNvPr id="10" name="Text 8"/>
          <p:cNvSpPr/>
          <p:nvPr/>
        </p:nvSpPr>
        <p:spPr>
          <a:xfrm>
            <a:off x="594360" y="3886200"/>
            <a:ext cx="10972800" cy="320040"/>
          </a:xfrm>
          <a:prstGeom prst="rect">
            <a:avLst/>
          </a:prstGeom>
          <a:noFill/>
          <a:ln/>
        </p:spPr>
        <p:txBody>
          <a:bodyPr wrap="square" lIns="0" tIns="0" rIns="0" bIns="0" rtlCol="0" anchor="ctr"/>
          <a:lstStyle/>
          <a:p>
            <a:pPr marL="0" indent="0">
              <a:buNone/>
            </a:pPr>
            <a:r>
              <a:rPr lang="en-US" sz="1400" b="1" dirty="0">
                <a:solidFill>
                  <a:srgbClr val="1A2B4A"/>
                </a:solidFill>
                <a:latin typeface="Georgia" pitchFamily="34" charset="0"/>
                <a:ea typeface="Georgia" pitchFamily="34" charset="-122"/>
                <a:cs typeface="Georgia" pitchFamily="34" charset="-120"/>
              </a:rPr>
              <a:t>Ситуація 2. Особливості РМ інноваційної діяльності</a:t>
            </a:r>
            <a:endParaRPr lang="en-US" sz="1400" dirty="0"/>
          </a:p>
        </p:txBody>
      </p:sp>
      <p:sp>
        <p:nvSpPr>
          <p:cNvPr id="11" name="Text 9"/>
          <p:cNvSpPr/>
          <p:nvPr/>
        </p:nvSpPr>
        <p:spPr>
          <a:xfrm>
            <a:off x="594360" y="4297680"/>
            <a:ext cx="10972800" cy="1828800"/>
          </a:xfrm>
          <a:prstGeom prst="rect">
            <a:avLst/>
          </a:prstGeom>
          <a:noFill/>
          <a:ln/>
        </p:spPr>
        <p:txBody>
          <a:bodyPr wrap="square" lIns="0" tIns="0" rIns="0" bIns="0" rtlCol="0" anchor="ctr"/>
          <a:lstStyle/>
          <a:p>
            <a:pPr marL="0" indent="0">
              <a:buNone/>
            </a:pPr>
            <a:r>
              <a:rPr lang="en-US" sz="1300" dirty="0">
                <a:solidFill>
                  <a:srgbClr val="5A534C"/>
                </a:solidFill>
                <a:latin typeface="Calibri" pitchFamily="34" charset="0"/>
                <a:ea typeface="Calibri" pitchFamily="34" charset="-122"/>
                <a:cs typeface="Calibri" pitchFamily="34" charset="-120"/>
              </a:rPr>
              <a:t>В інноваційному підрозділі висока невизначеність: продукт може «не злетіти», технології змінюються швидко, команда експериментує. Класичні жорсткі плани і детальні бюджети швидко застарівають. Потрібен інший підхід до управління ризиками.</a:t>
            </a:r>
            <a:endParaRPr lang="en-US" sz="1300" dirty="0"/>
          </a:p>
          <a:p>
            <a:pPr marL="0" indent="0">
              <a:buNone/>
            </a:pPr>
            <a:endParaRPr lang="en-US" sz="1300" dirty="0"/>
          </a:p>
          <a:p>
            <a:pPr marL="0" indent="0">
              <a:buNone/>
            </a:pPr>
            <a:r>
              <a:rPr lang="en-US" sz="1300" dirty="0">
                <a:solidFill>
                  <a:srgbClr val="5A534C"/>
                </a:solidFill>
                <a:latin typeface="Calibri" pitchFamily="34" charset="0"/>
                <a:ea typeface="Calibri" pitchFamily="34" charset="-122"/>
                <a:cs typeface="Calibri" pitchFamily="34" charset="-120"/>
              </a:rPr>
              <a:t>Завдання: які особливості ризик-менеджменту інноваційної діяльності (ітеративність, опціональність, толерантність до невдач, stage-gate)? Чим він відрізняється від РМ у стабільних операційних процесах?</a:t>
            </a:r>
            <a:endParaRPr lang="en-US" sz="1300" dirty="0"/>
          </a:p>
        </p:txBody>
      </p:sp>
      <p:sp>
        <p:nvSpPr>
          <p:cNvPr id="12" name="Text 10"/>
          <p:cNvSpPr/>
          <p:nvPr/>
        </p:nvSpPr>
        <p:spPr>
          <a:xfrm>
            <a:off x="457200" y="6537960"/>
            <a:ext cx="8686800" cy="228600"/>
          </a:xfrm>
          <a:prstGeom prst="rect">
            <a:avLst/>
          </a:prstGeom>
          <a:noFill/>
          <a:ln/>
        </p:spPr>
        <p:txBody>
          <a:bodyPr wrap="square" lIns="0" tIns="0" rIns="0" bIns="0" rtlCol="0" anchor="ctr"/>
          <a:lstStyle/>
          <a:p>
            <a:pPr marL="0" indent="0">
              <a:buNone/>
            </a:pPr>
            <a:r>
              <a:rPr lang="en-US" sz="1000" dirty="0">
                <a:solidFill>
                  <a:srgbClr val="8A8278"/>
                </a:solidFill>
                <a:latin typeface="Consolas" pitchFamily="34" charset="0"/>
                <a:ea typeface="Consolas" pitchFamily="34" charset="-122"/>
                <a:cs typeface="Consolas" pitchFamily="34" charset="-120"/>
              </a:rPr>
              <a:t>КУ «УПРАВЛІННЯ РИЗИКАМИ»  ·  ТЕМА 12  ·  ЗАВДАННЯ</a:t>
            </a:r>
            <a:endParaRPr lang="en-US" sz="1000" dirty="0"/>
          </a:p>
        </p:txBody>
      </p:sp>
      <p:sp>
        <p:nvSpPr>
          <p:cNvPr id="13" name="Text 11"/>
          <p:cNvSpPr/>
          <p:nvPr/>
        </p:nvSpPr>
        <p:spPr>
          <a:xfrm>
            <a:off x="10241280" y="6537960"/>
            <a:ext cx="1463040" cy="228600"/>
          </a:xfrm>
          <a:prstGeom prst="rect">
            <a:avLst/>
          </a:prstGeom>
          <a:noFill/>
          <a:ln/>
        </p:spPr>
        <p:txBody>
          <a:bodyPr wrap="square" lIns="0" tIns="0" rIns="0" bIns="0" rtlCol="0" anchor="ctr"/>
          <a:lstStyle/>
          <a:p>
            <a:pPr marL="0" indent="0" algn="r">
              <a:buNone/>
            </a:pPr>
            <a:r>
              <a:rPr lang="en-US" sz="1000" dirty="0">
                <a:solidFill>
                  <a:srgbClr val="8A8278"/>
                </a:solidFill>
                <a:latin typeface="Consolas" pitchFamily="34" charset="0"/>
                <a:ea typeface="Consolas" pitchFamily="34" charset="-122"/>
                <a:cs typeface="Consolas" pitchFamily="34" charset="-120"/>
              </a:rPr>
              <a:t>03 / 12</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7F3EB"/>
          </a:solidFill>
          <a:ln w="12700">
            <a:solidFill>
              <a:srgbClr val="333333"/>
            </a:solidFill>
            <a:prstDash val="solid"/>
          </a:ln>
        </p:spPr>
      </p:sp>
      <p:sp>
        <p:nvSpPr>
          <p:cNvPr id="3" name="Shape 1"/>
          <p:cNvSpPr/>
          <p:nvPr/>
        </p:nvSpPr>
        <p:spPr>
          <a:xfrm>
            <a:off x="0" y="0"/>
            <a:ext cx="137160" cy="6858000"/>
          </a:xfrm>
          <a:prstGeom prst="rect">
            <a:avLst/>
          </a:prstGeom>
          <a:solidFill>
            <a:srgbClr val="C9A227"/>
          </a:solidFill>
          <a:ln w="12700">
            <a:solidFill>
              <a:srgbClr val="333333"/>
            </a:solidFill>
            <a:prstDash val="solid"/>
          </a:ln>
        </p:spPr>
      </p:sp>
      <p:sp>
        <p:nvSpPr>
          <p:cNvPr id="4" name="Text 2"/>
          <p:cNvSpPr/>
          <p:nvPr/>
        </p:nvSpPr>
        <p:spPr>
          <a:xfrm>
            <a:off x="411480" y="201168"/>
            <a:ext cx="10972800" cy="292608"/>
          </a:xfrm>
          <a:prstGeom prst="rect">
            <a:avLst/>
          </a:prstGeom>
          <a:noFill/>
          <a:ln/>
        </p:spPr>
        <p:txBody>
          <a:bodyPr wrap="square" lIns="0" tIns="0" rIns="0" bIns="0" rtlCol="0" anchor="ctr"/>
          <a:lstStyle/>
          <a:p>
            <a:pPr marL="0" indent="0">
              <a:buNone/>
            </a:pPr>
            <a:r>
              <a:rPr lang="en-US" sz="1100" kern="0" spc="200" dirty="0">
                <a:solidFill>
                  <a:srgbClr val="C9A227"/>
                </a:solidFill>
                <a:latin typeface="Consolas" pitchFamily="34" charset="0"/>
                <a:ea typeface="Consolas" pitchFamily="34" charset="-122"/>
                <a:cs typeface="Consolas" pitchFamily="34" charset="-120"/>
              </a:rPr>
              <a:t>ПРАКТИЧНІ СИТУАЦІЇ</a:t>
            </a:r>
            <a:endParaRPr lang="en-US" sz="1100" dirty="0"/>
          </a:p>
        </p:txBody>
      </p:sp>
      <p:sp>
        <p:nvSpPr>
          <p:cNvPr id="5" name="Text 3"/>
          <p:cNvSpPr/>
          <p:nvPr/>
        </p:nvSpPr>
        <p:spPr>
          <a:xfrm>
            <a:off x="457200" y="548640"/>
            <a:ext cx="10972800" cy="320040"/>
          </a:xfrm>
          <a:prstGeom prst="rect">
            <a:avLst/>
          </a:prstGeom>
          <a:noFill/>
          <a:ln/>
        </p:spPr>
        <p:txBody>
          <a:bodyPr wrap="square" lIns="0" tIns="0" rIns="0" bIns="0" rtlCol="0" anchor="ctr"/>
          <a:lstStyle/>
          <a:p>
            <a:pPr marL="0" indent="0">
              <a:buNone/>
            </a:pPr>
            <a:r>
              <a:rPr lang="en-US" sz="2000" b="1" dirty="0">
                <a:solidFill>
                  <a:srgbClr val="1A2B4A"/>
                </a:solidFill>
                <a:latin typeface="Georgia" pitchFamily="34" charset="0"/>
                <a:ea typeface="Georgia" pitchFamily="34" charset="-122"/>
                <a:cs typeface="Georgia" pitchFamily="34" charset="-120"/>
              </a:rPr>
              <a:t>Ситуації 3–4</a:t>
            </a:r>
            <a:endParaRPr lang="en-US" sz="2000" dirty="0"/>
          </a:p>
        </p:txBody>
      </p:sp>
      <p:sp>
        <p:nvSpPr>
          <p:cNvPr id="6" name="Shape 4"/>
          <p:cNvSpPr/>
          <p:nvPr/>
        </p:nvSpPr>
        <p:spPr>
          <a:xfrm>
            <a:off x="411480" y="1005840"/>
            <a:ext cx="11338560" cy="2560320"/>
          </a:xfrm>
          <a:prstGeom prst="roundRect">
            <a:avLst>
              <a:gd name="adj" fmla="val 2857"/>
            </a:avLst>
          </a:prstGeom>
          <a:solidFill>
            <a:srgbClr val="FFFFFF"/>
          </a:solidFill>
          <a:ln/>
        </p:spPr>
      </p:sp>
      <p:sp>
        <p:nvSpPr>
          <p:cNvPr id="7" name="Text 5"/>
          <p:cNvSpPr/>
          <p:nvPr/>
        </p:nvSpPr>
        <p:spPr>
          <a:xfrm>
            <a:off x="594360" y="1143000"/>
            <a:ext cx="10972800" cy="320040"/>
          </a:xfrm>
          <a:prstGeom prst="rect">
            <a:avLst/>
          </a:prstGeom>
          <a:noFill/>
          <a:ln/>
        </p:spPr>
        <p:txBody>
          <a:bodyPr wrap="square" lIns="0" tIns="0" rIns="0" bIns="0" rtlCol="0" anchor="ctr"/>
          <a:lstStyle/>
          <a:p>
            <a:pPr marL="0" indent="0">
              <a:buNone/>
            </a:pPr>
            <a:r>
              <a:rPr lang="en-US" sz="1400" b="1" dirty="0">
                <a:solidFill>
                  <a:srgbClr val="1A2B4A"/>
                </a:solidFill>
                <a:latin typeface="Georgia" pitchFamily="34" charset="0"/>
                <a:ea typeface="Georgia" pitchFamily="34" charset="-122"/>
                <a:cs typeface="Georgia" pitchFamily="34" charset="-120"/>
              </a:rPr>
              <a:t>Ситуація 3. Контролінг ризиків у проектному менеджменті</a:t>
            </a:r>
            <a:endParaRPr lang="en-US" sz="1400" dirty="0"/>
          </a:p>
        </p:txBody>
      </p:sp>
      <p:sp>
        <p:nvSpPr>
          <p:cNvPr id="8" name="Text 6"/>
          <p:cNvSpPr/>
          <p:nvPr/>
        </p:nvSpPr>
        <p:spPr>
          <a:xfrm>
            <a:off x="594360" y="1554480"/>
            <a:ext cx="10972800" cy="1828800"/>
          </a:xfrm>
          <a:prstGeom prst="rect">
            <a:avLst/>
          </a:prstGeom>
          <a:noFill/>
          <a:ln/>
        </p:spPr>
        <p:txBody>
          <a:bodyPr wrap="square" lIns="0" tIns="0" rIns="0" bIns="0" rtlCol="0" anchor="ctr"/>
          <a:lstStyle/>
          <a:p>
            <a:pPr marL="0" indent="0">
              <a:buNone/>
            </a:pPr>
            <a:r>
              <a:rPr lang="en-US" sz="1300" dirty="0">
                <a:solidFill>
                  <a:srgbClr val="5A534C"/>
                </a:solidFill>
                <a:latin typeface="Calibri" pitchFamily="34" charset="0"/>
                <a:ea typeface="Calibri" pitchFamily="34" charset="-122"/>
                <a:cs typeface="Calibri" pitchFamily="34" charset="-120"/>
              </a:rPr>
              <a:t>У системі проектного менеджменту є плани, віхи, бюджети, але ризики відстежуються епізодично — лише на старті і при «пожежах». Немає регулярного контролінгу ризиків: оновлення оцінок, статусу заходів, впливу на терміни і вартість.</a:t>
            </a:r>
            <a:endParaRPr lang="en-US" sz="1300" dirty="0"/>
          </a:p>
          <a:p>
            <a:pPr marL="0" indent="0">
              <a:buNone/>
            </a:pPr>
            <a:endParaRPr lang="en-US" sz="1300" dirty="0"/>
          </a:p>
          <a:p>
            <a:pPr marL="0" indent="0">
              <a:buNone/>
            </a:pPr>
            <a:r>
              <a:rPr lang="en-US" sz="1300" dirty="0">
                <a:solidFill>
                  <a:srgbClr val="5A534C"/>
                </a:solidFill>
                <a:latin typeface="Calibri" pitchFamily="34" charset="0"/>
                <a:ea typeface="Calibri" pitchFamily="34" charset="-122"/>
                <a:cs typeface="Calibri" pitchFamily="34" charset="-120"/>
              </a:rPr>
              <a:t>Завдання: що таке концепція контролінгу ризиків у системі проектного менеджменту? Які елементи (KRI проекту, статуси ризиків, зв’язок з віхами, ескалація) мають бути вбудовані в управління проектом?</a:t>
            </a:r>
            <a:endParaRPr lang="en-US" sz="1300" dirty="0"/>
          </a:p>
        </p:txBody>
      </p:sp>
      <p:sp>
        <p:nvSpPr>
          <p:cNvPr id="9" name="Shape 7"/>
          <p:cNvSpPr/>
          <p:nvPr/>
        </p:nvSpPr>
        <p:spPr>
          <a:xfrm>
            <a:off x="411480" y="3749040"/>
            <a:ext cx="11338560" cy="2560320"/>
          </a:xfrm>
          <a:prstGeom prst="roundRect">
            <a:avLst>
              <a:gd name="adj" fmla="val 2857"/>
            </a:avLst>
          </a:prstGeom>
          <a:solidFill>
            <a:srgbClr val="FFFFFF"/>
          </a:solidFill>
          <a:ln/>
        </p:spPr>
      </p:sp>
      <p:sp>
        <p:nvSpPr>
          <p:cNvPr id="10" name="Text 8"/>
          <p:cNvSpPr/>
          <p:nvPr/>
        </p:nvSpPr>
        <p:spPr>
          <a:xfrm>
            <a:off x="594360" y="3886200"/>
            <a:ext cx="10972800" cy="320040"/>
          </a:xfrm>
          <a:prstGeom prst="rect">
            <a:avLst/>
          </a:prstGeom>
          <a:noFill/>
          <a:ln/>
        </p:spPr>
        <p:txBody>
          <a:bodyPr wrap="square" lIns="0" tIns="0" rIns="0" bIns="0" rtlCol="0" anchor="ctr"/>
          <a:lstStyle/>
          <a:p>
            <a:pPr marL="0" indent="0">
              <a:buNone/>
            </a:pPr>
            <a:r>
              <a:rPr lang="en-US" sz="1400" b="1" dirty="0">
                <a:solidFill>
                  <a:srgbClr val="1A2B4A"/>
                </a:solidFill>
                <a:latin typeface="Georgia" pitchFamily="34" charset="0"/>
                <a:ea typeface="Georgia" pitchFamily="34" charset="-122"/>
                <a:cs typeface="Georgia" pitchFamily="34" charset="-120"/>
              </a:rPr>
              <a:t>Ситуація 4. Інновація і «право на помилку»</a:t>
            </a:r>
            <a:endParaRPr lang="en-US" sz="1400" dirty="0"/>
          </a:p>
        </p:txBody>
      </p:sp>
      <p:sp>
        <p:nvSpPr>
          <p:cNvPr id="11" name="Text 9"/>
          <p:cNvSpPr/>
          <p:nvPr/>
        </p:nvSpPr>
        <p:spPr>
          <a:xfrm>
            <a:off x="594360" y="4297680"/>
            <a:ext cx="10972800" cy="1828800"/>
          </a:xfrm>
          <a:prstGeom prst="rect">
            <a:avLst/>
          </a:prstGeom>
          <a:noFill/>
          <a:ln/>
        </p:spPr>
        <p:txBody>
          <a:bodyPr wrap="square" lIns="0" tIns="0" rIns="0" bIns="0" rtlCol="0" anchor="ctr"/>
          <a:lstStyle/>
          <a:p>
            <a:pPr marL="0" indent="0">
              <a:buNone/>
            </a:pPr>
            <a:r>
              <a:rPr lang="en-US" sz="1300" dirty="0">
                <a:solidFill>
                  <a:srgbClr val="5A534C"/>
                </a:solidFill>
                <a:latin typeface="Calibri" pitchFamily="34" charset="0"/>
                <a:ea typeface="Calibri" pitchFamily="34" charset="-122"/>
                <a:cs typeface="Calibri" pitchFamily="34" charset="-120"/>
              </a:rPr>
              <a:t>Інноваційна команда боїться фіксувати ризики і невдачі експериментів, бо в компанії невдачі сприймаються як провал. У результаті ризики «ховаються», а рішення приймаються пізно. Керівництво хоче зберегти дисципліну, але не вбити інноваційність.</a:t>
            </a:r>
            <a:endParaRPr lang="en-US" sz="1300" dirty="0"/>
          </a:p>
          <a:p>
            <a:pPr marL="0" indent="0">
              <a:buNone/>
            </a:pPr>
            <a:endParaRPr lang="en-US" sz="1300" dirty="0"/>
          </a:p>
          <a:p>
            <a:pPr marL="0" indent="0">
              <a:buNone/>
            </a:pPr>
            <a:r>
              <a:rPr lang="en-US" sz="1300" dirty="0">
                <a:solidFill>
                  <a:srgbClr val="5A534C"/>
                </a:solidFill>
                <a:latin typeface="Calibri" pitchFamily="34" charset="0"/>
                <a:ea typeface="Calibri" pitchFamily="34" charset="-122"/>
                <a:cs typeface="Calibri" pitchFamily="34" charset="-120"/>
              </a:rPr>
              <a:t>Завдання: як поєднати культуру інновацій (експерименти, швидкі цикли) з дисципліною ризик-менеджменту? Які практики дозволяють «керовану» невизначеність без хаосу?</a:t>
            </a:r>
            <a:endParaRPr lang="en-US" sz="1300" dirty="0"/>
          </a:p>
        </p:txBody>
      </p:sp>
      <p:sp>
        <p:nvSpPr>
          <p:cNvPr id="12" name="Text 10"/>
          <p:cNvSpPr/>
          <p:nvPr/>
        </p:nvSpPr>
        <p:spPr>
          <a:xfrm>
            <a:off x="457200" y="6537960"/>
            <a:ext cx="8686800" cy="228600"/>
          </a:xfrm>
          <a:prstGeom prst="rect">
            <a:avLst/>
          </a:prstGeom>
          <a:noFill/>
          <a:ln/>
        </p:spPr>
        <p:txBody>
          <a:bodyPr wrap="square" lIns="0" tIns="0" rIns="0" bIns="0" rtlCol="0" anchor="ctr"/>
          <a:lstStyle/>
          <a:p>
            <a:pPr marL="0" indent="0">
              <a:buNone/>
            </a:pPr>
            <a:r>
              <a:rPr lang="en-US" sz="1000" dirty="0">
                <a:solidFill>
                  <a:srgbClr val="8A8278"/>
                </a:solidFill>
                <a:latin typeface="Consolas" pitchFamily="34" charset="0"/>
                <a:ea typeface="Consolas" pitchFamily="34" charset="-122"/>
                <a:cs typeface="Consolas" pitchFamily="34" charset="-120"/>
              </a:rPr>
              <a:t>КУ «УПРАВЛІННЯ РИЗИКАМИ»  ·  ТЕМА 12  ·  ЗАВДАННЯ</a:t>
            </a:r>
            <a:endParaRPr lang="en-US" sz="1000" dirty="0"/>
          </a:p>
        </p:txBody>
      </p:sp>
      <p:sp>
        <p:nvSpPr>
          <p:cNvPr id="13" name="Text 11"/>
          <p:cNvSpPr/>
          <p:nvPr/>
        </p:nvSpPr>
        <p:spPr>
          <a:xfrm>
            <a:off x="10241280" y="6537960"/>
            <a:ext cx="1463040" cy="228600"/>
          </a:xfrm>
          <a:prstGeom prst="rect">
            <a:avLst/>
          </a:prstGeom>
          <a:noFill/>
          <a:ln/>
        </p:spPr>
        <p:txBody>
          <a:bodyPr wrap="square" lIns="0" tIns="0" rIns="0" bIns="0" rtlCol="0" anchor="ctr"/>
          <a:lstStyle/>
          <a:p>
            <a:pPr marL="0" indent="0" algn="r">
              <a:buNone/>
            </a:pPr>
            <a:r>
              <a:rPr lang="en-US" sz="1000" dirty="0">
                <a:solidFill>
                  <a:srgbClr val="8A8278"/>
                </a:solidFill>
                <a:latin typeface="Consolas" pitchFamily="34" charset="0"/>
                <a:ea typeface="Consolas" pitchFamily="34" charset="-122"/>
                <a:cs typeface="Consolas" pitchFamily="34" charset="-120"/>
              </a:rPr>
              <a:t>04 / 12</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7F3EB"/>
          </a:solidFill>
          <a:ln w="12700">
            <a:solidFill>
              <a:srgbClr val="333333"/>
            </a:solidFill>
            <a:prstDash val="solid"/>
          </a:ln>
        </p:spPr>
      </p:sp>
      <p:sp>
        <p:nvSpPr>
          <p:cNvPr id="3" name="Shape 1"/>
          <p:cNvSpPr/>
          <p:nvPr/>
        </p:nvSpPr>
        <p:spPr>
          <a:xfrm>
            <a:off x="0" y="0"/>
            <a:ext cx="137160" cy="6858000"/>
          </a:xfrm>
          <a:prstGeom prst="rect">
            <a:avLst/>
          </a:prstGeom>
          <a:solidFill>
            <a:srgbClr val="C9A227"/>
          </a:solidFill>
          <a:ln w="12700">
            <a:solidFill>
              <a:srgbClr val="333333"/>
            </a:solidFill>
            <a:prstDash val="solid"/>
          </a:ln>
        </p:spPr>
      </p:sp>
      <p:sp>
        <p:nvSpPr>
          <p:cNvPr id="4" name="Text 2"/>
          <p:cNvSpPr/>
          <p:nvPr/>
        </p:nvSpPr>
        <p:spPr>
          <a:xfrm>
            <a:off x="411480" y="201168"/>
            <a:ext cx="10972800" cy="292608"/>
          </a:xfrm>
          <a:prstGeom prst="rect">
            <a:avLst/>
          </a:prstGeom>
          <a:noFill/>
          <a:ln/>
        </p:spPr>
        <p:txBody>
          <a:bodyPr wrap="square" lIns="0" tIns="0" rIns="0" bIns="0" rtlCol="0" anchor="ctr"/>
          <a:lstStyle/>
          <a:p>
            <a:pPr marL="0" indent="0">
              <a:buNone/>
            </a:pPr>
            <a:r>
              <a:rPr lang="en-US" sz="1100" kern="0" spc="200" dirty="0">
                <a:solidFill>
                  <a:srgbClr val="C9A227"/>
                </a:solidFill>
                <a:latin typeface="Consolas" pitchFamily="34" charset="0"/>
                <a:ea typeface="Consolas" pitchFamily="34" charset="-122"/>
                <a:cs typeface="Consolas" pitchFamily="34" charset="-120"/>
              </a:rPr>
              <a:t>ПРАКТИЧНІ СИТУАЦІЇ</a:t>
            </a:r>
            <a:endParaRPr lang="en-US" sz="1100" dirty="0"/>
          </a:p>
        </p:txBody>
      </p:sp>
      <p:sp>
        <p:nvSpPr>
          <p:cNvPr id="5" name="Text 3"/>
          <p:cNvSpPr/>
          <p:nvPr/>
        </p:nvSpPr>
        <p:spPr>
          <a:xfrm>
            <a:off x="457200" y="548640"/>
            <a:ext cx="10972800" cy="320040"/>
          </a:xfrm>
          <a:prstGeom prst="rect">
            <a:avLst/>
          </a:prstGeom>
          <a:noFill/>
          <a:ln/>
        </p:spPr>
        <p:txBody>
          <a:bodyPr wrap="square" lIns="0" tIns="0" rIns="0" bIns="0" rtlCol="0" anchor="ctr"/>
          <a:lstStyle/>
          <a:p>
            <a:pPr marL="0" indent="0">
              <a:buNone/>
            </a:pPr>
            <a:r>
              <a:rPr lang="en-US" sz="2000" b="1" dirty="0">
                <a:solidFill>
                  <a:srgbClr val="1A2B4A"/>
                </a:solidFill>
                <a:latin typeface="Georgia" pitchFamily="34" charset="0"/>
                <a:ea typeface="Georgia" pitchFamily="34" charset="-122"/>
                <a:cs typeface="Georgia" pitchFamily="34" charset="-120"/>
              </a:rPr>
              <a:t>Ситуація 5</a:t>
            </a:r>
            <a:endParaRPr lang="en-US" sz="2000" dirty="0"/>
          </a:p>
        </p:txBody>
      </p:sp>
      <p:sp>
        <p:nvSpPr>
          <p:cNvPr id="6" name="Shape 4"/>
          <p:cNvSpPr/>
          <p:nvPr/>
        </p:nvSpPr>
        <p:spPr>
          <a:xfrm>
            <a:off x="411480" y="1051560"/>
            <a:ext cx="11338560" cy="4846320"/>
          </a:xfrm>
          <a:prstGeom prst="roundRect">
            <a:avLst>
              <a:gd name="adj" fmla="val 1509"/>
            </a:avLst>
          </a:prstGeom>
          <a:solidFill>
            <a:srgbClr val="FFFFFF"/>
          </a:solidFill>
          <a:ln/>
        </p:spPr>
      </p:sp>
      <p:sp>
        <p:nvSpPr>
          <p:cNvPr id="7" name="Text 5"/>
          <p:cNvSpPr/>
          <p:nvPr/>
        </p:nvSpPr>
        <p:spPr>
          <a:xfrm>
            <a:off x="594360" y="1280160"/>
            <a:ext cx="10972800" cy="365760"/>
          </a:xfrm>
          <a:prstGeom prst="rect">
            <a:avLst/>
          </a:prstGeom>
          <a:noFill/>
          <a:ln/>
        </p:spPr>
        <p:txBody>
          <a:bodyPr wrap="square" lIns="0" tIns="0" rIns="0" bIns="0" rtlCol="0" anchor="ctr"/>
          <a:lstStyle/>
          <a:p>
            <a:pPr marL="0" indent="0">
              <a:buNone/>
            </a:pPr>
            <a:r>
              <a:rPr lang="en-US" sz="1500" b="1" dirty="0">
                <a:solidFill>
                  <a:srgbClr val="1A2B4A"/>
                </a:solidFill>
                <a:latin typeface="Georgia" pitchFamily="34" charset="0"/>
                <a:ea typeface="Georgia" pitchFamily="34" charset="-122"/>
                <a:cs typeface="Georgia" pitchFamily="34" charset="-120"/>
              </a:rPr>
              <a:t>Ситуація 5. Портфель інноваційних проектів</a:t>
            </a:r>
            <a:endParaRPr lang="en-US" sz="1500" dirty="0"/>
          </a:p>
        </p:txBody>
      </p:sp>
      <p:sp>
        <p:nvSpPr>
          <p:cNvPr id="8" name="Text 6"/>
          <p:cNvSpPr/>
          <p:nvPr/>
        </p:nvSpPr>
        <p:spPr>
          <a:xfrm>
            <a:off x="594360" y="1828800"/>
            <a:ext cx="10972800" cy="3840480"/>
          </a:xfrm>
          <a:prstGeom prst="rect">
            <a:avLst/>
          </a:prstGeom>
          <a:noFill/>
          <a:ln/>
        </p:spPr>
        <p:txBody>
          <a:bodyPr wrap="square" lIns="0" tIns="0" rIns="0" bIns="0" rtlCol="0" anchor="ctr"/>
          <a:lstStyle/>
          <a:p>
            <a:pPr marL="0" indent="0">
              <a:buNone/>
            </a:pPr>
            <a:r>
              <a:rPr lang="en-US" sz="1400" dirty="0">
                <a:solidFill>
                  <a:srgbClr val="5A534C"/>
                </a:solidFill>
                <a:latin typeface="Calibri" pitchFamily="34" charset="0"/>
                <a:ea typeface="Calibri" pitchFamily="34" charset="-122"/>
                <a:cs typeface="Calibri" pitchFamily="34" charset="-120"/>
              </a:rPr>
              <a:t>Компанія має портфель з 8 інноваційних ініціатив різного ступеня зрілості. Ресурси обмежені. Частина проектів «тягне» ризики, які можуть «заразити» інші. Рада хоче бачити не лише статуси, а профіль ризиків портфеля і пріоритети зупинки / прискорення.</a:t>
            </a:r>
            <a:endParaRPr lang="en-US" sz="1400" dirty="0"/>
          </a:p>
          <a:p>
            <a:pPr marL="0" indent="0">
              <a:buNone/>
            </a:pPr>
            <a:endParaRPr lang="en-US" sz="1400" dirty="0"/>
          </a:p>
          <a:p>
            <a:pPr marL="0" indent="0">
              <a:buNone/>
            </a:pPr>
            <a:r>
              <a:rPr lang="en-US" sz="1400" dirty="0">
                <a:solidFill>
                  <a:srgbClr val="5A534C"/>
                </a:solidFill>
                <a:latin typeface="Calibri" pitchFamily="34" charset="0"/>
                <a:ea typeface="Calibri" pitchFamily="34" charset="-122"/>
                <a:cs typeface="Calibri" pitchFamily="34" charset="-120"/>
              </a:rPr>
              <a:t>Завдання:</a:t>
            </a:r>
            <a:endParaRPr lang="en-US" sz="1400" dirty="0"/>
          </a:p>
          <a:p>
            <a:pPr marL="0" indent="0">
              <a:buNone/>
            </a:pPr>
            <a:r>
              <a:rPr lang="en-US" sz="1400" dirty="0">
                <a:solidFill>
                  <a:srgbClr val="5A534C"/>
                </a:solidFill>
                <a:latin typeface="Calibri" pitchFamily="34" charset="0"/>
                <a:ea typeface="Calibri" pitchFamily="34" charset="-122"/>
                <a:cs typeface="Calibri" pitchFamily="34" charset="-120"/>
              </a:rPr>
              <a:t>1. Як оцінювати ризики на рівні портфеля інноваційних проектів?</a:t>
            </a:r>
            <a:endParaRPr lang="en-US" sz="1400" dirty="0"/>
          </a:p>
          <a:p>
            <a:pPr marL="0" indent="0">
              <a:buNone/>
            </a:pPr>
            <a:r>
              <a:rPr lang="en-US" sz="1400" dirty="0">
                <a:solidFill>
                  <a:srgbClr val="5A534C"/>
                </a:solidFill>
                <a:latin typeface="Calibri" pitchFamily="34" charset="0"/>
                <a:ea typeface="Calibri" pitchFamily="34" charset="-122"/>
                <a:cs typeface="Calibri" pitchFamily="34" charset="-120"/>
              </a:rPr>
              <a:t>2. Які критерії (ризик / потенціал / стратегічна відповідність) використовувати для пріоритизації?</a:t>
            </a:r>
            <a:endParaRPr lang="en-US" sz="1400" dirty="0"/>
          </a:p>
          <a:p>
            <a:pPr marL="0" indent="0">
              <a:buNone/>
            </a:pPr>
            <a:r>
              <a:rPr lang="en-US" sz="1400" dirty="0">
                <a:solidFill>
                  <a:srgbClr val="5A534C"/>
                </a:solidFill>
                <a:latin typeface="Calibri" pitchFamily="34" charset="0"/>
                <a:ea typeface="Calibri" pitchFamily="34" charset="-122"/>
                <a:cs typeface="Calibri" pitchFamily="34" charset="-120"/>
              </a:rPr>
              <a:t>3. Як контролінг ризиків підтримує рішення «go / kill / hold»?</a:t>
            </a:r>
            <a:endParaRPr lang="en-US" sz="1400" dirty="0"/>
          </a:p>
          <a:p>
            <a:pPr marL="0" indent="0">
              <a:buNone/>
            </a:pPr>
            <a:r>
              <a:rPr lang="en-US" sz="1400" dirty="0">
                <a:solidFill>
                  <a:srgbClr val="5A534C"/>
                </a:solidFill>
                <a:latin typeface="Calibri" pitchFamily="34" charset="0"/>
                <a:ea typeface="Calibri" pitchFamily="34" charset="-122"/>
                <a:cs typeface="Calibri" pitchFamily="34" charset="-120"/>
              </a:rPr>
              <a:t>4. Які типові пастки управління ризиками в інноваційному портфелі?</a:t>
            </a:r>
            <a:endParaRPr lang="en-US" sz="1400" dirty="0"/>
          </a:p>
        </p:txBody>
      </p:sp>
      <p:sp>
        <p:nvSpPr>
          <p:cNvPr id="9" name="Text 7"/>
          <p:cNvSpPr/>
          <p:nvPr/>
        </p:nvSpPr>
        <p:spPr>
          <a:xfrm>
            <a:off x="457200" y="6537960"/>
            <a:ext cx="8686800" cy="228600"/>
          </a:xfrm>
          <a:prstGeom prst="rect">
            <a:avLst/>
          </a:prstGeom>
          <a:noFill/>
          <a:ln/>
        </p:spPr>
        <p:txBody>
          <a:bodyPr wrap="square" lIns="0" tIns="0" rIns="0" bIns="0" rtlCol="0" anchor="ctr"/>
          <a:lstStyle/>
          <a:p>
            <a:pPr marL="0" indent="0">
              <a:buNone/>
            </a:pPr>
            <a:r>
              <a:rPr lang="en-US" sz="1000" dirty="0">
                <a:solidFill>
                  <a:srgbClr val="8A8278"/>
                </a:solidFill>
                <a:latin typeface="Consolas" pitchFamily="34" charset="0"/>
                <a:ea typeface="Consolas" pitchFamily="34" charset="-122"/>
                <a:cs typeface="Consolas" pitchFamily="34" charset="-120"/>
              </a:rPr>
              <a:t>КУ «УПРАВЛІННЯ РИЗИКАМИ»  ·  ТЕМА 12  ·  ЗАВДАННЯ</a:t>
            </a:r>
            <a:endParaRPr lang="en-US" sz="1000" dirty="0"/>
          </a:p>
        </p:txBody>
      </p:sp>
      <p:sp>
        <p:nvSpPr>
          <p:cNvPr id="10" name="Text 8"/>
          <p:cNvSpPr/>
          <p:nvPr/>
        </p:nvSpPr>
        <p:spPr>
          <a:xfrm>
            <a:off x="10241280" y="6537960"/>
            <a:ext cx="1463040" cy="228600"/>
          </a:xfrm>
          <a:prstGeom prst="rect">
            <a:avLst/>
          </a:prstGeom>
          <a:noFill/>
          <a:ln/>
        </p:spPr>
        <p:txBody>
          <a:bodyPr wrap="square" lIns="0" tIns="0" rIns="0" bIns="0" rtlCol="0" anchor="ctr"/>
          <a:lstStyle/>
          <a:p>
            <a:pPr marL="0" indent="0" algn="r">
              <a:buNone/>
            </a:pPr>
            <a:r>
              <a:rPr lang="en-US" sz="1000" dirty="0">
                <a:solidFill>
                  <a:srgbClr val="8A8278"/>
                </a:solidFill>
                <a:latin typeface="Consolas" pitchFamily="34" charset="0"/>
                <a:ea typeface="Consolas" pitchFamily="34" charset="-122"/>
                <a:cs typeface="Consolas" pitchFamily="34" charset="-120"/>
              </a:rPr>
              <a:t>05 / 12</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7F3EB"/>
          </a:solidFill>
          <a:ln w="12700">
            <a:solidFill>
              <a:srgbClr val="333333"/>
            </a:solidFill>
            <a:prstDash val="solid"/>
          </a:ln>
        </p:spPr>
      </p:sp>
      <p:sp>
        <p:nvSpPr>
          <p:cNvPr id="3" name="Shape 1"/>
          <p:cNvSpPr/>
          <p:nvPr/>
        </p:nvSpPr>
        <p:spPr>
          <a:xfrm>
            <a:off x="0" y="0"/>
            <a:ext cx="137160" cy="6858000"/>
          </a:xfrm>
          <a:prstGeom prst="rect">
            <a:avLst/>
          </a:prstGeom>
          <a:solidFill>
            <a:srgbClr val="C9A227"/>
          </a:solidFill>
          <a:ln w="12700">
            <a:solidFill>
              <a:srgbClr val="333333"/>
            </a:solidFill>
            <a:prstDash val="solid"/>
          </a:ln>
        </p:spPr>
      </p:sp>
      <p:sp>
        <p:nvSpPr>
          <p:cNvPr id="4" name="Text 2"/>
          <p:cNvSpPr/>
          <p:nvPr/>
        </p:nvSpPr>
        <p:spPr>
          <a:xfrm>
            <a:off x="411480" y="201168"/>
            <a:ext cx="10972800" cy="292608"/>
          </a:xfrm>
          <a:prstGeom prst="rect">
            <a:avLst/>
          </a:prstGeom>
          <a:noFill/>
          <a:ln/>
        </p:spPr>
        <p:txBody>
          <a:bodyPr wrap="square" lIns="0" tIns="0" rIns="0" bIns="0" rtlCol="0" anchor="ctr"/>
          <a:lstStyle/>
          <a:p>
            <a:pPr marL="0" indent="0">
              <a:buNone/>
            </a:pPr>
            <a:r>
              <a:rPr lang="en-US" sz="1100" kern="0" spc="200" dirty="0">
                <a:solidFill>
                  <a:srgbClr val="C9A227"/>
                </a:solidFill>
                <a:latin typeface="Consolas" pitchFamily="34" charset="0"/>
                <a:ea typeface="Consolas" pitchFamily="34" charset="-122"/>
                <a:cs typeface="Consolas" pitchFamily="34" charset="-120"/>
              </a:rPr>
              <a:t>ЗАДАЧІ</a:t>
            </a:r>
            <a:endParaRPr lang="en-US" sz="1100" dirty="0"/>
          </a:p>
        </p:txBody>
      </p:sp>
      <p:sp>
        <p:nvSpPr>
          <p:cNvPr id="5" name="Text 3"/>
          <p:cNvSpPr/>
          <p:nvPr/>
        </p:nvSpPr>
        <p:spPr>
          <a:xfrm>
            <a:off x="457200" y="548640"/>
            <a:ext cx="10972800" cy="320040"/>
          </a:xfrm>
          <a:prstGeom prst="rect">
            <a:avLst/>
          </a:prstGeom>
          <a:noFill/>
          <a:ln/>
        </p:spPr>
        <p:txBody>
          <a:bodyPr wrap="square" lIns="0" tIns="0" rIns="0" bIns="0" rtlCol="0" anchor="ctr"/>
          <a:lstStyle/>
          <a:p>
            <a:pPr marL="0" indent="0">
              <a:buNone/>
            </a:pPr>
            <a:r>
              <a:rPr lang="en-US" sz="2000" b="1" dirty="0">
                <a:solidFill>
                  <a:srgbClr val="1A2B4A"/>
                </a:solidFill>
                <a:latin typeface="Georgia" pitchFamily="34" charset="0"/>
                <a:ea typeface="Georgia" pitchFamily="34" charset="-122"/>
                <a:cs typeface="Georgia" pitchFamily="34" charset="-120"/>
              </a:rPr>
              <a:t>Задачі 1–2</a:t>
            </a:r>
            <a:endParaRPr lang="en-US" sz="2000" dirty="0"/>
          </a:p>
        </p:txBody>
      </p:sp>
      <p:sp>
        <p:nvSpPr>
          <p:cNvPr id="6" name="Shape 4"/>
          <p:cNvSpPr/>
          <p:nvPr/>
        </p:nvSpPr>
        <p:spPr>
          <a:xfrm>
            <a:off x="411480" y="1005840"/>
            <a:ext cx="11338560" cy="2560320"/>
          </a:xfrm>
          <a:prstGeom prst="roundRect">
            <a:avLst>
              <a:gd name="adj" fmla="val 2857"/>
            </a:avLst>
          </a:prstGeom>
          <a:solidFill>
            <a:srgbClr val="FFFFFF"/>
          </a:solidFill>
          <a:ln/>
        </p:spPr>
      </p:sp>
      <p:sp>
        <p:nvSpPr>
          <p:cNvPr id="7" name="Text 5"/>
          <p:cNvSpPr/>
          <p:nvPr/>
        </p:nvSpPr>
        <p:spPr>
          <a:xfrm>
            <a:off x="594360" y="1143000"/>
            <a:ext cx="10972800" cy="320040"/>
          </a:xfrm>
          <a:prstGeom prst="rect">
            <a:avLst/>
          </a:prstGeom>
          <a:noFill/>
          <a:ln/>
        </p:spPr>
        <p:txBody>
          <a:bodyPr wrap="square" lIns="0" tIns="0" rIns="0" bIns="0" rtlCol="0" anchor="ctr"/>
          <a:lstStyle/>
          <a:p>
            <a:pPr marL="0" indent="0">
              <a:buNone/>
            </a:pPr>
            <a:r>
              <a:rPr lang="en-US" sz="1400" b="1" dirty="0">
                <a:solidFill>
                  <a:srgbClr val="1A2B4A"/>
                </a:solidFill>
                <a:latin typeface="Georgia" pitchFamily="34" charset="0"/>
                <a:ea typeface="Georgia" pitchFamily="34" charset="-122"/>
                <a:cs typeface="Georgia" pitchFamily="34" charset="-120"/>
              </a:rPr>
              <a:t>Задача 1. Ризики проектів і ризики інновацій</a:t>
            </a:r>
            <a:endParaRPr lang="en-US" sz="1400" dirty="0"/>
          </a:p>
        </p:txBody>
      </p:sp>
      <p:sp>
        <p:nvSpPr>
          <p:cNvPr id="8" name="Text 6"/>
          <p:cNvSpPr/>
          <p:nvPr/>
        </p:nvSpPr>
        <p:spPr>
          <a:xfrm>
            <a:off x="594360" y="1554480"/>
            <a:ext cx="10972800" cy="1828800"/>
          </a:xfrm>
          <a:prstGeom prst="rect">
            <a:avLst/>
          </a:prstGeom>
          <a:noFill/>
          <a:ln/>
        </p:spPr>
        <p:txBody>
          <a:bodyPr wrap="square" lIns="0" tIns="0" rIns="0" bIns="0" rtlCol="0" anchor="ctr"/>
          <a:lstStyle/>
          <a:p>
            <a:pPr marL="0" indent="0">
              <a:buNone/>
            </a:pPr>
            <a:r>
              <a:rPr lang="en-US" sz="1300" dirty="0">
                <a:solidFill>
                  <a:srgbClr val="5A534C"/>
                </a:solidFill>
                <a:latin typeface="Calibri" pitchFamily="34" charset="0"/>
                <a:ea typeface="Calibri" pitchFamily="34" charset="-122"/>
                <a:cs typeface="Calibri" pitchFamily="34" charset="-120"/>
              </a:rPr>
              <a:t>Порівняйте в таблиці ризики «звичайного» проекту і інноваційного проекту (5–6 рядків).</a:t>
            </a:r>
            <a:endParaRPr lang="en-US" sz="1300" dirty="0"/>
          </a:p>
          <a:p>
            <a:pPr marL="0" indent="0">
              <a:buNone/>
            </a:pPr>
            <a:endParaRPr lang="en-US" sz="1300" dirty="0"/>
          </a:p>
          <a:p>
            <a:pPr marL="0" indent="0">
              <a:buNone/>
            </a:pPr>
            <a:r>
              <a:rPr lang="en-US" sz="1300" dirty="0">
                <a:solidFill>
                  <a:srgbClr val="5A534C"/>
                </a:solidFill>
                <a:latin typeface="Calibri" pitchFamily="34" charset="0"/>
                <a:ea typeface="Calibri" pitchFamily="34" charset="-122"/>
                <a:cs typeface="Calibri" pitchFamily="34" charset="-120"/>
              </a:rPr>
              <a:t>1. Джерела невизначеності.</a:t>
            </a:r>
            <a:endParaRPr lang="en-US" sz="1300" dirty="0"/>
          </a:p>
          <a:p>
            <a:pPr marL="0" indent="0">
              <a:buNone/>
            </a:pPr>
            <a:r>
              <a:rPr lang="en-US" sz="1300" dirty="0">
                <a:solidFill>
                  <a:srgbClr val="5A534C"/>
                </a:solidFill>
                <a:latin typeface="Calibri" pitchFamily="34" charset="0"/>
                <a:ea typeface="Calibri" pitchFamily="34" charset="-122"/>
                <a:cs typeface="Calibri" pitchFamily="34" charset="-120"/>
              </a:rPr>
              <a:t>2. Типові категорії ризиків.</a:t>
            </a:r>
            <a:endParaRPr lang="en-US" sz="1300" dirty="0"/>
          </a:p>
          <a:p>
            <a:pPr marL="0" indent="0">
              <a:buNone/>
            </a:pPr>
            <a:r>
              <a:rPr lang="en-US" sz="1300" dirty="0">
                <a:solidFill>
                  <a:srgbClr val="5A534C"/>
                </a:solidFill>
                <a:latin typeface="Calibri" pitchFamily="34" charset="0"/>
                <a:ea typeface="Calibri" pitchFamily="34" charset="-122"/>
                <a:cs typeface="Calibri" pitchFamily="34" charset="-120"/>
              </a:rPr>
              <a:t>3. Підходи до реагування і толерантність до невдач.</a:t>
            </a:r>
            <a:endParaRPr lang="en-US" sz="1300" dirty="0"/>
          </a:p>
        </p:txBody>
      </p:sp>
      <p:sp>
        <p:nvSpPr>
          <p:cNvPr id="9" name="Shape 7"/>
          <p:cNvSpPr/>
          <p:nvPr/>
        </p:nvSpPr>
        <p:spPr>
          <a:xfrm>
            <a:off x="411480" y="3749040"/>
            <a:ext cx="11338560" cy="2560320"/>
          </a:xfrm>
          <a:prstGeom prst="roundRect">
            <a:avLst>
              <a:gd name="adj" fmla="val 2857"/>
            </a:avLst>
          </a:prstGeom>
          <a:solidFill>
            <a:srgbClr val="FFFFFF"/>
          </a:solidFill>
          <a:ln/>
        </p:spPr>
      </p:sp>
      <p:sp>
        <p:nvSpPr>
          <p:cNvPr id="10" name="Text 8"/>
          <p:cNvSpPr/>
          <p:nvPr/>
        </p:nvSpPr>
        <p:spPr>
          <a:xfrm>
            <a:off x="594360" y="3886200"/>
            <a:ext cx="10972800" cy="320040"/>
          </a:xfrm>
          <a:prstGeom prst="rect">
            <a:avLst/>
          </a:prstGeom>
          <a:noFill/>
          <a:ln/>
        </p:spPr>
        <p:txBody>
          <a:bodyPr wrap="square" lIns="0" tIns="0" rIns="0" bIns="0" rtlCol="0" anchor="ctr"/>
          <a:lstStyle/>
          <a:p>
            <a:pPr marL="0" indent="0">
              <a:buNone/>
            </a:pPr>
            <a:r>
              <a:rPr lang="en-US" sz="1400" b="1" dirty="0">
                <a:solidFill>
                  <a:srgbClr val="1A2B4A"/>
                </a:solidFill>
                <a:latin typeface="Georgia" pitchFamily="34" charset="0"/>
                <a:ea typeface="Georgia" pitchFamily="34" charset="-122"/>
                <a:cs typeface="Georgia" pitchFamily="34" charset="-120"/>
              </a:rPr>
              <a:t>Задача 2. Особливості РМ інновацій</a:t>
            </a:r>
            <a:endParaRPr lang="en-US" sz="1400" dirty="0"/>
          </a:p>
        </p:txBody>
      </p:sp>
      <p:sp>
        <p:nvSpPr>
          <p:cNvPr id="11" name="Text 9"/>
          <p:cNvSpPr/>
          <p:nvPr/>
        </p:nvSpPr>
        <p:spPr>
          <a:xfrm>
            <a:off x="594360" y="4297680"/>
            <a:ext cx="10972800" cy="1828800"/>
          </a:xfrm>
          <a:prstGeom prst="rect">
            <a:avLst/>
          </a:prstGeom>
          <a:noFill/>
          <a:ln/>
        </p:spPr>
        <p:txBody>
          <a:bodyPr wrap="square" lIns="0" tIns="0" rIns="0" bIns="0" rtlCol="0" anchor="ctr"/>
          <a:lstStyle/>
          <a:p>
            <a:pPr marL="0" indent="0">
              <a:buNone/>
            </a:pPr>
            <a:r>
              <a:rPr lang="en-US" sz="1300" dirty="0">
                <a:solidFill>
                  <a:srgbClr val="5A534C"/>
                </a:solidFill>
                <a:latin typeface="Calibri" pitchFamily="34" charset="0"/>
                <a:ea typeface="Calibri" pitchFamily="34" charset="-122"/>
                <a:cs typeface="Calibri" pitchFamily="34" charset="-120"/>
              </a:rPr>
              <a:t>Сформулюйте 5–6 ключових особливостей ризик-менеджменту інноваційної діяльності.</a:t>
            </a:r>
            <a:endParaRPr lang="en-US" sz="1300" dirty="0"/>
          </a:p>
          <a:p>
            <a:pPr marL="0" indent="0">
              <a:buNone/>
            </a:pPr>
            <a:r>
              <a:rPr lang="en-US" sz="1300" dirty="0">
                <a:solidFill>
                  <a:srgbClr val="5A534C"/>
                </a:solidFill>
                <a:latin typeface="Calibri" pitchFamily="34" charset="0"/>
                <a:ea typeface="Calibri" pitchFamily="34" charset="-122"/>
                <a:cs typeface="Calibri" pitchFamily="34" charset="-120"/>
              </a:rPr>
              <a:t>1. Ітеративність і stage-gate.</a:t>
            </a:r>
            <a:endParaRPr lang="en-US" sz="1300" dirty="0"/>
          </a:p>
          <a:p>
            <a:pPr marL="0" indent="0">
              <a:buNone/>
            </a:pPr>
            <a:r>
              <a:rPr lang="en-US" sz="1300" dirty="0">
                <a:solidFill>
                  <a:srgbClr val="5A534C"/>
                </a:solidFill>
                <a:latin typeface="Calibri" pitchFamily="34" charset="0"/>
                <a:ea typeface="Calibri" pitchFamily="34" charset="-122"/>
                <a:cs typeface="Calibri" pitchFamily="34" charset="-120"/>
              </a:rPr>
              <a:t>2. Опціональність і гнучкі плани.</a:t>
            </a:r>
            <a:endParaRPr lang="en-US" sz="1300" dirty="0"/>
          </a:p>
          <a:p>
            <a:pPr marL="0" indent="0">
              <a:buNone/>
            </a:pPr>
            <a:endParaRPr lang="en-US" sz="1300" dirty="0"/>
          </a:p>
          <a:p>
            <a:pPr marL="0" indent="0">
              <a:buNone/>
            </a:pPr>
            <a:r>
              <a:rPr lang="en-US" sz="1300" dirty="0">
                <a:solidFill>
                  <a:srgbClr val="5A534C"/>
                </a:solidFill>
                <a:latin typeface="Calibri" pitchFamily="34" charset="0"/>
                <a:ea typeface="Calibri" pitchFamily="34" charset="-122"/>
                <a:cs typeface="Calibri" pitchFamily="34" charset="-120"/>
              </a:rPr>
              <a:t>3. Робота з гіпотезами і експериментами.</a:t>
            </a:r>
            <a:endParaRPr lang="en-US" sz="1300" dirty="0"/>
          </a:p>
          <a:p>
            <a:pPr marL="0" indent="0">
              <a:buNone/>
            </a:pPr>
            <a:r>
              <a:rPr lang="en-US" sz="1300" dirty="0">
                <a:solidFill>
                  <a:srgbClr val="5A534C"/>
                </a:solidFill>
                <a:latin typeface="Calibri" pitchFamily="34" charset="0"/>
                <a:ea typeface="Calibri" pitchFamily="34" charset="-122"/>
                <a:cs typeface="Calibri" pitchFamily="34" charset="-120"/>
              </a:rPr>
              <a:t>4. Культура і стимули щодо невдач.</a:t>
            </a:r>
            <a:endParaRPr lang="en-US" sz="1300" dirty="0"/>
          </a:p>
          <a:p>
            <a:pPr marL="0" indent="0">
              <a:buNone/>
            </a:pPr>
            <a:endParaRPr lang="en-US" sz="1300" dirty="0"/>
          </a:p>
        </p:txBody>
      </p:sp>
      <p:sp>
        <p:nvSpPr>
          <p:cNvPr id="12" name="Text 10"/>
          <p:cNvSpPr/>
          <p:nvPr/>
        </p:nvSpPr>
        <p:spPr>
          <a:xfrm>
            <a:off x="457200" y="6537960"/>
            <a:ext cx="8686800" cy="228600"/>
          </a:xfrm>
          <a:prstGeom prst="rect">
            <a:avLst/>
          </a:prstGeom>
          <a:noFill/>
          <a:ln/>
        </p:spPr>
        <p:txBody>
          <a:bodyPr wrap="square" lIns="0" tIns="0" rIns="0" bIns="0" rtlCol="0" anchor="ctr"/>
          <a:lstStyle/>
          <a:p>
            <a:pPr marL="0" indent="0">
              <a:buNone/>
            </a:pPr>
            <a:r>
              <a:rPr lang="en-US" sz="1000" dirty="0">
                <a:solidFill>
                  <a:srgbClr val="8A8278"/>
                </a:solidFill>
                <a:latin typeface="Consolas" pitchFamily="34" charset="0"/>
                <a:ea typeface="Consolas" pitchFamily="34" charset="-122"/>
                <a:cs typeface="Consolas" pitchFamily="34" charset="-120"/>
              </a:rPr>
              <a:t>КУ «УПРАВЛІННЯ РИЗИКАМИ»  ·  ТЕМА 12  ·  ЗАВДАННЯ</a:t>
            </a:r>
            <a:endParaRPr lang="en-US" sz="1000" dirty="0"/>
          </a:p>
        </p:txBody>
      </p:sp>
      <p:sp>
        <p:nvSpPr>
          <p:cNvPr id="13" name="Text 11"/>
          <p:cNvSpPr/>
          <p:nvPr/>
        </p:nvSpPr>
        <p:spPr>
          <a:xfrm>
            <a:off x="10241280" y="6537960"/>
            <a:ext cx="1463040" cy="228600"/>
          </a:xfrm>
          <a:prstGeom prst="rect">
            <a:avLst/>
          </a:prstGeom>
          <a:noFill/>
          <a:ln/>
        </p:spPr>
        <p:txBody>
          <a:bodyPr wrap="square" lIns="0" tIns="0" rIns="0" bIns="0" rtlCol="0" anchor="ctr"/>
          <a:lstStyle/>
          <a:p>
            <a:pPr marL="0" indent="0" algn="r">
              <a:buNone/>
            </a:pPr>
            <a:r>
              <a:rPr lang="en-US" sz="1000" dirty="0">
                <a:solidFill>
                  <a:srgbClr val="8A8278"/>
                </a:solidFill>
                <a:latin typeface="Consolas" pitchFamily="34" charset="0"/>
                <a:ea typeface="Consolas" pitchFamily="34" charset="-122"/>
                <a:cs typeface="Consolas" pitchFamily="34" charset="-120"/>
              </a:rPr>
              <a:t>06 / 12</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7F3EB"/>
          </a:solidFill>
          <a:ln w="12700">
            <a:solidFill>
              <a:srgbClr val="333333"/>
            </a:solidFill>
            <a:prstDash val="solid"/>
          </a:ln>
        </p:spPr>
      </p:sp>
      <p:sp>
        <p:nvSpPr>
          <p:cNvPr id="3" name="Shape 1"/>
          <p:cNvSpPr/>
          <p:nvPr/>
        </p:nvSpPr>
        <p:spPr>
          <a:xfrm>
            <a:off x="0" y="0"/>
            <a:ext cx="137160" cy="6858000"/>
          </a:xfrm>
          <a:prstGeom prst="rect">
            <a:avLst/>
          </a:prstGeom>
          <a:solidFill>
            <a:srgbClr val="C9A227"/>
          </a:solidFill>
          <a:ln w="12700">
            <a:solidFill>
              <a:srgbClr val="333333"/>
            </a:solidFill>
            <a:prstDash val="solid"/>
          </a:ln>
        </p:spPr>
      </p:sp>
      <p:sp>
        <p:nvSpPr>
          <p:cNvPr id="4" name="Text 2"/>
          <p:cNvSpPr/>
          <p:nvPr/>
        </p:nvSpPr>
        <p:spPr>
          <a:xfrm>
            <a:off x="411480" y="201168"/>
            <a:ext cx="10972800" cy="292608"/>
          </a:xfrm>
          <a:prstGeom prst="rect">
            <a:avLst/>
          </a:prstGeom>
          <a:noFill/>
          <a:ln/>
        </p:spPr>
        <p:txBody>
          <a:bodyPr wrap="square" lIns="0" tIns="0" rIns="0" bIns="0" rtlCol="0" anchor="ctr"/>
          <a:lstStyle/>
          <a:p>
            <a:pPr marL="0" indent="0">
              <a:buNone/>
            </a:pPr>
            <a:r>
              <a:rPr lang="en-US" sz="1100" kern="0" spc="200" dirty="0">
                <a:solidFill>
                  <a:srgbClr val="C9A227"/>
                </a:solidFill>
                <a:latin typeface="Consolas" pitchFamily="34" charset="0"/>
                <a:ea typeface="Consolas" pitchFamily="34" charset="-122"/>
                <a:cs typeface="Consolas" pitchFamily="34" charset="-120"/>
              </a:rPr>
              <a:t>ЗАДАЧІ</a:t>
            </a:r>
            <a:endParaRPr lang="en-US" sz="1100" dirty="0"/>
          </a:p>
        </p:txBody>
      </p:sp>
      <p:sp>
        <p:nvSpPr>
          <p:cNvPr id="5" name="Text 3"/>
          <p:cNvSpPr/>
          <p:nvPr/>
        </p:nvSpPr>
        <p:spPr>
          <a:xfrm>
            <a:off x="457200" y="548640"/>
            <a:ext cx="10972800" cy="320040"/>
          </a:xfrm>
          <a:prstGeom prst="rect">
            <a:avLst/>
          </a:prstGeom>
          <a:noFill/>
          <a:ln/>
        </p:spPr>
        <p:txBody>
          <a:bodyPr wrap="square" lIns="0" tIns="0" rIns="0" bIns="0" rtlCol="0" anchor="ctr"/>
          <a:lstStyle/>
          <a:p>
            <a:pPr marL="0" indent="0">
              <a:buNone/>
            </a:pPr>
            <a:r>
              <a:rPr lang="en-US" sz="2000" b="1" dirty="0">
                <a:solidFill>
                  <a:srgbClr val="1A2B4A"/>
                </a:solidFill>
                <a:latin typeface="Georgia" pitchFamily="34" charset="0"/>
                <a:ea typeface="Georgia" pitchFamily="34" charset="-122"/>
                <a:cs typeface="Georgia" pitchFamily="34" charset="-120"/>
              </a:rPr>
              <a:t>Задачі 3–4</a:t>
            </a:r>
            <a:endParaRPr lang="en-US" sz="2000" dirty="0"/>
          </a:p>
        </p:txBody>
      </p:sp>
      <p:sp>
        <p:nvSpPr>
          <p:cNvPr id="6" name="Shape 4"/>
          <p:cNvSpPr/>
          <p:nvPr/>
        </p:nvSpPr>
        <p:spPr>
          <a:xfrm>
            <a:off x="411480" y="1005840"/>
            <a:ext cx="11338560" cy="2560320"/>
          </a:xfrm>
          <a:prstGeom prst="roundRect">
            <a:avLst>
              <a:gd name="adj" fmla="val 2857"/>
            </a:avLst>
          </a:prstGeom>
          <a:solidFill>
            <a:srgbClr val="FFFFFF"/>
          </a:solidFill>
          <a:ln/>
        </p:spPr>
      </p:sp>
      <p:sp>
        <p:nvSpPr>
          <p:cNvPr id="7" name="Text 5"/>
          <p:cNvSpPr/>
          <p:nvPr/>
        </p:nvSpPr>
        <p:spPr>
          <a:xfrm>
            <a:off x="594360" y="1143000"/>
            <a:ext cx="10972800" cy="320040"/>
          </a:xfrm>
          <a:prstGeom prst="rect">
            <a:avLst/>
          </a:prstGeom>
          <a:noFill/>
          <a:ln/>
        </p:spPr>
        <p:txBody>
          <a:bodyPr wrap="square" lIns="0" tIns="0" rIns="0" bIns="0" rtlCol="0" anchor="ctr"/>
          <a:lstStyle/>
          <a:p>
            <a:pPr marL="0" indent="0">
              <a:buNone/>
            </a:pPr>
            <a:r>
              <a:rPr lang="en-US" sz="1400" b="1" dirty="0">
                <a:solidFill>
                  <a:srgbClr val="1A2B4A"/>
                </a:solidFill>
                <a:latin typeface="Georgia" pitchFamily="34" charset="0"/>
                <a:ea typeface="Georgia" pitchFamily="34" charset="-122"/>
                <a:cs typeface="Georgia" pitchFamily="34" charset="-120"/>
              </a:rPr>
              <a:t>Задача 3. Контролінг ризиків проекту</a:t>
            </a:r>
            <a:endParaRPr lang="en-US" sz="1400" dirty="0"/>
          </a:p>
        </p:txBody>
      </p:sp>
      <p:sp>
        <p:nvSpPr>
          <p:cNvPr id="8" name="Text 6"/>
          <p:cNvSpPr/>
          <p:nvPr/>
        </p:nvSpPr>
        <p:spPr>
          <a:xfrm>
            <a:off x="594360" y="1554480"/>
            <a:ext cx="10972800" cy="1828800"/>
          </a:xfrm>
          <a:prstGeom prst="rect">
            <a:avLst/>
          </a:prstGeom>
          <a:noFill/>
          <a:ln/>
        </p:spPr>
        <p:txBody>
          <a:bodyPr wrap="square" lIns="0" tIns="0" rIns="0" bIns="0" rtlCol="0" anchor="ctr"/>
          <a:lstStyle/>
          <a:p>
            <a:pPr marL="0" indent="0">
              <a:buNone/>
            </a:pPr>
            <a:r>
              <a:rPr lang="en-US" sz="1300" dirty="0">
                <a:solidFill>
                  <a:srgbClr val="5A534C"/>
                </a:solidFill>
                <a:latin typeface="Calibri" pitchFamily="34" charset="0"/>
                <a:ea typeface="Calibri" pitchFamily="34" charset="-122"/>
                <a:cs typeface="Calibri" pitchFamily="34" charset="-120"/>
              </a:rPr>
              <a:t>Опишіть систему контролінгу ризиків для інноваційного проекту (елементи і ритм).</a:t>
            </a:r>
            <a:endParaRPr lang="en-US" sz="1300" dirty="0"/>
          </a:p>
          <a:p>
            <a:pPr marL="0" indent="0">
              <a:buNone/>
            </a:pPr>
            <a:endParaRPr lang="en-US" sz="1300" dirty="0"/>
          </a:p>
          <a:p>
            <a:pPr marL="0" indent="0">
              <a:buNone/>
            </a:pPr>
            <a:r>
              <a:rPr lang="en-US" sz="1300" dirty="0">
                <a:solidFill>
                  <a:srgbClr val="5A534C"/>
                </a:solidFill>
                <a:latin typeface="Calibri" pitchFamily="34" charset="0"/>
                <a:ea typeface="Calibri" pitchFamily="34" charset="-122"/>
                <a:cs typeface="Calibri" pitchFamily="34" charset="-120"/>
              </a:rPr>
              <a:t>1. Що моніторити (статус ризиків, KRI, виконання заходів).</a:t>
            </a:r>
            <a:endParaRPr lang="en-US" sz="1300" dirty="0"/>
          </a:p>
          <a:p>
            <a:pPr marL="0" indent="0">
              <a:buNone/>
            </a:pPr>
            <a:r>
              <a:rPr lang="en-US" sz="1300" dirty="0">
                <a:solidFill>
                  <a:srgbClr val="5A534C"/>
                </a:solidFill>
                <a:latin typeface="Calibri" pitchFamily="34" charset="0"/>
                <a:ea typeface="Calibri" pitchFamily="34" charset="-122"/>
                <a:cs typeface="Calibri" pitchFamily="34" charset="-120"/>
              </a:rPr>
              <a:t>2. Як часто і в якому форматі (зв’язок з віхами / спринтам).</a:t>
            </a:r>
            <a:endParaRPr lang="en-US" sz="1300" dirty="0"/>
          </a:p>
          <a:p>
            <a:pPr marL="0" indent="0">
              <a:buNone/>
            </a:pPr>
            <a:r>
              <a:rPr lang="en-US" sz="1300" dirty="0">
                <a:solidFill>
                  <a:srgbClr val="5A534C"/>
                </a:solidFill>
                <a:latin typeface="Calibri" pitchFamily="34" charset="0"/>
                <a:ea typeface="Calibri" pitchFamily="34" charset="-122"/>
                <a:cs typeface="Calibri" pitchFamily="34" charset="-120"/>
              </a:rPr>
              <a:t>3. Правила ескалації і рішення go/kill/hold.</a:t>
            </a:r>
            <a:endParaRPr lang="en-US" sz="1300" dirty="0"/>
          </a:p>
        </p:txBody>
      </p:sp>
      <p:sp>
        <p:nvSpPr>
          <p:cNvPr id="9" name="Shape 7"/>
          <p:cNvSpPr/>
          <p:nvPr/>
        </p:nvSpPr>
        <p:spPr>
          <a:xfrm>
            <a:off x="411480" y="3749040"/>
            <a:ext cx="11338560" cy="2560320"/>
          </a:xfrm>
          <a:prstGeom prst="roundRect">
            <a:avLst>
              <a:gd name="adj" fmla="val 2857"/>
            </a:avLst>
          </a:prstGeom>
          <a:solidFill>
            <a:srgbClr val="FFFFFF"/>
          </a:solidFill>
          <a:ln/>
        </p:spPr>
      </p:sp>
      <p:sp>
        <p:nvSpPr>
          <p:cNvPr id="10" name="Text 8"/>
          <p:cNvSpPr/>
          <p:nvPr/>
        </p:nvSpPr>
        <p:spPr>
          <a:xfrm>
            <a:off x="594360" y="3886200"/>
            <a:ext cx="10972800" cy="320040"/>
          </a:xfrm>
          <a:prstGeom prst="rect">
            <a:avLst/>
          </a:prstGeom>
          <a:noFill/>
          <a:ln/>
        </p:spPr>
        <p:txBody>
          <a:bodyPr wrap="square" lIns="0" tIns="0" rIns="0" bIns="0" rtlCol="0" anchor="ctr"/>
          <a:lstStyle/>
          <a:p>
            <a:pPr marL="0" indent="0">
              <a:buNone/>
            </a:pPr>
            <a:r>
              <a:rPr lang="en-US" sz="1400" b="1" dirty="0">
                <a:solidFill>
                  <a:srgbClr val="1A2B4A"/>
                </a:solidFill>
                <a:latin typeface="Georgia" pitchFamily="34" charset="0"/>
                <a:ea typeface="Georgia" pitchFamily="34" charset="-122"/>
                <a:cs typeface="Georgia" pitchFamily="34" charset="-120"/>
              </a:rPr>
              <a:t>Задача 4. Реєстр ризиків інноваційного проекту</a:t>
            </a:r>
            <a:endParaRPr lang="en-US" sz="1400" dirty="0"/>
          </a:p>
        </p:txBody>
      </p:sp>
      <p:sp>
        <p:nvSpPr>
          <p:cNvPr id="11" name="Text 9"/>
          <p:cNvSpPr/>
          <p:nvPr/>
        </p:nvSpPr>
        <p:spPr>
          <a:xfrm>
            <a:off x="594360" y="4297680"/>
            <a:ext cx="10972800" cy="1828800"/>
          </a:xfrm>
          <a:prstGeom prst="rect">
            <a:avLst/>
          </a:prstGeom>
          <a:noFill/>
          <a:ln/>
        </p:spPr>
        <p:txBody>
          <a:bodyPr wrap="square" lIns="0" tIns="0" rIns="0" bIns="0" rtlCol="0" anchor="ctr"/>
          <a:lstStyle/>
          <a:p>
            <a:pPr marL="0" indent="0">
              <a:buNone/>
            </a:pPr>
            <a:r>
              <a:rPr lang="en-US" sz="1300" dirty="0">
                <a:solidFill>
                  <a:srgbClr val="5A534C"/>
                </a:solidFill>
                <a:latin typeface="Calibri" pitchFamily="34" charset="0"/>
                <a:ea typeface="Calibri" pitchFamily="34" charset="-122"/>
                <a:cs typeface="Calibri" pitchFamily="34" charset="-120"/>
              </a:rPr>
              <a:t>Складіть фрагмент реєстру ризиків для інноваційного проекту (розробка нового продукту) — 5 ризиків.</a:t>
            </a:r>
            <a:endParaRPr lang="en-US" sz="1300" dirty="0"/>
          </a:p>
          <a:p>
            <a:pPr marL="0" indent="0">
              <a:buNone/>
            </a:pPr>
            <a:endParaRPr lang="en-US" sz="1300" dirty="0"/>
          </a:p>
          <a:p>
            <a:pPr marL="0" indent="0">
              <a:buNone/>
            </a:pPr>
            <a:r>
              <a:rPr lang="en-US" sz="1300" dirty="0">
                <a:solidFill>
                  <a:srgbClr val="5A534C"/>
                </a:solidFill>
                <a:latin typeface="Calibri" pitchFamily="34" charset="0"/>
                <a:ea typeface="Calibri" pitchFamily="34" charset="-122"/>
                <a:cs typeface="Calibri" pitchFamily="34" charset="-120"/>
              </a:rPr>
              <a:t>1. Назва і опис ризику (специфіка інновації).</a:t>
            </a:r>
            <a:endParaRPr lang="en-US" sz="1300" dirty="0"/>
          </a:p>
          <a:p>
            <a:pPr marL="0" indent="0">
              <a:buNone/>
            </a:pPr>
            <a:r>
              <a:rPr lang="en-US" sz="1300" dirty="0">
                <a:solidFill>
                  <a:srgbClr val="5A534C"/>
                </a:solidFill>
                <a:latin typeface="Calibri" pitchFamily="34" charset="0"/>
                <a:ea typeface="Calibri" pitchFamily="34" charset="-122"/>
                <a:cs typeface="Calibri" pitchFamily="34" charset="-120"/>
              </a:rPr>
              <a:t>2. Ймовірність / вплив (якісно).</a:t>
            </a:r>
            <a:endParaRPr lang="en-US" sz="1300" dirty="0"/>
          </a:p>
          <a:p>
            <a:pPr marL="0" indent="0">
              <a:buNone/>
            </a:pPr>
            <a:r>
              <a:rPr lang="en-US" sz="1300" dirty="0">
                <a:solidFill>
                  <a:srgbClr val="5A534C"/>
                </a:solidFill>
                <a:latin typeface="Calibri" pitchFamily="34" charset="0"/>
                <a:ea typeface="Calibri" pitchFamily="34" charset="-122"/>
                <a:cs typeface="Calibri" pitchFamily="34" charset="-120"/>
              </a:rPr>
              <a:t>3. Стратегія реагування і відповідальний.</a:t>
            </a:r>
            <a:endParaRPr lang="en-US" sz="1300" dirty="0"/>
          </a:p>
          <a:p>
            <a:pPr marL="0" indent="0">
              <a:buNone/>
            </a:pPr>
            <a:r>
              <a:rPr lang="en-US" sz="1300" dirty="0">
                <a:solidFill>
                  <a:srgbClr val="5A534C"/>
                </a:solidFill>
                <a:latin typeface="Calibri" pitchFamily="34" charset="0"/>
                <a:ea typeface="Calibri" pitchFamily="34" charset="-122"/>
                <a:cs typeface="Calibri" pitchFamily="34" charset="-120"/>
              </a:rPr>
              <a:t>4. Індикатор раннього попередження (тригер).</a:t>
            </a:r>
            <a:endParaRPr lang="en-US" sz="1300" dirty="0"/>
          </a:p>
        </p:txBody>
      </p:sp>
      <p:sp>
        <p:nvSpPr>
          <p:cNvPr id="12" name="Text 10"/>
          <p:cNvSpPr/>
          <p:nvPr/>
        </p:nvSpPr>
        <p:spPr>
          <a:xfrm>
            <a:off x="457200" y="6537960"/>
            <a:ext cx="8686800" cy="228600"/>
          </a:xfrm>
          <a:prstGeom prst="rect">
            <a:avLst/>
          </a:prstGeom>
          <a:noFill/>
          <a:ln/>
        </p:spPr>
        <p:txBody>
          <a:bodyPr wrap="square" lIns="0" tIns="0" rIns="0" bIns="0" rtlCol="0" anchor="ctr"/>
          <a:lstStyle/>
          <a:p>
            <a:pPr marL="0" indent="0">
              <a:buNone/>
            </a:pPr>
            <a:r>
              <a:rPr lang="en-US" sz="1000" dirty="0">
                <a:solidFill>
                  <a:srgbClr val="8A8278"/>
                </a:solidFill>
                <a:latin typeface="Consolas" pitchFamily="34" charset="0"/>
                <a:ea typeface="Consolas" pitchFamily="34" charset="-122"/>
                <a:cs typeface="Consolas" pitchFamily="34" charset="-120"/>
              </a:rPr>
              <a:t>КУ «УПРАВЛІННЯ РИЗИКАМИ»  ·  ТЕМА 12  ·  ЗАВДАННЯ</a:t>
            </a:r>
            <a:endParaRPr lang="en-US" sz="1000" dirty="0"/>
          </a:p>
        </p:txBody>
      </p:sp>
      <p:sp>
        <p:nvSpPr>
          <p:cNvPr id="13" name="Text 11"/>
          <p:cNvSpPr/>
          <p:nvPr/>
        </p:nvSpPr>
        <p:spPr>
          <a:xfrm>
            <a:off x="10241280" y="6537960"/>
            <a:ext cx="1463040" cy="228600"/>
          </a:xfrm>
          <a:prstGeom prst="rect">
            <a:avLst/>
          </a:prstGeom>
          <a:noFill/>
          <a:ln/>
        </p:spPr>
        <p:txBody>
          <a:bodyPr wrap="square" lIns="0" tIns="0" rIns="0" bIns="0" rtlCol="0" anchor="ctr"/>
          <a:lstStyle/>
          <a:p>
            <a:pPr marL="0" indent="0" algn="r">
              <a:buNone/>
            </a:pPr>
            <a:r>
              <a:rPr lang="en-US" sz="1000" dirty="0">
                <a:solidFill>
                  <a:srgbClr val="8A8278"/>
                </a:solidFill>
                <a:latin typeface="Consolas" pitchFamily="34" charset="0"/>
                <a:ea typeface="Consolas" pitchFamily="34" charset="-122"/>
                <a:cs typeface="Consolas" pitchFamily="34" charset="-120"/>
              </a:rPr>
              <a:t>07 / 12</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7F3EB"/>
          </a:solidFill>
          <a:ln w="12700">
            <a:solidFill>
              <a:srgbClr val="333333"/>
            </a:solidFill>
            <a:prstDash val="solid"/>
          </a:ln>
        </p:spPr>
      </p:sp>
      <p:sp>
        <p:nvSpPr>
          <p:cNvPr id="3" name="Shape 1"/>
          <p:cNvSpPr/>
          <p:nvPr/>
        </p:nvSpPr>
        <p:spPr>
          <a:xfrm>
            <a:off x="0" y="0"/>
            <a:ext cx="137160" cy="6858000"/>
          </a:xfrm>
          <a:prstGeom prst="rect">
            <a:avLst/>
          </a:prstGeom>
          <a:solidFill>
            <a:srgbClr val="C9A227"/>
          </a:solidFill>
          <a:ln w="12700">
            <a:solidFill>
              <a:srgbClr val="333333"/>
            </a:solidFill>
            <a:prstDash val="solid"/>
          </a:ln>
        </p:spPr>
      </p:sp>
      <p:sp>
        <p:nvSpPr>
          <p:cNvPr id="4" name="Text 2"/>
          <p:cNvSpPr/>
          <p:nvPr/>
        </p:nvSpPr>
        <p:spPr>
          <a:xfrm>
            <a:off x="411480" y="201168"/>
            <a:ext cx="10972800" cy="292608"/>
          </a:xfrm>
          <a:prstGeom prst="rect">
            <a:avLst/>
          </a:prstGeom>
          <a:noFill/>
          <a:ln/>
        </p:spPr>
        <p:txBody>
          <a:bodyPr wrap="square" lIns="0" tIns="0" rIns="0" bIns="0" rtlCol="0" anchor="ctr"/>
          <a:lstStyle/>
          <a:p>
            <a:pPr marL="0" indent="0">
              <a:buNone/>
            </a:pPr>
            <a:r>
              <a:rPr lang="en-US" sz="1100" kern="0" spc="200" dirty="0">
                <a:solidFill>
                  <a:srgbClr val="C9A227"/>
                </a:solidFill>
                <a:latin typeface="Consolas" pitchFamily="34" charset="0"/>
                <a:ea typeface="Consolas" pitchFamily="34" charset="-122"/>
                <a:cs typeface="Consolas" pitchFamily="34" charset="-120"/>
              </a:rPr>
              <a:t>ЗАДАЧІ</a:t>
            </a:r>
            <a:endParaRPr lang="en-US" sz="1100" dirty="0"/>
          </a:p>
        </p:txBody>
      </p:sp>
      <p:sp>
        <p:nvSpPr>
          <p:cNvPr id="5" name="Text 3"/>
          <p:cNvSpPr/>
          <p:nvPr/>
        </p:nvSpPr>
        <p:spPr>
          <a:xfrm>
            <a:off x="457200" y="548640"/>
            <a:ext cx="10972800" cy="320040"/>
          </a:xfrm>
          <a:prstGeom prst="rect">
            <a:avLst/>
          </a:prstGeom>
          <a:noFill/>
          <a:ln/>
        </p:spPr>
        <p:txBody>
          <a:bodyPr wrap="square" lIns="0" tIns="0" rIns="0" bIns="0" rtlCol="0" anchor="ctr"/>
          <a:lstStyle/>
          <a:p>
            <a:pPr marL="0" indent="0">
              <a:buNone/>
            </a:pPr>
            <a:r>
              <a:rPr lang="en-US" sz="1800" b="1" dirty="0">
                <a:solidFill>
                  <a:srgbClr val="1A2B4A"/>
                </a:solidFill>
                <a:latin typeface="Georgia" pitchFamily="34" charset="0"/>
                <a:ea typeface="Georgia" pitchFamily="34" charset="-122"/>
                <a:cs typeface="Georgia" pitchFamily="34" charset="-120"/>
              </a:rPr>
              <a:t>Задача 5. Інтеграція РМ в інноваційний проект</a:t>
            </a:r>
            <a:endParaRPr lang="en-US" sz="1800" dirty="0"/>
          </a:p>
        </p:txBody>
      </p:sp>
      <p:sp>
        <p:nvSpPr>
          <p:cNvPr id="6" name="Shape 4"/>
          <p:cNvSpPr/>
          <p:nvPr/>
        </p:nvSpPr>
        <p:spPr>
          <a:xfrm>
            <a:off x="411480" y="1051560"/>
            <a:ext cx="11338560" cy="4846320"/>
          </a:xfrm>
          <a:prstGeom prst="roundRect">
            <a:avLst>
              <a:gd name="adj" fmla="val 1509"/>
            </a:avLst>
          </a:prstGeom>
          <a:solidFill>
            <a:srgbClr val="FFFFFF"/>
          </a:solidFill>
          <a:ln/>
        </p:spPr>
      </p:sp>
      <p:sp>
        <p:nvSpPr>
          <p:cNvPr id="7" name="Text 5"/>
          <p:cNvSpPr/>
          <p:nvPr/>
        </p:nvSpPr>
        <p:spPr>
          <a:xfrm>
            <a:off x="594360" y="1280160"/>
            <a:ext cx="10972800" cy="365760"/>
          </a:xfrm>
          <a:prstGeom prst="rect">
            <a:avLst/>
          </a:prstGeom>
          <a:noFill/>
          <a:ln/>
        </p:spPr>
        <p:txBody>
          <a:bodyPr wrap="square" lIns="0" tIns="0" rIns="0" bIns="0" rtlCol="0" anchor="ctr"/>
          <a:lstStyle/>
          <a:p>
            <a:pPr marL="0" indent="0">
              <a:buNone/>
            </a:pPr>
            <a:r>
              <a:rPr lang="en-US" sz="1500" b="1" dirty="0">
                <a:solidFill>
                  <a:srgbClr val="1A2B4A"/>
                </a:solidFill>
                <a:latin typeface="Georgia" pitchFamily="34" charset="0"/>
                <a:ea typeface="Georgia" pitchFamily="34" charset="-122"/>
                <a:cs typeface="Georgia" pitchFamily="34" charset="-120"/>
              </a:rPr>
              <a:t>Задача 5. РМ у життєвому циклі інновації</a:t>
            </a:r>
            <a:endParaRPr lang="en-US" sz="1500" dirty="0"/>
          </a:p>
        </p:txBody>
      </p:sp>
      <p:sp>
        <p:nvSpPr>
          <p:cNvPr id="8" name="Text 6"/>
          <p:cNvSpPr/>
          <p:nvPr/>
        </p:nvSpPr>
        <p:spPr>
          <a:xfrm>
            <a:off x="594360" y="1783080"/>
            <a:ext cx="10972800" cy="3931920"/>
          </a:xfrm>
          <a:prstGeom prst="rect">
            <a:avLst/>
          </a:prstGeom>
          <a:noFill/>
          <a:ln/>
        </p:spPr>
        <p:txBody>
          <a:bodyPr wrap="square" lIns="0" tIns="0" rIns="0" bIns="0" rtlCol="0" anchor="ctr"/>
          <a:lstStyle/>
          <a:p>
            <a:pPr marL="0" indent="0">
              <a:buNone/>
            </a:pPr>
            <a:r>
              <a:rPr lang="en-US" sz="1300" dirty="0">
                <a:solidFill>
                  <a:srgbClr val="5A534C"/>
                </a:solidFill>
                <a:latin typeface="Calibri" pitchFamily="34" charset="0"/>
                <a:ea typeface="Calibri" pitchFamily="34" charset="-122"/>
                <a:cs typeface="Calibri" pitchFamily="34" charset="-120"/>
              </a:rPr>
              <a:t>Опишіть, як ризик-менеджмент вбудовується в етапи інноваційного проекту.</a:t>
            </a:r>
            <a:endParaRPr lang="en-US" sz="1300" dirty="0"/>
          </a:p>
          <a:p>
            <a:pPr marL="0" indent="0">
              <a:buNone/>
            </a:pPr>
            <a:endParaRPr lang="en-US" sz="1300" dirty="0"/>
          </a:p>
          <a:p>
            <a:pPr marL="0" indent="0">
              <a:buNone/>
            </a:pPr>
            <a:r>
              <a:rPr lang="en-US" sz="1300" dirty="0">
                <a:solidFill>
                  <a:srgbClr val="5A534C"/>
                </a:solidFill>
                <a:latin typeface="Calibri" pitchFamily="34" charset="0"/>
                <a:ea typeface="Calibri" pitchFamily="34" charset="-122"/>
                <a:cs typeface="Calibri" pitchFamily="34" charset="-120"/>
              </a:rPr>
              <a:t>1. Ідея / концепція — які ризики і інструменти.</a:t>
            </a:r>
            <a:endParaRPr lang="en-US" sz="1300" dirty="0"/>
          </a:p>
          <a:p>
            <a:pPr marL="0" indent="0">
              <a:buNone/>
            </a:pPr>
            <a:r>
              <a:rPr lang="en-US" sz="1300" dirty="0">
                <a:solidFill>
                  <a:srgbClr val="5A534C"/>
                </a:solidFill>
                <a:latin typeface="Calibri" pitchFamily="34" charset="0"/>
                <a:ea typeface="Calibri" pitchFamily="34" charset="-122"/>
                <a:cs typeface="Calibri" pitchFamily="34" charset="-120"/>
              </a:rPr>
              <a:t>2. Розробка / прототип — фокус контролінгу.</a:t>
            </a:r>
            <a:endParaRPr lang="en-US" sz="1300" dirty="0"/>
          </a:p>
          <a:p>
            <a:pPr marL="0" indent="0">
              <a:buNone/>
            </a:pPr>
            <a:endParaRPr lang="en-US" sz="1300" dirty="0"/>
          </a:p>
          <a:p>
            <a:pPr marL="0" indent="0">
              <a:buNone/>
            </a:pPr>
            <a:r>
              <a:rPr lang="en-US" sz="1300" dirty="0">
                <a:solidFill>
                  <a:srgbClr val="5A534C"/>
                </a:solidFill>
                <a:latin typeface="Calibri" pitchFamily="34" charset="0"/>
                <a:ea typeface="Calibri" pitchFamily="34" charset="-122"/>
                <a:cs typeface="Calibri" pitchFamily="34" charset="-120"/>
              </a:rPr>
              <a:t>3. Пілот / вихід на ринок — ключові рішення за ризиками.</a:t>
            </a:r>
            <a:endParaRPr lang="en-US" sz="1300" dirty="0"/>
          </a:p>
          <a:p>
            <a:pPr marL="0" indent="0">
              <a:buNone/>
            </a:pPr>
            <a:endParaRPr lang="en-US" sz="1300" dirty="0"/>
          </a:p>
          <a:p>
            <a:pPr marL="0" indent="0">
              <a:buNone/>
            </a:pPr>
            <a:r>
              <a:rPr lang="en-US" sz="1300" dirty="0">
                <a:solidFill>
                  <a:srgbClr val="5A534C"/>
                </a:solidFill>
                <a:latin typeface="Calibri" pitchFamily="34" charset="0"/>
                <a:ea typeface="Calibri" pitchFamily="34" charset="-122"/>
                <a:cs typeface="Calibri" pitchFamily="34" charset="-120"/>
              </a:rPr>
              <a:t>4. Як stage-gate поєднується з оцінкою ризиків?</a:t>
            </a:r>
            <a:endParaRPr lang="en-US" sz="1300" dirty="0"/>
          </a:p>
          <a:p>
            <a:pPr marL="0" indent="0">
              <a:buNone/>
            </a:pPr>
            <a:r>
              <a:rPr lang="en-US" sz="1300" dirty="0">
                <a:solidFill>
                  <a:srgbClr val="5A534C"/>
                </a:solidFill>
                <a:latin typeface="Calibri" pitchFamily="34" charset="0"/>
                <a:ea typeface="Calibri" pitchFamily="34" charset="-122"/>
                <a:cs typeface="Calibri" pitchFamily="34" charset="-120"/>
              </a:rPr>
              <a:t>5. Які метрики успіху РМ для інноваційного проекту?</a:t>
            </a:r>
            <a:endParaRPr lang="en-US" sz="1300" dirty="0"/>
          </a:p>
          <a:p>
            <a:pPr marL="0" indent="0">
              <a:buNone/>
            </a:pPr>
            <a:endParaRPr lang="en-US" sz="1300" dirty="0"/>
          </a:p>
          <a:p>
            <a:pPr marL="0" indent="0">
              <a:buNone/>
            </a:pPr>
            <a:endParaRPr lang="en-US" sz="1300" dirty="0"/>
          </a:p>
          <a:p>
            <a:pPr marL="0" indent="0">
              <a:buNone/>
            </a:pPr>
            <a:endParaRPr lang="en-US" sz="1300" dirty="0"/>
          </a:p>
        </p:txBody>
      </p:sp>
      <p:sp>
        <p:nvSpPr>
          <p:cNvPr id="9" name="Text 7"/>
          <p:cNvSpPr/>
          <p:nvPr/>
        </p:nvSpPr>
        <p:spPr>
          <a:xfrm>
            <a:off x="457200" y="6537960"/>
            <a:ext cx="8686800" cy="228600"/>
          </a:xfrm>
          <a:prstGeom prst="rect">
            <a:avLst/>
          </a:prstGeom>
          <a:noFill/>
          <a:ln/>
        </p:spPr>
        <p:txBody>
          <a:bodyPr wrap="square" lIns="0" tIns="0" rIns="0" bIns="0" rtlCol="0" anchor="ctr"/>
          <a:lstStyle/>
          <a:p>
            <a:pPr marL="0" indent="0">
              <a:buNone/>
            </a:pPr>
            <a:r>
              <a:rPr lang="en-US" sz="1000" dirty="0">
                <a:solidFill>
                  <a:srgbClr val="8A8278"/>
                </a:solidFill>
                <a:latin typeface="Consolas" pitchFamily="34" charset="0"/>
                <a:ea typeface="Consolas" pitchFamily="34" charset="-122"/>
                <a:cs typeface="Consolas" pitchFamily="34" charset="-120"/>
              </a:rPr>
              <a:t>КУ «УПРАВЛІННЯ РИЗИКАМИ»  ·  ТЕМА 12  ·  ЗАВДАННЯ</a:t>
            </a:r>
            <a:endParaRPr lang="en-US" sz="1000" dirty="0"/>
          </a:p>
        </p:txBody>
      </p:sp>
      <p:sp>
        <p:nvSpPr>
          <p:cNvPr id="10" name="Text 8"/>
          <p:cNvSpPr/>
          <p:nvPr/>
        </p:nvSpPr>
        <p:spPr>
          <a:xfrm>
            <a:off x="10241280" y="6537960"/>
            <a:ext cx="1463040" cy="228600"/>
          </a:xfrm>
          <a:prstGeom prst="rect">
            <a:avLst/>
          </a:prstGeom>
          <a:noFill/>
          <a:ln/>
        </p:spPr>
        <p:txBody>
          <a:bodyPr wrap="square" lIns="0" tIns="0" rIns="0" bIns="0" rtlCol="0" anchor="ctr"/>
          <a:lstStyle/>
          <a:p>
            <a:pPr marL="0" indent="0" algn="r">
              <a:buNone/>
            </a:pPr>
            <a:r>
              <a:rPr lang="en-US" sz="1000" dirty="0">
                <a:solidFill>
                  <a:srgbClr val="8A8278"/>
                </a:solidFill>
                <a:latin typeface="Consolas" pitchFamily="34" charset="0"/>
                <a:ea typeface="Consolas" pitchFamily="34" charset="-122"/>
                <a:cs typeface="Consolas" pitchFamily="34" charset="-120"/>
              </a:rPr>
              <a:t>08 / 12</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7F3EB"/>
          </a:solidFill>
          <a:ln w="12700">
            <a:solidFill>
              <a:srgbClr val="333333"/>
            </a:solidFill>
            <a:prstDash val="solid"/>
          </a:ln>
        </p:spPr>
      </p:sp>
      <p:sp>
        <p:nvSpPr>
          <p:cNvPr id="3" name="Shape 1"/>
          <p:cNvSpPr/>
          <p:nvPr/>
        </p:nvSpPr>
        <p:spPr>
          <a:xfrm>
            <a:off x="0" y="0"/>
            <a:ext cx="137160" cy="6858000"/>
          </a:xfrm>
          <a:prstGeom prst="rect">
            <a:avLst/>
          </a:prstGeom>
          <a:solidFill>
            <a:srgbClr val="C9A227"/>
          </a:solidFill>
          <a:ln w="12700">
            <a:solidFill>
              <a:srgbClr val="333333"/>
            </a:solidFill>
            <a:prstDash val="solid"/>
          </a:ln>
        </p:spPr>
      </p:sp>
      <p:sp>
        <p:nvSpPr>
          <p:cNvPr id="4" name="Text 2"/>
          <p:cNvSpPr/>
          <p:nvPr/>
        </p:nvSpPr>
        <p:spPr>
          <a:xfrm>
            <a:off x="411480" y="201168"/>
            <a:ext cx="10972800" cy="292608"/>
          </a:xfrm>
          <a:prstGeom prst="rect">
            <a:avLst/>
          </a:prstGeom>
          <a:noFill/>
          <a:ln/>
        </p:spPr>
        <p:txBody>
          <a:bodyPr wrap="square" lIns="0" tIns="0" rIns="0" bIns="0" rtlCol="0" anchor="ctr"/>
          <a:lstStyle/>
          <a:p>
            <a:pPr marL="0" indent="0">
              <a:buNone/>
            </a:pPr>
            <a:r>
              <a:rPr lang="en-US" sz="1100" kern="0" spc="200" dirty="0">
                <a:solidFill>
                  <a:srgbClr val="C9A227"/>
                </a:solidFill>
                <a:latin typeface="Consolas" pitchFamily="34" charset="0"/>
                <a:ea typeface="Consolas" pitchFamily="34" charset="-122"/>
                <a:cs typeface="Consolas" pitchFamily="34" charset="-120"/>
              </a:rPr>
              <a:t>ПИТАННЯ ДЛЯ САМОПЕРЕВІРКИ</a:t>
            </a:r>
            <a:endParaRPr lang="en-US" sz="1100" dirty="0"/>
          </a:p>
        </p:txBody>
      </p:sp>
      <p:sp>
        <p:nvSpPr>
          <p:cNvPr id="5" name="Text 3"/>
          <p:cNvSpPr/>
          <p:nvPr/>
        </p:nvSpPr>
        <p:spPr>
          <a:xfrm>
            <a:off x="457200" y="548640"/>
            <a:ext cx="10972800" cy="320040"/>
          </a:xfrm>
          <a:prstGeom prst="rect">
            <a:avLst/>
          </a:prstGeom>
          <a:noFill/>
          <a:ln/>
        </p:spPr>
        <p:txBody>
          <a:bodyPr wrap="square" lIns="0" tIns="0" rIns="0" bIns="0" rtlCol="0" anchor="ctr"/>
          <a:lstStyle/>
          <a:p>
            <a:pPr marL="0" indent="0">
              <a:buNone/>
            </a:pPr>
            <a:r>
              <a:rPr lang="en-US" sz="2000" b="1" dirty="0">
                <a:solidFill>
                  <a:srgbClr val="1A2B4A"/>
                </a:solidFill>
                <a:latin typeface="Georgia" pitchFamily="34" charset="0"/>
                <a:ea typeface="Georgia" pitchFamily="34" charset="-122"/>
                <a:cs typeface="Georgia" pitchFamily="34" charset="-120"/>
              </a:rPr>
              <a:t>Питання 1–4</a:t>
            </a:r>
            <a:endParaRPr lang="en-US" sz="2000" dirty="0"/>
          </a:p>
        </p:txBody>
      </p:sp>
      <p:sp>
        <p:nvSpPr>
          <p:cNvPr id="6" name="Shape 4"/>
          <p:cNvSpPr/>
          <p:nvPr/>
        </p:nvSpPr>
        <p:spPr>
          <a:xfrm>
            <a:off x="411480" y="1051560"/>
            <a:ext cx="11338560" cy="1170432"/>
          </a:xfrm>
          <a:prstGeom prst="roundRect">
            <a:avLst>
              <a:gd name="adj" fmla="val 6250"/>
            </a:avLst>
          </a:prstGeom>
          <a:solidFill>
            <a:srgbClr val="FFFFFF"/>
          </a:solidFill>
          <a:ln/>
        </p:spPr>
      </p:sp>
      <p:sp>
        <p:nvSpPr>
          <p:cNvPr id="7" name="Text 5"/>
          <p:cNvSpPr/>
          <p:nvPr/>
        </p:nvSpPr>
        <p:spPr>
          <a:xfrm>
            <a:off x="594360" y="1371600"/>
            <a:ext cx="548640" cy="411480"/>
          </a:xfrm>
          <a:prstGeom prst="rect">
            <a:avLst/>
          </a:prstGeom>
          <a:noFill/>
          <a:ln/>
        </p:spPr>
        <p:txBody>
          <a:bodyPr wrap="square" lIns="0" tIns="0" rIns="0" bIns="0" rtlCol="0" anchor="ctr"/>
          <a:lstStyle/>
          <a:p>
            <a:pPr marL="0" indent="0">
              <a:buNone/>
            </a:pPr>
            <a:r>
              <a:rPr lang="en-US" sz="1800" b="1" dirty="0">
                <a:solidFill>
                  <a:srgbClr val="C9A227"/>
                </a:solidFill>
                <a:latin typeface="Consolas" pitchFamily="34" charset="0"/>
                <a:ea typeface="Consolas" pitchFamily="34" charset="-122"/>
                <a:cs typeface="Consolas" pitchFamily="34" charset="-120"/>
              </a:rPr>
              <a:t>1</a:t>
            </a:r>
            <a:endParaRPr lang="en-US" sz="1800" dirty="0"/>
          </a:p>
        </p:txBody>
      </p:sp>
      <p:sp>
        <p:nvSpPr>
          <p:cNvPr id="8" name="Text 6"/>
          <p:cNvSpPr/>
          <p:nvPr/>
        </p:nvSpPr>
        <p:spPr>
          <a:xfrm>
            <a:off x="1371600" y="1280160"/>
            <a:ext cx="10149840" cy="731520"/>
          </a:xfrm>
          <a:prstGeom prst="rect">
            <a:avLst/>
          </a:prstGeom>
          <a:noFill/>
          <a:ln/>
        </p:spPr>
        <p:txBody>
          <a:bodyPr wrap="square" lIns="0" tIns="0" rIns="0" bIns="0" rtlCol="0" anchor="ctr"/>
          <a:lstStyle/>
          <a:p>
            <a:pPr marL="0" indent="0">
              <a:buNone/>
            </a:pPr>
            <a:r>
              <a:rPr lang="en-US" sz="1400" dirty="0">
                <a:solidFill>
                  <a:srgbClr val="1E1D1B"/>
                </a:solidFill>
                <a:latin typeface="Calibri" pitchFamily="34" charset="0"/>
                <a:ea typeface="Calibri" pitchFamily="34" charset="-122"/>
                <a:cs typeface="Calibri" pitchFamily="34" charset="-120"/>
              </a:rPr>
              <a:t>Чим ризики інноваційних проектів відрізняються від ризиків звичайних проектів?</a:t>
            </a:r>
            <a:endParaRPr lang="en-US" sz="1400" dirty="0"/>
          </a:p>
        </p:txBody>
      </p:sp>
      <p:sp>
        <p:nvSpPr>
          <p:cNvPr id="9" name="Shape 7"/>
          <p:cNvSpPr/>
          <p:nvPr/>
        </p:nvSpPr>
        <p:spPr>
          <a:xfrm>
            <a:off x="411480" y="2331720"/>
            <a:ext cx="11338560" cy="1170432"/>
          </a:xfrm>
          <a:prstGeom prst="roundRect">
            <a:avLst>
              <a:gd name="adj" fmla="val 6250"/>
            </a:avLst>
          </a:prstGeom>
          <a:solidFill>
            <a:srgbClr val="FFFFFF"/>
          </a:solidFill>
          <a:ln/>
        </p:spPr>
      </p:sp>
      <p:sp>
        <p:nvSpPr>
          <p:cNvPr id="10" name="Text 8"/>
          <p:cNvSpPr/>
          <p:nvPr/>
        </p:nvSpPr>
        <p:spPr>
          <a:xfrm>
            <a:off x="594360" y="2651760"/>
            <a:ext cx="548640" cy="411480"/>
          </a:xfrm>
          <a:prstGeom prst="rect">
            <a:avLst/>
          </a:prstGeom>
          <a:noFill/>
          <a:ln/>
        </p:spPr>
        <p:txBody>
          <a:bodyPr wrap="square" lIns="0" tIns="0" rIns="0" bIns="0" rtlCol="0" anchor="ctr"/>
          <a:lstStyle/>
          <a:p>
            <a:pPr marL="0" indent="0">
              <a:buNone/>
            </a:pPr>
            <a:r>
              <a:rPr lang="en-US" sz="1800" b="1" dirty="0">
                <a:solidFill>
                  <a:srgbClr val="C9A227"/>
                </a:solidFill>
                <a:latin typeface="Consolas" pitchFamily="34" charset="0"/>
                <a:ea typeface="Consolas" pitchFamily="34" charset="-122"/>
                <a:cs typeface="Consolas" pitchFamily="34" charset="-120"/>
              </a:rPr>
              <a:t>2</a:t>
            </a:r>
            <a:endParaRPr lang="en-US" sz="1800" dirty="0"/>
          </a:p>
        </p:txBody>
      </p:sp>
      <p:sp>
        <p:nvSpPr>
          <p:cNvPr id="11" name="Text 9"/>
          <p:cNvSpPr/>
          <p:nvPr/>
        </p:nvSpPr>
        <p:spPr>
          <a:xfrm>
            <a:off x="1371600" y="2560320"/>
            <a:ext cx="10149840" cy="731520"/>
          </a:xfrm>
          <a:prstGeom prst="rect">
            <a:avLst/>
          </a:prstGeom>
          <a:noFill/>
          <a:ln/>
        </p:spPr>
        <p:txBody>
          <a:bodyPr wrap="square" lIns="0" tIns="0" rIns="0" bIns="0" rtlCol="0" anchor="ctr"/>
          <a:lstStyle/>
          <a:p>
            <a:pPr marL="0" indent="0">
              <a:buNone/>
            </a:pPr>
            <a:r>
              <a:rPr lang="en-US" sz="1400" dirty="0">
                <a:solidFill>
                  <a:srgbClr val="1E1D1B"/>
                </a:solidFill>
                <a:latin typeface="Calibri" pitchFamily="34" charset="0"/>
                <a:ea typeface="Calibri" pitchFamily="34" charset="-122"/>
                <a:cs typeface="Calibri" pitchFamily="34" charset="-120"/>
              </a:rPr>
              <a:t>Які особливості ризик-менеджменту інноваційної діяльності?</a:t>
            </a:r>
            <a:endParaRPr lang="en-US" sz="1400" dirty="0"/>
          </a:p>
        </p:txBody>
      </p:sp>
      <p:sp>
        <p:nvSpPr>
          <p:cNvPr id="12" name="Shape 10"/>
          <p:cNvSpPr/>
          <p:nvPr/>
        </p:nvSpPr>
        <p:spPr>
          <a:xfrm>
            <a:off x="411480" y="3611880"/>
            <a:ext cx="11338560" cy="1170432"/>
          </a:xfrm>
          <a:prstGeom prst="roundRect">
            <a:avLst>
              <a:gd name="adj" fmla="val 6250"/>
            </a:avLst>
          </a:prstGeom>
          <a:solidFill>
            <a:srgbClr val="FFFFFF"/>
          </a:solidFill>
          <a:ln/>
        </p:spPr>
      </p:sp>
      <p:sp>
        <p:nvSpPr>
          <p:cNvPr id="13" name="Text 11"/>
          <p:cNvSpPr/>
          <p:nvPr/>
        </p:nvSpPr>
        <p:spPr>
          <a:xfrm>
            <a:off x="594360" y="3931920"/>
            <a:ext cx="548640" cy="411480"/>
          </a:xfrm>
          <a:prstGeom prst="rect">
            <a:avLst/>
          </a:prstGeom>
          <a:noFill/>
          <a:ln/>
        </p:spPr>
        <p:txBody>
          <a:bodyPr wrap="square" lIns="0" tIns="0" rIns="0" bIns="0" rtlCol="0" anchor="ctr"/>
          <a:lstStyle/>
          <a:p>
            <a:pPr marL="0" indent="0">
              <a:buNone/>
            </a:pPr>
            <a:r>
              <a:rPr lang="en-US" sz="1800" b="1" dirty="0">
                <a:solidFill>
                  <a:srgbClr val="C9A227"/>
                </a:solidFill>
                <a:latin typeface="Consolas" pitchFamily="34" charset="0"/>
                <a:ea typeface="Consolas" pitchFamily="34" charset="-122"/>
                <a:cs typeface="Consolas" pitchFamily="34" charset="-120"/>
              </a:rPr>
              <a:t>3</a:t>
            </a:r>
            <a:endParaRPr lang="en-US" sz="1800" dirty="0"/>
          </a:p>
        </p:txBody>
      </p:sp>
      <p:sp>
        <p:nvSpPr>
          <p:cNvPr id="14" name="Text 12"/>
          <p:cNvSpPr/>
          <p:nvPr/>
        </p:nvSpPr>
        <p:spPr>
          <a:xfrm>
            <a:off x="1371600" y="3840480"/>
            <a:ext cx="10149840" cy="731520"/>
          </a:xfrm>
          <a:prstGeom prst="rect">
            <a:avLst/>
          </a:prstGeom>
          <a:noFill/>
          <a:ln/>
        </p:spPr>
        <p:txBody>
          <a:bodyPr wrap="square" lIns="0" tIns="0" rIns="0" bIns="0" rtlCol="0" anchor="ctr"/>
          <a:lstStyle/>
          <a:p>
            <a:pPr marL="0" indent="0">
              <a:buNone/>
            </a:pPr>
            <a:r>
              <a:rPr lang="en-US" sz="1400" dirty="0">
                <a:solidFill>
                  <a:srgbClr val="1E1D1B"/>
                </a:solidFill>
                <a:latin typeface="Calibri" pitchFamily="34" charset="0"/>
                <a:ea typeface="Calibri" pitchFamily="34" charset="-122"/>
                <a:cs typeface="Calibri" pitchFamily="34" charset="-120"/>
              </a:rPr>
              <a:t>Що таке концепція контролінгу ризиків у системі проектного менеджменту?</a:t>
            </a:r>
            <a:endParaRPr lang="en-US" sz="1400" dirty="0"/>
          </a:p>
        </p:txBody>
      </p:sp>
      <p:sp>
        <p:nvSpPr>
          <p:cNvPr id="15" name="Shape 13"/>
          <p:cNvSpPr/>
          <p:nvPr/>
        </p:nvSpPr>
        <p:spPr>
          <a:xfrm>
            <a:off x="411480" y="4892040"/>
            <a:ext cx="11338560" cy="1170432"/>
          </a:xfrm>
          <a:prstGeom prst="roundRect">
            <a:avLst>
              <a:gd name="adj" fmla="val 6250"/>
            </a:avLst>
          </a:prstGeom>
          <a:solidFill>
            <a:srgbClr val="FFFFFF"/>
          </a:solidFill>
          <a:ln/>
        </p:spPr>
      </p:sp>
      <p:sp>
        <p:nvSpPr>
          <p:cNvPr id="16" name="Text 14"/>
          <p:cNvSpPr/>
          <p:nvPr/>
        </p:nvSpPr>
        <p:spPr>
          <a:xfrm>
            <a:off x="594360" y="5212080"/>
            <a:ext cx="548640" cy="411480"/>
          </a:xfrm>
          <a:prstGeom prst="rect">
            <a:avLst/>
          </a:prstGeom>
          <a:noFill/>
          <a:ln/>
        </p:spPr>
        <p:txBody>
          <a:bodyPr wrap="square" lIns="0" tIns="0" rIns="0" bIns="0" rtlCol="0" anchor="ctr"/>
          <a:lstStyle/>
          <a:p>
            <a:pPr marL="0" indent="0">
              <a:buNone/>
            </a:pPr>
            <a:r>
              <a:rPr lang="en-US" sz="1800" b="1" dirty="0">
                <a:solidFill>
                  <a:srgbClr val="C9A227"/>
                </a:solidFill>
                <a:latin typeface="Consolas" pitchFamily="34" charset="0"/>
                <a:ea typeface="Consolas" pitchFamily="34" charset="-122"/>
                <a:cs typeface="Consolas" pitchFamily="34" charset="-120"/>
              </a:rPr>
              <a:t>4</a:t>
            </a:r>
            <a:endParaRPr lang="en-US" sz="1800" dirty="0"/>
          </a:p>
        </p:txBody>
      </p:sp>
      <p:sp>
        <p:nvSpPr>
          <p:cNvPr id="17" name="Text 15"/>
          <p:cNvSpPr/>
          <p:nvPr/>
        </p:nvSpPr>
        <p:spPr>
          <a:xfrm>
            <a:off x="1371600" y="5120640"/>
            <a:ext cx="10149840" cy="731520"/>
          </a:xfrm>
          <a:prstGeom prst="rect">
            <a:avLst/>
          </a:prstGeom>
          <a:noFill/>
          <a:ln/>
        </p:spPr>
        <p:txBody>
          <a:bodyPr wrap="square" lIns="0" tIns="0" rIns="0" bIns="0" rtlCol="0" anchor="ctr"/>
          <a:lstStyle/>
          <a:p>
            <a:pPr marL="0" indent="0">
              <a:buNone/>
            </a:pPr>
            <a:r>
              <a:rPr lang="en-US" sz="1400" dirty="0">
                <a:solidFill>
                  <a:srgbClr val="1E1D1B"/>
                </a:solidFill>
                <a:latin typeface="Calibri" pitchFamily="34" charset="0"/>
                <a:ea typeface="Calibri" pitchFamily="34" charset="-122"/>
                <a:cs typeface="Calibri" pitchFamily="34" charset="-120"/>
              </a:rPr>
              <a:t>Які елементи контролінгу ризиків мають бути вбудовані в управління проектом?</a:t>
            </a:r>
            <a:endParaRPr lang="en-US" sz="1400" dirty="0"/>
          </a:p>
        </p:txBody>
      </p:sp>
      <p:sp>
        <p:nvSpPr>
          <p:cNvPr id="18" name="Text 16"/>
          <p:cNvSpPr/>
          <p:nvPr/>
        </p:nvSpPr>
        <p:spPr>
          <a:xfrm>
            <a:off x="457200" y="6537960"/>
            <a:ext cx="8686800" cy="228600"/>
          </a:xfrm>
          <a:prstGeom prst="rect">
            <a:avLst/>
          </a:prstGeom>
          <a:noFill/>
          <a:ln/>
        </p:spPr>
        <p:txBody>
          <a:bodyPr wrap="square" lIns="0" tIns="0" rIns="0" bIns="0" rtlCol="0" anchor="ctr"/>
          <a:lstStyle/>
          <a:p>
            <a:pPr marL="0" indent="0">
              <a:buNone/>
            </a:pPr>
            <a:r>
              <a:rPr lang="en-US" sz="1000" dirty="0">
                <a:solidFill>
                  <a:srgbClr val="8A8278"/>
                </a:solidFill>
                <a:latin typeface="Consolas" pitchFamily="34" charset="0"/>
                <a:ea typeface="Consolas" pitchFamily="34" charset="-122"/>
                <a:cs typeface="Consolas" pitchFamily="34" charset="-120"/>
              </a:rPr>
              <a:t>КУ «УПРАВЛІННЯ РИЗИКАМИ»  ·  ТЕМА 12  ·  ЗАВДАННЯ</a:t>
            </a:r>
            <a:endParaRPr lang="en-US" sz="1000" dirty="0"/>
          </a:p>
        </p:txBody>
      </p:sp>
      <p:sp>
        <p:nvSpPr>
          <p:cNvPr id="19" name="Text 17"/>
          <p:cNvSpPr/>
          <p:nvPr/>
        </p:nvSpPr>
        <p:spPr>
          <a:xfrm>
            <a:off x="10241280" y="6537960"/>
            <a:ext cx="1463040" cy="228600"/>
          </a:xfrm>
          <a:prstGeom prst="rect">
            <a:avLst/>
          </a:prstGeom>
          <a:noFill/>
          <a:ln/>
        </p:spPr>
        <p:txBody>
          <a:bodyPr wrap="square" lIns="0" tIns="0" rIns="0" bIns="0" rtlCol="0" anchor="ctr"/>
          <a:lstStyle/>
          <a:p>
            <a:pPr marL="0" indent="0" algn="r">
              <a:buNone/>
            </a:pPr>
            <a:r>
              <a:rPr lang="en-US" sz="1000" dirty="0">
                <a:solidFill>
                  <a:srgbClr val="8A8278"/>
                </a:solidFill>
                <a:latin typeface="Consolas" pitchFamily="34" charset="0"/>
                <a:ea typeface="Consolas" pitchFamily="34" charset="-122"/>
                <a:cs typeface="Consolas" pitchFamily="34" charset="-120"/>
              </a:rPr>
              <a:t>09 / 12</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7F3EB"/>
          </a:solidFill>
          <a:ln w="12700">
            <a:solidFill>
              <a:srgbClr val="333333"/>
            </a:solidFill>
            <a:prstDash val="solid"/>
          </a:ln>
        </p:spPr>
      </p:sp>
      <p:sp>
        <p:nvSpPr>
          <p:cNvPr id="3" name="Shape 1"/>
          <p:cNvSpPr/>
          <p:nvPr/>
        </p:nvSpPr>
        <p:spPr>
          <a:xfrm>
            <a:off x="0" y="0"/>
            <a:ext cx="137160" cy="6858000"/>
          </a:xfrm>
          <a:prstGeom prst="rect">
            <a:avLst/>
          </a:prstGeom>
          <a:solidFill>
            <a:srgbClr val="C9A227"/>
          </a:solidFill>
          <a:ln w="12700">
            <a:solidFill>
              <a:srgbClr val="333333"/>
            </a:solidFill>
            <a:prstDash val="solid"/>
          </a:ln>
        </p:spPr>
      </p:sp>
      <p:sp>
        <p:nvSpPr>
          <p:cNvPr id="4" name="Text 2"/>
          <p:cNvSpPr/>
          <p:nvPr/>
        </p:nvSpPr>
        <p:spPr>
          <a:xfrm>
            <a:off x="411480" y="201168"/>
            <a:ext cx="10972800" cy="292608"/>
          </a:xfrm>
          <a:prstGeom prst="rect">
            <a:avLst/>
          </a:prstGeom>
          <a:noFill/>
          <a:ln/>
        </p:spPr>
        <p:txBody>
          <a:bodyPr wrap="square" lIns="0" tIns="0" rIns="0" bIns="0" rtlCol="0" anchor="ctr"/>
          <a:lstStyle/>
          <a:p>
            <a:pPr marL="0" indent="0">
              <a:buNone/>
            </a:pPr>
            <a:r>
              <a:rPr lang="en-US" sz="1100" kern="0" spc="200" dirty="0">
                <a:solidFill>
                  <a:srgbClr val="C9A227"/>
                </a:solidFill>
                <a:latin typeface="Consolas" pitchFamily="34" charset="0"/>
                <a:ea typeface="Consolas" pitchFamily="34" charset="-122"/>
                <a:cs typeface="Consolas" pitchFamily="34" charset="-120"/>
              </a:rPr>
              <a:t>ПИТАННЯ ДЛЯ САМОПЕРЕВІРКИ</a:t>
            </a:r>
            <a:endParaRPr lang="en-US" sz="1100" dirty="0"/>
          </a:p>
        </p:txBody>
      </p:sp>
      <p:sp>
        <p:nvSpPr>
          <p:cNvPr id="5" name="Text 3"/>
          <p:cNvSpPr/>
          <p:nvPr/>
        </p:nvSpPr>
        <p:spPr>
          <a:xfrm>
            <a:off x="457200" y="548640"/>
            <a:ext cx="10972800" cy="320040"/>
          </a:xfrm>
          <a:prstGeom prst="rect">
            <a:avLst/>
          </a:prstGeom>
          <a:noFill/>
          <a:ln/>
        </p:spPr>
        <p:txBody>
          <a:bodyPr wrap="square" lIns="0" tIns="0" rIns="0" bIns="0" rtlCol="0" anchor="ctr"/>
          <a:lstStyle/>
          <a:p>
            <a:pPr marL="0" indent="0">
              <a:buNone/>
            </a:pPr>
            <a:r>
              <a:rPr lang="en-US" sz="2000" b="1" dirty="0">
                <a:solidFill>
                  <a:srgbClr val="1A2B4A"/>
                </a:solidFill>
                <a:latin typeface="Georgia" pitchFamily="34" charset="0"/>
                <a:ea typeface="Georgia" pitchFamily="34" charset="-122"/>
                <a:cs typeface="Georgia" pitchFamily="34" charset="-120"/>
              </a:rPr>
              <a:t>Питання 5–8</a:t>
            </a:r>
            <a:endParaRPr lang="en-US" sz="2000" dirty="0"/>
          </a:p>
        </p:txBody>
      </p:sp>
      <p:sp>
        <p:nvSpPr>
          <p:cNvPr id="6" name="Shape 4"/>
          <p:cNvSpPr/>
          <p:nvPr/>
        </p:nvSpPr>
        <p:spPr>
          <a:xfrm>
            <a:off x="411480" y="1051560"/>
            <a:ext cx="11338560" cy="1170432"/>
          </a:xfrm>
          <a:prstGeom prst="roundRect">
            <a:avLst>
              <a:gd name="adj" fmla="val 6250"/>
            </a:avLst>
          </a:prstGeom>
          <a:solidFill>
            <a:srgbClr val="FFFFFF"/>
          </a:solidFill>
          <a:ln/>
        </p:spPr>
      </p:sp>
      <p:sp>
        <p:nvSpPr>
          <p:cNvPr id="7" name="Text 5"/>
          <p:cNvSpPr/>
          <p:nvPr/>
        </p:nvSpPr>
        <p:spPr>
          <a:xfrm>
            <a:off x="594360" y="1371600"/>
            <a:ext cx="548640" cy="411480"/>
          </a:xfrm>
          <a:prstGeom prst="rect">
            <a:avLst/>
          </a:prstGeom>
          <a:noFill/>
          <a:ln/>
        </p:spPr>
        <p:txBody>
          <a:bodyPr wrap="square" lIns="0" tIns="0" rIns="0" bIns="0" rtlCol="0" anchor="ctr"/>
          <a:lstStyle/>
          <a:p>
            <a:pPr marL="0" indent="0">
              <a:buNone/>
            </a:pPr>
            <a:r>
              <a:rPr lang="en-US" sz="1800" b="1" dirty="0">
                <a:solidFill>
                  <a:srgbClr val="C9A227"/>
                </a:solidFill>
                <a:latin typeface="Consolas" pitchFamily="34" charset="0"/>
                <a:ea typeface="Consolas" pitchFamily="34" charset="-122"/>
                <a:cs typeface="Consolas" pitchFamily="34" charset="-120"/>
              </a:rPr>
              <a:t>5</a:t>
            </a:r>
            <a:endParaRPr lang="en-US" sz="1800" dirty="0"/>
          </a:p>
        </p:txBody>
      </p:sp>
      <p:sp>
        <p:nvSpPr>
          <p:cNvPr id="8" name="Text 6"/>
          <p:cNvSpPr/>
          <p:nvPr/>
        </p:nvSpPr>
        <p:spPr>
          <a:xfrm>
            <a:off x="1371600" y="1280160"/>
            <a:ext cx="10149840" cy="731520"/>
          </a:xfrm>
          <a:prstGeom prst="rect">
            <a:avLst/>
          </a:prstGeom>
          <a:noFill/>
          <a:ln/>
        </p:spPr>
        <p:txBody>
          <a:bodyPr wrap="square" lIns="0" tIns="0" rIns="0" bIns="0" rtlCol="0" anchor="ctr"/>
          <a:lstStyle/>
          <a:p>
            <a:pPr marL="0" indent="0">
              <a:buNone/>
            </a:pPr>
            <a:r>
              <a:rPr lang="en-US" sz="1400" dirty="0">
                <a:solidFill>
                  <a:srgbClr val="1E1D1B"/>
                </a:solidFill>
                <a:latin typeface="Calibri" pitchFamily="34" charset="0"/>
                <a:ea typeface="Calibri" pitchFamily="34" charset="-122"/>
                <a:cs typeface="Calibri" pitchFamily="34" charset="-120"/>
              </a:rPr>
              <a:t>Як поєднати культуру інновацій з дисципліною управління ризиками?</a:t>
            </a:r>
            <a:endParaRPr lang="en-US" sz="1400" dirty="0"/>
          </a:p>
        </p:txBody>
      </p:sp>
      <p:sp>
        <p:nvSpPr>
          <p:cNvPr id="9" name="Shape 7"/>
          <p:cNvSpPr/>
          <p:nvPr/>
        </p:nvSpPr>
        <p:spPr>
          <a:xfrm>
            <a:off x="411480" y="2331720"/>
            <a:ext cx="11338560" cy="1170432"/>
          </a:xfrm>
          <a:prstGeom prst="roundRect">
            <a:avLst>
              <a:gd name="adj" fmla="val 6250"/>
            </a:avLst>
          </a:prstGeom>
          <a:solidFill>
            <a:srgbClr val="FFFFFF"/>
          </a:solidFill>
          <a:ln/>
        </p:spPr>
      </p:sp>
      <p:sp>
        <p:nvSpPr>
          <p:cNvPr id="10" name="Text 8"/>
          <p:cNvSpPr/>
          <p:nvPr/>
        </p:nvSpPr>
        <p:spPr>
          <a:xfrm>
            <a:off x="594360" y="2651760"/>
            <a:ext cx="548640" cy="411480"/>
          </a:xfrm>
          <a:prstGeom prst="rect">
            <a:avLst/>
          </a:prstGeom>
          <a:noFill/>
          <a:ln/>
        </p:spPr>
        <p:txBody>
          <a:bodyPr wrap="square" lIns="0" tIns="0" rIns="0" bIns="0" rtlCol="0" anchor="ctr"/>
          <a:lstStyle/>
          <a:p>
            <a:pPr marL="0" indent="0">
              <a:buNone/>
            </a:pPr>
            <a:r>
              <a:rPr lang="en-US" sz="1800" b="1" dirty="0">
                <a:solidFill>
                  <a:srgbClr val="C9A227"/>
                </a:solidFill>
                <a:latin typeface="Consolas" pitchFamily="34" charset="0"/>
                <a:ea typeface="Consolas" pitchFamily="34" charset="-122"/>
                <a:cs typeface="Consolas" pitchFamily="34" charset="-120"/>
              </a:rPr>
              <a:t>6</a:t>
            </a:r>
            <a:endParaRPr lang="en-US" sz="1800" dirty="0"/>
          </a:p>
        </p:txBody>
      </p:sp>
      <p:sp>
        <p:nvSpPr>
          <p:cNvPr id="11" name="Text 9"/>
          <p:cNvSpPr/>
          <p:nvPr/>
        </p:nvSpPr>
        <p:spPr>
          <a:xfrm>
            <a:off x="1371600" y="2560320"/>
            <a:ext cx="10149840" cy="731520"/>
          </a:xfrm>
          <a:prstGeom prst="rect">
            <a:avLst/>
          </a:prstGeom>
          <a:noFill/>
          <a:ln/>
        </p:spPr>
        <p:txBody>
          <a:bodyPr wrap="square" lIns="0" tIns="0" rIns="0" bIns="0" rtlCol="0" anchor="ctr"/>
          <a:lstStyle/>
          <a:p>
            <a:pPr marL="0" indent="0">
              <a:buNone/>
            </a:pPr>
            <a:r>
              <a:rPr lang="en-US" sz="1400" dirty="0">
                <a:solidFill>
                  <a:srgbClr val="1E1D1B"/>
                </a:solidFill>
                <a:latin typeface="Calibri" pitchFamily="34" charset="0"/>
                <a:ea typeface="Calibri" pitchFamily="34" charset="-122"/>
                <a:cs typeface="Calibri" pitchFamily="34" charset="-120"/>
              </a:rPr>
              <a:t>Яку роль відіграє stage-gate у ризик-менеджменті інноваційних проектів?</a:t>
            </a:r>
            <a:endParaRPr lang="en-US" sz="1400" dirty="0"/>
          </a:p>
        </p:txBody>
      </p:sp>
      <p:sp>
        <p:nvSpPr>
          <p:cNvPr id="12" name="Shape 10"/>
          <p:cNvSpPr/>
          <p:nvPr/>
        </p:nvSpPr>
        <p:spPr>
          <a:xfrm>
            <a:off x="411480" y="3611880"/>
            <a:ext cx="11338560" cy="1170432"/>
          </a:xfrm>
          <a:prstGeom prst="roundRect">
            <a:avLst>
              <a:gd name="adj" fmla="val 6250"/>
            </a:avLst>
          </a:prstGeom>
          <a:solidFill>
            <a:srgbClr val="FFFFFF"/>
          </a:solidFill>
          <a:ln/>
        </p:spPr>
      </p:sp>
      <p:sp>
        <p:nvSpPr>
          <p:cNvPr id="13" name="Text 11"/>
          <p:cNvSpPr/>
          <p:nvPr/>
        </p:nvSpPr>
        <p:spPr>
          <a:xfrm>
            <a:off x="594360" y="3931920"/>
            <a:ext cx="548640" cy="411480"/>
          </a:xfrm>
          <a:prstGeom prst="rect">
            <a:avLst/>
          </a:prstGeom>
          <a:noFill/>
          <a:ln/>
        </p:spPr>
        <p:txBody>
          <a:bodyPr wrap="square" lIns="0" tIns="0" rIns="0" bIns="0" rtlCol="0" anchor="ctr"/>
          <a:lstStyle/>
          <a:p>
            <a:pPr marL="0" indent="0">
              <a:buNone/>
            </a:pPr>
            <a:r>
              <a:rPr lang="en-US" sz="1800" b="1" dirty="0">
                <a:solidFill>
                  <a:srgbClr val="C9A227"/>
                </a:solidFill>
                <a:latin typeface="Consolas" pitchFamily="34" charset="0"/>
                <a:ea typeface="Consolas" pitchFamily="34" charset="-122"/>
                <a:cs typeface="Consolas" pitchFamily="34" charset="-120"/>
              </a:rPr>
              <a:t>7</a:t>
            </a:r>
            <a:endParaRPr lang="en-US" sz="1800" dirty="0"/>
          </a:p>
        </p:txBody>
      </p:sp>
      <p:sp>
        <p:nvSpPr>
          <p:cNvPr id="14" name="Text 12"/>
          <p:cNvSpPr/>
          <p:nvPr/>
        </p:nvSpPr>
        <p:spPr>
          <a:xfrm>
            <a:off x="1371600" y="3840480"/>
            <a:ext cx="10149840" cy="731520"/>
          </a:xfrm>
          <a:prstGeom prst="rect">
            <a:avLst/>
          </a:prstGeom>
          <a:noFill/>
          <a:ln/>
        </p:spPr>
        <p:txBody>
          <a:bodyPr wrap="square" lIns="0" tIns="0" rIns="0" bIns="0" rtlCol="0" anchor="ctr"/>
          <a:lstStyle/>
          <a:p>
            <a:pPr marL="0" indent="0">
              <a:buNone/>
            </a:pPr>
            <a:r>
              <a:rPr lang="en-US" sz="1400" dirty="0">
                <a:solidFill>
                  <a:srgbClr val="1E1D1B"/>
                </a:solidFill>
                <a:latin typeface="Calibri" pitchFamily="34" charset="0"/>
                <a:ea typeface="Calibri" pitchFamily="34" charset="-122"/>
                <a:cs typeface="Calibri" pitchFamily="34" charset="-120"/>
              </a:rPr>
              <a:t>Як оцінювати та пріоритизувати ризики на рівні портфеля інновацій?</a:t>
            </a:r>
            <a:endParaRPr lang="en-US" sz="1400" dirty="0"/>
          </a:p>
        </p:txBody>
      </p:sp>
      <p:sp>
        <p:nvSpPr>
          <p:cNvPr id="15" name="Shape 13"/>
          <p:cNvSpPr/>
          <p:nvPr/>
        </p:nvSpPr>
        <p:spPr>
          <a:xfrm>
            <a:off x="411480" y="4892040"/>
            <a:ext cx="11338560" cy="1170432"/>
          </a:xfrm>
          <a:prstGeom prst="roundRect">
            <a:avLst>
              <a:gd name="adj" fmla="val 6250"/>
            </a:avLst>
          </a:prstGeom>
          <a:solidFill>
            <a:srgbClr val="FFFFFF"/>
          </a:solidFill>
          <a:ln/>
        </p:spPr>
      </p:sp>
      <p:sp>
        <p:nvSpPr>
          <p:cNvPr id="16" name="Text 14"/>
          <p:cNvSpPr/>
          <p:nvPr/>
        </p:nvSpPr>
        <p:spPr>
          <a:xfrm>
            <a:off x="594360" y="5212080"/>
            <a:ext cx="548640" cy="411480"/>
          </a:xfrm>
          <a:prstGeom prst="rect">
            <a:avLst/>
          </a:prstGeom>
          <a:noFill/>
          <a:ln/>
        </p:spPr>
        <p:txBody>
          <a:bodyPr wrap="square" lIns="0" tIns="0" rIns="0" bIns="0" rtlCol="0" anchor="ctr"/>
          <a:lstStyle/>
          <a:p>
            <a:pPr marL="0" indent="0">
              <a:buNone/>
            </a:pPr>
            <a:r>
              <a:rPr lang="en-US" sz="1800" b="1" dirty="0">
                <a:solidFill>
                  <a:srgbClr val="C9A227"/>
                </a:solidFill>
                <a:latin typeface="Consolas" pitchFamily="34" charset="0"/>
                <a:ea typeface="Consolas" pitchFamily="34" charset="-122"/>
                <a:cs typeface="Consolas" pitchFamily="34" charset="-120"/>
              </a:rPr>
              <a:t>8</a:t>
            </a:r>
            <a:endParaRPr lang="en-US" sz="1800" dirty="0"/>
          </a:p>
        </p:txBody>
      </p:sp>
      <p:sp>
        <p:nvSpPr>
          <p:cNvPr id="17" name="Text 15"/>
          <p:cNvSpPr/>
          <p:nvPr/>
        </p:nvSpPr>
        <p:spPr>
          <a:xfrm>
            <a:off x="1371600" y="5120640"/>
            <a:ext cx="10149840" cy="731520"/>
          </a:xfrm>
          <a:prstGeom prst="rect">
            <a:avLst/>
          </a:prstGeom>
          <a:noFill/>
          <a:ln/>
        </p:spPr>
        <p:txBody>
          <a:bodyPr wrap="square" lIns="0" tIns="0" rIns="0" bIns="0" rtlCol="0" anchor="ctr"/>
          <a:lstStyle/>
          <a:p>
            <a:pPr marL="0" indent="0">
              <a:buNone/>
            </a:pPr>
            <a:r>
              <a:rPr lang="en-US" sz="1400" dirty="0">
                <a:solidFill>
                  <a:srgbClr val="1E1D1B"/>
                </a:solidFill>
                <a:latin typeface="Calibri" pitchFamily="34" charset="0"/>
                <a:ea typeface="Calibri" pitchFamily="34" charset="-122"/>
                <a:cs typeface="Calibri" pitchFamily="34" charset="-120"/>
              </a:rPr>
              <a:t>Які типові помилки РМ в інноваційних проектах і як їх уникати?</a:t>
            </a:r>
            <a:endParaRPr lang="en-US" sz="1400" dirty="0"/>
          </a:p>
        </p:txBody>
      </p:sp>
      <p:sp>
        <p:nvSpPr>
          <p:cNvPr id="18" name="Text 16"/>
          <p:cNvSpPr/>
          <p:nvPr/>
        </p:nvSpPr>
        <p:spPr>
          <a:xfrm>
            <a:off x="457200" y="6537960"/>
            <a:ext cx="8686800" cy="228600"/>
          </a:xfrm>
          <a:prstGeom prst="rect">
            <a:avLst/>
          </a:prstGeom>
          <a:noFill/>
          <a:ln/>
        </p:spPr>
        <p:txBody>
          <a:bodyPr wrap="square" lIns="0" tIns="0" rIns="0" bIns="0" rtlCol="0" anchor="ctr"/>
          <a:lstStyle/>
          <a:p>
            <a:pPr marL="0" indent="0">
              <a:buNone/>
            </a:pPr>
            <a:r>
              <a:rPr lang="en-US" sz="1000" dirty="0">
                <a:solidFill>
                  <a:srgbClr val="8A8278"/>
                </a:solidFill>
                <a:latin typeface="Consolas" pitchFamily="34" charset="0"/>
                <a:ea typeface="Consolas" pitchFamily="34" charset="-122"/>
                <a:cs typeface="Consolas" pitchFamily="34" charset="-120"/>
              </a:rPr>
              <a:t>КУ «УПРАВЛІННЯ РИЗИКАМИ»  ·  ТЕМА 12  ·  ЗАВДАННЯ</a:t>
            </a:r>
            <a:endParaRPr lang="en-US" sz="1000" dirty="0"/>
          </a:p>
        </p:txBody>
      </p:sp>
      <p:sp>
        <p:nvSpPr>
          <p:cNvPr id="19" name="Text 17"/>
          <p:cNvSpPr/>
          <p:nvPr/>
        </p:nvSpPr>
        <p:spPr>
          <a:xfrm>
            <a:off x="10241280" y="6537960"/>
            <a:ext cx="1463040" cy="228600"/>
          </a:xfrm>
          <a:prstGeom prst="rect">
            <a:avLst/>
          </a:prstGeom>
          <a:noFill/>
          <a:ln/>
        </p:spPr>
        <p:txBody>
          <a:bodyPr wrap="square" lIns="0" tIns="0" rIns="0" bIns="0" rtlCol="0" anchor="ctr"/>
          <a:lstStyle/>
          <a:p>
            <a:pPr marL="0" indent="0" algn="r">
              <a:buNone/>
            </a:pPr>
            <a:r>
              <a:rPr lang="en-US" sz="1000" dirty="0">
                <a:solidFill>
                  <a:srgbClr val="8A8278"/>
                </a:solidFill>
                <a:latin typeface="Consolas" pitchFamily="34" charset="0"/>
                <a:ea typeface="Consolas" pitchFamily="34" charset="-122"/>
                <a:cs typeface="Consolas" pitchFamily="34" charset="-120"/>
              </a:rPr>
              <a:t>10 / 12</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7F3EB"/>
          </a:solidFill>
          <a:ln w="12700">
            <a:solidFill>
              <a:srgbClr val="333333"/>
            </a:solidFill>
            <a:prstDash val="solid"/>
          </a:ln>
        </p:spPr>
      </p:sp>
      <p:sp>
        <p:nvSpPr>
          <p:cNvPr id="3" name="Shape 1"/>
          <p:cNvSpPr/>
          <p:nvPr/>
        </p:nvSpPr>
        <p:spPr>
          <a:xfrm>
            <a:off x="0" y="0"/>
            <a:ext cx="137160" cy="6858000"/>
          </a:xfrm>
          <a:prstGeom prst="rect">
            <a:avLst/>
          </a:prstGeom>
          <a:solidFill>
            <a:srgbClr val="C9A227"/>
          </a:solidFill>
          <a:ln w="12700">
            <a:solidFill>
              <a:srgbClr val="333333"/>
            </a:solidFill>
            <a:prstDash val="solid"/>
          </a:ln>
        </p:spPr>
      </p:sp>
      <p:sp>
        <p:nvSpPr>
          <p:cNvPr id="4" name="Text 2"/>
          <p:cNvSpPr/>
          <p:nvPr/>
        </p:nvSpPr>
        <p:spPr>
          <a:xfrm>
            <a:off x="411480" y="201168"/>
            <a:ext cx="10972800" cy="292608"/>
          </a:xfrm>
          <a:prstGeom prst="rect">
            <a:avLst/>
          </a:prstGeom>
          <a:noFill/>
          <a:ln/>
        </p:spPr>
        <p:txBody>
          <a:bodyPr wrap="square" lIns="0" tIns="0" rIns="0" bIns="0" rtlCol="0" anchor="ctr"/>
          <a:lstStyle/>
          <a:p>
            <a:pPr marL="0" indent="0">
              <a:buNone/>
            </a:pPr>
            <a:r>
              <a:rPr lang="en-US" sz="1100" kern="0" spc="200" dirty="0">
                <a:solidFill>
                  <a:srgbClr val="C9A227"/>
                </a:solidFill>
                <a:latin typeface="Consolas" pitchFamily="34" charset="0"/>
                <a:ea typeface="Consolas" pitchFamily="34" charset="-122"/>
                <a:cs typeface="Consolas" pitchFamily="34" charset="-120"/>
              </a:rPr>
              <a:t>ДЛЯ ОБГОВОРЕННЯ НА СЕМІНАРІ</a:t>
            </a:r>
            <a:endParaRPr lang="en-US" sz="1100" dirty="0"/>
          </a:p>
        </p:txBody>
      </p:sp>
      <p:sp>
        <p:nvSpPr>
          <p:cNvPr id="5" name="Text 3"/>
          <p:cNvSpPr/>
          <p:nvPr/>
        </p:nvSpPr>
        <p:spPr>
          <a:xfrm>
            <a:off x="457200" y="548640"/>
            <a:ext cx="10972800" cy="365760"/>
          </a:xfrm>
          <a:prstGeom prst="rect">
            <a:avLst/>
          </a:prstGeom>
          <a:noFill/>
          <a:ln/>
        </p:spPr>
        <p:txBody>
          <a:bodyPr wrap="square" lIns="0" tIns="0" rIns="0" bIns="0" rtlCol="0" anchor="ctr"/>
          <a:lstStyle/>
          <a:p>
            <a:pPr marL="0" indent="0">
              <a:buNone/>
            </a:pPr>
            <a:r>
              <a:rPr lang="en-US" sz="2200" b="1" dirty="0">
                <a:solidFill>
                  <a:srgbClr val="1A2B4A"/>
                </a:solidFill>
                <a:latin typeface="Georgia" pitchFamily="34" charset="0"/>
                <a:ea typeface="Georgia" pitchFamily="34" charset="-122"/>
                <a:cs typeface="Georgia" pitchFamily="34" charset="-120"/>
              </a:rPr>
              <a:t>Теми для дискусії</a:t>
            </a:r>
            <a:endParaRPr lang="en-US" sz="2200" dirty="0"/>
          </a:p>
        </p:txBody>
      </p:sp>
      <p:sp>
        <p:nvSpPr>
          <p:cNvPr id="6" name="Shape 4"/>
          <p:cNvSpPr/>
          <p:nvPr/>
        </p:nvSpPr>
        <p:spPr>
          <a:xfrm>
            <a:off x="411480" y="1097280"/>
            <a:ext cx="11338560" cy="1554480"/>
          </a:xfrm>
          <a:prstGeom prst="roundRect">
            <a:avLst>
              <a:gd name="adj" fmla="val 4706"/>
            </a:avLst>
          </a:prstGeom>
          <a:solidFill>
            <a:srgbClr val="FFFFFF"/>
          </a:solidFill>
          <a:ln/>
        </p:spPr>
      </p:sp>
      <p:sp>
        <p:nvSpPr>
          <p:cNvPr id="7" name="Text 5"/>
          <p:cNvSpPr/>
          <p:nvPr/>
        </p:nvSpPr>
        <p:spPr>
          <a:xfrm>
            <a:off x="594360" y="1280160"/>
            <a:ext cx="10972800" cy="365760"/>
          </a:xfrm>
          <a:prstGeom prst="rect">
            <a:avLst/>
          </a:prstGeom>
          <a:noFill/>
          <a:ln/>
        </p:spPr>
        <p:txBody>
          <a:bodyPr wrap="square" lIns="0" tIns="0" rIns="0" bIns="0" rtlCol="0" anchor="ctr"/>
          <a:lstStyle/>
          <a:p>
            <a:pPr marL="0" indent="0">
              <a:buNone/>
            </a:pPr>
            <a:r>
              <a:rPr lang="en-US" sz="1500" b="1" dirty="0">
                <a:solidFill>
                  <a:srgbClr val="1A2B4A"/>
                </a:solidFill>
                <a:latin typeface="Georgia" pitchFamily="34" charset="0"/>
                <a:ea typeface="Georgia" pitchFamily="34" charset="-122"/>
                <a:cs typeface="Georgia" pitchFamily="34" charset="-120"/>
              </a:rPr>
              <a:t>Інновації і страх невдачі</a:t>
            </a:r>
            <a:endParaRPr lang="en-US" sz="1500" dirty="0"/>
          </a:p>
        </p:txBody>
      </p:sp>
      <p:sp>
        <p:nvSpPr>
          <p:cNvPr id="8" name="Text 6"/>
          <p:cNvSpPr/>
          <p:nvPr/>
        </p:nvSpPr>
        <p:spPr>
          <a:xfrm>
            <a:off x="594360" y="1737360"/>
            <a:ext cx="10972800" cy="731520"/>
          </a:xfrm>
          <a:prstGeom prst="rect">
            <a:avLst/>
          </a:prstGeom>
          <a:noFill/>
          <a:ln/>
        </p:spPr>
        <p:txBody>
          <a:bodyPr wrap="square" lIns="0" tIns="0" rIns="0" bIns="0" rtlCol="0" anchor="ctr"/>
          <a:lstStyle/>
          <a:p>
            <a:pPr marL="0" indent="0">
              <a:buNone/>
            </a:pPr>
            <a:r>
              <a:rPr lang="en-US" sz="1300" dirty="0">
                <a:solidFill>
                  <a:srgbClr val="5A534C"/>
                </a:solidFill>
                <a:latin typeface="Calibri" pitchFamily="34" charset="0"/>
                <a:ea typeface="Calibri" pitchFamily="34" charset="-122"/>
                <a:cs typeface="Calibri" pitchFamily="34" charset="-120"/>
              </a:rPr>
              <a:t>Чи можна вимагати жорсткого ризик-менеджменту там, де успіх залежить від експериментів і швидких ітерацій?</a:t>
            </a:r>
            <a:endParaRPr lang="en-US" sz="1300" dirty="0"/>
          </a:p>
        </p:txBody>
      </p:sp>
      <p:sp>
        <p:nvSpPr>
          <p:cNvPr id="9" name="Shape 7"/>
          <p:cNvSpPr/>
          <p:nvPr/>
        </p:nvSpPr>
        <p:spPr>
          <a:xfrm>
            <a:off x="411480" y="2788920"/>
            <a:ext cx="11338560" cy="1554480"/>
          </a:xfrm>
          <a:prstGeom prst="roundRect">
            <a:avLst>
              <a:gd name="adj" fmla="val 4706"/>
            </a:avLst>
          </a:prstGeom>
          <a:solidFill>
            <a:srgbClr val="FFFFFF"/>
          </a:solidFill>
          <a:ln/>
        </p:spPr>
      </p:sp>
      <p:sp>
        <p:nvSpPr>
          <p:cNvPr id="10" name="Text 8"/>
          <p:cNvSpPr/>
          <p:nvPr/>
        </p:nvSpPr>
        <p:spPr>
          <a:xfrm>
            <a:off x="594360" y="2971800"/>
            <a:ext cx="10972800" cy="365760"/>
          </a:xfrm>
          <a:prstGeom prst="rect">
            <a:avLst/>
          </a:prstGeom>
          <a:noFill/>
          <a:ln/>
        </p:spPr>
        <p:txBody>
          <a:bodyPr wrap="square" lIns="0" tIns="0" rIns="0" bIns="0" rtlCol="0" anchor="ctr"/>
          <a:lstStyle/>
          <a:p>
            <a:pPr marL="0" indent="0">
              <a:buNone/>
            </a:pPr>
            <a:r>
              <a:rPr lang="en-US" sz="1500" b="1" dirty="0">
                <a:solidFill>
                  <a:srgbClr val="1A2B4A"/>
                </a:solidFill>
                <a:latin typeface="Georgia" pitchFamily="34" charset="0"/>
                <a:ea typeface="Georgia" pitchFamily="34" charset="-122"/>
                <a:cs typeface="Georgia" pitchFamily="34" charset="-120"/>
              </a:rPr>
              <a:t>Контролінг vs бюрократія</a:t>
            </a:r>
            <a:endParaRPr lang="en-US" sz="1500" dirty="0"/>
          </a:p>
        </p:txBody>
      </p:sp>
      <p:sp>
        <p:nvSpPr>
          <p:cNvPr id="11" name="Text 9"/>
          <p:cNvSpPr/>
          <p:nvPr/>
        </p:nvSpPr>
        <p:spPr>
          <a:xfrm>
            <a:off x="594360" y="3429000"/>
            <a:ext cx="10972800" cy="731520"/>
          </a:xfrm>
          <a:prstGeom prst="rect">
            <a:avLst/>
          </a:prstGeom>
          <a:noFill/>
          <a:ln/>
        </p:spPr>
        <p:txBody>
          <a:bodyPr wrap="square" lIns="0" tIns="0" rIns="0" bIns="0" rtlCol="0" anchor="ctr"/>
          <a:lstStyle/>
          <a:p>
            <a:pPr marL="0" indent="0">
              <a:buNone/>
            </a:pPr>
            <a:r>
              <a:rPr lang="en-US" sz="1300" dirty="0">
                <a:solidFill>
                  <a:srgbClr val="5A534C"/>
                </a:solidFill>
                <a:latin typeface="Calibri" pitchFamily="34" charset="0"/>
                <a:ea typeface="Calibri" pitchFamily="34" charset="-122"/>
                <a:cs typeface="Calibri" pitchFamily="34" charset="-120"/>
              </a:rPr>
              <a:t>Як зробити контролінг ризиків корисним для команди проекту, а не ще одним «звітом для керівництва»?</a:t>
            </a:r>
            <a:endParaRPr lang="en-US" sz="1300" dirty="0"/>
          </a:p>
        </p:txBody>
      </p:sp>
      <p:sp>
        <p:nvSpPr>
          <p:cNvPr id="12" name="Shape 10"/>
          <p:cNvSpPr/>
          <p:nvPr/>
        </p:nvSpPr>
        <p:spPr>
          <a:xfrm>
            <a:off x="411480" y="4480560"/>
            <a:ext cx="11338560" cy="1554480"/>
          </a:xfrm>
          <a:prstGeom prst="roundRect">
            <a:avLst>
              <a:gd name="adj" fmla="val 4706"/>
            </a:avLst>
          </a:prstGeom>
          <a:solidFill>
            <a:srgbClr val="FFFFFF"/>
          </a:solidFill>
          <a:ln/>
        </p:spPr>
      </p:sp>
      <p:sp>
        <p:nvSpPr>
          <p:cNvPr id="13" name="Text 11"/>
          <p:cNvSpPr/>
          <p:nvPr/>
        </p:nvSpPr>
        <p:spPr>
          <a:xfrm>
            <a:off x="594360" y="4663440"/>
            <a:ext cx="10972800" cy="365760"/>
          </a:xfrm>
          <a:prstGeom prst="rect">
            <a:avLst/>
          </a:prstGeom>
          <a:noFill/>
          <a:ln/>
        </p:spPr>
        <p:txBody>
          <a:bodyPr wrap="square" lIns="0" tIns="0" rIns="0" bIns="0" rtlCol="0" anchor="ctr"/>
          <a:lstStyle/>
          <a:p>
            <a:pPr marL="0" indent="0">
              <a:buNone/>
            </a:pPr>
            <a:r>
              <a:rPr lang="en-US" sz="1500" b="1" dirty="0">
                <a:solidFill>
                  <a:srgbClr val="1A2B4A"/>
                </a:solidFill>
                <a:latin typeface="Georgia" pitchFamily="34" charset="0"/>
                <a:ea typeface="Georgia" pitchFamily="34" charset="-122"/>
                <a:cs typeface="Georgia" pitchFamily="34" charset="-120"/>
              </a:rPr>
              <a:t>Портфель і «зараження» ризиками</a:t>
            </a:r>
            <a:endParaRPr lang="en-US" sz="1500" dirty="0"/>
          </a:p>
        </p:txBody>
      </p:sp>
      <p:sp>
        <p:nvSpPr>
          <p:cNvPr id="14" name="Text 12"/>
          <p:cNvSpPr/>
          <p:nvPr/>
        </p:nvSpPr>
        <p:spPr>
          <a:xfrm>
            <a:off x="594360" y="5120640"/>
            <a:ext cx="10972800" cy="731520"/>
          </a:xfrm>
          <a:prstGeom prst="rect">
            <a:avLst/>
          </a:prstGeom>
          <a:noFill/>
          <a:ln/>
        </p:spPr>
        <p:txBody>
          <a:bodyPr wrap="square" lIns="0" tIns="0" rIns="0" bIns="0" rtlCol="0" anchor="ctr"/>
          <a:lstStyle/>
          <a:p>
            <a:pPr marL="0" indent="0">
              <a:buNone/>
            </a:pPr>
            <a:r>
              <a:rPr lang="en-US" sz="1300" dirty="0">
                <a:solidFill>
                  <a:srgbClr val="5A534C"/>
                </a:solidFill>
                <a:latin typeface="Calibri" pitchFamily="34" charset="0"/>
                <a:ea typeface="Calibri" pitchFamily="34" charset="-122"/>
                <a:cs typeface="Calibri" pitchFamily="34" charset="-120"/>
              </a:rPr>
              <a:t>Як управляти ризиками, які можуть перекинутися з одного інноваційного проекту на весь портфель?</a:t>
            </a:r>
            <a:endParaRPr lang="en-US" sz="1300" dirty="0"/>
          </a:p>
        </p:txBody>
      </p:sp>
      <p:sp>
        <p:nvSpPr>
          <p:cNvPr id="15" name="Text 13"/>
          <p:cNvSpPr/>
          <p:nvPr/>
        </p:nvSpPr>
        <p:spPr>
          <a:xfrm>
            <a:off x="457200" y="6537960"/>
            <a:ext cx="8686800" cy="228600"/>
          </a:xfrm>
          <a:prstGeom prst="rect">
            <a:avLst/>
          </a:prstGeom>
          <a:noFill/>
          <a:ln/>
        </p:spPr>
        <p:txBody>
          <a:bodyPr wrap="square" lIns="0" tIns="0" rIns="0" bIns="0" rtlCol="0" anchor="ctr"/>
          <a:lstStyle/>
          <a:p>
            <a:pPr marL="0" indent="0">
              <a:buNone/>
            </a:pPr>
            <a:r>
              <a:rPr lang="en-US" sz="1000" dirty="0">
                <a:solidFill>
                  <a:srgbClr val="8A8278"/>
                </a:solidFill>
                <a:latin typeface="Consolas" pitchFamily="34" charset="0"/>
                <a:ea typeface="Consolas" pitchFamily="34" charset="-122"/>
                <a:cs typeface="Consolas" pitchFamily="34" charset="-120"/>
              </a:rPr>
              <a:t>КУ «УПРАВЛІННЯ РИЗИКАМИ»  ·  ТЕМА 12  ·  ЗАВДАННЯ</a:t>
            </a:r>
            <a:endParaRPr lang="en-US" sz="1000" dirty="0"/>
          </a:p>
        </p:txBody>
      </p:sp>
      <p:sp>
        <p:nvSpPr>
          <p:cNvPr id="16" name="Text 14"/>
          <p:cNvSpPr/>
          <p:nvPr/>
        </p:nvSpPr>
        <p:spPr>
          <a:xfrm>
            <a:off x="10241280" y="6537960"/>
            <a:ext cx="1463040" cy="228600"/>
          </a:xfrm>
          <a:prstGeom prst="rect">
            <a:avLst/>
          </a:prstGeom>
          <a:noFill/>
          <a:ln/>
        </p:spPr>
        <p:txBody>
          <a:bodyPr wrap="square" lIns="0" tIns="0" rIns="0" bIns="0" rtlCol="0" anchor="ctr"/>
          <a:lstStyle/>
          <a:p>
            <a:pPr marL="0" indent="0" algn="r">
              <a:buNone/>
            </a:pPr>
            <a:r>
              <a:rPr lang="en-US" sz="1000" dirty="0">
                <a:solidFill>
                  <a:srgbClr val="8A8278"/>
                </a:solidFill>
                <a:latin typeface="Consolas" pitchFamily="34" charset="0"/>
                <a:ea typeface="Consolas" pitchFamily="34" charset="-122"/>
                <a:cs typeface="Consolas" pitchFamily="34" charset="-120"/>
              </a:rPr>
              <a:t>11 / 12</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1A2B4A"/>
          </a:solidFill>
          <a:ln w="12700">
            <a:solidFill>
              <a:srgbClr val="333333"/>
            </a:solidFill>
            <a:prstDash val="solid"/>
          </a:ln>
        </p:spPr>
      </p:sp>
      <p:sp>
        <p:nvSpPr>
          <p:cNvPr id="3" name="Shape 1"/>
          <p:cNvSpPr/>
          <p:nvPr/>
        </p:nvSpPr>
        <p:spPr>
          <a:xfrm>
            <a:off x="0" y="0"/>
            <a:ext cx="182880" cy="6858000"/>
          </a:xfrm>
          <a:prstGeom prst="rect">
            <a:avLst/>
          </a:prstGeom>
          <a:solidFill>
            <a:srgbClr val="C9A227"/>
          </a:solidFill>
          <a:ln w="12700">
            <a:solidFill>
              <a:srgbClr val="333333"/>
            </a:solidFill>
            <a:prstDash val="solid"/>
          </a:ln>
        </p:spPr>
      </p:sp>
      <p:sp>
        <p:nvSpPr>
          <p:cNvPr id="4" name="Text 2"/>
          <p:cNvSpPr/>
          <p:nvPr/>
        </p:nvSpPr>
        <p:spPr>
          <a:xfrm>
            <a:off x="640080" y="2103120"/>
            <a:ext cx="10972800" cy="548640"/>
          </a:xfrm>
          <a:prstGeom prst="rect">
            <a:avLst/>
          </a:prstGeom>
          <a:noFill/>
          <a:ln/>
        </p:spPr>
        <p:txBody>
          <a:bodyPr wrap="square" lIns="0" tIns="0" rIns="0" bIns="0" rtlCol="0" anchor="ctr"/>
          <a:lstStyle/>
          <a:p>
            <a:pPr marL="0" indent="0">
              <a:buNone/>
            </a:pPr>
            <a:r>
              <a:rPr lang="en-US" sz="2800" b="1" dirty="0">
                <a:solidFill>
                  <a:srgbClr val="FFFFFF"/>
                </a:solidFill>
                <a:latin typeface="Georgia" pitchFamily="34" charset="0"/>
                <a:ea typeface="Georgia" pitchFamily="34" charset="-122"/>
                <a:cs typeface="Georgia" pitchFamily="34" charset="-120"/>
              </a:rPr>
              <a:t>Тема 12. Завдання</a:t>
            </a:r>
            <a:endParaRPr lang="en-US" sz="2800" dirty="0"/>
          </a:p>
        </p:txBody>
      </p:sp>
      <p:sp>
        <p:nvSpPr>
          <p:cNvPr id="5" name="Text 3"/>
          <p:cNvSpPr/>
          <p:nvPr/>
        </p:nvSpPr>
        <p:spPr>
          <a:xfrm>
            <a:off x="640080" y="2926080"/>
            <a:ext cx="10972800" cy="365760"/>
          </a:xfrm>
          <a:prstGeom prst="rect">
            <a:avLst/>
          </a:prstGeom>
          <a:noFill/>
          <a:ln/>
        </p:spPr>
        <p:txBody>
          <a:bodyPr wrap="square" lIns="0" tIns="0" rIns="0" bIns="0" rtlCol="0" anchor="ctr"/>
          <a:lstStyle/>
          <a:p>
            <a:pPr marL="0" indent="0">
              <a:buNone/>
            </a:pPr>
            <a:r>
              <a:rPr lang="en-US" sz="1600" dirty="0">
                <a:solidFill>
                  <a:srgbClr val="E8D48B"/>
                </a:solidFill>
                <a:latin typeface="Calibri" pitchFamily="34" charset="0"/>
                <a:ea typeface="Calibri" pitchFamily="34" charset="-122"/>
                <a:cs typeface="Calibri" pitchFamily="34" charset="-120"/>
              </a:rPr>
              <a:t>5 ситуацій  ·  5 задач  ·  8 питань  ·  теми для дискусії</a:t>
            </a:r>
            <a:endParaRPr lang="en-US" sz="1600" dirty="0"/>
          </a:p>
        </p:txBody>
      </p:sp>
      <p:sp>
        <p:nvSpPr>
          <p:cNvPr id="6" name="Text 4"/>
          <p:cNvSpPr/>
          <p:nvPr/>
        </p:nvSpPr>
        <p:spPr>
          <a:xfrm>
            <a:off x="640080" y="3657600"/>
            <a:ext cx="10972800" cy="365760"/>
          </a:xfrm>
          <a:prstGeom prst="rect">
            <a:avLst/>
          </a:prstGeom>
          <a:noFill/>
          <a:ln/>
        </p:spPr>
        <p:txBody>
          <a:bodyPr wrap="square" lIns="0" tIns="0" rIns="0" bIns="0" rtlCol="0" anchor="ctr"/>
          <a:lstStyle/>
          <a:p>
            <a:pPr marL="0" indent="0">
              <a:buNone/>
            </a:pPr>
            <a:r>
              <a:rPr lang="en-US" sz="1400" dirty="0">
                <a:solidFill>
                  <a:srgbClr val="8A8278"/>
                </a:solidFill>
                <a:latin typeface="Calibri" pitchFamily="34" charset="0"/>
                <a:ea typeface="Calibri" pitchFamily="34" charset="-122"/>
                <a:cs typeface="Calibri" pitchFamily="34" charset="-120"/>
              </a:rPr>
              <a:t>Ризики інновацій, особливості РМ, контролінг у проектному менеджменті</a:t>
            </a:r>
            <a:endParaRPr lang="en-US" sz="1400" dirty="0"/>
          </a:p>
        </p:txBody>
      </p:sp>
      <p:sp>
        <p:nvSpPr>
          <p:cNvPr id="7" name="Text 5"/>
          <p:cNvSpPr/>
          <p:nvPr/>
        </p:nvSpPr>
        <p:spPr>
          <a:xfrm>
            <a:off x="640080" y="5760720"/>
            <a:ext cx="9144000" cy="274320"/>
          </a:xfrm>
          <a:prstGeom prst="rect">
            <a:avLst/>
          </a:prstGeom>
          <a:noFill/>
          <a:ln/>
        </p:spPr>
        <p:txBody>
          <a:bodyPr wrap="square" lIns="0" tIns="0" rIns="0" bIns="0" rtlCol="0" anchor="ctr"/>
          <a:lstStyle/>
          <a:p>
            <a:pPr marL="0" indent="0">
              <a:buNone/>
            </a:pPr>
            <a:r>
              <a:rPr lang="en-US" sz="1200" dirty="0">
                <a:solidFill>
                  <a:srgbClr val="8A8278"/>
                </a:solidFill>
                <a:latin typeface="Consolas" pitchFamily="34" charset="0"/>
                <a:ea typeface="Consolas" pitchFamily="34" charset="-122"/>
                <a:cs typeface="Consolas" pitchFamily="34" charset="-120"/>
              </a:rPr>
              <a:t>Курс «Управління ризиками»</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1114</Words>
  <Application>Microsoft Macintosh PowerPoint</Application>
  <PresentationFormat>Широкоэкранный</PresentationFormat>
  <Paragraphs>152</Paragraphs>
  <Slides>12</Slides>
  <Notes>12</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12</vt:i4>
      </vt:variant>
    </vt:vector>
  </HeadingPairs>
  <TitlesOfParts>
    <vt:vector size="17" baseType="lpstr">
      <vt:lpstr>Arial</vt:lpstr>
      <vt:lpstr>Calibri</vt:lpstr>
      <vt:lpstr>Consolas</vt:lpstr>
      <vt:lpstr>Georgia</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Тема 5. Завдання та питання для закріплення</dc:title>
  <dc:subject>PptxGenJS Presentation</dc:subject>
  <dc:creator>Курс «Управління ризиками»</dc:creator>
  <cp:lastModifiedBy>Александр Ткачук</cp:lastModifiedBy>
  <cp:revision>1</cp:revision>
  <dcterms:created xsi:type="dcterms:W3CDTF">2026-09-03T10:59:11Z</dcterms:created>
  <dcterms:modified xsi:type="dcterms:W3CDTF">2026-09-07T08:54:52Z</dcterms:modified>
</cp:coreProperties>
</file>