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91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Лекція 5 розглядала пожежу з погляду безпеки людей. Сьогодні — та сама пожежа як вплив на конструкцію.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Розділи 4–6 безпосередньо готують практичні роботи 11 і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Додаткові індекси: W — обмеження теплового випромінювання, M — механічний вплив, S — димонепроникність. Застосовуються для заповнення прорізів.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Перевірити, чи студенти правильно читають: REI 90 означає всі три властивості протягом 90 хвилин.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одна з найчастіших плутанин. Горючість описує участь у пожежі, вогнестійкість — тривалість виконання функції.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Основні конструкції: несучі елементи, зовнішні стіни, перекриття, покриття, елементи сходових кліток.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Компенсація активним захистом є ризик-орієнтованою, але не є необмеженою: активна система сама має ймовірність відмови.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Фасадне поширення докладно розглядатимемо на лекції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Логарифмічна залежність: основне термічне навантаження формується в перші хвилини.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нормативний еталон для порівняння конструкцій, а не сценарій розвитку подій.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Для приміщення з малим навантаженням і добрим провітрюванням реальна пожежа вигорає швидше за стандартну криву — на цьому будується частина обґрунтувань performance-based підходу.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Оцінювання стану після пожежі — окрема задача, що розв'язується обстеженням, а не розрахунком за ISO 834.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Низька вогнестійкість зумовлена не лише зниженням характеристик, а головно високою теплопровідністю сталі.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Табличні методи побудовані на припущенні, що захисний шар на місці.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Руйнується структура, створена термомеханічною обробкою. Попередньо напружені конструкції потребують особливо ретельного обстеження.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пояснює, чому масивна деревина поводиться передбачувано, попри горючість.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Небезпечні не масивні елементи, а тонкі перерізи і металеві з'єднувальні деталі, що прогріваються за хвилини.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Розрахунок виконується на особливу комбінацію навантажень: γf = 1,0, змінні навантаження знижені.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 цьому головна практична цінність методу.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Повна аналогія з критичною температурою сталі: несуча здатність зрівнюється із зусиллям при пожежі.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Чотиристороння схема дає більший Am/V, ніж тристороння: різниця зазвичай 15–25 %.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Розрахунок за методикою EN 1993-1-2 для стандартного режиму. Тому незахищена сталь практично завжди потребує захисту за ознакою 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Зменшення рівня завантаження незначним збільшенням перерізу іноді дешевше за вогнезахист усієї конструкції з урахуванням обслуговування покриття.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 цьому будується вся номенклатура: від важких теплопровідних і дешевих до легких малотеплопровідних і дорогих.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Спучувані фарби при нагріві до ≈200 °C збільшуються в товщині в десятки разів і утворюють пористий теплоізолювальний шар.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порядок виконання практичної роботи 12. Для прогону покрівлі при низькому завантаженні й вимозі R 15 захист цілком може бути не потрібен.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Співвіднести кожну тезу з тим, що прозвучало на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Останні два пункти обов'язкові: без них практичні роботи не виконуються.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3200" b="1">
                <a:solidFill>
                  <a:srgbClr val="FFFFFF"/>
                </a:solidFill>
                <a:latin typeface="Montserrat ExtraBold"/>
              </a:rPr>
              <a:t>Системи надійності і безпеки будівель
та протипожежний інжиніринг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Montserrat ExtraBold"/>
              </a:rPr>
              <a:t>
Лекція 6</a:t>
            </a:r>
          </a:p>
          <a:p>
            <a:pPr algn="ctr"/>
            <a:r>
              <a:rPr sz="2300">
                <a:solidFill>
                  <a:srgbClr val="FFFFFF"/>
                </a:solidFill>
                <a:latin typeface="Montserrat"/>
              </a:rPr>
              <a:t>Вогнестійкість будівельних конструкцій
та вогнезахист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План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Граничні стани за вогнестійкістю. Позначення меж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Ступені вогнестійкості будівель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Температурні режими пожежі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Поведінка матеріалів за високих температур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Методи визначення вогнестійкості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Вогнезахист і критична температура сталі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Три граничні стани за вогнестійкістю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712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03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Граничний стан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Критерій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R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Втрата несучої здатності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Обвалення або граничні деформації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Втрата цілісності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Наскрізні тріщини чи отвори, крізь які проникає полум'я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I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Втрата теплоізолювальної здатності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Нагрів необігріваної поверхні: у середньому ≈140 °C, у точці ≈180 °C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297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000">
                <a:solidFill>
                  <a:srgbClr val="4A5A6E"/>
                </a:solidFill>
                <a:latin typeface="Montserrat"/>
              </a:rPr>
              <a:t>Несе навантаження → потрібне R.   Відокремлює об'єми → потрібні E та 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Як читати позначення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194560"/>
          <a:ext cx="10972800" cy="1773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Позначення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Для яких конструкцій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R 60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Несуча колона або балка; вимоги цілісності й теплоізоляції не ставляться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EI 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Протипожежна перегородка, що не несе навантаження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REI 90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Несуча стіна або перекриття, яке водночас відокремлює приміщення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4446209"/>
            <a:ext cx="10332720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Число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час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у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хвилинах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до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настання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першого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з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нормованих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граничних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станів</a:t>
            </a:r>
            <a:endParaRPr sz="23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Горючість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і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вогнестійкість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32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різні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поняття</a:t>
            </a:r>
            <a:endParaRPr sz="3200" b="1" dirty="0">
              <a:solidFill>
                <a:srgbClr val="224D83"/>
              </a:solidFill>
              <a:latin typeface="Montserrat ExtraBold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009293"/>
              </p:ext>
            </p:extLst>
          </p:nvPr>
        </p:nvGraphicFramePr>
        <p:xfrm>
          <a:off x="594360" y="2011680"/>
          <a:ext cx="10972800" cy="212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Клас реакції на вогонь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Межа вогнестійкості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Властивість матеріалу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Властивість конструкції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Внесок у розвиток пожежі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Час виконання функції під час пожежі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Сталь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: A1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негорюча</a:t>
                      </a:r>
                      <a:endParaRPr sz="17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Незахищена сталева колона: близько 10 хвилин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Деревина: горюча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Масивна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дерев'яна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балка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: R 30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або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R 60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Ступінь вогнестійкості будівлі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Визначається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мінімальними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межами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вогнестійкості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групами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горючості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основних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конструкцій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6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Позначається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римськими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цифрами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І–V,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lang="ru-RU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найвищий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600"/>
              </a:spcAft>
              <a:buFont typeface="Arial"/>
              <a:buChar char="•"/>
            </a:pPr>
            <a:r>
              <a:rPr sz="2000" dirty="0">
                <a:solidFill>
                  <a:srgbClr val="224D83"/>
                </a:solidFill>
                <a:latin typeface="Montserrat"/>
              </a:rPr>
              <a:t>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ІІ </a:t>
            </a:r>
            <a:r>
              <a:rPr lang="ru-RU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негорючі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конструкції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високими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межами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600"/>
              </a:spcAft>
              <a:buFont typeface="Arial"/>
              <a:buChar char="•"/>
            </a:pPr>
            <a:r>
              <a:rPr sz="2000" dirty="0">
                <a:solidFill>
                  <a:srgbClr val="224D83"/>
                </a:solidFill>
                <a:latin typeface="Montserrat"/>
              </a:rPr>
              <a:t>ІV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V </a:t>
            </a:r>
            <a:r>
              <a:rPr lang="ru-RU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допускаються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горючі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конструкції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мінімальними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або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ненормованими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межами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Три параметри задаються спільно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Ступінь вогнестійкості  ↔  висота будівлі  ↔  площа відсіку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108960"/>
            <a:ext cx="1097280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0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Площа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поверху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більша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допустиму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ru-RU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три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шляхи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:</a:t>
            </a: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підвищити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ступінь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вогнестійкості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зменшити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площу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відсіку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поділом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протипожежними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перешкодами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застосувати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АУП у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межах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передбачених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нормами</a:t>
            </a:r>
            <a:endParaRPr sz="18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Дві різні характеристики будівлі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103120"/>
          <a:ext cx="10972800" cy="1566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Ступінь вогнестійкості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Клас конструктивної пожежної небезпеки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Як довго конструкції виконують функції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Наскільки самі конструкції сприяють розвитку пожежі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Межі вогнестійкості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Горючість, поширення полум'я поверхнею, димоутворення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3977639"/>
            <a:ext cx="10972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Залізобетонна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стіна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з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горючим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утеплювачем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може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мати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високу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межу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вогнестійкості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й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низький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клас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конструктивної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пожежної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небезпеки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ru-RU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саме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такі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поєднання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спричиняли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катастрофічні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фасадні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пожежі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Стандартний температурний режим ISO 834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3736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200" b="1">
                <a:solidFill>
                  <a:srgbClr val="224D83"/>
                </a:solidFill>
                <a:latin typeface="Montserrat"/>
              </a:rPr>
              <a:t>θg = 20 + 345 · lg(8t + 1),   °C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2651760"/>
          <a:ext cx="10972800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t, хв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15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30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60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90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120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θg, °C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739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842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945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1006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1049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4080450"/>
            <a:ext cx="10332720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За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перші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15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хвилин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739 °C.
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За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наступні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105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хвилин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лише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до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1049 °C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стандартна крива не описує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82880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300">
                <a:solidFill>
                  <a:srgbClr val="224D83"/>
                </a:solidFill>
                <a:latin typeface="Montserrat"/>
              </a:rPr>
              <a:t>Немає початкової фази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300">
                <a:solidFill>
                  <a:srgbClr val="224D83"/>
                </a:solidFill>
                <a:latin typeface="Montserrat"/>
              </a:rPr>
              <a:t>Немає флешовера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300">
                <a:solidFill>
                  <a:srgbClr val="224D83"/>
                </a:solidFill>
                <a:latin typeface="Montserrat"/>
              </a:rPr>
              <a:t>Немає стадії згасання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300">
                <a:solidFill>
                  <a:srgbClr val="224D83"/>
                </a:solidFill>
                <a:latin typeface="Montserrat"/>
              </a:rPr>
              <a:t>Температура зростає нескінченно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446209"/>
            <a:ext cx="10332720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 dirty="0">
                <a:solidFill>
                  <a:srgbClr val="224D83"/>
                </a:solidFill>
                <a:latin typeface="Montserrat ExtraBold"/>
              </a:rPr>
              <a:t>«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Витримає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годину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пожежі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»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неточно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.
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Правильно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: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витримує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60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хвилин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стандартного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режиму</a:t>
            </a:r>
            <a:endParaRPr sz="23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Інші температурні режими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481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Режим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Призначення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Стандартний (ISO 834)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Випробування і нормування; целюлозне навантаження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Вуглеводневий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Нафтопродукти і гази; вихід на ≈1100 °C за кілька хвилин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Зовнішньої пожежі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Конструкції, що обігріваються ззовні; менш жорсткий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Тунельні (RWS, RABT)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Пожежі в тунелях; до 1200–1350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Параметричні криві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Враховують пожежне навантаження, вентиляцію, теплову інерцію; мають згасання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5262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Усі три параметри параметричних кривих ми навчилися визначати на лекції 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Чому обвалення буває на стадії охолодження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Залишкові деформації та накопичені пошкодження не зникають при зниженні температури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Втрата міцності бетону після нагріву не відновлюється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Защемлений елемент при охолодженні скорочується і отримує розтяг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Різке охолодження водою при гасінні створює термічний удар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Стандартна крива цієї фази не має взагалі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Сталь за високих температур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Температура, °C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ky,θ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kE,θ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Стан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20–400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1,00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1,00–0,70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Практично без втрати міцності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500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0,78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0,60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Помітне зниження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600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0,47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0,31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Втрата близько половини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700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0,23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0,13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Залишкова міцність незначна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800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0,11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0,09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Несуча здатність втрачена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5262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Модуль пружності знижується раніше за границю текучості → стиснуті елементи втрачають несучу здатність швидше за розтягнуті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Бетон: повільний прогрів і вибухове відколювання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Низька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теплопровідність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ru-RU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головна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перевага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пожежі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Міцність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100 °C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змін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; 500 °C </a:t>
            </a:r>
            <a:r>
              <a:rPr lang="ru-RU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близько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60 %; 600 °C </a:t>
            </a:r>
            <a:r>
              <a:rPr lang="ru-RU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близько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45 %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Вибухове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відколювання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пара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порах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встигає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розсіятися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поверхневі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шари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відколюються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Схильні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щільні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високоміцні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бетони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підвищеною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вологістю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Захід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поліпропіленові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волокна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що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плавляться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утворюють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мікроканали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507319"/>
            <a:ext cx="10332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Відколювання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оголює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арматуру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2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табличні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методи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цього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враховують</a:t>
            </a:r>
            <a:endParaRPr sz="2200" b="1" dirty="0">
              <a:solidFill>
                <a:srgbClr val="224D83"/>
              </a:solidFill>
              <a:latin typeface="Montserrat Extra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B26032-3B2D-FB09-502F-603B62DBB3B3}"/>
              </a:ext>
            </a:extLst>
          </p:cNvPr>
          <p:cNvSpPr txBox="1"/>
          <p:nvPr/>
        </p:nvSpPr>
        <p:spPr>
          <a:xfrm>
            <a:off x="3048000" y="328440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+mn-lt"/>
                <a:ea typeface="Times New Roman" panose="02020603050405020304" pitchFamily="18" charset="0"/>
              </a:rPr>
              <a:t>–</a:t>
            </a:r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відбувається після пожежі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206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Сталь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Бетон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До ≈600 °C значною мірою відновлює характеристики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Втрата міцності не відновлюється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Залишаються лише набуті деформації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Може продовжувати знижуватися тижнями після пожежі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Часто придатна після обстеження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Висновок не можна робити одразу — потрібне повторне обстеження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3749039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>
                <a:solidFill>
                  <a:srgbClr val="224D83"/>
                </a:solidFill>
                <a:latin typeface="Montserrat ExtraBold"/>
              </a:rPr>
              <a:t>Виняток: високоміцні сталі й напружувана арматура
втрачають міцність незворотно після ≈400 °C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Деревина: шар вугілля як природний вогнезахист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Швидкість обвуглювання 0,65–0,8 мм/хв для хвойних порід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Теплопровідність вугілля в 4–6 разів нижча за деревину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Внутрішня частина перерізу зберігає повну міцність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Швидкість обвуглювання стала в часі: товщина шару компенсує зростання температури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02336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dchar = βn · t        def = dchar + 7 мм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Приклад: балка 200 × 400 мм, R 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dchar = 0,8 · 30 = 24 мм;   def = 24 + 7 = 31 мм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b = 200 − 2 · 31 = 138 мм;   h = 400 − 31 = 369 мм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W / W₀ = (138 · 369²) / (200 · 400²) = 0,587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5661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Через 30 хвилин переріз зберігає 59 % моменту опору.
При ηfi ≤ 0,6 вогнезахист не потрібен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Методи визначення вогнестійкості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50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9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Метод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Суть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Застосування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Випробувальний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Натурне випробування в печі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Сертифікація; дорогий, обмежений розмірами печі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Табличний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Нормативні таблиці за розмірами і захисним шаром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Типові елементи, попереднє призначення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Спрощений розрахунковий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Редукований переріз: ізотерма 500 °C, зонний метод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Основний інструмент проєктувальника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Уточнений розрахунковий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Скінченноелементне моделювання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Нетипові конструкції, обґрунтування відступів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Метод ізотерми 500 °C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Бетон із температурою понад 500 °C виключається з перерізу повністю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Бетон із температурою нижче 500 °C зберігає повні характеристики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Для арматури враховується фактичне зниження міцності за її температурою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469032"/>
            <a:ext cx="10332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Розрахунок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зводиться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до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перевірки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редукованого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перерізу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2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задачі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,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яку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студент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уже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вміє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розв'язувати</a:t>
            </a:r>
            <a:endParaRPr sz="22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Критична температура арматури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3736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400" b="1">
                <a:solidFill>
                  <a:srgbClr val="224D83"/>
                </a:solidFill>
                <a:latin typeface="Montserrat"/>
              </a:rPr>
              <a:t>ks(θ) = ηfi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2560320"/>
          <a:ext cx="10972800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ηfi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0,50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0,60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0,65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0,70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θcr, °C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≈ 590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≈ 558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≈ 542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≈ 526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356616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Для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варіантів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ПР11 з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ηfi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= 0,65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межа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вогнестійкості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настає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коли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температура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арматури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досягає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≈542 °C.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Далі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задача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ru-RU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визначити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час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прогріву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цієї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температури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Коефіцієнт перерізу Am/V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Am/V = P / A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Приклад: A = 42 см², P = 1,05 м (тристоронній обігрів)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Am/V = 1,05 / 42·10⁻⁴ = 250 м⁻¹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5661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Відношення поверхні, крізь яку входить тепло,
до маси, яку треба нагріти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Нагрів незахищеної сталі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2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Am/V, м⁻¹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До 500 °C, хв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До 550 °C, хв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θ через 15 хв, °C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250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7,7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8,9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699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10,2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11,6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646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100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12,9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14,5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565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60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17,5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19,5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432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3749039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Навіть масивний профіль не дотягує до R 30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Критична температура сталі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8308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θa,cr = 39,19 · ln[ 1/(0,9674 · μ₀^3,833) − 1 ] + 482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2651760"/>
          <a:ext cx="10972800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μ₀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0,45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0,60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>
                          <a:solidFill>
                            <a:srgbClr val="FFFFFF"/>
                          </a:solidFill>
                          <a:latin typeface="Montserrat"/>
                        </a:rPr>
                        <a:t>0,70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θa,cr, °C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601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554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>
                          <a:solidFill>
                            <a:srgbClr val="224D83"/>
                          </a:solidFill>
                          <a:latin typeface="Montserrat"/>
                        </a:rPr>
                        <a:t>526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3949645"/>
            <a:ext cx="10332720" cy="10618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Для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слабозавантаженого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елемента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вона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може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перевищувати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700 °C </a:t>
            </a:r>
            <a:r>
              <a:rPr lang="uk-UA" sz="21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такий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елемент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може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взагалі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потребувати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вогнезахисту</a:t>
            </a:r>
            <a:endParaRPr sz="21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визначає ефективність покриття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1020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600" b="1" dirty="0" err="1">
                <a:solidFill>
                  <a:srgbClr val="224D83"/>
                </a:solidFill>
                <a:latin typeface="Montserrat"/>
              </a:rPr>
              <a:t>λp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/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dp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· (Ap/V)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600" b="1" dirty="0" err="1">
                <a:solidFill>
                  <a:srgbClr val="224D83"/>
                </a:solidFill>
                <a:latin typeface="Montserrat"/>
              </a:rPr>
              <a:t>λp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600" b="1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теплопровідність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покриття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;  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dp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600" b="1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товщина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шару</a:t>
            </a:r>
            <a:endParaRPr sz="2600" b="1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668970"/>
            <a:ext cx="10332720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Товщина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і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теплопровідність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взаємозамінні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:
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удвічі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нижча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теплопровідність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удвічі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менша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товщина</a:t>
            </a:r>
            <a:endParaRPr sz="2300" b="1" dirty="0">
              <a:solidFill>
                <a:srgbClr val="224D83"/>
              </a:solidFill>
              <a:latin typeface="Montserrat Extra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45720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Практично товщину підбирають за таблицями виробника, а розрахунок виконують як перевірку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Засоби вогнезахисту сталевих конструкцій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9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Особливості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Обмеження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Обетонування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Дешево, довговічно, механічно міцно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Велика вага, габарити, трудомісткість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Плитні матеріали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Чиста технологія, стабільна товщина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Закриває профіль, потребує каркаса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Штукатурки, напилення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Економічно, придатне для складних форм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Мокрий процес, нерівна поверхня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Спучувані фарби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Мала товщина, профіль зберігає вигляд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Дорого, обмежений термін служби, чутливість до умов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Конструктивний захист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Захищає групу елементів одразу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Залежить від цілісності всієї системи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Порядок підбору вогнезахисту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Визначити Am/V за фактичною схемою обігріву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Визначити μ₀ та критичну температуру θa,cr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Перевірити, чи потрібен захист взагалі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Підібрати товщину за таблицями виробника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Перевірити покроковим розрахунком нагріву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Порівняти альтернативні варіанти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1148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Третій пункт виконується до підбору:
захист може виявитися непотрібним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Висновки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Горючість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матеріалу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вогнестійкість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конструкції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ru-RU" dirty="0"/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різні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поняття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000"/>
              </a:spcAft>
              <a:buFont typeface="Arial"/>
              <a:buChar char="•"/>
            </a:pPr>
            <a:r>
              <a:rPr sz="1800" dirty="0">
                <a:solidFill>
                  <a:srgbClr val="224D83"/>
                </a:solidFill>
                <a:latin typeface="Montserrat"/>
              </a:rPr>
              <a:t>ISO 834 </a:t>
            </a:r>
            <a:r>
              <a:rPr lang="ru-RU" dirty="0"/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нормативний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еталон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сценарій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немає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ані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флешовера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ані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згасання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Основне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термічне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навантаження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формується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перші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хвилини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Відколювання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бетону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оголює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арматуру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враховується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табличними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методами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Сталь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після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пожежі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значною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мірою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відновлюється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бетон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ru-RU" dirty="0"/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ні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Деревина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поводиться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передбачувано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шар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вугілля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захищає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переріз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Критична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температура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залежить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рівня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завантаження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є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константою</a:t>
            </a:r>
            <a:endParaRPr sz="18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Завдання на самостійну роботу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Опрацювати ДБН В.1.1-7 щодо ступенів вогнестійкості та меж вогнестійкості конструкцій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Ознайомитися з EN 1992-1-2 і EN 1993-1-2: табличні методи, коефіцієнти зниження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Побудувати в Excel графік кривої ISO 834 для часу 0–180 хвилин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Підготуватися до ПР11: розрахунок згинаного з/б елемента, номограми прогріву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Підготуватися до ПР12: покроковий розрахунок нагріву сталі в Excel, дані виробників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1962</Words>
  <Application>Microsoft Office PowerPoint</Application>
  <PresentationFormat>Широкий екран</PresentationFormat>
  <Paragraphs>305</Paragraphs>
  <Slides>29</Slides>
  <Notes>28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29</vt:i4>
      </vt:variant>
    </vt:vector>
  </HeadingPairs>
  <TitlesOfParts>
    <vt:vector size="33" baseType="lpstr">
      <vt:lpstr>Arial</vt:lpstr>
      <vt:lpstr>Montserrat</vt:lpstr>
      <vt:lpstr>Montserrat ExtraBold</vt:lpstr>
      <vt:lpstr>Тема Office</vt:lpstr>
      <vt:lpstr>Системи надійності і безпеки будівель
та протипожежний інжиніринг 
Лекція 6 Вогнестійкість будівельних конструкцій
та вогнезахист</vt:lpstr>
      <vt:lpstr>План лекції</vt:lpstr>
      <vt:lpstr>Три граничні стани за вогнестійкістю</vt:lpstr>
      <vt:lpstr>Як читати позначення</vt:lpstr>
      <vt:lpstr>Горючість і вогнестійкість – різні поняття</vt:lpstr>
      <vt:lpstr>Ступінь вогнестійкості будівлі</vt:lpstr>
      <vt:lpstr>Три параметри задаються спільно</vt:lpstr>
      <vt:lpstr>Дві різні характеристики будівлі</vt:lpstr>
      <vt:lpstr>Стандартний температурний режим ISO 834</vt:lpstr>
      <vt:lpstr>Що стандартна крива не описує</vt:lpstr>
      <vt:lpstr>Інші температурні режими</vt:lpstr>
      <vt:lpstr>Чому обвалення буває на стадії охолодження</vt:lpstr>
      <vt:lpstr>Сталь за високих температур</vt:lpstr>
      <vt:lpstr>Бетон: повільний прогрів і вибухове відколювання</vt:lpstr>
      <vt:lpstr>Що відбувається після пожежі</vt:lpstr>
      <vt:lpstr>Деревина: шар вугілля як природний вогнезахист</vt:lpstr>
      <vt:lpstr>Приклад: балка 200 × 400 мм, R 30</vt:lpstr>
      <vt:lpstr>Методи визначення вогнестійкості</vt:lpstr>
      <vt:lpstr>Метод ізотерми 500 °C</vt:lpstr>
      <vt:lpstr>Критична температура арматури</vt:lpstr>
      <vt:lpstr>Коефіцієнт перерізу Am/V</vt:lpstr>
      <vt:lpstr>Нагрів незахищеної сталі</vt:lpstr>
      <vt:lpstr>Критична температура сталі</vt:lpstr>
      <vt:lpstr>Що визначає ефективність покриття</vt:lpstr>
      <vt:lpstr>Засоби вогнезахисту сталевих конструкцій</vt:lpstr>
      <vt:lpstr>Порядок підбору вогнезахисту</vt:lpstr>
      <vt:lpstr>Висновки</vt:lpstr>
      <vt:lpstr>Завдання на самостійну роботу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Vadim M</cp:lastModifiedBy>
  <cp:revision>9</cp:revision>
  <dcterms:created xsi:type="dcterms:W3CDTF">2023-01-12T09:20:21Z</dcterms:created>
  <dcterms:modified xsi:type="dcterms:W3CDTF">2026-10-02T11:15:25Z</dcterms:modified>
</cp:coreProperties>
</file>