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67" r:id="rId5"/>
    <p:sldId id="268" r:id="rId6"/>
    <p:sldId id="270" r:id="rId7"/>
    <p:sldId id="271" r:id="rId8"/>
    <p:sldId id="272" r:id="rId9"/>
    <p:sldId id="273" r:id="rId10"/>
    <p:sldId id="274" r:id="rId11"/>
    <p:sldId id="276" r:id="rId12"/>
    <p:sldId id="277" r:id="rId13"/>
    <p:sldId id="275" r:id="rId14"/>
    <p:sldId id="278" r:id="rId15"/>
    <p:sldId id="279" r:id="rId16"/>
    <p:sldId id="281" r:id="rId17"/>
    <p:sldId id="282" r:id="rId18"/>
    <p:sldId id="283" r:id="rId1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C560F-7E94-45E6-BB52-C60507EC0471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C06E-73B2-49B8-8A2A-464EA6FB386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34670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C560F-7E94-45E6-BB52-C60507EC0471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C06E-73B2-49B8-8A2A-464EA6FB386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0485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C560F-7E94-45E6-BB52-C60507EC0471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C06E-73B2-49B8-8A2A-464EA6FB386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0587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C560F-7E94-45E6-BB52-C60507EC0471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C06E-73B2-49B8-8A2A-464EA6FB386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4739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C560F-7E94-45E6-BB52-C60507EC0471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C06E-73B2-49B8-8A2A-464EA6FB386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6648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C560F-7E94-45E6-BB52-C60507EC0471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C06E-73B2-49B8-8A2A-464EA6FB386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292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C560F-7E94-45E6-BB52-C60507EC0471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C06E-73B2-49B8-8A2A-464EA6FB386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38954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C560F-7E94-45E6-BB52-C60507EC0471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C06E-73B2-49B8-8A2A-464EA6FB386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752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C560F-7E94-45E6-BB52-C60507EC0471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C06E-73B2-49B8-8A2A-464EA6FB386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058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C560F-7E94-45E6-BB52-C60507EC0471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C06E-73B2-49B8-8A2A-464EA6FB386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5452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C560F-7E94-45E6-BB52-C60507EC0471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C06E-73B2-49B8-8A2A-464EA6FB3862}" type="slidenum">
              <a:rPr lang="uk-UA" smtClean="0"/>
              <a:t>‹№›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4754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C560F-7E94-45E6-BB52-C60507EC0471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C06E-73B2-49B8-8A2A-464EA6FB386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15099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C560F-7E94-45E6-BB52-C60507EC0471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C06E-73B2-49B8-8A2A-464EA6FB3862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25333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C560F-7E94-45E6-BB52-C60507EC0471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C06E-73B2-49B8-8A2A-464EA6FB386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8699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C560F-7E94-45E6-BB52-C60507EC0471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C06E-73B2-49B8-8A2A-464EA6FB386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1176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C560F-7E94-45E6-BB52-C60507EC0471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BC06E-73B2-49B8-8A2A-464EA6FB386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124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C560F-7E94-45E6-BB52-C60507EC0471}" type="datetimeFigureOut">
              <a:rPr lang="uk-UA" smtClean="0"/>
              <a:t>16.09.2026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88BC06E-73B2-49B8-8A2A-464EA6FB386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1581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2426E1-A1BE-4724-87AB-D53496E7AC5C}"/>
              </a:ext>
            </a:extLst>
          </p:cNvPr>
          <p:cNvSpPr txBox="1"/>
          <p:nvPr/>
        </p:nvSpPr>
        <p:spPr>
          <a:xfrm>
            <a:off x="989428" y="535647"/>
            <a:ext cx="10213144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</a:pPr>
            <a:r>
              <a:rPr lang="uk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Лекція 2</a:t>
            </a:r>
            <a:endParaRPr lang="uk-U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ctr">
              <a:lnSpc>
                <a:spcPct val="150000"/>
              </a:lnSpc>
            </a:pPr>
            <a:r>
              <a:rPr lang="uk-UA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uk-UA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ема: Закономірності</a:t>
            </a:r>
            <a:r>
              <a:rPr lang="uk-UA" sz="2800" b="1" spc="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розмноження</a:t>
            </a:r>
            <a:r>
              <a:rPr lang="uk-UA" sz="2800" b="1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sz="2800" b="1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розвитку</a:t>
            </a:r>
            <a:r>
              <a:rPr lang="uk-UA" sz="2800" b="1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організмів</a:t>
            </a:r>
          </a:p>
          <a:p>
            <a:pPr indent="450215" algn="ctr">
              <a:lnSpc>
                <a:spcPct val="150000"/>
              </a:lnSpc>
            </a:pPr>
            <a:r>
              <a:rPr lang="uk-UA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План.</a:t>
            </a:r>
            <a:endParaRPr lang="uk-UA" sz="28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Статеве і нестатеве розмноження. 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Спадкова </a:t>
            </a:r>
            <a:r>
              <a:rPr lang="uk-UA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інформація та функції ДНК (реплікація, </a:t>
            </a:r>
            <a:r>
              <a:rPr lang="uk-UA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біорегуляція</a:t>
            </a:r>
            <a:r>
              <a:rPr lang="uk-UA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синтезу білків та процесів клітинної диференціації). 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Клітинний цикл. 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Амітоз, мітоз, мейоз їх стадії та біологічне значення.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2800" spc="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Гаметогенез в рослинних і тваринних організмах.</a:t>
            </a:r>
          </a:p>
        </p:txBody>
      </p:sp>
    </p:spTree>
    <p:extLst>
      <p:ext uri="{BB962C8B-B14F-4D97-AF65-F5344CB8AC3E}">
        <p14:creationId xmlns:p14="http://schemas.microsoft.com/office/powerpoint/2010/main" val="2077501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64E109-05B7-4966-8547-14A80D7C7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686" y="998806"/>
            <a:ext cx="10170942" cy="57877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6B436D-F2D1-4708-B748-F0F79803598D}"/>
              </a:ext>
            </a:extLst>
          </p:cNvPr>
          <p:cNvSpPr txBox="1"/>
          <p:nvPr/>
        </p:nvSpPr>
        <p:spPr>
          <a:xfrm>
            <a:off x="2622453" y="414031"/>
            <a:ext cx="83878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Статеве і нестатеве розмноження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162538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3746CE-FE8D-44C0-BE21-8C4419A69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54186"/>
          </a:xfrm>
        </p:spPr>
        <p:txBody>
          <a:bodyPr>
            <a:noAutofit/>
          </a:bodyPr>
          <a:lstStyle/>
          <a:p>
            <a:pPr algn="ctr"/>
            <a:r>
              <a:rPr lang="uk-UA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допомогою нестатевого розмноження (спорами) розмножуються </a:t>
            </a:r>
            <a:r>
              <a:rPr lang="uk-UA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мохоподібні, </a:t>
            </a:r>
            <a:r>
              <a:rPr lang="uk-UA" sz="32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плауноподібні</a:t>
            </a:r>
            <a:r>
              <a:rPr lang="uk-UA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папоротеподібні, хвощеподібні</a:t>
            </a:r>
            <a:r>
              <a:rPr lang="uk-UA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D42273A-FCE6-46B9-813C-D353CD32AA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19311"/>
            <a:ext cx="5181600" cy="4657652"/>
          </a:xfrm>
        </p:spPr>
        <p:txBody>
          <a:bodyPr>
            <a:normAutofit/>
          </a:bodyPr>
          <a:lstStyle/>
          <a:p>
            <a:pPr indent="450215">
              <a:lnSpc>
                <a:spcPct val="150000"/>
              </a:lnSpc>
            </a:pP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мохів (</a:t>
            </a:r>
            <a:r>
              <a:rPr lang="uk-UA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наприклад</a:t>
            </a: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у </a:t>
            </a:r>
            <a:r>
              <a:rPr lang="uk-UA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зозулиного льону</a:t>
            </a: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 спори дозрівають у </a:t>
            </a:r>
            <a:r>
              <a:rPr lang="uk-UA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коробочках</a:t>
            </a: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що розміщені на ніжках.</a:t>
            </a:r>
            <a:endParaRPr lang="uk-UA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99AC8982-85F1-4B77-A1A9-7DBE3AC326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617785"/>
            <a:ext cx="5181600" cy="4559178"/>
          </a:xfrm>
        </p:spPr>
      </p:pic>
    </p:spTree>
    <p:extLst>
      <p:ext uri="{BB962C8B-B14F-4D97-AF65-F5344CB8AC3E}">
        <p14:creationId xmlns:p14="http://schemas.microsoft.com/office/powerpoint/2010/main" val="3221236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EAA04F8-8A3B-43A6-80F0-DB0121486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80160"/>
            <a:ext cx="5181600" cy="4896803"/>
          </a:xfrm>
        </p:spPr>
        <p:txBody>
          <a:bodyPr/>
          <a:lstStyle/>
          <a:p>
            <a:pPr marL="0" indent="228600" algn="just">
              <a:lnSpc>
                <a:spcPct val="150000"/>
              </a:lnSpc>
            </a:pPr>
            <a:r>
              <a:rPr lang="uk-UA" sz="3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плаунів та хвощів</a:t>
            </a:r>
            <a:r>
              <a:rPr lang="uk-UA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(</a:t>
            </a:r>
            <a:r>
              <a:rPr lang="uk-UA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наприклад</a:t>
            </a:r>
            <a:r>
              <a:rPr lang="uk-UA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у </a:t>
            </a:r>
            <a:r>
              <a:rPr lang="uk-UA" sz="32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хвоща польового</a:t>
            </a:r>
            <a:r>
              <a:rPr lang="uk-UA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спори містяться у спороносних колосках (</a:t>
            </a:r>
            <a:r>
              <a:rPr lang="uk-UA" sz="3200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стробілах</a:t>
            </a:r>
            <a:r>
              <a:rPr lang="uk-UA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uk-UA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72EFA3A7-8ACE-48C4-817A-0B811518BA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280160"/>
            <a:ext cx="5181600" cy="4520724"/>
          </a:xfrm>
        </p:spPr>
      </p:pic>
    </p:spTree>
    <p:extLst>
      <p:ext uri="{BB962C8B-B14F-4D97-AF65-F5344CB8AC3E}">
        <p14:creationId xmlns:p14="http://schemas.microsoft.com/office/powerpoint/2010/main" val="1349659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778FFEE-DE98-490E-991D-89871B015A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963" y="1237957"/>
            <a:ext cx="6386732" cy="4939006"/>
          </a:xfrm>
        </p:spPr>
        <p:txBody>
          <a:bodyPr>
            <a:normAutofit/>
          </a:bodyPr>
          <a:lstStyle/>
          <a:p>
            <a:pPr marL="0" indent="432000" algn="just">
              <a:lnSpc>
                <a:spcPct val="150000"/>
              </a:lnSpc>
            </a:pPr>
            <a:r>
              <a:rPr lang="uk-UA" sz="3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папоротеподібних</a:t>
            </a:r>
            <a:r>
              <a:rPr lang="uk-UA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(</a:t>
            </a:r>
            <a:r>
              <a:rPr lang="uk-UA" sz="32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наприклад</a:t>
            </a:r>
            <a:r>
              <a:rPr lang="uk-UA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у </a:t>
            </a:r>
            <a:r>
              <a:rPr lang="uk-UA" sz="32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щитника чоловічого</a:t>
            </a:r>
            <a:r>
              <a:rPr lang="uk-UA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спори містяться у специфічних горбочках </a:t>
            </a:r>
            <a:r>
              <a:rPr lang="uk-UA" sz="32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(сорусах)</a:t>
            </a:r>
            <a:r>
              <a:rPr lang="uk-UA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які можна помітити на зворотній стороні листка.</a:t>
            </a:r>
            <a:endParaRPr lang="uk-UA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2E85BFFB-280B-48DD-BC4C-3FC6E8DE43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213" y="1237958"/>
            <a:ext cx="4876824" cy="4684540"/>
          </a:xfrm>
        </p:spPr>
      </p:pic>
    </p:spTree>
    <p:extLst>
      <p:ext uri="{BB962C8B-B14F-4D97-AF65-F5344CB8AC3E}">
        <p14:creationId xmlns:p14="http://schemas.microsoft.com/office/powerpoint/2010/main" val="1217854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83A921-53E2-435D-A419-6342E4D25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Статеве розмноження</a:t>
            </a:r>
            <a:r>
              <a:rPr lang="uk-UA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— забезпечує утворення насіння в покритонасінних рослин.</a:t>
            </a:r>
            <a:endParaRPr lang="uk-UA" sz="32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C37F484-099C-444D-B3D8-5CE48D0387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60" y="1825625"/>
            <a:ext cx="6119446" cy="4351338"/>
          </a:xfrm>
        </p:spPr>
        <p:txBody>
          <a:bodyPr>
            <a:noAutofit/>
          </a:bodyPr>
          <a:lstStyle/>
          <a:p>
            <a:pPr indent="450215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статевого розмноження у покритонасінних рослин слугує </a:t>
            </a:r>
            <a:r>
              <a:rPr lang="uk-UA" sz="24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квітка 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 як орган </a:t>
            </a:r>
            <a:r>
              <a:rPr lang="uk-UA" sz="24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генеративного розмноження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Генеративні органи рослин: </a:t>
            </a:r>
            <a:r>
              <a:rPr lang="uk-UA" sz="24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насінина, квітка, плід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квітці в результаті запилення чи запліднення формується насінина, а з неї плід. 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63ECD553-1120-494B-A712-53752E8650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525" y="2427446"/>
            <a:ext cx="4184650" cy="3347720"/>
          </a:xfrm>
        </p:spPr>
      </p:pic>
    </p:spTree>
    <p:extLst>
      <p:ext uri="{BB962C8B-B14F-4D97-AF65-F5344CB8AC3E}">
        <p14:creationId xmlns:p14="http://schemas.microsoft.com/office/powerpoint/2010/main" val="3032343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2E6C5A7-1A8F-4977-A7B8-2AC421BC9A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900332"/>
            <a:ext cx="5181600" cy="5276631"/>
          </a:xfrm>
        </p:spPr>
        <p:txBody>
          <a:bodyPr>
            <a:normAutofit/>
          </a:bodyPr>
          <a:lstStyle/>
          <a:p>
            <a:pPr indent="450215">
              <a:lnSpc>
                <a:spcPct val="150000"/>
              </a:lnSpc>
            </a:pPr>
            <a:r>
              <a:rPr lang="uk-UA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Запилення</a:t>
            </a: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— це процес перенесення пилку з пиляків на приймочку маточки (слугує для статевого розмноження рослин). </a:t>
            </a:r>
            <a:endParaRPr lang="uk-UA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>
              <a:lnSpc>
                <a:spcPct val="150000"/>
              </a:lnSpc>
            </a:pPr>
            <a:r>
              <a:rPr lang="uk-UA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Запліднення</a:t>
            </a:r>
            <a:r>
              <a:rPr lang="uk-UA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— це процес злиття двох статевих клітин: чоловічої та жіночої. </a:t>
            </a:r>
            <a:endParaRPr lang="uk-UA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3722638A-5EAD-488F-982E-F4726104926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643" y="0"/>
            <a:ext cx="4631788" cy="3742006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A31B4A6-148F-4142-A0A2-E9F5E9B4F1E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867" y="3538647"/>
            <a:ext cx="4816133" cy="332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217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C88892-F06C-4D23-BD1B-BA692E4B0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809" y="1153551"/>
            <a:ext cx="10515600" cy="858129"/>
          </a:xfrm>
        </p:spPr>
        <p:txBody>
          <a:bodyPr>
            <a:noAutofit/>
          </a:bodyPr>
          <a:lstStyle/>
          <a:p>
            <a:pPr indent="457200" algn="ctr">
              <a:lnSpc>
                <a:spcPct val="100000"/>
              </a:lnSpc>
            </a:pPr>
            <a:r>
              <a:rPr lang="uk-UA" sz="2400" b="1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uk-UA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Спадкова інформація та функції ДНК 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Спадкова інформація, яка зберігається в ДНК, використовується клітиною у вигляді синтезованих продуктів (молекул РНК і білків). </a:t>
            </a:r>
            <a:r>
              <a:rPr lang="uk-UA" sz="2400" b="1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Реалізація цієї інформації відбувається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в кілька етапів — </a:t>
            </a:r>
            <a:r>
              <a:rPr lang="uk-UA" sz="2400" b="1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транскрипція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uk-UA" sz="2400" b="1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дозрівання РНК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і </a:t>
            </a:r>
            <a:r>
              <a:rPr lang="uk-UA" sz="2400" b="1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трансляція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uk-UA" sz="24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7EC47A3-BAD0-47F1-96AA-EF6C14E0D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217" y="2363371"/>
            <a:ext cx="11690253" cy="4375054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2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Спадкова інформація, яка зберігається в ДНК, використовується клітиною у вигляді синтезованих продуктів (молекул РНК і білків). </a:t>
            </a:r>
            <a:r>
              <a:rPr lang="uk-UA" sz="2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Реалізація цієї інформації відбувається</a:t>
            </a:r>
            <a:r>
              <a:rPr lang="uk-UA" sz="2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в кілька етапів — </a:t>
            </a:r>
            <a:r>
              <a:rPr lang="uk-UA" sz="2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транскрипція</a:t>
            </a:r>
            <a:r>
              <a:rPr lang="uk-UA" sz="2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uk-UA" sz="2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дозрівання РНК</a:t>
            </a:r>
            <a:r>
              <a:rPr lang="uk-UA" sz="2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і </a:t>
            </a:r>
            <a:r>
              <a:rPr lang="uk-UA" sz="2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трансляція</a:t>
            </a:r>
            <a:r>
              <a:rPr lang="uk-UA" sz="2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2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 етапи реалізації спадкової інформації:</a:t>
            </a:r>
            <a:endParaRPr lang="uk-UA" sz="23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2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uk-UA" sz="23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транскрипція </a:t>
            </a:r>
            <a:r>
              <a:rPr lang="uk-UA" sz="2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 </a:t>
            </a:r>
            <a:r>
              <a:rPr lang="uk-UA" sz="2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відбувається у прокаріотів — у цитоплазмі, в еукаріотів — у ядрі, мітохондріях і пластидах. Синтез ланцюга </a:t>
            </a:r>
            <a:r>
              <a:rPr lang="uk-UA" sz="23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іРНК</a:t>
            </a:r>
            <a:r>
              <a:rPr lang="uk-UA" sz="2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відбувається за зразком одного з ланцюгів ДНК на основі принципу </a:t>
            </a:r>
            <a:r>
              <a:rPr lang="uk-UA" sz="23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комплементарності</a:t>
            </a:r>
            <a:r>
              <a:rPr lang="uk-UA" sz="2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marL="0" lvl="0" indent="457200" algn="just">
              <a:lnSpc>
                <a:spcPct val="12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uk-UA" sz="23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дозрівання РНК (</a:t>
            </a:r>
            <a:r>
              <a:rPr lang="uk-UA" sz="2300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процесинг</a:t>
            </a:r>
            <a:r>
              <a:rPr lang="uk-UA" sz="23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uk-UA" sz="2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— відбувається в ядрі еукаріотичних клітин — з молекули </a:t>
            </a:r>
            <a:r>
              <a:rPr lang="uk-UA" sz="23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іРНК</a:t>
            </a:r>
            <a:r>
              <a:rPr lang="uk-UA" sz="2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видаляються </a:t>
            </a:r>
            <a:r>
              <a:rPr lang="uk-UA" sz="23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інтрони</a:t>
            </a:r>
            <a:r>
              <a:rPr lang="uk-UA" sz="2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а </a:t>
            </a:r>
            <a:r>
              <a:rPr lang="uk-UA" sz="23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екзони</a:t>
            </a:r>
            <a:r>
              <a:rPr lang="uk-UA" sz="2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сполучаються в одну молекулу </a:t>
            </a:r>
            <a:r>
              <a:rPr lang="uk-UA" sz="23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іРНК</a:t>
            </a:r>
            <a:r>
              <a:rPr lang="uk-UA" sz="2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marL="0" lvl="0" indent="457200" algn="just">
              <a:lnSpc>
                <a:spcPct val="12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uk-UA" sz="23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трансляція </a:t>
            </a:r>
            <a:r>
              <a:rPr lang="uk-UA" sz="23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у прокаріотів відбувається у цитоплазмі, в еукаріотів — у цитоплазмі, на гранулярній ендоплазматичній сітці, в мітохондріях і пластидах. Відбувається синтез молекул білка на рибосомі згідно з інформацією молекули РНК.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88839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6A82EBB-03D9-4867-8567-A6609E0B4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3557"/>
            <a:ext cx="10515600" cy="5853406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10000"/>
              </a:lnSpc>
              <a:buNone/>
            </a:pPr>
            <a:r>
              <a:rPr lang="uk-UA" sz="2400" b="1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Зазвичай, процес транскрипції генів поділяється на </a:t>
            </a:r>
            <a:r>
              <a:rPr lang="uk-UA" sz="2400" b="1" dirty="0">
                <a:solidFill>
                  <a:srgbClr val="76A9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sz="2400" b="1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стадії:</a:t>
            </a:r>
            <a:endParaRPr lang="uk-UA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1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uk-UA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початковій стадії 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транскрипції відбувається розплітання ДНК і зв'язування РНК-</a:t>
            </a:r>
            <a:r>
              <a:rPr lang="uk-UA" sz="240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полімерази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uk-UA" sz="240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промоторною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послідовністю гена, що є сигналом для початку транскрипції;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1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uk-UA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наступною (середня, проміжна) є стадія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під час якої нарощується ланцюг РНК, тобто відбувається послідовне приєднання </a:t>
            </a:r>
            <a:r>
              <a:rPr lang="uk-UA" sz="240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рибонуклеотидів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основі принципу </a:t>
            </a:r>
            <a:r>
              <a:rPr lang="uk-UA" sz="240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комплементарності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1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uk-UA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кінцевою стадією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40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транскипції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стадія завершення зчитування інформації з ДНК на РНК при досягнені </a:t>
            </a:r>
            <a:r>
              <a:rPr lang="uk-UA" sz="240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термінаторної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послідовності гена. Результатом є утворення первинної РНК (</a:t>
            </a:r>
            <a:r>
              <a:rPr lang="uk-UA" sz="240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проРНК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uk-UA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10000"/>
              </a:lnSpc>
              <a:buSzPts val="1000"/>
              <a:buNone/>
              <a:tabLst>
                <a:tab pos="457200" algn="l"/>
              </a:tabLst>
            </a:pP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 транскрипції в еукаріотичних клітинах відбувається дозрівання </a:t>
            </a:r>
            <a:r>
              <a:rPr lang="uk-UA" sz="240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проРНК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sz="240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процесинг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У результаті </a:t>
            </a:r>
            <a:r>
              <a:rPr lang="uk-UA" sz="240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процесингу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проРНК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перетворюється на зрілу інформаційну РНК (</a:t>
            </a:r>
            <a:r>
              <a:rPr lang="uk-UA" sz="240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іРНК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яка експортується з ядра до цитоплазми.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55637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4DBAE02-6B21-402D-9A64-81B29BBD2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9489"/>
            <a:ext cx="10515600" cy="5867474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клітинах </a:t>
            </a:r>
            <a:r>
              <a:rPr lang="uk-UA" sz="2400" b="1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регуляція реалізації генетичної інформації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може відбуватися за допомогою декількох механізмів: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uk-UA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перший механізм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— взаємодія продуктів регуляторних генів (зазвичай білків) з певними структурами генів: оператором, промотором або регуляторними ділянками. Це дозволяє змінювати швидкість роботи генів.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uk-UA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другий механізм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модифікація деяких нуклеотидів у ланцюжках ДНК. Якщо до них приєднується </a:t>
            </a:r>
            <a:r>
              <a:rPr lang="uk-UA" sz="240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метильний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радикал (</a:t>
            </a:r>
            <a:r>
              <a:rPr lang="uk-UA" sz="2400" dirty="0">
                <a:solidFill>
                  <a:srgbClr val="76A9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−CH3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то зчитування інформації з ділянки ДНК за таким нуклеотидом стає неможливим.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uk-UA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третій механізм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uk-UA" sz="2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пакування певних ділянок ДНК за допомогою білків таким чином, щоб з них не можна було зчитати спадкову інформацію.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5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0155F9-DBCA-4E1B-A973-24F57B8F3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Клітинний цикл</a:t>
            </a:r>
            <a:endParaRPr lang="uk-UA" sz="36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065F809-177B-41A7-92A7-D6314737F8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6609" y="1825624"/>
            <a:ext cx="6246056" cy="5032375"/>
          </a:xfrm>
        </p:spPr>
        <p:txBody>
          <a:bodyPr>
            <a:normAutofit fontScale="92500"/>
          </a:bodyPr>
          <a:lstStyle/>
          <a:p>
            <a:pPr marL="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rgbClr val="76A9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Клітинний</a:t>
            </a:r>
            <a:r>
              <a:rPr lang="uk-UA" sz="2200" b="1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(</a:t>
            </a:r>
            <a:r>
              <a:rPr lang="uk-UA" sz="2200" b="1" dirty="0">
                <a:solidFill>
                  <a:srgbClr val="76A9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життєвий</a:t>
            </a:r>
            <a:r>
              <a:rPr lang="uk-UA" sz="2200" b="1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 </a:t>
            </a:r>
            <a:r>
              <a:rPr lang="uk-UA" sz="2200" b="1" dirty="0">
                <a:solidFill>
                  <a:srgbClr val="76A9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цикл</a:t>
            </a:r>
            <a:r>
              <a:rPr lang="uk-UA" sz="2200" b="1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— це період існування клітини з моменту утворення до її загибелі або поділу.</a:t>
            </a:r>
          </a:p>
          <a:p>
            <a:pPr marL="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22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uk-UA" sz="22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2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різних видів організмів клітинний цикл займає різний час: у прокаріотів він триває </a:t>
            </a:r>
            <a:r>
              <a:rPr lang="uk-UA" sz="2200" dirty="0">
                <a:solidFill>
                  <a:srgbClr val="76A9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</a:t>
            </a:r>
            <a:r>
              <a:rPr lang="uk-UA" sz="22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— </a:t>
            </a:r>
            <a:r>
              <a:rPr lang="uk-UA" sz="2200" dirty="0">
                <a:solidFill>
                  <a:srgbClr val="76A9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30</a:t>
            </a:r>
            <a:r>
              <a:rPr lang="uk-UA" sz="22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хвилин, а в клітинах еукаріотів може тривати від </a:t>
            </a:r>
            <a:r>
              <a:rPr lang="uk-UA" sz="2200" dirty="0">
                <a:solidFill>
                  <a:srgbClr val="76A9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</a:t>
            </a:r>
            <a:r>
              <a:rPr lang="uk-UA" sz="22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до </a:t>
            </a:r>
            <a:r>
              <a:rPr lang="uk-UA" sz="2200" dirty="0">
                <a:solidFill>
                  <a:srgbClr val="76A9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</a:t>
            </a:r>
            <a:r>
              <a:rPr lang="uk-UA" sz="22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годин. У молодих організмах клітини діляться часто, потім поступово час між поділами збільшується. Деякі клітини взагалі втрачають здатність до поділу (нейрони, клітини серцевого м'яза).</a:t>
            </a:r>
            <a:br>
              <a:rPr lang="uk-UA" sz="22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2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br>
              <a:rPr lang="uk-UA" sz="22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2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Клітинний цикл складається з </a:t>
            </a:r>
            <a:r>
              <a:rPr lang="uk-UA" sz="2200" b="1" dirty="0">
                <a:solidFill>
                  <a:srgbClr val="76A9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інтерфази</a:t>
            </a:r>
            <a:r>
              <a:rPr lang="uk-UA" sz="22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та </a:t>
            </a:r>
            <a:r>
              <a:rPr lang="uk-UA" sz="2200" b="1" dirty="0">
                <a:solidFill>
                  <a:srgbClr val="76A9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поділу</a:t>
            </a:r>
            <a:r>
              <a:rPr lang="uk-UA" sz="22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BFFBED04-4462-4474-98B0-016F3DB21F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89525" y="2822919"/>
            <a:ext cx="4184650" cy="2556775"/>
          </a:xfrm>
        </p:spPr>
      </p:pic>
    </p:spTree>
    <p:extLst>
      <p:ext uri="{BB962C8B-B14F-4D97-AF65-F5344CB8AC3E}">
        <p14:creationId xmlns:p14="http://schemas.microsoft.com/office/powerpoint/2010/main" val="4104697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219F10D-E669-48AB-9689-CB656385DC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2598" y="464234"/>
            <a:ext cx="6264811" cy="5712729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000" b="1" dirty="0">
                <a:solidFill>
                  <a:srgbClr val="76A9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Інтерфаза</a:t>
            </a:r>
            <a:r>
              <a:rPr lang="uk-UA" sz="2000" b="1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— період життєдіяльності клітини між двома поділами (</a:t>
            </a:r>
            <a:r>
              <a:rPr lang="uk-UA" sz="2000" b="1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мітозами</a:t>
            </a:r>
            <a:r>
              <a:rPr lang="uk-UA" sz="2000" b="1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0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 час інтерфази клітина виконує свої функції та готується до поділу. Головний процес, що відбувається при цьому — </a:t>
            </a:r>
            <a:r>
              <a:rPr lang="uk-UA" sz="2000" b="1" dirty="0">
                <a:solidFill>
                  <a:srgbClr val="76A9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подвоєння ДНК</a:t>
            </a:r>
            <a:r>
              <a:rPr lang="uk-UA" sz="20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(реплікація). </a:t>
            </a:r>
            <a:br>
              <a:rPr lang="uk-UA" sz="20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0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Молекула ДНК </a:t>
            </a:r>
            <a:r>
              <a:rPr lang="uk-UA" sz="2000" b="1" dirty="0">
                <a:solidFill>
                  <a:srgbClr val="76A9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розкручується</a:t>
            </a:r>
            <a:r>
              <a:rPr lang="uk-UA" sz="20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за допомогою спеціального ферменту на дві нитки. </a:t>
            </a: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0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Фермент розриває водневі зв'язки між комплементарними нітроген </a:t>
            </a:r>
            <a:r>
              <a:rPr lang="uk-UA" sz="2000" dirty="0" err="1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умісними</a:t>
            </a:r>
            <a:r>
              <a:rPr lang="uk-UA" sz="20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основами.</a:t>
            </a:r>
            <a:br>
              <a:rPr lang="uk-UA" sz="20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0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Нитки ДНК розходяться.</a:t>
            </a:r>
            <a:br>
              <a:rPr lang="uk-UA" sz="20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0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 кожного нуклеотиду ниток ДНК, що роз'єдналися, фермент </a:t>
            </a:r>
            <a:r>
              <a:rPr lang="uk-UA" sz="2000" b="1" dirty="0">
                <a:solidFill>
                  <a:srgbClr val="76A9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ДНК-</a:t>
            </a:r>
            <a:r>
              <a:rPr lang="uk-UA" sz="2000" b="1" dirty="0" err="1">
                <a:solidFill>
                  <a:srgbClr val="76A9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полімераза</a:t>
            </a:r>
            <a:r>
              <a:rPr lang="uk-UA" sz="20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підлаштовує комплементарний нуклеотид.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  <p:pic>
        <p:nvPicPr>
          <p:cNvPr id="6" name="Місце для вмісту 5">
            <a:extLst>
              <a:ext uri="{FF2B5EF4-FFF2-40B4-BE49-F238E27FC236}">
                <a16:creationId xmlns:a16="http://schemas.microsoft.com/office/drawing/2014/main" id="{EE447281-78B7-4744-8241-75FCE73B830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27408" y="1097280"/>
            <a:ext cx="5401993" cy="3460652"/>
          </a:xfrm>
        </p:spPr>
      </p:pic>
    </p:spTree>
    <p:extLst>
      <p:ext uri="{BB962C8B-B14F-4D97-AF65-F5344CB8AC3E}">
        <p14:creationId xmlns:p14="http://schemas.microsoft.com/office/powerpoint/2010/main" val="4253378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526112-8D49-49DD-84E6-B4C80BF1A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Амітоз, мітоз, мейоз їх стадії та біологічне значення.</a:t>
            </a:r>
            <a:br>
              <a:rPr lang="uk-UA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433149D-CBDA-41D8-B0D9-0A463D553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Репродукція клітин в організмі людини може відбуватися шляхом мітозу (непрямий поділ) і амітозу (прямий поділ).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Мітоз — це поділ еукаріотичних клітин, внаслідок якого утворюються 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дочірні клітини з таким самим набором хромосом, що й у материнської клітини.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Мітоз у клітинному циклі відбувається після інтерфази, під час якої клітина росте, синтезує органічні сполуки, подвоює спадкову інформацію, запасає енергію та готується до мітозу.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88933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E95820F-7BC4-4211-BDD9-A5ABE290F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0"/>
            <a:ext cx="11788726" cy="68580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Мітоз умовно поділяють на 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фази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Профаза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— фаза конденсації хромосом. Основними процесами профази є: 1) конденсація (ущільнення) </a:t>
            </a:r>
            <a:r>
              <a:rPr lang="uk-UA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двохроматидних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хромосом; 2) розходження центріолей до полюсів; 3) зникнення ядерця; 4) розпад ядерної оболонки; 5) формування веретена поділу.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Метафаза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— фаза розташування хромосом на екваторі клітини. Спостерігається прикріплення коротких ниток веретена поділу до центромер і розташування </a:t>
            </a:r>
            <a:r>
              <a:rPr lang="uk-UA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двохроматидних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хромосом на екваторі клітини в один ряд.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Анафаза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— фаза розходження хромосом. В анафазі відбуваються скорочення ниток веретена поділу та розходження </a:t>
            </a:r>
            <a:r>
              <a:rPr lang="uk-UA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однохроматидних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хромосом до полюсів.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uk-UA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Телофаза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— фаза </a:t>
            </a:r>
            <a:r>
              <a:rPr lang="uk-UA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деконденсації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хромосом. Це свого роду «профаза навпаки», в якій відбуваються: 1) </a:t>
            </a:r>
            <a:r>
              <a:rPr lang="uk-UA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деконденсація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однохроматидних</a:t>
            </a: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хромосом; 2) розташування центріолей біля ядра; 3) формування ядерець; 4) утворення ядерної оболонки; 5) руйнування веретена поділу.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Біологічна роль мітозу полягає в точному відтворенні клітин, забезпеченні рівномірного розподілу хромосом материнської клітини між двома дочірніми клітинами і підтриманні сталості каріотипу. Мітоз є основою росту, регенерації й нестатевого розмноження організмів.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3742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228D638-3664-4436-B8D7-DBC0B33E3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542" y="253218"/>
            <a:ext cx="11662116" cy="6358597"/>
          </a:xfrm>
        </p:spPr>
        <p:txBody>
          <a:bodyPr>
            <a:normAutofit lnSpcReduction="10000"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uk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Амітоз — це прямий поділ клітин, що відбувається шляхом поділу ядра, без реплікації ДНК й конденсації хромосом та без утворення веретена поділу.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Він властивий високоспеціалізованим клітинам (нейронам,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хондроцитам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лейкоцитам крові, клітинам ендотелію кровоносних судин), клітинам пухлин, старіючим клітинам або клітинам, приреченим на загибель (</a:t>
            </a:r>
            <a:r>
              <a:rPr lang="uk-UA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наприклад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клітинам зародкових оболонок ссавців). Амітоз може супроводжуватись поділом клітини з утворенням двох клітин з приблизно однаковою спадковою інформацією, а може обмежуватись поділом ядра без поділу цитоплазми, що призводить до утворення </a:t>
            </a:r>
            <a:r>
              <a:rPr lang="uk-UA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дво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та багатоядерних клітин. Амітоз порівняно з мітозом трапляється рідше і відграє другорядну роль у клітинному поділі організмів, оскільки клітини після амітозу зберігають функціональну активність, поділятися уже не можуть. Біологічна роль амітозу — це швидке поповнення клітинних популяцій у процесі репаративної регенерації.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Мітоз є основним способом репродукції еукаріотичних клітин тіла, що визначає ріст, фізіологічну регенерацію та нестатеве розмноження еукаріотів; амітоз — трапляється рідше й забезпечує репаративну регенерацію.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27777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865BA-C448-4B52-97F3-4C116873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95" y="365126"/>
            <a:ext cx="11493305" cy="774358"/>
          </a:xfrm>
        </p:spPr>
        <p:txBody>
          <a:bodyPr>
            <a:normAutofit/>
          </a:bodyPr>
          <a:lstStyle/>
          <a:p>
            <a:r>
              <a:rPr lang="uk-UA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Гаметогенез в рослинних і тваринних організмах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1D2D467-8C2F-4441-BFCB-8798DABBB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139483"/>
            <a:ext cx="11371385" cy="5570805"/>
          </a:xfrm>
        </p:spPr>
        <p:txBody>
          <a:bodyPr>
            <a:normAutofit/>
          </a:bodyPr>
          <a:lstStyle/>
          <a:p>
            <a:pPr indent="457200" algn="just">
              <a:lnSpc>
                <a:spcPct val="150000"/>
              </a:lnSpc>
              <a:buNone/>
            </a:pP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Гаметогенез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це процес формування статевих клітин (гамет), який відбувається в рослинних та тваринних організмах, але має відмінності залежно від життєвого циклу організму. У тварин гаметогенез відбувається в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гонадах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(сім'яниках і яєчниках) і включає стадії розмноження, росту, дозрівання та формування, тоді як у рослин процес може мати свої особливості, зокрема, пов'язані з розвитком спорофіта та </a:t>
            </a: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гаметофіта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 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Гаметогенез у тварин: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457200" algn="just"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uk-UA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Овогенез</a:t>
            </a: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8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(утворення жіночих гамет): Починається з диплоїдних клітин (</a:t>
            </a:r>
            <a:r>
              <a:rPr lang="uk-UA" sz="18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овогоній</a:t>
            </a:r>
            <a:r>
              <a:rPr lang="uk-UA" sz="18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які діляться мітозом, утворюючи диплоїдні </a:t>
            </a:r>
            <a:r>
              <a:rPr lang="uk-UA" sz="18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овоцити</a:t>
            </a:r>
            <a:r>
              <a:rPr lang="uk-UA" sz="18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 </a:t>
            </a:r>
            <a:r>
              <a:rPr lang="uk-UA" sz="18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Овоцити</a:t>
            </a:r>
            <a:r>
              <a:rPr lang="uk-UA" sz="18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ростуть, накопичують поживні речовини, а потім проходять мейоз. Під час мейозу утворюються одна велика яйцеклітина та дрібні полярні тільця, які не беруть участі у заплідненні. </a:t>
            </a:r>
            <a:endParaRPr lang="uk-UA" sz="1800" spc="1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457200" algn="just">
              <a:lnSpc>
                <a:spcPct val="150000"/>
              </a:lnSpc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uk-UA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Сперматогенез </a:t>
            </a:r>
            <a:r>
              <a:rPr lang="uk-UA" sz="18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(утворення чоловічих гамет): Диплоїдні </a:t>
            </a:r>
            <a:r>
              <a:rPr lang="uk-UA" sz="18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сперматоцити</a:t>
            </a:r>
            <a:r>
              <a:rPr lang="uk-UA" sz="18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шляхом мітозу діляться на менші </a:t>
            </a:r>
            <a:r>
              <a:rPr lang="uk-UA" sz="18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сперматоцити</a:t>
            </a:r>
            <a:r>
              <a:rPr lang="uk-UA" sz="18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Ці клітини проходять мейоз, утворюючи </a:t>
            </a:r>
            <a:r>
              <a:rPr lang="uk-UA" sz="18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гаплоїдні</a:t>
            </a:r>
            <a:r>
              <a:rPr lang="uk-UA" sz="18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сперматиди</a:t>
            </a:r>
            <a:r>
              <a:rPr lang="uk-UA" sz="18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uk-UA" sz="18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Сперматиди</a:t>
            </a:r>
            <a:r>
              <a:rPr lang="uk-UA" sz="18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дозрівають, перетворюючись на рухливі сперматозоїди, які містять рівну кількість спадкової інформації. 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14631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79D7470-C8BC-43CF-A430-1DE6BF418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7963"/>
            <a:ext cx="10515600" cy="5769000"/>
          </a:xfrm>
        </p:spPr>
        <p:txBody>
          <a:bodyPr/>
          <a:lstStyle/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Гаметогенез у рослин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Процес утворення гамет у рослин залежить від типу життєвого циклу. 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рослин відбувається чергування поколінь: спорофіта (диплоїдна стадія) та </a:t>
            </a:r>
            <a:r>
              <a:rPr lang="uk-UA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гаметофіта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uk-UA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гаплоїдна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стадія). 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Утворення гамет відбувається на стадії </a:t>
            </a:r>
            <a:r>
              <a:rPr lang="uk-UA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гаметофіта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де диплоїдні клітини спорофіта діляться шляхом мейозу, утворюючи </a:t>
            </a:r>
            <a:r>
              <a:rPr lang="uk-UA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гаплоїдні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спори, з яких розвиваються </a:t>
            </a:r>
            <a:r>
              <a:rPr lang="uk-UA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гаметофіти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 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uk-UA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Гаметофіти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потім формують чоловічі та жіночі статеві клітини (гамети) шляхом мітозу. 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27687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33E2B03-7EBB-4F83-A38E-EE7C0A0C8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69" y="450166"/>
            <a:ext cx="10861431" cy="5936566"/>
          </a:xfrm>
        </p:spPr>
        <p:txBody>
          <a:bodyPr>
            <a:normAutofit/>
          </a:bodyPr>
          <a:lstStyle/>
          <a:p>
            <a:pPr marL="0" indent="45720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Відмінності між гаметогенезом у тварин і рослин</a:t>
            </a:r>
            <a:endParaRPr lang="uk-UA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Місце мейозу: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тварин мейоз відбувається безпосередньо при формуванні гамет. У рослин мейоз є частиною життєвого циклу, що призводить до утворення спор, з яких далі розвиваються </a:t>
            </a:r>
            <a:r>
              <a:rPr lang="uk-UA" sz="24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гаметофіти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що формують гамети. 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Тип клітин: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тварин гамети розвиваються в </a:t>
            </a:r>
            <a:r>
              <a:rPr lang="uk-UA" sz="24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гонадах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(сім'яниках та яєчниках). У рослин гамети утворюються на </a:t>
            </a:r>
            <a:r>
              <a:rPr lang="uk-UA" sz="24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гаметофітах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які є окремими поколіннями в життєвому циклі. 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Розмір і форма гамет: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Яйцеклітини тварин мають великий розмір, тоді як сперматозоїди є дрібними і рухливими. У рослин також є відмінності в розмірах і формі гамет. </a:t>
            </a:r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88270715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136</TotalTime>
  <Words>229</Words>
  <Application>Microsoft Office PowerPoint</Application>
  <PresentationFormat>Широкий екран</PresentationFormat>
  <Paragraphs>67</Paragraphs>
  <Slides>18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18</vt:i4>
      </vt:variant>
    </vt:vector>
  </HeadingPairs>
  <TitlesOfParts>
    <vt:vector size="24" baseType="lpstr">
      <vt:lpstr>Arial</vt:lpstr>
      <vt:lpstr>Times New Roman</vt:lpstr>
      <vt:lpstr>Trebuchet MS</vt:lpstr>
      <vt:lpstr>Wingdings</vt:lpstr>
      <vt:lpstr>Wingdings 3</vt:lpstr>
      <vt:lpstr>Грань</vt:lpstr>
      <vt:lpstr>Презентація PowerPoint</vt:lpstr>
      <vt:lpstr>Презентація PowerPoint</vt:lpstr>
      <vt:lpstr>За допомогою нестатевого розмноження (спорами) розмножуються мохоподібні, плауноподібні, папоротеподібні, хвощеподібні. </vt:lpstr>
      <vt:lpstr>Презентація PowerPoint</vt:lpstr>
      <vt:lpstr>Презентація PowerPoint</vt:lpstr>
      <vt:lpstr>Статеве розмноження — забезпечує утворення насіння в покритонасінних рослин.</vt:lpstr>
      <vt:lpstr>Презентація PowerPoint</vt:lpstr>
      <vt:lpstr>2. Спадкова інформація та функції ДНК  Спадкова інформація, яка зберігається в ДНК, використовується клітиною у вигляді синтезованих продуктів (молекул РНК і білків). Реалізація цієї інформації відбувається в кілька етапів — транскрипція, дозрівання РНК і трансляція. </vt:lpstr>
      <vt:lpstr>Презентація PowerPoint</vt:lpstr>
      <vt:lpstr>Презентація PowerPoint</vt:lpstr>
      <vt:lpstr>3. Клітинний цикл</vt:lpstr>
      <vt:lpstr>Презентація PowerPoint</vt:lpstr>
      <vt:lpstr>4. Амітоз, мітоз, мейоз їх стадії та біологічне значення. </vt:lpstr>
      <vt:lpstr>Презентація PowerPoint</vt:lpstr>
      <vt:lpstr>Презентація PowerPoint</vt:lpstr>
      <vt:lpstr>5. Гаметогенез в рослинних і тваринних організмах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Lenovo</dc:creator>
  <cp:lastModifiedBy>Natalya</cp:lastModifiedBy>
  <cp:revision>12</cp:revision>
  <dcterms:created xsi:type="dcterms:W3CDTF">2025-09-04T07:06:01Z</dcterms:created>
  <dcterms:modified xsi:type="dcterms:W3CDTF">2026-09-16T06:26:04Z</dcterms:modified>
</cp:coreProperties>
</file>