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315" r:id="rId3"/>
    <p:sldId id="371" r:id="rId4"/>
    <p:sldId id="337" r:id="rId5"/>
    <p:sldId id="356" r:id="rId6"/>
    <p:sldId id="343" r:id="rId7"/>
    <p:sldId id="357" r:id="rId8"/>
    <p:sldId id="372" r:id="rId9"/>
    <p:sldId id="358" r:id="rId10"/>
    <p:sldId id="359" r:id="rId11"/>
    <p:sldId id="366" r:id="rId12"/>
    <p:sldId id="367" r:id="rId13"/>
    <p:sldId id="368" r:id="rId14"/>
    <p:sldId id="369" r:id="rId15"/>
    <p:sldId id="340" r:id="rId16"/>
    <p:sldId id="344" r:id="rId17"/>
    <p:sldId id="345" r:id="rId18"/>
    <p:sldId id="346" r:id="rId19"/>
    <p:sldId id="373" r:id="rId20"/>
    <p:sldId id="347" r:id="rId21"/>
    <p:sldId id="348" r:id="rId22"/>
    <p:sldId id="339" r:id="rId23"/>
    <p:sldId id="350" r:id="rId24"/>
    <p:sldId id="351" r:id="rId25"/>
    <p:sldId id="374" r:id="rId26"/>
    <p:sldId id="380" r:id="rId27"/>
    <p:sldId id="381" r:id="rId28"/>
    <p:sldId id="382" r:id="rId29"/>
    <p:sldId id="383" r:id="rId30"/>
    <p:sldId id="384" r:id="rId31"/>
    <p:sldId id="385" r:id="rId32"/>
    <p:sldId id="386" r:id="rId33"/>
    <p:sldId id="387" r:id="rId34"/>
    <p:sldId id="388" r:id="rId35"/>
    <p:sldId id="389" r:id="rId36"/>
    <p:sldId id="390" r:id="rId37"/>
    <p:sldId id="314"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4707" autoAdjust="0"/>
  </p:normalViewPr>
  <p:slideViewPr>
    <p:cSldViewPr snapToGrid="0">
      <p:cViewPr varScale="1">
        <p:scale>
          <a:sx n="111" d="100"/>
          <a:sy n="111" d="100"/>
        </p:scale>
        <p:origin x="534" y="102"/>
      </p:cViewPr>
      <p:guideLst>
        <p:guide orient="horz" pos="2160"/>
        <p:guide pos="3840"/>
      </p:guideLst>
    </p:cSldViewPr>
  </p:slideViewPr>
  <p:outlineViewPr>
    <p:cViewPr>
      <p:scale>
        <a:sx n="33" d="100"/>
        <a:sy n="33" d="100"/>
      </p:scale>
      <p:origin x="0" y="-6265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4CD47-767D-4E53-A1DC-F683C0928671}" type="datetimeFigureOut">
              <a:rPr lang="ru-RU" smtClean="0"/>
              <a:t>19.09.2026</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FDDAE-6B10-4E95-A1E6-8F9C3C572827}" type="slidenum">
              <a:rPr lang="ru-RU" smtClean="0"/>
              <a:t>‹#›</a:t>
            </a:fld>
            <a:endParaRPr lang="ru-RU"/>
          </a:p>
        </p:txBody>
      </p:sp>
    </p:spTree>
    <p:extLst>
      <p:ext uri="{BB962C8B-B14F-4D97-AF65-F5344CB8AC3E}">
        <p14:creationId xmlns:p14="http://schemas.microsoft.com/office/powerpoint/2010/main" val="1078992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2724300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392341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245150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p>
            <a:fld id="{777B0B6A-BA96-4644-98E1-3917F92EBE96}" type="datetimeFigureOut">
              <a:rPr lang="ru-RU" smtClean="0"/>
              <a:t>19.09.2026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1538057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p>
            <a:fld id="{777B0B6A-BA96-4644-98E1-3917F92EBE96}" type="datetimeFigureOut">
              <a:rPr lang="ru-RU" smtClean="0"/>
              <a:t>19.09.2026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88990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p>
            <a:fld id="{777B0B6A-BA96-4644-98E1-3917F92EBE96}" type="datetimeFigureOut">
              <a:rPr lang="ru-RU" smtClean="0"/>
              <a:t>19.09.2026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88159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7B0B6A-BA96-4644-98E1-3917F92EBE96}" type="datetimeFigureOut">
              <a:rPr lang="ru-RU" smtClean="0"/>
              <a:t>19.09.2026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798937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7B0B6A-BA96-4644-98E1-3917F92EBE96}" type="datetimeFigureOut">
              <a:rPr lang="ru-RU" smtClean="0"/>
              <a:t>19.09.2026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64878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7B0B6A-BA96-4644-98E1-3917F92EBE96}" type="datetimeFigureOut">
              <a:rPr lang="ru-RU" smtClean="0"/>
              <a:t>19.09.2026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1367802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334210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507043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B0B6A-BA96-4644-98E1-3917F92EBE96}" type="datetimeFigureOut">
              <a:rPr lang="ru-RU" smtClean="0"/>
              <a:t>19.09.2026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8CF3D-41FB-4D90-8FD0-E63126F572D6}" type="slidenum">
              <a:rPr lang="ru-RU" smtClean="0"/>
              <a:t>‹#›</a:t>
            </a:fld>
            <a:endParaRPr lang="ru-RU"/>
          </a:p>
        </p:txBody>
      </p:sp>
    </p:spTree>
    <p:extLst>
      <p:ext uri="{BB962C8B-B14F-4D97-AF65-F5344CB8AC3E}">
        <p14:creationId xmlns:p14="http://schemas.microsoft.com/office/powerpoint/2010/main" val="3145068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https://docs.python.org/3/library/traceback.html" TargetMode="External"/><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docs.python.org/3/library/logging.html#logrecord-attributes"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docs.python.org/3/library/datetime.html#strftime-and-strptime-behavior"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58197" y="1800399"/>
            <a:ext cx="8626414" cy="2254016"/>
          </a:xfrm>
        </p:spPr>
        <p:txBody>
          <a:bodyPr>
            <a:normAutofit/>
          </a:bodyPr>
          <a:lstStyle/>
          <a:p>
            <a:r>
              <a:rPr lang="uk-UA" sz="4400" b="1" noProof="0" dirty="0">
                <a:latin typeface="+mj-lt"/>
              </a:rPr>
              <a:t>Лекція </a:t>
            </a:r>
            <a:r>
              <a:rPr lang="uk-UA" sz="4400" b="1" noProof="0" dirty="0">
                <a:effectLst/>
                <a:latin typeface="+mj-lt"/>
                <a:ea typeface="Times New Roman" panose="02020603050405020304" pitchFamily="18" charset="0"/>
              </a:rPr>
              <a:t>11:</a:t>
            </a:r>
          </a:p>
          <a:p>
            <a:br>
              <a:rPr lang="uk-UA" sz="4400" b="1" noProof="0" dirty="0">
                <a:effectLst/>
                <a:latin typeface="+mj-lt"/>
                <a:ea typeface="Times New Roman" panose="02020603050405020304" pitchFamily="18" charset="0"/>
              </a:rPr>
            </a:br>
            <a:r>
              <a:rPr lang="uk-UA" sz="4400" b="1" noProof="0" dirty="0">
                <a:effectLst/>
                <a:latin typeface="+mj-lt"/>
                <a:ea typeface="Times New Roman" panose="02020603050405020304" pitchFamily="18" charset="0"/>
              </a:rPr>
              <a:t> Обробка виняткових ситуацій </a:t>
            </a:r>
            <a:endParaRPr lang="uk-UA" sz="4400" b="1" noProof="0" dirty="0">
              <a:latin typeface="+mj-lt"/>
            </a:endParaRPr>
          </a:p>
        </p:txBody>
      </p:sp>
    </p:spTree>
    <p:extLst>
      <p:ext uri="{BB962C8B-B14F-4D97-AF65-F5344CB8AC3E}">
        <p14:creationId xmlns:p14="http://schemas.microsoft.com/office/powerpoint/2010/main" val="249876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buNone/>
            </a:pPr>
            <a:r>
              <a:rPr lang="uk-UA" sz="1800" b="1" dirty="0"/>
              <a:t>Виняткові ситуації </a:t>
            </a:r>
            <a:r>
              <a:rPr lang="uk-UA" sz="1800" dirty="0"/>
              <a:t>або </a:t>
            </a:r>
            <a:r>
              <a:rPr lang="uk-UA" sz="1800" b="1" dirty="0"/>
              <a:t>винятки (</a:t>
            </a:r>
            <a:r>
              <a:rPr lang="en-US" sz="1800" b="1" dirty="0"/>
              <a:t>exceptions)</a:t>
            </a:r>
            <a:r>
              <a:rPr lang="en-US" sz="1800" dirty="0"/>
              <a:t> - </a:t>
            </a:r>
            <a:r>
              <a:rPr lang="uk-UA" sz="1800" dirty="0"/>
              <a:t>це помилки, виявлені під час виконання. </a:t>
            </a:r>
          </a:p>
          <a:p>
            <a:pPr marL="0" indent="0">
              <a:buNone/>
            </a:pPr>
            <a:r>
              <a:rPr lang="uk-UA" sz="1800" dirty="0"/>
              <a:t>Наприклад, до чого призведе спроба читання неіснуючого файлу? Або якщо файл був випадково видалений поки програма працювала? Такі ситуації обробляються за допомогою винятків. Якщо ж </a:t>
            </a:r>
            <a:r>
              <a:rPr lang="en-US" sz="1800" dirty="0"/>
              <a:t>Python </a:t>
            </a:r>
            <a:r>
              <a:rPr lang="uk-UA" sz="1800" dirty="0"/>
              <a:t>не може зрозуміти, як обійти ситуацію, що склалася, то йому не залишається нічого окрім як підняти руки і повідомити, що виявив помилку. </a:t>
            </a:r>
          </a:p>
          <a:p>
            <a:pPr marL="0" indent="0">
              <a:buNone/>
            </a:pPr>
            <a:r>
              <a:rPr lang="ru-RU" sz="1800" dirty="0"/>
              <a:t>Загалом, винятки необхідні, щоб повідомляти програмісту про помилки.</a:t>
            </a:r>
          </a:p>
          <a:p>
            <a:pPr marL="0" indent="0">
              <a:buNone/>
            </a:pPr>
            <a:r>
              <a:rPr lang="ru-RU" sz="1800" dirty="0"/>
              <a:t>Найпростіший приклад винятки - ділення на нуль: </a:t>
            </a:r>
          </a:p>
          <a:p>
            <a:pPr marL="0" indent="0">
              <a:buNone/>
            </a:pPr>
            <a:endParaRPr lang="uk-UA" sz="1800" dirty="0"/>
          </a:p>
          <a:p>
            <a:pPr marL="0" indent="0">
              <a:buNone/>
            </a:pPr>
            <a:endParaRPr lang="uk-UA" sz="1800" dirty="0"/>
          </a:p>
          <a:p>
            <a:pPr marL="0" indent="0">
              <a:buNone/>
            </a:pPr>
            <a:endParaRPr lang="uk-UA" sz="1800" dirty="0"/>
          </a:p>
          <a:p>
            <a:pPr marL="0" indent="0">
              <a:buNone/>
            </a:pPr>
            <a:r>
              <a:rPr lang="en-US" sz="1800" b="1" dirty="0" err="1"/>
              <a:t>Traceback</a:t>
            </a:r>
            <a:r>
              <a:rPr lang="en-US" sz="1800" b="1" dirty="0"/>
              <a:t> </a:t>
            </a:r>
            <a:endParaRPr lang="uk-UA" sz="1800" b="1" dirty="0"/>
          </a:p>
          <a:p>
            <a:pPr marL="0" indent="0">
              <a:buNone/>
            </a:pPr>
            <a:r>
              <a:rPr lang="uk-UA" sz="1800" dirty="0"/>
              <a:t>У великій програмі винятки часто виникають всередині. Щоб спростити програмісту розуміння помилки і причини такої поведінки </a:t>
            </a:r>
            <a:r>
              <a:rPr lang="en-US" sz="1800" dirty="0"/>
              <a:t>Python </a:t>
            </a:r>
            <a:r>
              <a:rPr lang="uk-UA" sz="1800" dirty="0"/>
              <a:t>пропонує </a:t>
            </a:r>
            <a:r>
              <a:rPr lang="en-US" sz="1800" dirty="0" err="1"/>
              <a:t>Traceback</a:t>
            </a:r>
            <a:r>
              <a:rPr lang="en-US" sz="1800" dirty="0"/>
              <a:t> </a:t>
            </a:r>
            <a:r>
              <a:rPr lang="uk-UA" sz="1800" dirty="0"/>
              <a:t>або в сленгу - </a:t>
            </a:r>
            <a:r>
              <a:rPr lang="uk-UA" sz="1800" dirty="0" err="1"/>
              <a:t>трейс</a:t>
            </a:r>
            <a:r>
              <a:rPr lang="uk-UA" sz="1800" dirty="0"/>
              <a:t>. Кожний виняток містить коротку, але при цьому повну, інформацію про місце появи помилки. За </a:t>
            </a:r>
            <a:r>
              <a:rPr lang="uk-UA" sz="1800" dirty="0" err="1"/>
              <a:t>трейсом</a:t>
            </a:r>
            <a:r>
              <a:rPr lang="uk-UA" sz="1800" dirty="0"/>
              <a:t> знайти і виправити помилку стає простіше. </a:t>
            </a:r>
          </a:p>
          <a:p>
            <a:pPr marL="0" indent="0">
              <a:buNone/>
            </a:pPr>
            <a:endParaRPr lang="uk-UA" sz="1800" dirty="0"/>
          </a:p>
          <a:p>
            <a:pPr marL="0" indent="0">
              <a:buNone/>
            </a:pPr>
            <a:endParaRPr lang="ru-RU" sz="2000" dirty="0"/>
          </a:p>
        </p:txBody>
      </p:sp>
      <p:sp>
        <p:nvSpPr>
          <p:cNvPr id="2" name="Rectangle 1"/>
          <p:cNvSpPr/>
          <p:nvPr/>
        </p:nvSpPr>
        <p:spPr>
          <a:xfrm>
            <a:off x="186267" y="194733"/>
            <a:ext cx="11785600" cy="584775"/>
          </a:xfrm>
          <a:prstGeom prst="rect">
            <a:avLst/>
          </a:prstGeom>
        </p:spPr>
        <p:txBody>
          <a:bodyPr wrap="square">
            <a:spAutoFit/>
          </a:bodyPr>
          <a:lstStyle/>
          <a:p>
            <a:endParaRPr lang="uk-UA" sz="1600" dirty="0"/>
          </a:p>
          <a:p>
            <a:endParaRPr lang="ru-RU" sz="1600" dirty="0"/>
          </a:p>
        </p:txBody>
      </p:sp>
      <p:sp>
        <p:nvSpPr>
          <p:cNvPr id="5" name="Rectangle 2"/>
          <p:cNvSpPr>
            <a:spLocks noChangeArrowheads="1"/>
          </p:cNvSpPr>
          <p:nvPr/>
        </p:nvSpPr>
        <p:spPr bwMode="auto">
          <a:xfrm>
            <a:off x="279400" y="2227590"/>
            <a:ext cx="998991"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1561570" y="2184072"/>
            <a:ext cx="6410325" cy="1133475"/>
          </a:xfrm>
          <a:prstGeom prst="rect">
            <a:avLst/>
          </a:prstGeom>
        </p:spPr>
      </p:pic>
      <p:sp>
        <p:nvSpPr>
          <p:cNvPr id="8" name="Rectangle 7"/>
          <p:cNvSpPr/>
          <p:nvPr/>
        </p:nvSpPr>
        <p:spPr>
          <a:xfrm>
            <a:off x="8255074" y="2335311"/>
            <a:ext cx="3496659" cy="830997"/>
          </a:xfrm>
          <a:prstGeom prst="rect">
            <a:avLst/>
          </a:prstGeom>
        </p:spPr>
        <p:txBody>
          <a:bodyPr wrap="square">
            <a:spAutoFit/>
          </a:bodyPr>
          <a:lstStyle/>
          <a:p>
            <a:r>
              <a:rPr lang="ru-RU" sz="1600" i="1" dirty="0"/>
              <a:t>В даному випадку інтерпретатор повідомив про винятки ZeroDivisionError - ділення на нуль. </a:t>
            </a:r>
          </a:p>
        </p:txBody>
      </p:sp>
      <p:sp>
        <p:nvSpPr>
          <p:cNvPr id="10" name="Rectangle 3"/>
          <p:cNvSpPr>
            <a:spLocks noChangeArrowheads="1"/>
          </p:cNvSpPr>
          <p:nvPr/>
        </p:nvSpPr>
        <p:spPr bwMode="auto">
          <a:xfrm>
            <a:off x="279400" y="4600601"/>
            <a:ext cx="1053494"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"1"</a:t>
            </a:r>
            <a:br>
              <a:rPr kumimoji="0" lang="ru-RU" altLang="ru-RU" sz="1400" b="0" i="0" u="none" strike="noStrike" cap="none" normalizeH="0" baseline="0">
                <a:ln>
                  <a:noFill/>
                </a:ln>
                <a:solidFill>
                  <a:srgbClr val="C3E88D"/>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pic>
        <p:nvPicPr>
          <p:cNvPr id="11" name="Picture 10"/>
          <p:cNvPicPr>
            <a:picLocks noChangeAspect="1"/>
          </p:cNvPicPr>
          <p:nvPr/>
        </p:nvPicPr>
        <p:blipFill>
          <a:blip r:embed="rId3"/>
          <a:stretch>
            <a:fillRect/>
          </a:stretch>
        </p:blipFill>
        <p:spPr>
          <a:xfrm>
            <a:off x="1561570" y="4600601"/>
            <a:ext cx="5313363" cy="873857"/>
          </a:xfrm>
          <a:prstGeom prst="rect">
            <a:avLst/>
          </a:prstGeom>
        </p:spPr>
      </p:pic>
      <p:sp>
        <p:nvSpPr>
          <p:cNvPr id="12" name="Rectangle 11"/>
          <p:cNvSpPr/>
          <p:nvPr/>
        </p:nvSpPr>
        <p:spPr>
          <a:xfrm>
            <a:off x="7035799" y="4578402"/>
            <a:ext cx="4538134" cy="738664"/>
          </a:xfrm>
          <a:prstGeom prst="rect">
            <a:avLst/>
          </a:prstGeom>
        </p:spPr>
        <p:txBody>
          <a:bodyPr wrap="square">
            <a:spAutoFit/>
          </a:bodyPr>
          <a:lstStyle/>
          <a:p>
            <a:r>
              <a:rPr lang="ru-RU" sz="1400" i="1" dirty="0"/>
              <a:t>В цьому прикладі при спробі скласти ціле число і рядок отримуємо виняток TypeError. В описі відразу ж стає зрозуміло, що було написано не так. </a:t>
            </a:r>
          </a:p>
        </p:txBody>
      </p:sp>
      <p:sp>
        <p:nvSpPr>
          <p:cNvPr id="13" name="Rectangle 4"/>
          <p:cNvSpPr>
            <a:spLocks noChangeArrowheads="1"/>
          </p:cNvSpPr>
          <p:nvPr/>
        </p:nvSpPr>
        <p:spPr bwMode="auto">
          <a:xfrm>
            <a:off x="279400" y="5935990"/>
            <a:ext cx="1133644"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"qwerty"</a:t>
            </a:r>
            <a:br>
              <a:rPr kumimoji="0" lang="ru-RU" altLang="ru-RU" sz="1400" b="0" i="0" u="none" strike="noStrike" cap="none" normalizeH="0" baseline="0">
                <a:ln>
                  <a:noFill/>
                </a:ln>
                <a:solidFill>
                  <a:srgbClr val="C3E88D"/>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pic>
        <p:nvPicPr>
          <p:cNvPr id="14" name="Picture 13"/>
          <p:cNvPicPr>
            <a:picLocks noChangeAspect="1"/>
          </p:cNvPicPr>
          <p:nvPr/>
        </p:nvPicPr>
        <p:blipFill>
          <a:blip r:embed="rId4"/>
          <a:stretch>
            <a:fillRect/>
          </a:stretch>
        </p:blipFill>
        <p:spPr>
          <a:xfrm>
            <a:off x="1561570" y="5779055"/>
            <a:ext cx="5313362" cy="841878"/>
          </a:xfrm>
          <a:prstGeom prst="rect">
            <a:avLst/>
          </a:prstGeom>
        </p:spPr>
      </p:pic>
      <p:sp>
        <p:nvSpPr>
          <p:cNvPr id="15" name="Rectangle 14"/>
          <p:cNvSpPr/>
          <p:nvPr/>
        </p:nvSpPr>
        <p:spPr>
          <a:xfrm>
            <a:off x="7035799" y="5812879"/>
            <a:ext cx="4842934" cy="523220"/>
          </a:xfrm>
          <a:prstGeom prst="rect">
            <a:avLst/>
          </a:prstGeom>
        </p:spPr>
        <p:txBody>
          <a:bodyPr wrap="square">
            <a:spAutoFit/>
          </a:bodyPr>
          <a:lstStyle/>
          <a:p>
            <a:r>
              <a:rPr lang="ru-RU" sz="1400" i="1" dirty="0"/>
              <a:t>Приведення рядк</a:t>
            </a:r>
            <a:r>
              <a:rPr lang="uk-UA" sz="1400" i="1" dirty="0"/>
              <a:t>а</a:t>
            </a:r>
            <a:r>
              <a:rPr lang="ru-RU" sz="1400" i="1" dirty="0"/>
              <a:t> до цілого числа призводить до винятки ValueError. </a:t>
            </a:r>
          </a:p>
        </p:txBody>
      </p:sp>
    </p:spTree>
    <p:extLst>
      <p:ext uri="{BB962C8B-B14F-4D97-AF65-F5344CB8AC3E}">
        <p14:creationId xmlns:p14="http://schemas.microsoft.com/office/powerpoint/2010/main" val="1415609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5835" y="242047"/>
            <a:ext cx="11609294" cy="6427694"/>
          </a:xfrm>
        </p:spPr>
        <p:txBody>
          <a:bodyPr>
            <a:normAutofit fontScale="92500" lnSpcReduction="10000"/>
          </a:bodyPr>
          <a:lstStyle/>
          <a:p>
            <a:pPr marL="0" indent="0" algn="ctr">
              <a:buNone/>
            </a:pPr>
            <a:r>
              <a:rPr lang="ru-RU" sz="2000" b="1" dirty="0"/>
              <a:t>Як </a:t>
            </a:r>
            <a:r>
              <a:rPr lang="ru-RU" sz="2000" b="1" dirty="0" err="1"/>
              <a:t>читати</a:t>
            </a:r>
            <a:r>
              <a:rPr lang="ru-RU" sz="2000" b="1" dirty="0"/>
              <a:t> </a:t>
            </a:r>
            <a:r>
              <a:rPr lang="en-US" sz="2000" b="1" dirty="0" err="1"/>
              <a:t>Traceback</a:t>
            </a:r>
            <a:r>
              <a:rPr lang="uk-UA" sz="2000" b="1" dirty="0"/>
              <a:t>?</a:t>
            </a:r>
          </a:p>
          <a:p>
            <a:pPr marL="0" indent="0">
              <a:buNone/>
            </a:pPr>
            <a:r>
              <a:rPr lang="uk-UA" sz="2000" dirty="0"/>
              <a:t>В кожному  </a:t>
            </a:r>
            <a:r>
              <a:rPr lang="uk-UA" sz="2000" dirty="0" err="1"/>
              <a:t>трейсі</a:t>
            </a:r>
            <a:r>
              <a:rPr lang="uk-UA" sz="2000" dirty="0"/>
              <a:t> є кілька розділів. Діаграма нижче виділяє ці частини: </a:t>
            </a:r>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r>
              <a:rPr lang="uk-UA" sz="2000" dirty="0"/>
              <a:t>Краще читати </a:t>
            </a:r>
            <a:r>
              <a:rPr lang="uk-UA" sz="2000" dirty="0" err="1"/>
              <a:t>трейс</a:t>
            </a:r>
            <a:r>
              <a:rPr lang="uk-UA" sz="2000" dirty="0"/>
              <a:t> знизу вгору: </a:t>
            </a:r>
          </a:p>
          <a:p>
            <a:r>
              <a:rPr lang="uk-UA" sz="2000" b="1" dirty="0"/>
              <a:t>Синя рамка: </a:t>
            </a:r>
            <a:r>
              <a:rPr lang="uk-UA" sz="2000" dirty="0"/>
              <a:t>Останній рядок трасування є рядком повідомлення про помилку. Він містить ім'я винятку, який було викликано.</a:t>
            </a:r>
          </a:p>
          <a:p>
            <a:r>
              <a:rPr lang="uk-UA" sz="2000" b="1" dirty="0"/>
              <a:t>Зелена рамка: </a:t>
            </a:r>
            <a:r>
              <a:rPr lang="uk-UA" sz="2000" dirty="0"/>
              <a:t>Після імені винятку з'являється повідомлення про помилку. Це повідомлення зазвичай містить корисну інформацію для розуміння причини виникнення винятку. </a:t>
            </a:r>
          </a:p>
          <a:p>
            <a:r>
              <a:rPr lang="uk-UA" sz="2000" b="1" dirty="0"/>
              <a:t>Жовта рамка: </a:t>
            </a:r>
            <a:r>
              <a:rPr lang="uk-UA" sz="2000" dirty="0"/>
              <a:t>Далі по трасуванню йдуть різні виклики функцій, що переміщаються знизу вгору. Ці виклики представлені дворядковими записами для кожного виклику. Перший рядок кожного виклику містить інформацію, таку як ім'я файлу, номер рядка та ім'я модуля, це вказує, де можна знайти код. </a:t>
            </a:r>
          </a:p>
          <a:p>
            <a:r>
              <a:rPr lang="uk-UA" sz="2000" b="1" dirty="0"/>
              <a:t>Червона рамка: </a:t>
            </a:r>
            <a:r>
              <a:rPr lang="uk-UA" sz="2000" dirty="0"/>
              <a:t>Другий рядок для цих викликів містить фактичний код, який був виконаний. </a:t>
            </a:r>
            <a:endParaRPr lang="ru-RU" sz="2000" dirty="0"/>
          </a:p>
        </p:txBody>
      </p:sp>
      <p:pic>
        <p:nvPicPr>
          <p:cNvPr id="5122" name="Picture 2" descr="https://webdevblog.ru/wp-content/uploads/2019/08/traceba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63" y="1156820"/>
            <a:ext cx="6783107" cy="252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37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lgn="ctr">
              <a:spcBef>
                <a:spcPts val="0"/>
              </a:spcBef>
              <a:buNone/>
            </a:pPr>
            <a:r>
              <a:rPr lang="uk-UA" sz="1800" b="1" dirty="0"/>
              <a:t>Використання винятків </a:t>
            </a:r>
          </a:p>
          <a:p>
            <a:pPr marL="0" indent="0">
              <a:spcBef>
                <a:spcPts val="0"/>
              </a:spcBef>
              <a:buNone/>
            </a:pPr>
            <a:r>
              <a:rPr lang="uk-UA" sz="1800" b="1" dirty="0"/>
              <a:t>Обробка винятків </a:t>
            </a:r>
            <a:endParaRPr lang="en-US" sz="1800" b="1" dirty="0"/>
          </a:p>
          <a:p>
            <a:pPr marL="0" indent="0">
              <a:spcBef>
                <a:spcPts val="0"/>
              </a:spcBef>
              <a:buNone/>
            </a:pPr>
            <a:endParaRPr lang="en-US" sz="1800" b="1" dirty="0"/>
          </a:p>
          <a:p>
            <a:pPr marL="0" indent="0">
              <a:spcBef>
                <a:spcPts val="0"/>
              </a:spcBef>
              <a:buNone/>
            </a:pPr>
            <a:endParaRPr lang="en-US" sz="1800" b="1" dirty="0"/>
          </a:p>
          <a:p>
            <a:pPr marL="0" indent="0">
              <a:spcBef>
                <a:spcPts val="0"/>
              </a:spcBef>
              <a:buNone/>
            </a:pPr>
            <a:endParaRPr lang="en-US" sz="1800" b="1" dirty="0"/>
          </a:p>
          <a:p>
            <a:pPr marL="0" indent="0">
              <a:spcBef>
                <a:spcPts val="0"/>
              </a:spcBef>
              <a:buNone/>
            </a:pPr>
            <a:endParaRPr lang="en-US" sz="1800" b="1" dirty="0"/>
          </a:p>
          <a:p>
            <a:pPr marL="0" indent="0">
              <a:spcBef>
                <a:spcPts val="0"/>
              </a:spcBef>
              <a:buNone/>
            </a:pPr>
            <a:r>
              <a:rPr lang="ru-RU" sz="1800" dirty="0"/>
              <a:t>Даний код призведе до винятк</a:t>
            </a:r>
            <a:r>
              <a:rPr lang="uk-UA" sz="1800" dirty="0"/>
              <a:t>у</a:t>
            </a:r>
            <a:r>
              <a:rPr lang="ru-RU" sz="1800" dirty="0"/>
              <a:t> ZeroDivisionError. Щоб цього не сталося, необхідно використати конструкцію </a:t>
            </a:r>
            <a:r>
              <a:rPr lang="ru-RU" sz="1800" b="1" dirty="0"/>
              <a:t>try..except</a:t>
            </a:r>
            <a:r>
              <a:rPr lang="ru-RU" sz="1800" dirty="0"/>
              <a:t>, наприклад так: </a:t>
            </a:r>
          </a:p>
          <a:p>
            <a:pPr marL="0" indent="0">
              <a:spcBef>
                <a:spcPts val="0"/>
              </a:spcBef>
              <a:buNone/>
            </a:pPr>
            <a:endParaRPr lang="ru-RU" sz="1800" b="1" dirty="0"/>
          </a:p>
          <a:p>
            <a:pPr marL="0" indent="0">
              <a:spcBef>
                <a:spcPts val="0"/>
              </a:spcBef>
              <a:buNone/>
            </a:pPr>
            <a:endParaRPr lang="ru-RU" sz="1800" b="1" dirty="0"/>
          </a:p>
          <a:p>
            <a:pPr marL="0" indent="0">
              <a:spcBef>
                <a:spcPts val="0"/>
              </a:spcBef>
              <a:buNone/>
            </a:pPr>
            <a:endParaRPr lang="ru-RU" sz="1800" b="1" dirty="0"/>
          </a:p>
          <a:p>
            <a:pPr marL="0" indent="0">
              <a:spcBef>
                <a:spcPts val="0"/>
              </a:spcBef>
              <a:buNone/>
            </a:pPr>
            <a:endParaRPr lang="ru-RU" sz="1800" b="1" dirty="0"/>
          </a:p>
          <a:p>
            <a:pPr marL="0" indent="0">
              <a:spcBef>
                <a:spcPts val="0"/>
              </a:spcBef>
              <a:buNone/>
            </a:pPr>
            <a:endParaRPr lang="ru-RU" sz="1800" b="1" dirty="0"/>
          </a:p>
          <a:p>
            <a:pPr marL="0" indent="0">
              <a:spcBef>
                <a:spcPts val="0"/>
              </a:spcBef>
              <a:buNone/>
            </a:pPr>
            <a:endParaRPr lang="ru-RU" sz="1800" b="1" dirty="0"/>
          </a:p>
          <a:p>
            <a:pPr marL="0" indent="0">
              <a:spcBef>
                <a:spcPts val="0"/>
              </a:spcBef>
              <a:buNone/>
            </a:pPr>
            <a:r>
              <a:rPr lang="uk-UA" sz="1800" dirty="0"/>
              <a:t>Нехай у нас файл з даними в файловій системі і необхідно його прочитати. </a:t>
            </a:r>
          </a:p>
          <a:p>
            <a:pPr marL="0" indent="0">
              <a:spcBef>
                <a:spcPts val="0"/>
              </a:spcBef>
              <a:buNone/>
            </a:pPr>
            <a:r>
              <a:rPr lang="uk-UA" sz="1800" dirty="0"/>
              <a:t>У цьому випадку відразу ж виникають кілька виняткових ситуацій, такі як: немає файлу, файл битий; файл порожній та інші. </a:t>
            </a:r>
            <a:endParaRPr lang="ru-RU" sz="1800" b="1" dirty="0"/>
          </a:p>
        </p:txBody>
      </p:sp>
      <p:sp>
        <p:nvSpPr>
          <p:cNvPr id="2" name="Rectangle 1"/>
          <p:cNvSpPr>
            <a:spLocks noChangeArrowheads="1"/>
          </p:cNvSpPr>
          <p:nvPr/>
        </p:nvSpPr>
        <p:spPr bwMode="auto">
          <a:xfrm>
            <a:off x="237066" y="807534"/>
            <a:ext cx="825867"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100</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C3CEE3"/>
                </a:solidFill>
                <a:effectLst/>
                <a:latin typeface="JetBrains Mono"/>
              </a:rPr>
              <a:t>c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1458912" y="790114"/>
            <a:ext cx="4975755" cy="756084"/>
          </a:xfrm>
          <a:prstGeom prst="rect">
            <a:avLst/>
          </a:prstGeom>
        </p:spPr>
      </p:pic>
      <p:sp>
        <p:nvSpPr>
          <p:cNvPr id="5" name="Rectangle 2"/>
          <p:cNvSpPr>
            <a:spLocks noChangeArrowheads="1"/>
          </p:cNvSpPr>
          <p:nvPr/>
        </p:nvSpPr>
        <p:spPr bwMode="auto">
          <a:xfrm>
            <a:off x="237066" y="2269971"/>
            <a:ext cx="2249334" cy="120032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try</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a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100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C3CEE3"/>
                </a:solidFill>
                <a:effectLst/>
                <a:latin typeface="JetBrains Mono"/>
              </a:rPr>
              <a:t>b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C3CEE3"/>
                </a:solidFill>
                <a:effectLst/>
                <a:latin typeface="JetBrains Mono"/>
              </a:rPr>
              <a:t>c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a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b</a:t>
            </a: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except </a:t>
            </a:r>
            <a:r>
              <a:rPr kumimoji="0" lang="ru-RU" altLang="ru-RU" sz="1200" b="0" i="1" u="none" strike="noStrike" cap="none" normalizeH="0" baseline="0">
                <a:ln>
                  <a:noFill/>
                </a:ln>
                <a:solidFill>
                  <a:srgbClr val="82AAFF"/>
                </a:solidFill>
                <a:effectLst/>
                <a:latin typeface="JetBrains Mono"/>
              </a:rPr>
              <a:t>ZeroDivisionError </a:t>
            </a:r>
            <a:r>
              <a:rPr kumimoji="0" lang="ru-RU" altLang="ru-RU" sz="1200" b="0" i="1" u="none" strike="noStrike" cap="none" normalizeH="0" baseline="0">
                <a:ln>
                  <a:noFill/>
                </a:ln>
                <a:solidFill>
                  <a:srgbClr val="C792EA"/>
                </a:solidFill>
                <a:effectLst/>
                <a:latin typeface="JetBrains Mono"/>
              </a:rPr>
              <a:t>as </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endParaRPr kumimoji="0" lang="ru-RU" altLang="ru-RU" sz="1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2896845" y="3091391"/>
            <a:ext cx="1428750" cy="333375"/>
          </a:xfrm>
          <a:prstGeom prst="rect">
            <a:avLst/>
          </a:prstGeom>
        </p:spPr>
      </p:pic>
      <p:sp>
        <p:nvSpPr>
          <p:cNvPr id="7" name="Rectangle 6"/>
          <p:cNvSpPr/>
          <p:nvPr/>
        </p:nvSpPr>
        <p:spPr>
          <a:xfrm>
            <a:off x="4473575" y="2078607"/>
            <a:ext cx="3019426" cy="1384995"/>
          </a:xfrm>
          <a:prstGeom prst="rect">
            <a:avLst/>
          </a:prstGeom>
        </p:spPr>
        <p:txBody>
          <a:bodyPr wrap="square">
            <a:spAutoFit/>
          </a:bodyPr>
          <a:lstStyle/>
          <a:p>
            <a:r>
              <a:rPr lang="ru-RU" sz="1400" i="1" dirty="0"/>
              <a:t>Здавалося б, що нічого це нам не дало, помилка все також є. </a:t>
            </a:r>
          </a:p>
          <a:p>
            <a:r>
              <a:rPr lang="ru-RU" sz="1400" i="1" dirty="0"/>
              <a:t>Однак в блок except можна помістити обробку. </a:t>
            </a:r>
          </a:p>
          <a:p>
            <a:r>
              <a:rPr lang="ru-RU" sz="1400" i="1" dirty="0"/>
              <a:t>Наприклад, значення змінної c в разі помилки ділення дорівнює -1. </a:t>
            </a:r>
          </a:p>
        </p:txBody>
      </p:sp>
      <p:sp>
        <p:nvSpPr>
          <p:cNvPr id="8" name="Rectangle 3"/>
          <p:cNvSpPr>
            <a:spLocks noChangeArrowheads="1"/>
          </p:cNvSpPr>
          <p:nvPr/>
        </p:nvSpPr>
        <p:spPr bwMode="auto">
          <a:xfrm>
            <a:off x="7640981" y="2269971"/>
            <a:ext cx="2249334" cy="120032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try</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a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100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C3CEE3"/>
                </a:solidFill>
                <a:effectLst/>
                <a:latin typeface="JetBrains Mono"/>
              </a:rPr>
              <a:t>b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C3CEE3"/>
                </a:solidFill>
                <a:effectLst/>
                <a:latin typeface="JetBrains Mono"/>
              </a:rPr>
              <a:t>c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a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b</a:t>
            </a: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except </a:t>
            </a:r>
            <a:r>
              <a:rPr kumimoji="0" lang="ru-RU" altLang="ru-RU" sz="1200" b="0" i="1" u="none" strike="noStrike" cap="none" normalizeH="0" baseline="0">
                <a:ln>
                  <a:noFill/>
                </a:ln>
                <a:solidFill>
                  <a:srgbClr val="82AAFF"/>
                </a:solidFill>
                <a:effectLst/>
                <a:latin typeface="JetBrains Mono"/>
              </a:rPr>
              <a:t>ZeroDivisionError </a:t>
            </a:r>
            <a:r>
              <a:rPr kumimoji="0" lang="ru-RU" altLang="ru-RU" sz="1200" b="0" i="1" u="none" strike="noStrike" cap="none" normalizeH="0" baseline="0">
                <a:ln>
                  <a:noFill/>
                </a:ln>
                <a:solidFill>
                  <a:srgbClr val="C792EA"/>
                </a:solidFill>
                <a:effectLst/>
                <a:latin typeface="JetBrains Mono"/>
              </a:rPr>
              <a:t>as </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c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a:t>
            </a:r>
            <a:endParaRPr kumimoji="0" lang="ru-RU" altLang="ru-RU" sz="1200" b="0" i="0" u="none" strike="noStrike" cap="none" normalizeH="0" baseline="0">
              <a:ln>
                <a:noFill/>
              </a:ln>
              <a:solidFill>
                <a:schemeClr val="tx1"/>
              </a:solidFill>
              <a:effectLst/>
              <a:latin typeface="Arial" panose="020B0604020202020204" pitchFamily="34" charset="0"/>
            </a:endParaRPr>
          </a:p>
        </p:txBody>
      </p:sp>
      <p:sp>
        <p:nvSpPr>
          <p:cNvPr id="9" name="Rectangle 4"/>
          <p:cNvSpPr>
            <a:spLocks noChangeArrowheads="1"/>
          </p:cNvSpPr>
          <p:nvPr/>
        </p:nvSpPr>
        <p:spPr bwMode="auto">
          <a:xfrm>
            <a:off x="237066" y="4329543"/>
            <a:ext cx="2653290" cy="230832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try</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filepath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'test_file.txt'</a:t>
            </a:r>
            <a:br>
              <a:rPr kumimoji="0" lang="ru-RU" altLang="ru-RU" sz="1200" b="0" i="0" u="none" strike="noStrike" cap="none" normalizeH="0" baseline="0">
                <a:ln>
                  <a:noFill/>
                </a:ln>
                <a:solidFill>
                  <a:srgbClr val="C3E88D"/>
                </a:solidFill>
                <a:effectLst/>
                <a:latin typeface="JetBrains Mono"/>
              </a:rPr>
            </a:br>
            <a:r>
              <a:rPr kumimoji="0" lang="ru-RU" altLang="ru-RU" sz="1200" b="0" i="0" u="none" strike="noStrike" cap="none" normalizeH="0" baseline="0">
                <a:ln>
                  <a:noFill/>
                </a:ln>
                <a:solidFill>
                  <a:srgbClr val="C3E88D"/>
                </a:solidFill>
                <a:effectLst/>
                <a:latin typeface="JetBrains Mono"/>
              </a:rPr>
              <a:t>    </a:t>
            </a:r>
            <a:r>
              <a:rPr kumimoji="0" lang="ru-RU" altLang="ru-RU" sz="1200" b="0" i="1" u="none" strike="noStrike" cap="none" normalizeH="0" baseline="0">
                <a:ln>
                  <a:noFill/>
                </a:ln>
                <a:solidFill>
                  <a:srgbClr val="C792EA"/>
                </a:solidFill>
                <a:effectLst/>
                <a:latin typeface="JetBrains Mono"/>
              </a:rPr>
              <a:t>with </a:t>
            </a:r>
            <a:r>
              <a:rPr kumimoji="0" lang="ru-RU" altLang="ru-RU" sz="1200" b="0" i="1" u="none" strike="noStrike" cap="none" normalizeH="0" baseline="0">
                <a:ln>
                  <a:noFill/>
                </a:ln>
                <a:solidFill>
                  <a:srgbClr val="82AAFF"/>
                </a:solidFill>
                <a:effectLst/>
                <a:latin typeface="JetBrains Mono"/>
              </a:rPr>
              <a:t>open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filepath</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'r'</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as </a:t>
            </a:r>
            <a:r>
              <a:rPr kumimoji="0" lang="ru-RU" altLang="ru-RU" sz="1200" b="0" i="0" u="none" strike="noStrike" cap="none" normalizeH="0" baseline="0">
                <a:ln>
                  <a:noFill/>
                </a:ln>
                <a:solidFill>
                  <a:srgbClr val="C3CEE3"/>
                </a:solidFill>
                <a:effectLst/>
                <a:latin typeface="JetBrains Mono"/>
              </a:rPr>
              <a:t>fio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result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fio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readlines</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if not </a:t>
            </a:r>
            <a:r>
              <a:rPr kumimoji="0" lang="ru-RU" altLang="ru-RU" sz="1200" b="0" i="0" u="none" strike="noStrike" cap="none" normalizeH="0" baseline="0">
                <a:ln>
                  <a:noFill/>
                </a:ln>
                <a:solidFill>
                  <a:srgbClr val="C3CEE3"/>
                </a:solidFill>
                <a:effectLst/>
                <a:latin typeface="JetBrains Mono"/>
              </a:rPr>
              <a:t>result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raise </a:t>
            </a:r>
            <a:r>
              <a:rPr kumimoji="0" lang="ru-RU" altLang="ru-RU" sz="1200" b="0" i="1" u="none" strike="noStrike" cap="none" normalizeH="0" baseline="0">
                <a:ln>
                  <a:noFill/>
                </a:ln>
                <a:solidFill>
                  <a:srgbClr val="82AAFF"/>
                </a:solidFill>
                <a:effectLst/>
                <a:latin typeface="JetBrains Mono"/>
              </a:rPr>
              <a:t>Exception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"File is empty"</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except </a:t>
            </a:r>
            <a:r>
              <a:rPr kumimoji="0" lang="ru-RU" altLang="ru-RU" sz="1200" b="0" i="1" u="none" strike="noStrike" cap="none" normalizeH="0" baseline="0">
                <a:ln>
                  <a:noFill/>
                </a:ln>
                <a:solidFill>
                  <a:srgbClr val="82AAFF"/>
                </a:solidFill>
                <a:effectLst/>
                <a:latin typeface="JetBrains Mono"/>
              </a:rPr>
              <a:t>IOError </a:t>
            </a:r>
            <a:r>
              <a:rPr kumimoji="0" lang="ru-RU" altLang="ru-RU" sz="1200" b="0" i="1" u="none" strike="noStrike" cap="none" normalizeH="0" baseline="0">
                <a:ln>
                  <a:noFill/>
                </a:ln>
                <a:solidFill>
                  <a:srgbClr val="C792EA"/>
                </a:solidFill>
                <a:effectLst/>
                <a:latin typeface="JetBrains Mono"/>
              </a:rPr>
              <a:t>as </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result </a:t>
            </a: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except </a:t>
            </a:r>
            <a:r>
              <a:rPr kumimoji="0" lang="ru-RU" altLang="ru-RU" sz="1200" b="0" i="1" u="none" strike="noStrike" cap="none" normalizeH="0" baseline="0">
                <a:ln>
                  <a:noFill/>
                </a:ln>
                <a:solidFill>
                  <a:srgbClr val="82AAFF"/>
                </a:solidFill>
                <a:effectLst/>
                <a:latin typeface="JetBrains Mono"/>
              </a:rPr>
              <a:t>Exception </a:t>
            </a:r>
            <a:r>
              <a:rPr kumimoji="0" lang="ru-RU" altLang="ru-RU" sz="1200" b="0" i="1" u="none" strike="noStrike" cap="none" normalizeH="0" baseline="0">
                <a:ln>
                  <a:noFill/>
                </a:ln>
                <a:solidFill>
                  <a:srgbClr val="C792EA"/>
                </a:solidFill>
                <a:effectLst/>
                <a:latin typeface="JetBrains Mono"/>
              </a:rPr>
              <a:t>as </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result </a:t>
            </a: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endParaRPr kumimoji="0" lang="ru-RU" altLang="ru-RU" sz="1200" b="0" i="0" u="none" strike="noStrike" cap="none" normalizeH="0" baseline="0">
              <a:ln>
                <a:noFill/>
              </a:ln>
              <a:solidFill>
                <a:schemeClr val="tx1"/>
              </a:solidFill>
              <a:effectLst/>
              <a:latin typeface="Arial" panose="020B0604020202020204" pitchFamily="34" charset="0"/>
            </a:endParaRPr>
          </a:p>
        </p:txBody>
      </p:sp>
      <p:sp>
        <p:nvSpPr>
          <p:cNvPr id="10" name="Rectangle 9"/>
          <p:cNvSpPr/>
          <p:nvPr/>
        </p:nvSpPr>
        <p:spPr>
          <a:xfrm>
            <a:off x="3301999" y="4702462"/>
            <a:ext cx="6588316" cy="1077218"/>
          </a:xfrm>
          <a:prstGeom prst="rect">
            <a:avLst/>
          </a:prstGeom>
        </p:spPr>
        <p:txBody>
          <a:bodyPr wrap="square">
            <a:spAutoFit/>
          </a:bodyPr>
          <a:lstStyle/>
          <a:p>
            <a:r>
              <a:rPr lang="uk-UA" sz="1600" i="1" dirty="0"/>
              <a:t>В даному коді дещо складніший підхід - перехоплення декількох видів винятків. Коли виняток відбувся, він порівнюється зверху вниз з кожним типом, поки не знайдено збіг. </a:t>
            </a:r>
          </a:p>
          <a:p>
            <a:r>
              <a:rPr lang="uk-UA" sz="1600" i="1" dirty="0"/>
              <a:t>Якщо збігу немає, то виняток піде нагору по ланцюжку виконання коду. </a:t>
            </a:r>
            <a:endParaRPr lang="ru-RU" sz="1600" i="1" dirty="0"/>
          </a:p>
        </p:txBody>
      </p:sp>
    </p:spTree>
    <p:extLst>
      <p:ext uri="{BB962C8B-B14F-4D97-AF65-F5344CB8AC3E}">
        <p14:creationId xmlns:p14="http://schemas.microsoft.com/office/powerpoint/2010/main" val="1677781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067" y="152400"/>
            <a:ext cx="11887200" cy="6798733"/>
          </a:xfrm>
        </p:spPr>
        <p:txBody>
          <a:bodyPr>
            <a:normAutofit/>
          </a:bodyPr>
          <a:lstStyle/>
          <a:p>
            <a:pPr marL="0" indent="0" algn="ctr">
              <a:buNone/>
            </a:pPr>
            <a:r>
              <a:rPr lang="uk-UA" sz="1800" b="1" dirty="0"/>
              <a:t>Як працює перехоплення винятків? </a:t>
            </a:r>
          </a:p>
          <a:p>
            <a:r>
              <a:rPr lang="uk-UA" sz="1800" dirty="0"/>
              <a:t>Спочатку виконується код, що знаходиться між операторами </a:t>
            </a:r>
            <a:r>
              <a:rPr lang="en-US" sz="1800" b="1" i="1" dirty="0"/>
              <a:t>try</a:t>
            </a:r>
            <a:r>
              <a:rPr lang="en-US" sz="1800" dirty="0"/>
              <a:t> </a:t>
            </a:r>
            <a:r>
              <a:rPr lang="uk-UA" sz="1800" dirty="0"/>
              <a:t>і </a:t>
            </a:r>
            <a:r>
              <a:rPr lang="en-US" sz="1800" b="1" i="1" dirty="0"/>
              <a:t>except</a:t>
            </a:r>
            <a:r>
              <a:rPr lang="en-US" sz="1800" dirty="0"/>
              <a:t>. </a:t>
            </a:r>
            <a:endParaRPr lang="uk-UA" sz="1800" dirty="0"/>
          </a:p>
          <a:p>
            <a:r>
              <a:rPr lang="uk-UA" sz="1800" dirty="0"/>
              <a:t>Якщо в ході його виконання винятку не відбулося, то код в блоці </a:t>
            </a:r>
            <a:r>
              <a:rPr lang="en-US" sz="1800" b="1" i="1" dirty="0"/>
              <a:t>except</a:t>
            </a:r>
            <a:r>
              <a:rPr lang="en-US" sz="1800" dirty="0"/>
              <a:t> </a:t>
            </a:r>
            <a:r>
              <a:rPr lang="uk-UA" sz="1800" dirty="0"/>
              <a:t>пропускається, а код в блоці </a:t>
            </a:r>
            <a:r>
              <a:rPr lang="en-US" sz="1800" b="1" i="1" dirty="0"/>
              <a:t>try</a:t>
            </a:r>
            <a:r>
              <a:rPr lang="en-US" sz="1800" dirty="0"/>
              <a:t> </a:t>
            </a:r>
            <a:r>
              <a:rPr lang="uk-UA" sz="1800" dirty="0"/>
              <a:t>виконується весь до кінця.</a:t>
            </a:r>
          </a:p>
          <a:p>
            <a:r>
              <a:rPr lang="uk-UA" sz="1800" dirty="0"/>
              <a:t>Якщо виняток відбувається, то виконання в рамках блоку </a:t>
            </a:r>
            <a:r>
              <a:rPr lang="en-US" sz="1800" b="1" i="1" dirty="0"/>
              <a:t>try</a:t>
            </a:r>
            <a:r>
              <a:rPr lang="en-US" sz="1800" dirty="0"/>
              <a:t> </a:t>
            </a:r>
            <a:r>
              <a:rPr lang="uk-UA" sz="1800" dirty="0"/>
              <a:t>переривається і виконується код в блоці </a:t>
            </a:r>
            <a:r>
              <a:rPr lang="en-US" sz="1800" b="1" i="1" dirty="0"/>
              <a:t>except</a:t>
            </a:r>
            <a:r>
              <a:rPr lang="en-US" sz="1800" dirty="0"/>
              <a:t>. </a:t>
            </a:r>
            <a:r>
              <a:rPr lang="uk-UA" sz="1800" dirty="0"/>
              <a:t>При цьому для оператора </a:t>
            </a:r>
            <a:r>
              <a:rPr lang="en-US" sz="1800" b="1" i="1" dirty="0"/>
              <a:t>except</a:t>
            </a:r>
            <a:r>
              <a:rPr lang="en-US" sz="1800" dirty="0"/>
              <a:t> </a:t>
            </a:r>
            <a:r>
              <a:rPr lang="uk-UA" sz="1800" dirty="0"/>
              <a:t>можна вказати, які винятки можна обробляти в ньому. При виникненні винятків, шукається саме той блок </a:t>
            </a:r>
            <a:r>
              <a:rPr lang="en-US" sz="1800" b="1" i="1" dirty="0"/>
              <a:t>except</a:t>
            </a:r>
            <a:r>
              <a:rPr lang="en-US" sz="1800" dirty="0"/>
              <a:t>, </a:t>
            </a:r>
            <a:r>
              <a:rPr lang="uk-UA" sz="1800" dirty="0"/>
              <a:t>який може обробити цей виняток.</a:t>
            </a:r>
          </a:p>
          <a:p>
            <a:r>
              <a:rPr lang="uk-UA" sz="1800" dirty="0"/>
              <a:t>Якщо серед </a:t>
            </a:r>
            <a:r>
              <a:rPr lang="en-US" sz="1800" b="1" dirty="0"/>
              <a:t>except</a:t>
            </a:r>
            <a:r>
              <a:rPr lang="en-US" sz="1800" dirty="0"/>
              <a:t> </a:t>
            </a:r>
            <a:r>
              <a:rPr lang="uk-UA" sz="1800" dirty="0"/>
              <a:t>блоків немає відповідного для обробки винятку, то він передається назовні з блоку </a:t>
            </a:r>
            <a:r>
              <a:rPr lang="en-US" sz="1800" b="1" dirty="0"/>
              <a:t>try</a:t>
            </a:r>
            <a:r>
              <a:rPr lang="en-US" sz="1800" dirty="0"/>
              <a:t>. </a:t>
            </a:r>
            <a:r>
              <a:rPr lang="uk-UA" sz="1800" dirty="0"/>
              <a:t>У разі, якщо обробник винятки так і не буде знайдений, то винятки буде необробленим (</a:t>
            </a:r>
            <a:r>
              <a:rPr lang="en-US" sz="1800" i="1" dirty="0"/>
              <a:t>unhandled exception</a:t>
            </a:r>
            <a:r>
              <a:rPr lang="en-US" sz="1800" dirty="0"/>
              <a:t>) </a:t>
            </a:r>
            <a:r>
              <a:rPr lang="uk-UA" sz="1800" dirty="0"/>
              <a:t>і програма аварійно зупиниться. </a:t>
            </a:r>
            <a:endParaRPr lang="ru-RU" sz="1800" dirty="0"/>
          </a:p>
          <a:p>
            <a:pPr marL="0" indent="0" algn="ctr">
              <a:buNone/>
            </a:pPr>
            <a:r>
              <a:rPr lang="ru-RU" sz="1800" b="1" dirty="0"/>
              <a:t>Багато різних винятків </a:t>
            </a:r>
          </a:p>
          <a:p>
            <a:pPr marL="0" indent="0">
              <a:buNone/>
            </a:pPr>
            <a:r>
              <a:rPr lang="ru-RU" sz="1800" dirty="0"/>
              <a:t>Іноді код може породити винятки різних типів. Якщо вони обробляються однаково, то можна просто перерахувати їх типи через кому: </a:t>
            </a:r>
          </a:p>
          <a:p>
            <a:pPr marL="0" indent="0">
              <a:buNone/>
            </a:pPr>
            <a:endParaRPr lang="ru-RU" sz="1800" dirty="0"/>
          </a:p>
          <a:p>
            <a:pPr marL="0" indent="0">
              <a:buNone/>
            </a:pPr>
            <a:endParaRPr lang="ru-RU" sz="1800" dirty="0"/>
          </a:p>
          <a:p>
            <a:pPr marL="0" indent="0">
              <a:buNone/>
            </a:pPr>
            <a:r>
              <a:rPr lang="uk-UA" sz="1800" dirty="0"/>
              <a:t>Якщо потрібна різна обробка, то пишемо багато except блоків:</a:t>
            </a:r>
          </a:p>
          <a:p>
            <a:pPr marL="0" indent="0">
              <a:buNone/>
            </a:pPr>
            <a:endParaRPr lang="ru-RU" sz="1800" dirty="0"/>
          </a:p>
          <a:p>
            <a:pPr marL="0" indent="0">
              <a:buNone/>
            </a:pPr>
            <a:endParaRPr lang="ru-RU" sz="2000" dirty="0"/>
          </a:p>
        </p:txBody>
      </p:sp>
      <p:sp>
        <p:nvSpPr>
          <p:cNvPr id="4" name="Rectangle 1"/>
          <p:cNvSpPr>
            <a:spLocks noChangeArrowheads="1"/>
          </p:cNvSpPr>
          <p:nvPr/>
        </p:nvSpPr>
        <p:spPr bwMode="auto">
          <a:xfrm>
            <a:off x="237067" y="4276523"/>
            <a:ext cx="3830664"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except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RuntimeError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TypeError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NameError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pass</a:t>
            </a:r>
            <a:endParaRPr kumimoji="0" lang="ru-RU" altLang="ru-RU" sz="1400" b="0" i="0" u="none" strike="noStrike" cap="none" normalizeH="0" baseline="0">
              <a:ln>
                <a:noFill/>
              </a:ln>
              <a:solidFill>
                <a:schemeClr val="tx1"/>
              </a:solidFill>
              <a:effectLst/>
              <a:latin typeface="Arial" panose="020B0604020202020204" pitchFamily="34" charset="0"/>
            </a:endParaRPr>
          </a:p>
        </p:txBody>
      </p:sp>
      <p:sp>
        <p:nvSpPr>
          <p:cNvPr id="5" name="Rectangle 4"/>
          <p:cNvSpPr>
            <a:spLocks noChangeArrowheads="1"/>
          </p:cNvSpPr>
          <p:nvPr/>
        </p:nvSpPr>
        <p:spPr bwMode="auto">
          <a:xfrm>
            <a:off x="237067" y="5301903"/>
            <a:ext cx="2318263"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ecxept RuntimeError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'Перший випадок'</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ecxept TypeError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'Другий випадок'</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ecxept NameError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'Третій випадок'</a:t>
            </a:r>
            <a:r>
              <a:rPr kumimoji="0" lang="ru-RU" altLang="ru-RU" sz="1400" b="0" i="0" u="none" strike="noStrike" cap="none" normalizeH="0" baseline="0" dirty="0">
                <a:ln>
                  <a:noFill/>
                </a:ln>
                <a:solidFill>
                  <a:srgbClr val="89DDFF"/>
                </a:solidFill>
                <a:effectLst/>
                <a:latin typeface="JetBrains Mono"/>
              </a:rPr>
              <a:t>)</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37245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spcBef>
                <a:spcPts val="0"/>
              </a:spcBef>
              <a:buNone/>
            </a:pPr>
            <a:r>
              <a:rPr lang="uk-UA" sz="1800" u="sng" dirty="0"/>
              <a:t>Приклад (обидва вийнятки)</a:t>
            </a:r>
            <a:r>
              <a:rPr lang="uk-UA" sz="1800" dirty="0"/>
              <a:t>: </a:t>
            </a:r>
            <a:endParaRPr lang="ru-RU" sz="1800" dirty="0"/>
          </a:p>
        </p:txBody>
      </p:sp>
      <p:sp>
        <p:nvSpPr>
          <p:cNvPr id="4" name="Rectangle 2"/>
          <p:cNvSpPr>
            <a:spLocks noChangeArrowheads="1"/>
          </p:cNvSpPr>
          <p:nvPr/>
        </p:nvSpPr>
        <p:spPr bwMode="auto">
          <a:xfrm>
            <a:off x="3335866" y="121198"/>
            <a:ext cx="3198311" cy="397031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traceback</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sys</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b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b</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try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foo(0)      # на 0 ділити не можна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7</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except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82AAFF"/>
                </a:solidFill>
                <a:effectLst/>
                <a:latin typeface="JetBrains Mono"/>
              </a:rPr>
              <a:t>ZeroDivisionError</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IndexError</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as </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'Упіймали вийняток!'</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traceback</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print_exc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file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sys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stdout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'Після блоку обробки вийнятків'</a:t>
            </a:r>
            <a:r>
              <a:rPr kumimoji="0" lang="ru-RU" altLang="ru-RU" sz="1200" b="0" i="0" u="none" strike="noStrike" cap="none" normalizeH="0" baseline="0" dirty="0">
                <a:ln>
                  <a:noFill/>
                </a:ln>
                <a:solidFill>
                  <a:srgbClr val="89DDFF"/>
                </a:solidFill>
                <a:effectLst/>
                <a:latin typeface="JetBrains Mono"/>
              </a:rPr>
              <a:t>)</a:t>
            </a:r>
            <a:endParaRPr kumimoji="0" lang="ru-RU" altLang="ru-RU" sz="1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237066" y="4199467"/>
            <a:ext cx="6390493" cy="2523066"/>
          </a:xfrm>
          <a:prstGeom prst="rect">
            <a:avLst/>
          </a:prstGeom>
        </p:spPr>
      </p:pic>
      <p:sp>
        <p:nvSpPr>
          <p:cNvPr id="7" name="Rectangle 3"/>
          <p:cNvSpPr>
            <a:spLocks noChangeArrowheads="1"/>
          </p:cNvSpPr>
          <p:nvPr/>
        </p:nvSpPr>
        <p:spPr bwMode="auto">
          <a:xfrm>
            <a:off x="6841067" y="121198"/>
            <a:ext cx="3198311" cy="397031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import </a:t>
            </a:r>
            <a:r>
              <a:rPr kumimoji="0" lang="ru-RU" altLang="ru-RU" sz="1200" b="0" i="0" u="none" strike="noStrike" cap="none" normalizeH="0" baseline="0">
                <a:ln>
                  <a:noFill/>
                </a:ln>
                <a:solidFill>
                  <a:srgbClr val="C3CEE3"/>
                </a:solidFill>
                <a:effectLst/>
                <a:latin typeface="JetBrains Mono"/>
              </a:rPr>
              <a:t>traceback</a:t>
            </a: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import </a:t>
            </a:r>
            <a:r>
              <a:rPr kumimoji="0" lang="ru-RU" altLang="ru-RU" sz="1200" b="0" i="0" u="none" strike="noStrike" cap="none" normalizeH="0" baseline="0">
                <a:ln>
                  <a:noFill/>
                </a:ln>
                <a:solidFill>
                  <a:srgbClr val="C3CEE3"/>
                </a:solidFill>
                <a:effectLst/>
                <a:latin typeface="JetBrains Mono"/>
              </a:rPr>
              <a:t>sys</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foo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b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2</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3</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x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5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a</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C3CEE3"/>
                </a:solidFill>
                <a:effectLst/>
                <a:latin typeface="JetBrains Mono"/>
              </a:rPr>
              <a:t>y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a</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y</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try</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foo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2</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foo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0</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 на 0 ділити не можна</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a:t>
            </a:r>
            <a:r>
              <a:rPr kumimoji="0" lang="ru-RU" altLang="ru-RU" sz="1200" b="0" i="0" u="none" strike="noStrike" cap="none" normalizeH="0" baseline="0">
                <a:ln>
                  <a:noFill/>
                </a:ln>
                <a:solidFill>
                  <a:srgbClr val="82AAFF"/>
                </a:solidFill>
                <a:effectLst/>
                <a:latin typeface="JetBrains Mono"/>
              </a:rPr>
              <a:t>foo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7</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except </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ZeroDivisionError</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IndexError</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as </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'Упіймали вийняток!'</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60</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traceback</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print_exc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file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sys</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stdout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60</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'Після блоку обробки вийнятків'</a:t>
            </a:r>
            <a:r>
              <a:rPr kumimoji="0" lang="ru-RU" altLang="ru-RU" sz="1200" b="0" i="0" u="none" strike="noStrike" cap="none" normalizeH="0" baseline="0">
                <a:ln>
                  <a:noFill/>
                </a:ln>
                <a:solidFill>
                  <a:srgbClr val="89DDFF"/>
                </a:solidFill>
                <a:effectLst/>
                <a:latin typeface="JetBrains Mono"/>
              </a:rPr>
              <a:t>)</a:t>
            </a:r>
            <a:endParaRPr kumimoji="0" lang="ru-RU" altLang="ru-RU" sz="1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6746198" y="4199467"/>
            <a:ext cx="5369601" cy="2523066"/>
          </a:xfrm>
          <a:prstGeom prst="rect">
            <a:avLst/>
          </a:prstGeom>
        </p:spPr>
      </p:pic>
    </p:spTree>
    <p:extLst>
      <p:ext uri="{BB962C8B-B14F-4D97-AF65-F5344CB8AC3E}">
        <p14:creationId xmlns:p14="http://schemas.microsoft.com/office/powerpoint/2010/main" val="59419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spcBef>
                <a:spcPts val="0"/>
              </a:spcBef>
              <a:buNone/>
            </a:pPr>
            <a:r>
              <a:rPr lang="ru-RU" sz="1800" u="sng" dirty="0"/>
              <a:t>Окремі блоки:</a:t>
            </a:r>
          </a:p>
        </p:txBody>
      </p:sp>
      <p:sp>
        <p:nvSpPr>
          <p:cNvPr id="2" name="Rectangle 1"/>
          <p:cNvSpPr>
            <a:spLocks noChangeArrowheads="1"/>
          </p:cNvSpPr>
          <p:nvPr/>
        </p:nvSpPr>
        <p:spPr bwMode="auto">
          <a:xfrm>
            <a:off x="152399" y="509645"/>
            <a:ext cx="6635534" cy="526297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traceback</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sys</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b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b</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try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ok</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на 0 ділити не можна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7</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вихід за межі списку</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except </a:t>
            </a:r>
            <a:r>
              <a:rPr kumimoji="0" lang="ru-RU" altLang="ru-RU" sz="1200" b="0" i="1" u="none" strike="noStrike" cap="none" normalizeH="0" baseline="0" dirty="0">
                <a:ln>
                  <a:noFill/>
                </a:ln>
                <a:solidFill>
                  <a:srgbClr val="82AAFF"/>
                </a:solidFill>
                <a:effectLst/>
                <a:latin typeface="JetBrains Mono"/>
              </a:rPr>
              <a:t>ZeroDivisionError </a:t>
            </a:r>
            <a:r>
              <a:rPr kumimoji="0" lang="ru-RU" altLang="ru-RU" sz="1200" b="0" i="1" u="none" strike="noStrike" cap="none" normalizeH="0" baseline="0" dirty="0">
                <a:ln>
                  <a:noFill/>
                </a:ln>
                <a:solidFill>
                  <a:srgbClr val="C792EA"/>
                </a:solidFill>
                <a:effectLst/>
                <a:latin typeface="JetBrains Mono"/>
              </a:rPr>
              <a:t>as </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'Упіймали вийняток "Ділення на нуль"!'</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traceback</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print_exc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file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sys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stdout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except </a:t>
            </a:r>
            <a:r>
              <a:rPr kumimoji="0" lang="ru-RU" altLang="ru-RU" sz="1200" b="0" i="1" u="none" strike="noStrike" cap="none" normalizeH="0" baseline="0" dirty="0">
                <a:ln>
                  <a:noFill/>
                </a:ln>
                <a:solidFill>
                  <a:srgbClr val="82AAFF"/>
                </a:solidFill>
                <a:effectLst/>
                <a:latin typeface="JetBrains Mono"/>
              </a:rPr>
              <a:t>IndexError  </a:t>
            </a:r>
            <a:r>
              <a:rPr kumimoji="0" lang="ru-RU" altLang="ru-RU" sz="1200" b="0" i="1" u="none" strike="noStrike" cap="none" normalizeH="0" baseline="0" dirty="0">
                <a:ln>
                  <a:noFill/>
                </a:ln>
                <a:solidFill>
                  <a:srgbClr val="C792EA"/>
                </a:solidFill>
                <a:effectLst/>
                <a:latin typeface="JetBrains Mono"/>
              </a:rPr>
              <a:t>as </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Нажаль, цей блок не буде виконаний, тому що спрацює виняток по першому блоці!</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'Упіймали вийняток "Вихід за межі спику"!'</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traceback</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print_exc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file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sys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stdout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'Після блоку обробки вийнятків'</a:t>
            </a:r>
            <a:r>
              <a:rPr kumimoji="0" lang="ru-RU" altLang="ru-RU" sz="1200" b="0" i="0" u="none" strike="noStrike" cap="none" normalizeH="0" baseline="0" dirty="0">
                <a:ln>
                  <a:noFill/>
                </a:ln>
                <a:solidFill>
                  <a:srgbClr val="89DDFF"/>
                </a:solidFill>
                <a:effectLst/>
                <a:latin typeface="JetBrains Mono"/>
              </a:rPr>
              <a:t>)</a:t>
            </a:r>
            <a:endParaRPr kumimoji="0" lang="ru-RU" altLang="ru-RU" sz="1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6763656" y="3886199"/>
            <a:ext cx="5267476" cy="2836333"/>
          </a:xfrm>
          <a:prstGeom prst="rect">
            <a:avLst/>
          </a:prstGeom>
        </p:spPr>
      </p:pic>
    </p:spTree>
    <p:extLst>
      <p:ext uri="{BB962C8B-B14F-4D97-AF65-F5344CB8AC3E}">
        <p14:creationId xmlns:p14="http://schemas.microsoft.com/office/powerpoint/2010/main" val="3176455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77800"/>
            <a:ext cx="11167533" cy="5999163"/>
          </a:xfrm>
        </p:spPr>
        <p:txBody>
          <a:bodyPr>
            <a:normAutofit/>
          </a:bodyPr>
          <a:lstStyle/>
          <a:p>
            <a:pPr marL="0" indent="0">
              <a:buNone/>
            </a:pPr>
            <a:r>
              <a:rPr lang="ru-RU" sz="1600" dirty="0"/>
              <a:t>Або ось так:</a:t>
            </a:r>
          </a:p>
        </p:txBody>
      </p:sp>
      <p:pic>
        <p:nvPicPr>
          <p:cNvPr id="5" name="Picture 4"/>
          <p:cNvPicPr>
            <a:picLocks noChangeAspect="1"/>
          </p:cNvPicPr>
          <p:nvPr/>
        </p:nvPicPr>
        <p:blipFill>
          <a:blip r:embed="rId2"/>
          <a:stretch>
            <a:fillRect/>
          </a:stretch>
        </p:blipFill>
        <p:spPr>
          <a:xfrm>
            <a:off x="321734" y="6012967"/>
            <a:ext cx="4876800" cy="581025"/>
          </a:xfrm>
          <a:prstGeom prst="rect">
            <a:avLst/>
          </a:prstGeom>
        </p:spPr>
      </p:pic>
      <p:sp>
        <p:nvSpPr>
          <p:cNvPr id="6" name="Rectangle 2"/>
          <p:cNvSpPr>
            <a:spLocks noChangeArrowheads="1"/>
          </p:cNvSpPr>
          <p:nvPr/>
        </p:nvSpPr>
        <p:spPr bwMode="auto">
          <a:xfrm>
            <a:off x="186267" y="527096"/>
            <a:ext cx="8303620" cy="375487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try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input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"Введіть ціле число x (для обчислення 1/x): "</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res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.2f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except </a:t>
            </a:r>
            <a:r>
              <a:rPr kumimoji="0" lang="ru-RU" altLang="ru-RU" sz="1400" b="0" i="1" u="none" strike="noStrike" cap="none" normalizeH="0" baseline="0">
                <a:ln>
                  <a:noFill/>
                </a:ln>
                <a:solidFill>
                  <a:srgbClr val="82AAFF"/>
                </a:solidFill>
                <a:effectLst/>
                <a:latin typeface="JetBrains Mono"/>
              </a:rPr>
              <a:t>ZeroDivisionError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"На нуль ділити не можна!"</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except </a:t>
            </a:r>
            <a:r>
              <a:rPr kumimoji="0" lang="ru-RU" altLang="ru-RU" sz="1400" b="0" i="1" u="none" strike="noStrike" cap="none" normalizeH="0" baseline="0">
                <a:ln>
                  <a:noFill/>
                </a:ln>
                <a:solidFill>
                  <a:srgbClr val="82AAFF"/>
                </a:solidFill>
                <a:effectLst/>
                <a:latin typeface="JetBrains Mono"/>
              </a:rPr>
              <a:t>ValueError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err</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 'err' містить посилання на помилку</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"Будьте уважні:"</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err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except </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FileExistsError</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FileNotFoundError</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 Винятки можна перераховувати в вигляді кортежу</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"Цього ніколи не трапиться - сьогодні з файлами ми не працюємо"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except </a:t>
            </a:r>
            <a:r>
              <a:rPr kumimoji="0" lang="ru-RU" altLang="ru-RU" sz="1400" b="0" i="1" u="none" strike="noStrike" cap="none" normalizeH="0" baseline="0">
                <a:ln>
                  <a:noFill/>
                </a:ln>
                <a:solidFill>
                  <a:srgbClr val="82AAFF"/>
                </a:solidFill>
                <a:effectLst/>
                <a:latin typeface="JetBrains Mono"/>
              </a:rPr>
              <a:t>Exception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err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 Все що не опрацьовано вище і є нащадком 'Exception',</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 буде опрацьовано тут</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"Виникла помилка!"</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"Тип:"</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type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err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"Опис:"</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err</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321734" y="4500804"/>
            <a:ext cx="3495675" cy="485775"/>
          </a:xfrm>
          <a:prstGeom prst="rect">
            <a:avLst/>
          </a:prstGeom>
        </p:spPr>
      </p:pic>
      <p:pic>
        <p:nvPicPr>
          <p:cNvPr id="8" name="Picture 7"/>
          <p:cNvPicPr>
            <a:picLocks noChangeAspect="1"/>
          </p:cNvPicPr>
          <p:nvPr/>
        </p:nvPicPr>
        <p:blipFill>
          <a:blip r:embed="rId4"/>
          <a:stretch>
            <a:fillRect/>
          </a:stretch>
        </p:blipFill>
        <p:spPr>
          <a:xfrm>
            <a:off x="312209" y="5205413"/>
            <a:ext cx="3505200" cy="466725"/>
          </a:xfrm>
          <a:prstGeom prst="rect">
            <a:avLst/>
          </a:prstGeom>
        </p:spPr>
      </p:pic>
    </p:spTree>
    <p:extLst>
      <p:ext uri="{BB962C8B-B14F-4D97-AF65-F5344CB8AC3E}">
        <p14:creationId xmlns:p14="http://schemas.microsoft.com/office/powerpoint/2010/main" val="3620899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5040" y="127000"/>
            <a:ext cx="8429094" cy="6595533"/>
          </a:xfrm>
        </p:spPr>
        <p:txBody>
          <a:bodyPr>
            <a:normAutofit/>
          </a:bodyPr>
          <a:lstStyle/>
          <a:p>
            <a:pPr marL="0" indent="0">
              <a:spcBef>
                <a:spcPts val="0"/>
              </a:spcBef>
              <a:buNone/>
            </a:pPr>
            <a:r>
              <a:rPr lang="uk-UA" sz="1800" b="1" dirty="0"/>
              <a:t>Різні винятки ловимо в різних місцях </a:t>
            </a:r>
          </a:p>
          <a:p>
            <a:pPr marL="0" indent="0">
              <a:spcBef>
                <a:spcPts val="0"/>
              </a:spcBef>
              <a:buNone/>
            </a:pPr>
            <a:r>
              <a:rPr lang="uk-UA" sz="1600" dirty="0"/>
              <a:t>Викликаються функції </a:t>
            </a:r>
            <a:r>
              <a:rPr lang="ru-RU" altLang="ru-RU" sz="1600" dirty="0"/>
              <a:t>third_func</a:t>
            </a:r>
            <a:r>
              <a:rPr lang="en-US" sz="1600" dirty="0"/>
              <a:t> -&gt; </a:t>
            </a:r>
            <a:r>
              <a:rPr lang="ru-RU" altLang="ru-RU" sz="1600" dirty="0"/>
              <a:t>second_func</a:t>
            </a:r>
            <a:r>
              <a:rPr lang="en-US" sz="1600" dirty="0"/>
              <a:t> -&gt; </a:t>
            </a:r>
            <a:r>
              <a:rPr lang="ru-RU" altLang="ru-RU" sz="1600" dirty="0"/>
              <a:t>first_func</a:t>
            </a:r>
            <a:r>
              <a:rPr lang="en-US" sz="1600" dirty="0"/>
              <a:t>. </a:t>
            </a:r>
            <a:endParaRPr lang="uk-UA" sz="1600" dirty="0"/>
          </a:p>
          <a:p>
            <a:pPr marL="0" indent="0">
              <a:spcBef>
                <a:spcPts val="0"/>
              </a:spcBef>
              <a:buNone/>
            </a:pPr>
            <a:r>
              <a:rPr lang="uk-UA" sz="1600" dirty="0"/>
              <a:t>У </a:t>
            </a:r>
            <a:r>
              <a:rPr lang="en-US" sz="1600" dirty="0"/>
              <a:t>foo </a:t>
            </a:r>
            <a:r>
              <a:rPr lang="uk-UA" sz="1600" dirty="0"/>
              <a:t>виникають винятки </a:t>
            </a:r>
            <a:r>
              <a:rPr lang="en-US" sz="1600" i="1" dirty="0" err="1"/>
              <a:t>ZeroDivisionError</a:t>
            </a:r>
            <a:r>
              <a:rPr lang="en-US" sz="1600" dirty="0"/>
              <a:t> </a:t>
            </a:r>
            <a:r>
              <a:rPr lang="uk-UA" sz="1600" dirty="0"/>
              <a:t>і </a:t>
            </a:r>
            <a:r>
              <a:rPr lang="en-US" sz="1600" i="1" dirty="0" err="1"/>
              <a:t>IndexError</a:t>
            </a:r>
            <a:r>
              <a:rPr lang="en-US" sz="1600" dirty="0"/>
              <a:t>. </a:t>
            </a:r>
            <a:endParaRPr lang="uk-UA" sz="1600" dirty="0"/>
          </a:p>
          <a:p>
            <a:pPr marL="0" indent="0">
              <a:spcBef>
                <a:spcPts val="0"/>
              </a:spcBef>
              <a:buNone/>
            </a:pPr>
            <a:r>
              <a:rPr lang="uk-UA" sz="1600" dirty="0"/>
              <a:t>Зловимо виняток </a:t>
            </a:r>
            <a:r>
              <a:rPr lang="en-US" sz="1600" i="1" dirty="0" err="1"/>
              <a:t>ZeroDivisionError</a:t>
            </a:r>
            <a:r>
              <a:rPr lang="en-US" sz="1600" dirty="0"/>
              <a:t> </a:t>
            </a:r>
            <a:r>
              <a:rPr lang="uk-UA" sz="1600" dirty="0"/>
              <a:t>в функції </a:t>
            </a:r>
            <a:r>
              <a:rPr lang="ru-RU" altLang="ru-RU" sz="1600" dirty="0"/>
              <a:t>second_func</a:t>
            </a:r>
            <a:r>
              <a:rPr lang="en-US" sz="1600" dirty="0"/>
              <a:t>, </a:t>
            </a:r>
            <a:r>
              <a:rPr lang="uk-UA" sz="1600" dirty="0"/>
              <a:t>а </a:t>
            </a:r>
            <a:r>
              <a:rPr lang="en-US" sz="1600" i="1" dirty="0" err="1"/>
              <a:t>IndexError</a:t>
            </a:r>
            <a:r>
              <a:rPr lang="en-US" sz="1600" dirty="0"/>
              <a:t> </a:t>
            </a:r>
            <a:r>
              <a:rPr lang="uk-UA" sz="1600" dirty="0"/>
              <a:t>в функції </a:t>
            </a:r>
            <a:r>
              <a:rPr lang="ru-RU" altLang="ru-RU" sz="1600" dirty="0"/>
              <a:t>third_func</a:t>
            </a:r>
            <a:r>
              <a:rPr lang="en-US" sz="1600" dirty="0"/>
              <a:t>. </a:t>
            </a:r>
            <a:endParaRPr lang="ru-RU" sz="1600" dirty="0"/>
          </a:p>
        </p:txBody>
      </p:sp>
      <p:sp>
        <p:nvSpPr>
          <p:cNvPr id="5" name="Rectangle 2"/>
          <p:cNvSpPr>
            <a:spLocks noChangeArrowheads="1"/>
          </p:cNvSpPr>
          <p:nvPr/>
        </p:nvSpPr>
        <p:spPr bwMode="auto">
          <a:xfrm>
            <a:off x="94518" y="54612"/>
            <a:ext cx="3207481" cy="67403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traceback</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sys</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first_func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b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b</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second_func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try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first_func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except </a:t>
            </a:r>
            <a:r>
              <a:rPr kumimoji="0" lang="ru-RU" altLang="ru-RU" sz="1200" b="0" i="1" u="none" strike="noStrike" cap="none" normalizeH="0" baseline="0" dirty="0">
                <a:ln>
                  <a:noFill/>
                </a:ln>
                <a:solidFill>
                  <a:srgbClr val="82AAFF"/>
                </a:solidFill>
                <a:effectLst/>
                <a:latin typeface="JetBrains Mono"/>
              </a:rPr>
              <a:t>ZeroDivisionError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'second_func: ZeroDivisionError'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traceback</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print_exc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file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sys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stdout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'second_func: After try-ecxept block'</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third_func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try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second_func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except </a:t>
            </a:r>
            <a:r>
              <a:rPr kumimoji="0" lang="ru-RU" altLang="ru-RU" sz="1200" b="0" i="1" u="none" strike="noStrike" cap="none" normalizeH="0" baseline="0" dirty="0">
                <a:ln>
                  <a:noFill/>
                </a:ln>
                <a:solidFill>
                  <a:srgbClr val="82AAFF"/>
                </a:solidFill>
                <a:effectLst/>
                <a:latin typeface="JetBrains Mono"/>
              </a:rPr>
              <a:t>IndexError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'third_func: IndexError'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traceback</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print_exc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file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sys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stdout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'third_func: After try-ecxept block</a:t>
            </a:r>
            <a:r>
              <a:rPr kumimoji="0" lang="ru-RU" altLang="ru-RU" sz="1200" b="0" i="0" u="none" strike="noStrike" cap="none" normalizeH="0" baseline="0" dirty="0">
                <a:ln>
                  <a:noFill/>
                </a:ln>
                <a:solidFill>
                  <a:srgbClr val="89DDFF"/>
                </a:solidFill>
                <a:effectLst/>
                <a:latin typeface="JetBrains Mono"/>
              </a:rPr>
              <a:t>\n</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2AAFF"/>
                </a:solidFill>
                <a:effectLst/>
                <a:latin typeface="JetBrains Mono"/>
              </a:rPr>
              <a:t>third_func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2.5 2 3</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second_func: After try-ecxept block</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third_func: After try-ecxept block</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82AAFF"/>
                </a:solidFill>
                <a:effectLst/>
                <a:latin typeface="JetBrains Mono"/>
              </a:rPr>
              <a:t>third_func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second_func: ZeroDivisionError</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second_func: After try-ecxept block</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third_func: After try-ecxept block</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82AAFF"/>
                </a:solidFill>
                <a:effectLst/>
                <a:latin typeface="JetBrains Mono"/>
              </a:rPr>
              <a:t>third_func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7</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third_func: IndexError</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third_func: After try-ecxept block</a:t>
            </a:r>
            <a:endParaRPr kumimoji="0" lang="ru-RU" altLang="ru-RU" sz="1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3552296" y="1549290"/>
            <a:ext cx="5978302" cy="5245629"/>
          </a:xfrm>
          <a:prstGeom prst="rect">
            <a:avLst/>
          </a:prstGeom>
        </p:spPr>
      </p:pic>
    </p:spTree>
    <p:extLst>
      <p:ext uri="{BB962C8B-B14F-4D97-AF65-F5344CB8AC3E}">
        <p14:creationId xmlns:p14="http://schemas.microsoft.com/office/powerpoint/2010/main" val="4011817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lgn="ctr">
              <a:spcBef>
                <a:spcPts val="0"/>
              </a:spcBef>
              <a:buNone/>
            </a:pPr>
            <a:r>
              <a:rPr lang="uk-UA" sz="1800" b="1" dirty="0"/>
              <a:t>Ієрархія винятків </a:t>
            </a:r>
          </a:p>
          <a:p>
            <a:pPr marL="0" indent="0">
              <a:spcBef>
                <a:spcPts val="0"/>
              </a:spcBef>
              <a:buNone/>
            </a:pPr>
            <a:r>
              <a:rPr lang="uk-UA" sz="1800" dirty="0"/>
              <a:t>Який тип </a:t>
            </a:r>
            <a:r>
              <a:rPr lang="uk-UA" sz="1800" dirty="0" err="1"/>
              <a:t>експепшенів</a:t>
            </a:r>
            <a:r>
              <a:rPr lang="uk-UA" sz="1800" dirty="0"/>
              <a:t> в блоці </a:t>
            </a:r>
            <a:r>
              <a:rPr lang="en-US" sz="1800" dirty="0"/>
              <a:t>except </a:t>
            </a:r>
            <a:r>
              <a:rPr lang="uk-UA" sz="1800" dirty="0"/>
              <a:t>перехопить виняток? Відповідний йому за типом  або його предок в ієрархії класів винятків. </a:t>
            </a:r>
          </a:p>
          <a:p>
            <a:pPr marL="0" indent="0">
              <a:spcBef>
                <a:spcPts val="0"/>
              </a:spcBef>
              <a:buNone/>
            </a:pPr>
            <a:r>
              <a:rPr lang="uk-UA" sz="1800" dirty="0"/>
              <a:t>Пошук потрібного блоку </a:t>
            </a:r>
            <a:r>
              <a:rPr lang="uk-UA" sz="1800" dirty="0" err="1"/>
              <a:t>експепшена</a:t>
            </a:r>
            <a:r>
              <a:rPr lang="uk-UA" sz="1800" dirty="0"/>
              <a:t> зверху вниз: </a:t>
            </a:r>
            <a:endParaRPr lang="ru-RU" sz="1800" dirty="0"/>
          </a:p>
        </p:txBody>
      </p:sp>
      <p:sp>
        <p:nvSpPr>
          <p:cNvPr id="2" name="Rectangle 1"/>
          <p:cNvSpPr>
            <a:spLocks noChangeArrowheads="1"/>
          </p:cNvSpPr>
          <p:nvPr/>
        </p:nvSpPr>
        <p:spPr bwMode="auto">
          <a:xfrm>
            <a:off x="152399" y="1362432"/>
            <a:ext cx="7810984" cy="504753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traceback</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import </a:t>
            </a:r>
            <a:r>
              <a:rPr kumimoji="0" lang="ru-RU" altLang="ru-RU" sz="1400" b="0" i="0" u="none" strike="noStrike" cap="none" normalizeH="0" baseline="0" dirty="0">
                <a:ln>
                  <a:noFill/>
                </a:ln>
                <a:solidFill>
                  <a:srgbClr val="C3CEE3"/>
                </a:solidFill>
                <a:effectLst/>
                <a:latin typeface="JetBrains Mono"/>
              </a:rPr>
              <a:t>sys</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foo</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a</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F78C6C"/>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try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foo</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ok</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#foo(0)      # на 0 ділити не можна</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foo</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вихід за межі спику</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C792EA"/>
                </a:solidFill>
                <a:effectLst/>
                <a:latin typeface="JetBrains Mono"/>
              </a:rPr>
              <a:t>except </a:t>
            </a:r>
            <a:r>
              <a:rPr kumimoji="0" lang="ru-RU" altLang="ru-RU" sz="1400" b="0" i="1" u="none" strike="noStrike" cap="none" normalizeH="0" baseline="0" dirty="0">
                <a:ln>
                  <a:noFill/>
                </a:ln>
                <a:solidFill>
                  <a:srgbClr val="82AAFF"/>
                </a:solidFill>
                <a:effectLst/>
                <a:latin typeface="JetBrains Mono"/>
              </a:rPr>
              <a:t>Exception</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Ловимо </a:t>
            </a:r>
            <a:r>
              <a:rPr kumimoji="0" lang="ru-RU" altLang="ru-RU" sz="1400" b="0" i="1" u="none" strike="noStrike" cap="none" normalizeH="0" baseline="0" dirty="0" err="1">
                <a:ln>
                  <a:noFill/>
                </a:ln>
                <a:solidFill>
                  <a:srgbClr val="546E7A"/>
                </a:solidFill>
                <a:effectLst/>
                <a:latin typeface="JetBrains Mono"/>
              </a:rPr>
              <a:t>виняток</a:t>
            </a: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err="1">
                <a:ln>
                  <a:noFill/>
                </a:ln>
                <a:solidFill>
                  <a:srgbClr val="546E7A"/>
                </a:solidFill>
                <a:effectLst/>
                <a:latin typeface="JetBrains Mono"/>
              </a:rPr>
              <a:t>який</a:t>
            </a:r>
            <a:r>
              <a:rPr kumimoji="0" lang="ru-RU" altLang="ru-RU" sz="1400" b="0" i="1" u="none" strike="noStrike" cap="none" normalizeH="0" baseline="0" dirty="0">
                <a:ln>
                  <a:noFill/>
                </a:ln>
                <a:solidFill>
                  <a:srgbClr val="546E7A"/>
                </a:solidFill>
                <a:effectLst/>
                <a:latin typeface="JetBrains Mono"/>
              </a:rPr>
              <a:t> успадковується від класу Exception</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pass</a:t>
            </a:r>
            <a:br>
              <a:rPr kumimoji="0" lang="ru-RU" altLang="ru-RU" sz="1400" b="0" i="1" u="none" strike="noStrike" cap="none" normalizeH="0" baseline="0" dirty="0">
                <a:ln>
                  <a:noFill/>
                </a:ln>
                <a:solidFill>
                  <a:srgbClr val="C792EA"/>
                </a:solidFill>
                <a:effectLst/>
                <a:latin typeface="JetBrains Mono"/>
              </a:rPr>
            </a:br>
            <a:r>
              <a:rPr kumimoji="0" lang="ru-RU" altLang="ru-RU" sz="1400" b="0" i="1" u="none" strike="noStrike" cap="none" normalizeH="0" baseline="0" dirty="0">
                <a:ln>
                  <a:noFill/>
                </a:ln>
                <a:solidFill>
                  <a:srgbClr val="C792EA"/>
                </a:solidFill>
                <a:effectLst/>
                <a:latin typeface="JetBrains Mono"/>
              </a:rPr>
              <a:t>except </a:t>
            </a:r>
            <a:r>
              <a:rPr kumimoji="0" lang="ru-RU" altLang="ru-RU" sz="1400" b="0" i="1" u="none" strike="noStrike" cap="none" normalizeH="0" baseline="0" dirty="0">
                <a:ln>
                  <a:noFill/>
                </a:ln>
                <a:solidFill>
                  <a:srgbClr val="82AAFF"/>
                </a:solidFill>
                <a:effectLst/>
                <a:latin typeface="JetBrains Mono"/>
              </a:rPr>
              <a:t>IndexError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e</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ніколи не виконається якщо винятки вже спіймали до цього</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'Впіймали винятки!'</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60</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traceback</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print_exc</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file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sys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stdout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60</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'Після блоку обробки виключеннь'</a:t>
            </a:r>
            <a:r>
              <a:rPr kumimoji="0" lang="ru-RU" altLang="ru-RU" sz="1400" b="0" i="0" u="none" strike="noStrike" cap="none" normalizeH="0" baseline="0" dirty="0">
                <a:ln>
                  <a:noFill/>
                </a:ln>
                <a:solidFill>
                  <a:srgbClr val="89DDFF"/>
                </a:solidFill>
                <a:effectLst/>
                <a:latin typeface="JetBrains Mono"/>
              </a:rPr>
              <a:t>)</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8185921" y="5739010"/>
            <a:ext cx="2499868" cy="796568"/>
          </a:xfrm>
          <a:prstGeom prst="rect">
            <a:avLst/>
          </a:prstGeom>
        </p:spPr>
      </p:pic>
      <p:sp>
        <p:nvSpPr>
          <p:cNvPr id="5" name="Rectangle 4"/>
          <p:cNvSpPr/>
          <p:nvPr/>
        </p:nvSpPr>
        <p:spPr>
          <a:xfrm>
            <a:off x="8026398" y="1362432"/>
            <a:ext cx="3767668" cy="3539430"/>
          </a:xfrm>
          <a:prstGeom prst="rect">
            <a:avLst/>
          </a:prstGeom>
        </p:spPr>
        <p:txBody>
          <a:bodyPr wrap="square">
            <a:spAutoFit/>
          </a:bodyPr>
          <a:lstStyle/>
          <a:p>
            <a:r>
              <a:rPr lang="uk-UA" sz="1600" i="1" dirty="0"/>
              <a:t>При виході за межі масиву виняток буде перехоплено в блоці </a:t>
            </a:r>
            <a:r>
              <a:rPr lang="en-US" sz="1600" i="1" dirty="0"/>
              <a:t>except Exception, </a:t>
            </a:r>
            <a:r>
              <a:rPr lang="uk-UA" sz="1600" i="1" dirty="0"/>
              <a:t>тому що предком класу </a:t>
            </a:r>
            <a:r>
              <a:rPr lang="en-US" sz="1600" i="1" dirty="0" err="1"/>
              <a:t>IndexError</a:t>
            </a:r>
            <a:r>
              <a:rPr lang="en-US" sz="1600" i="1" dirty="0"/>
              <a:t> </a:t>
            </a:r>
            <a:r>
              <a:rPr lang="uk-UA" sz="1600" i="1" dirty="0"/>
              <a:t>є </a:t>
            </a:r>
            <a:r>
              <a:rPr lang="en-US" sz="1600" i="1" dirty="0"/>
              <a:t>Exception. </a:t>
            </a:r>
            <a:endParaRPr lang="uk-UA" sz="1600" i="1" dirty="0"/>
          </a:p>
          <a:p>
            <a:endParaRPr lang="uk-UA" sz="1600" i="1" dirty="0"/>
          </a:p>
          <a:p>
            <a:r>
              <a:rPr lang="uk-UA" sz="1600" b="1" i="1" dirty="0"/>
              <a:t>винятки слід писати від самих специфічних (спочатку) до більш загальних (нижче).</a:t>
            </a:r>
            <a:r>
              <a:rPr lang="uk-UA" sz="1600" i="1" dirty="0"/>
              <a:t> </a:t>
            </a:r>
          </a:p>
          <a:p>
            <a:r>
              <a:rPr lang="uk-UA" b="1" i="1" u="sng" dirty="0"/>
              <a:t>Ніколи не пишіть </a:t>
            </a:r>
            <a:r>
              <a:rPr lang="en-US" b="1" i="1" u="sng" dirty="0" err="1"/>
              <a:t>ecxept</a:t>
            </a:r>
            <a:r>
              <a:rPr lang="en-US" b="1" i="1" u="sng" dirty="0"/>
              <a:t> Exception. </a:t>
            </a:r>
            <a:endParaRPr lang="uk-UA" b="1" i="1" u="sng" dirty="0"/>
          </a:p>
          <a:p>
            <a:r>
              <a:rPr lang="uk-UA" sz="1600" i="1" dirty="0"/>
              <a:t>Так ви знайдете (чужі) винятки, які не дозволять діагностувати логічну помилку в програмі.</a:t>
            </a:r>
          </a:p>
          <a:p>
            <a:r>
              <a:rPr lang="en-US" sz="1600" i="1" dirty="0"/>
              <a:t>except </a:t>
            </a:r>
            <a:r>
              <a:rPr lang="uk-UA" sz="1600" i="1" dirty="0"/>
              <a:t>без вказівки типу ловить всі винятки. Не треба так писати! </a:t>
            </a:r>
            <a:endParaRPr lang="ru-RU" sz="1600" i="1" dirty="0"/>
          </a:p>
        </p:txBody>
      </p:sp>
    </p:spTree>
    <p:extLst>
      <p:ext uri="{BB962C8B-B14F-4D97-AF65-F5344CB8AC3E}">
        <p14:creationId xmlns:p14="http://schemas.microsoft.com/office/powerpoint/2010/main" val="386426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lgn="ctr">
              <a:buNone/>
            </a:pPr>
            <a:r>
              <a:rPr lang="uk-UA" sz="2000" b="1" dirty="0"/>
              <a:t>Ієрархія винятків </a:t>
            </a:r>
          </a:p>
          <a:p>
            <a:pPr marL="0" indent="0">
              <a:buNone/>
            </a:pPr>
            <a:r>
              <a:rPr lang="uk-UA" sz="1800" dirty="0"/>
              <a:t>Виняток, який ви не побачите при виконанні коду - це </a:t>
            </a:r>
            <a:r>
              <a:rPr lang="en-US" sz="1800" b="1" dirty="0" err="1"/>
              <a:t>BaseException</a:t>
            </a:r>
            <a:r>
              <a:rPr lang="en-US" sz="1800" dirty="0"/>
              <a:t> - </a:t>
            </a:r>
            <a:r>
              <a:rPr lang="uk-UA" sz="1800" dirty="0"/>
              <a:t>базовий виняток, від якого беруть початок інші. </a:t>
            </a:r>
          </a:p>
          <a:p>
            <a:pPr marL="804863" indent="-804863">
              <a:buNone/>
            </a:pPr>
            <a:r>
              <a:rPr lang="uk-UA" sz="1800" dirty="0"/>
              <a:t>В ієрархії винятків дві основні групи: </a:t>
            </a:r>
          </a:p>
          <a:p>
            <a:pPr marL="804863" indent="-263525"/>
            <a:r>
              <a:rPr lang="uk-UA" sz="1800" dirty="0"/>
              <a:t>Системні винятки і помилки </a:t>
            </a:r>
          </a:p>
          <a:p>
            <a:pPr marL="804863" indent="-263525"/>
            <a:r>
              <a:rPr lang="uk-UA" sz="1800" dirty="0"/>
              <a:t>звичайні винятки </a:t>
            </a:r>
          </a:p>
          <a:p>
            <a:pPr marL="0" indent="0">
              <a:buNone/>
            </a:pPr>
            <a:endParaRPr lang="uk-UA" sz="1800" dirty="0"/>
          </a:p>
          <a:p>
            <a:pPr marL="0" indent="0">
              <a:buNone/>
            </a:pPr>
            <a:r>
              <a:rPr lang="uk-UA" sz="1800" dirty="0"/>
              <a:t>Якщо обробку перших краще не робити (якщо і робити, то треба чітко розуміти для чого), то обробку других </a:t>
            </a:r>
            <a:r>
              <a:rPr lang="en-US" sz="1800" dirty="0"/>
              <a:t>Python</a:t>
            </a:r>
            <a:r>
              <a:rPr lang="uk-UA" sz="1800" dirty="0"/>
              <a:t> цілком і повністю покладає на плечі програміста. </a:t>
            </a:r>
          </a:p>
          <a:p>
            <a:pPr marL="0" indent="0">
              <a:buNone/>
            </a:pPr>
            <a:endParaRPr lang="uk-UA" sz="1800" dirty="0"/>
          </a:p>
          <a:p>
            <a:pPr marL="0" indent="0">
              <a:buNone/>
            </a:pPr>
            <a:r>
              <a:rPr lang="uk-UA" sz="1800" dirty="0"/>
              <a:t>До </a:t>
            </a:r>
            <a:r>
              <a:rPr lang="uk-UA" sz="1800" u="sng" dirty="0"/>
              <a:t>системних</a:t>
            </a:r>
            <a:r>
              <a:rPr lang="uk-UA" sz="1800" dirty="0"/>
              <a:t> можна сміливо віднести: </a:t>
            </a:r>
          </a:p>
          <a:p>
            <a:pPr marL="804863" indent="-263525"/>
            <a:r>
              <a:rPr lang="en-US" sz="1800" b="1" dirty="0" err="1"/>
              <a:t>SystemExit</a:t>
            </a:r>
            <a:r>
              <a:rPr lang="en-US" sz="1800" dirty="0"/>
              <a:t> - </a:t>
            </a:r>
            <a:r>
              <a:rPr lang="uk-UA" sz="1800" dirty="0"/>
              <a:t>виняток, що породжується функцією </a:t>
            </a:r>
            <a:r>
              <a:rPr lang="en-US" sz="1800" dirty="0" err="1"/>
              <a:t>sys.exit</a:t>
            </a:r>
            <a:r>
              <a:rPr lang="en-US" sz="1800" dirty="0"/>
              <a:t> </a:t>
            </a:r>
            <a:r>
              <a:rPr lang="uk-UA" sz="1800" dirty="0"/>
              <a:t>при виході з програми. </a:t>
            </a:r>
          </a:p>
          <a:p>
            <a:pPr marL="804863" indent="-263525"/>
            <a:r>
              <a:rPr lang="en-US" sz="1800" b="1" dirty="0" err="1"/>
              <a:t>KeyboardInterrupt</a:t>
            </a:r>
            <a:r>
              <a:rPr lang="en-US" sz="1800" dirty="0"/>
              <a:t> - </a:t>
            </a:r>
            <a:r>
              <a:rPr lang="uk-UA" sz="1800" dirty="0"/>
              <a:t>виникає при перериванні програми користувачем (зазвичай сполучення клавіш </a:t>
            </a:r>
            <a:r>
              <a:rPr lang="en-US" sz="1800" dirty="0"/>
              <a:t>Ctrl + C). </a:t>
            </a:r>
            <a:endParaRPr lang="uk-UA" sz="1800" dirty="0"/>
          </a:p>
          <a:p>
            <a:pPr marL="804863" indent="-263525"/>
            <a:r>
              <a:rPr lang="en-US" sz="1800" b="1" dirty="0" err="1"/>
              <a:t>GeneratorExit</a:t>
            </a:r>
            <a:r>
              <a:rPr lang="en-US" sz="1800" dirty="0"/>
              <a:t> - </a:t>
            </a:r>
            <a:r>
              <a:rPr lang="uk-UA" sz="1800" dirty="0"/>
              <a:t>виникає при виклику методу </a:t>
            </a:r>
            <a:r>
              <a:rPr lang="en-US" sz="1800" dirty="0"/>
              <a:t>close </a:t>
            </a:r>
            <a:r>
              <a:rPr lang="uk-UA" sz="1800" dirty="0"/>
              <a:t>об'єкта </a:t>
            </a:r>
            <a:r>
              <a:rPr lang="en-US" sz="1800" dirty="0"/>
              <a:t>generator. </a:t>
            </a:r>
            <a:endParaRPr lang="ru-RU" sz="1800" dirty="0"/>
          </a:p>
          <a:p>
            <a:pPr marL="0" indent="0">
              <a:buNone/>
            </a:pPr>
            <a:endParaRPr lang="uk-UA" sz="1800" dirty="0"/>
          </a:p>
          <a:p>
            <a:pPr marL="0" indent="0">
              <a:buNone/>
            </a:pPr>
            <a:r>
              <a:rPr lang="ru-RU" sz="1800" dirty="0"/>
              <a:t>Решта винятків це "звичайні". Спектр вже готових винятків великий. </a:t>
            </a:r>
          </a:p>
          <a:p>
            <a:pPr marL="0" indent="0">
              <a:buNone/>
            </a:pPr>
            <a:endParaRPr lang="uk-UA" sz="1800" dirty="0"/>
          </a:p>
          <a:p>
            <a:pPr marL="0" indent="0">
              <a:buNone/>
            </a:pPr>
            <a:r>
              <a:rPr lang="ru-RU" sz="1800" dirty="0"/>
              <a:t>Список винятків покриває великий обсяг ситуацій і помилок. Якщо попередження (warning) тільки просять звернути увагу, то помилки вже можуть зупинити виконання програми. </a:t>
            </a:r>
            <a:endParaRPr lang="uk-UA" sz="1800" dirty="0"/>
          </a:p>
        </p:txBody>
      </p:sp>
    </p:spTree>
    <p:extLst>
      <p:ext uri="{BB962C8B-B14F-4D97-AF65-F5344CB8AC3E}">
        <p14:creationId xmlns:p14="http://schemas.microsoft.com/office/powerpoint/2010/main" val="409070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922" y="79877"/>
            <a:ext cx="8970611" cy="6693456"/>
          </a:xfrm>
        </p:spPr>
      </p:pic>
      <p:sp>
        <p:nvSpPr>
          <p:cNvPr id="4" name="Rectangle 3"/>
          <p:cNvSpPr/>
          <p:nvPr/>
        </p:nvSpPr>
        <p:spPr>
          <a:xfrm>
            <a:off x="9846733" y="272534"/>
            <a:ext cx="2281913" cy="584775"/>
          </a:xfrm>
          <a:prstGeom prst="rect">
            <a:avLst/>
          </a:prstGeom>
        </p:spPr>
        <p:txBody>
          <a:bodyPr wrap="square">
            <a:spAutoFit/>
          </a:bodyPr>
          <a:lstStyle/>
          <a:p>
            <a:r>
              <a:rPr lang="ru-RU" sz="1600" b="1" i="1" dirty="0"/>
              <a:t>Ієрархія винятків у Python3 </a:t>
            </a:r>
          </a:p>
        </p:txBody>
      </p:sp>
    </p:spTree>
    <p:extLst>
      <p:ext uri="{BB962C8B-B14F-4D97-AF65-F5344CB8AC3E}">
        <p14:creationId xmlns:p14="http://schemas.microsoft.com/office/powerpoint/2010/main" val="1965481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980334" cy="6654800"/>
          </a:xfrm>
        </p:spPr>
        <p:txBody>
          <a:bodyPr>
            <a:noAutofit/>
          </a:bodyPr>
          <a:lstStyle/>
          <a:p>
            <a:pPr>
              <a:spcBef>
                <a:spcPts val="0"/>
              </a:spcBef>
            </a:pPr>
            <a:r>
              <a:rPr lang="en-US" sz="1800" b="1" dirty="0" err="1"/>
              <a:t>BaseException</a:t>
            </a:r>
            <a:r>
              <a:rPr lang="en-US" sz="1800" dirty="0"/>
              <a:t> – </a:t>
            </a:r>
            <a:r>
              <a:rPr lang="uk-UA" sz="1800" dirty="0"/>
              <a:t>базовий виняток, від якого беруть початок всі інші. </a:t>
            </a:r>
            <a:endParaRPr lang="en-US" sz="1800" dirty="0"/>
          </a:p>
          <a:p>
            <a:pPr marL="898525" indent="-176213">
              <a:spcBef>
                <a:spcPts val="0"/>
              </a:spcBef>
            </a:pPr>
            <a:r>
              <a:rPr lang="en-US" sz="1800" b="1" dirty="0" err="1"/>
              <a:t>SystemExit</a:t>
            </a:r>
            <a:r>
              <a:rPr lang="en-US" sz="1800" dirty="0"/>
              <a:t> - </a:t>
            </a:r>
            <a:r>
              <a:rPr lang="uk-UA" sz="1800" dirty="0"/>
              <a:t>виняток, що породжується функцією </a:t>
            </a:r>
            <a:r>
              <a:rPr lang="en-US" sz="1800" dirty="0" err="1"/>
              <a:t>sys.exit</a:t>
            </a:r>
            <a:r>
              <a:rPr lang="en-US" sz="1800" dirty="0"/>
              <a:t> </a:t>
            </a:r>
            <a:r>
              <a:rPr lang="uk-UA" sz="1800" dirty="0"/>
              <a:t>при виході з програми.</a:t>
            </a:r>
            <a:endParaRPr lang="en-US" sz="1800" dirty="0"/>
          </a:p>
          <a:p>
            <a:pPr marL="898525" indent="-176213">
              <a:spcBef>
                <a:spcPts val="0"/>
              </a:spcBef>
            </a:pPr>
            <a:r>
              <a:rPr lang="en-US" sz="1800" b="1" dirty="0" err="1"/>
              <a:t>KeyboardInterrupt</a:t>
            </a:r>
            <a:r>
              <a:rPr lang="en-US" sz="1800" dirty="0"/>
              <a:t> - </a:t>
            </a:r>
            <a:r>
              <a:rPr lang="uk-UA" sz="1800" dirty="0"/>
              <a:t>породжується при перериванні програми користувачем (зазвичай сполучення клавіш </a:t>
            </a:r>
            <a:r>
              <a:rPr lang="en-US" sz="1800" dirty="0"/>
              <a:t>Ctrl + C). </a:t>
            </a:r>
          </a:p>
          <a:p>
            <a:pPr marL="898525" indent="-176213">
              <a:spcBef>
                <a:spcPts val="0"/>
              </a:spcBef>
            </a:pPr>
            <a:r>
              <a:rPr lang="en-US" sz="1800" b="1" dirty="0" err="1"/>
              <a:t>GeneratorExit</a:t>
            </a:r>
            <a:r>
              <a:rPr lang="en-US" sz="1800" dirty="0"/>
              <a:t> - </a:t>
            </a:r>
            <a:r>
              <a:rPr lang="uk-UA" sz="1800" dirty="0"/>
              <a:t>породжується при виклику методу </a:t>
            </a:r>
            <a:r>
              <a:rPr lang="en-US" sz="1800" dirty="0"/>
              <a:t>close </a:t>
            </a:r>
            <a:r>
              <a:rPr lang="uk-UA" sz="1800" dirty="0"/>
              <a:t>об'єкта </a:t>
            </a:r>
            <a:r>
              <a:rPr lang="en-US" sz="1800" dirty="0"/>
              <a:t>generator. </a:t>
            </a:r>
          </a:p>
          <a:p>
            <a:pPr marL="898525" indent="-176213">
              <a:spcBef>
                <a:spcPts val="0"/>
              </a:spcBef>
            </a:pPr>
            <a:r>
              <a:rPr lang="en-US" sz="1800" b="1" dirty="0"/>
              <a:t>Exception</a:t>
            </a:r>
            <a:r>
              <a:rPr lang="en-US" sz="1800" dirty="0"/>
              <a:t> - </a:t>
            </a:r>
            <a:r>
              <a:rPr lang="uk-UA" sz="1800" dirty="0"/>
              <a:t>тут закінчуються повністю системні винятки (які краще не чіпати) і починаються звичайні, з якими можна працювати. </a:t>
            </a:r>
            <a:endParaRPr lang="en-US" sz="1800" dirty="0"/>
          </a:p>
          <a:p>
            <a:pPr marL="1524000" indent="-273050">
              <a:spcBef>
                <a:spcPts val="0"/>
              </a:spcBef>
            </a:pPr>
            <a:r>
              <a:rPr lang="en-US" sz="1800" b="1" dirty="0" err="1"/>
              <a:t>StopIteration</a:t>
            </a:r>
            <a:r>
              <a:rPr lang="en-US" sz="1800" dirty="0"/>
              <a:t> - </a:t>
            </a:r>
            <a:r>
              <a:rPr lang="uk-UA" sz="1800" dirty="0"/>
              <a:t>породжується вбудованою функцією </a:t>
            </a:r>
            <a:r>
              <a:rPr lang="en-US" sz="1800" dirty="0"/>
              <a:t>next, </a:t>
            </a:r>
            <a:r>
              <a:rPr lang="uk-UA" sz="1800" dirty="0"/>
              <a:t>якщо в </a:t>
            </a:r>
            <a:r>
              <a:rPr lang="uk-UA" sz="1800" dirty="0" err="1"/>
              <a:t>Ітераторі</a:t>
            </a:r>
            <a:r>
              <a:rPr lang="uk-UA" sz="1800" dirty="0"/>
              <a:t> більше немає елементів. </a:t>
            </a:r>
            <a:endParaRPr lang="en-US" sz="1800" dirty="0"/>
          </a:p>
          <a:p>
            <a:pPr marL="1524000" indent="-273050">
              <a:spcBef>
                <a:spcPts val="0"/>
              </a:spcBef>
            </a:pPr>
            <a:r>
              <a:rPr lang="en-US" sz="1800" b="1" dirty="0" err="1"/>
              <a:t>ArithmeticError</a:t>
            </a:r>
            <a:r>
              <a:rPr lang="en-US" sz="1800" dirty="0"/>
              <a:t> - </a:t>
            </a:r>
            <a:r>
              <a:rPr lang="uk-UA" sz="1800" dirty="0"/>
              <a:t>арифметична помилка. </a:t>
            </a:r>
            <a:endParaRPr lang="en-US" sz="1800" dirty="0"/>
          </a:p>
          <a:p>
            <a:pPr marL="2070100" indent="-273050">
              <a:spcBef>
                <a:spcPts val="0"/>
              </a:spcBef>
              <a:tabLst>
                <a:tab pos="1876425" algn="l"/>
              </a:tabLst>
            </a:pPr>
            <a:r>
              <a:rPr lang="en-US" sz="1800" b="1" dirty="0" err="1"/>
              <a:t>FloatingPointError</a:t>
            </a:r>
            <a:r>
              <a:rPr lang="en-US" sz="1800" dirty="0"/>
              <a:t> - </a:t>
            </a:r>
            <a:r>
              <a:rPr lang="uk-UA" sz="1800" dirty="0"/>
              <a:t>породжується при невдалому виконанні операції з плаваючою крапкою. На практиці зустрічається нечасто. </a:t>
            </a:r>
            <a:endParaRPr lang="en-US" sz="1800" dirty="0"/>
          </a:p>
          <a:p>
            <a:pPr marL="2070100" indent="-273050">
              <a:spcBef>
                <a:spcPts val="0"/>
              </a:spcBef>
              <a:tabLst>
                <a:tab pos="1876425" algn="l"/>
              </a:tabLst>
            </a:pPr>
            <a:r>
              <a:rPr lang="en-US" sz="1800" b="1" dirty="0" err="1"/>
              <a:t>OverflowError</a:t>
            </a:r>
            <a:r>
              <a:rPr lang="en-US" sz="1800" dirty="0"/>
              <a:t> - </a:t>
            </a:r>
            <a:r>
              <a:rPr lang="uk-UA" sz="1800" dirty="0"/>
              <a:t>виникає, коли результат арифметичної операції занадто великий для подання. Не з'являється при звичайній роботі з цілими числами (так як </a:t>
            </a:r>
            <a:r>
              <a:rPr lang="en-US" sz="1800" dirty="0"/>
              <a:t>python </a:t>
            </a:r>
            <a:r>
              <a:rPr lang="uk-UA" sz="1800" dirty="0"/>
              <a:t>підтримує довгі числа), але може виникати в деяких інших випадках.</a:t>
            </a:r>
            <a:endParaRPr lang="en-US" sz="1800" dirty="0"/>
          </a:p>
          <a:p>
            <a:pPr marL="2070100" indent="-273050">
              <a:spcBef>
                <a:spcPts val="0"/>
              </a:spcBef>
              <a:tabLst>
                <a:tab pos="1876425" algn="l"/>
              </a:tabLst>
            </a:pPr>
            <a:r>
              <a:rPr lang="en-US" sz="1800" b="1" dirty="0" err="1"/>
              <a:t>ZeroDivisionError</a:t>
            </a:r>
            <a:r>
              <a:rPr lang="en-US" sz="1800" dirty="0"/>
              <a:t> - </a:t>
            </a:r>
            <a:r>
              <a:rPr lang="uk-UA" sz="1800" dirty="0"/>
              <a:t>ділення на нуль. </a:t>
            </a:r>
            <a:endParaRPr lang="en-US" sz="1800" dirty="0"/>
          </a:p>
          <a:p>
            <a:pPr marL="1524000" indent="-273050">
              <a:spcBef>
                <a:spcPts val="0"/>
              </a:spcBef>
            </a:pPr>
            <a:r>
              <a:rPr lang="en-US" sz="1800" b="1" dirty="0" err="1"/>
              <a:t>AssertionError</a:t>
            </a:r>
            <a:r>
              <a:rPr lang="en-US" sz="1800" dirty="0"/>
              <a:t> - </a:t>
            </a:r>
            <a:r>
              <a:rPr lang="uk-UA" sz="1800" dirty="0"/>
              <a:t>вираз у функції </a:t>
            </a:r>
            <a:r>
              <a:rPr lang="en-US" sz="1800" dirty="0"/>
              <a:t>assert </a:t>
            </a:r>
            <a:r>
              <a:rPr lang="uk-UA" sz="1800" dirty="0"/>
              <a:t>з помилкою. </a:t>
            </a:r>
            <a:endParaRPr lang="en-US" sz="1800" dirty="0"/>
          </a:p>
          <a:p>
            <a:pPr marL="1524000" indent="-273050">
              <a:spcBef>
                <a:spcPts val="0"/>
              </a:spcBef>
            </a:pPr>
            <a:r>
              <a:rPr lang="en-US" sz="1800" b="1" dirty="0" err="1"/>
              <a:t>AttributeError</a:t>
            </a:r>
            <a:r>
              <a:rPr lang="en-US" sz="1800" dirty="0"/>
              <a:t> - </a:t>
            </a:r>
            <a:r>
              <a:rPr lang="uk-UA" sz="1800" dirty="0"/>
              <a:t>об'єкт не має даного атрибута (значення або методу). </a:t>
            </a:r>
            <a:endParaRPr lang="en-US" sz="1800" dirty="0"/>
          </a:p>
          <a:p>
            <a:pPr marL="1524000" indent="-273050">
              <a:spcBef>
                <a:spcPts val="0"/>
              </a:spcBef>
            </a:pPr>
            <a:r>
              <a:rPr lang="en-US" sz="1800" b="1" dirty="0" err="1"/>
              <a:t>BufferError</a:t>
            </a:r>
            <a:r>
              <a:rPr lang="en-US" sz="1800" dirty="0"/>
              <a:t> - </a:t>
            </a:r>
            <a:r>
              <a:rPr lang="uk-UA" sz="1800" dirty="0"/>
              <a:t>операція, пов'язана з буфером, що не може бути виконана. </a:t>
            </a:r>
            <a:endParaRPr lang="en-US" sz="1800" dirty="0"/>
          </a:p>
          <a:p>
            <a:pPr marL="1524000" indent="-273050">
              <a:spcBef>
                <a:spcPts val="0"/>
              </a:spcBef>
            </a:pPr>
            <a:r>
              <a:rPr lang="en-US" sz="1800" b="1" dirty="0" err="1"/>
              <a:t>EOFError</a:t>
            </a:r>
            <a:r>
              <a:rPr lang="en-US" sz="1800" dirty="0"/>
              <a:t> - </a:t>
            </a:r>
            <a:r>
              <a:rPr lang="uk-UA" sz="1800" dirty="0"/>
              <a:t>функція натрапила на кінець файлу і не змогла прочитати те, що хотіла.</a:t>
            </a:r>
            <a:endParaRPr lang="en-US" sz="1800" dirty="0"/>
          </a:p>
          <a:p>
            <a:pPr marL="1524000" indent="-273050">
              <a:spcBef>
                <a:spcPts val="0"/>
              </a:spcBef>
            </a:pPr>
            <a:r>
              <a:rPr lang="en-US" sz="1800" b="1" dirty="0" err="1"/>
              <a:t>ImportError</a:t>
            </a:r>
            <a:r>
              <a:rPr lang="en-US" sz="1800" dirty="0"/>
              <a:t> - </a:t>
            </a:r>
            <a:r>
              <a:rPr lang="uk-UA" sz="1800" dirty="0"/>
              <a:t>не вдалося імпортування модуля або його атрибута. </a:t>
            </a:r>
            <a:endParaRPr lang="en-US" sz="1800" dirty="0"/>
          </a:p>
          <a:p>
            <a:pPr marL="1524000" indent="-273050">
              <a:spcBef>
                <a:spcPts val="0"/>
              </a:spcBef>
            </a:pPr>
            <a:r>
              <a:rPr lang="en-US" sz="1800" b="1" dirty="0" err="1"/>
              <a:t>LookupError</a:t>
            </a:r>
            <a:r>
              <a:rPr lang="en-US" sz="1800" dirty="0"/>
              <a:t> - </a:t>
            </a:r>
            <a:r>
              <a:rPr lang="uk-UA" sz="1800" dirty="0"/>
              <a:t>некоректний індекс або ключ. </a:t>
            </a:r>
            <a:endParaRPr lang="en-US" sz="1800" dirty="0"/>
          </a:p>
          <a:p>
            <a:pPr marL="2070100" indent="-273050">
              <a:spcBef>
                <a:spcPts val="0"/>
              </a:spcBef>
            </a:pPr>
            <a:r>
              <a:rPr lang="en-US" sz="1800" b="1" dirty="0" err="1"/>
              <a:t>IndexError</a:t>
            </a:r>
            <a:r>
              <a:rPr lang="en-US" sz="1800" dirty="0"/>
              <a:t> - </a:t>
            </a:r>
            <a:r>
              <a:rPr lang="uk-UA" sz="1800" dirty="0"/>
              <a:t>індекс не входить в діапазон елементів. </a:t>
            </a:r>
            <a:endParaRPr lang="en-US" sz="1800" dirty="0"/>
          </a:p>
          <a:p>
            <a:pPr marL="2070100" indent="-273050">
              <a:spcBef>
                <a:spcPts val="0"/>
              </a:spcBef>
            </a:pPr>
            <a:r>
              <a:rPr lang="en-US" sz="1800" b="1" dirty="0" err="1"/>
              <a:t>KeyErro</a:t>
            </a:r>
            <a:r>
              <a:rPr lang="en-US" sz="1800" dirty="0" err="1"/>
              <a:t>r</a:t>
            </a:r>
            <a:r>
              <a:rPr lang="en-US" sz="1800" dirty="0"/>
              <a:t> - </a:t>
            </a:r>
            <a:r>
              <a:rPr lang="uk-UA" sz="1800" dirty="0"/>
              <a:t>неіснуючий ключ (в словнику, множині або іншому об'єкті). </a:t>
            </a:r>
            <a:endParaRPr lang="en-US" sz="1800" dirty="0"/>
          </a:p>
          <a:p>
            <a:pPr marL="1524000" indent="-273050">
              <a:spcBef>
                <a:spcPts val="0"/>
              </a:spcBef>
            </a:pPr>
            <a:r>
              <a:rPr lang="en-US" sz="1800" b="1" dirty="0" err="1"/>
              <a:t>MemoryError</a:t>
            </a:r>
            <a:r>
              <a:rPr lang="en-US" sz="1800" dirty="0"/>
              <a:t> - </a:t>
            </a:r>
            <a:r>
              <a:rPr lang="uk-UA" sz="1800" dirty="0"/>
              <a:t>недостатньо пам'яті. </a:t>
            </a:r>
            <a:endParaRPr lang="en-US" sz="1800" dirty="0"/>
          </a:p>
          <a:p>
            <a:pPr marL="1524000" indent="-273050">
              <a:spcBef>
                <a:spcPts val="0"/>
              </a:spcBef>
            </a:pPr>
            <a:r>
              <a:rPr lang="en-US" sz="1800" b="1" dirty="0" err="1"/>
              <a:t>NameError</a:t>
            </a:r>
            <a:r>
              <a:rPr lang="en-US" sz="1800" dirty="0"/>
              <a:t> - </a:t>
            </a:r>
            <a:r>
              <a:rPr lang="uk-UA" sz="1800" dirty="0"/>
              <a:t>не знайдено змінної з таким ім'ям. </a:t>
            </a:r>
            <a:endParaRPr lang="en-US" sz="1800" dirty="0"/>
          </a:p>
          <a:p>
            <a:pPr marL="2070100" indent="-273050">
              <a:spcBef>
                <a:spcPts val="0"/>
              </a:spcBef>
            </a:pPr>
            <a:r>
              <a:rPr lang="en-US" sz="1800" b="1" dirty="0" err="1"/>
              <a:t>UnboundLocalError</a:t>
            </a:r>
            <a:r>
              <a:rPr lang="en-US" sz="1800" dirty="0"/>
              <a:t> - </a:t>
            </a:r>
            <a:r>
              <a:rPr lang="uk-UA" sz="1800" dirty="0"/>
              <a:t>зроблено посилання на локальну змінну у функції, але змінна не визначена раніше. </a:t>
            </a:r>
            <a:endParaRPr lang="ru-RU" sz="1800" dirty="0"/>
          </a:p>
        </p:txBody>
      </p:sp>
    </p:spTree>
    <p:extLst>
      <p:ext uri="{BB962C8B-B14F-4D97-AF65-F5344CB8AC3E}">
        <p14:creationId xmlns:p14="http://schemas.microsoft.com/office/powerpoint/2010/main" val="1181008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fontScale="92500" lnSpcReduction="10000"/>
          </a:bodyPr>
          <a:lstStyle/>
          <a:p>
            <a:pPr marL="1427163" indent="-255588">
              <a:spcBef>
                <a:spcPts val="0"/>
              </a:spcBef>
            </a:pPr>
            <a:r>
              <a:rPr lang="en-US" sz="1800" b="1" dirty="0" err="1"/>
              <a:t>OSError</a:t>
            </a:r>
            <a:r>
              <a:rPr lang="en-US" sz="1800" dirty="0"/>
              <a:t> - </a:t>
            </a:r>
            <a:r>
              <a:rPr lang="uk-UA" sz="1800" dirty="0"/>
              <a:t>помилка, пов'язана з операційною системою. </a:t>
            </a:r>
          </a:p>
          <a:p>
            <a:pPr marL="2149475" indent="-255588">
              <a:spcBef>
                <a:spcPts val="0"/>
              </a:spcBef>
            </a:pPr>
            <a:r>
              <a:rPr lang="en-US" sz="1800" b="1" dirty="0" err="1"/>
              <a:t>BlockingIOError</a:t>
            </a:r>
            <a:r>
              <a:rPr lang="en-US" sz="1800" b="1" dirty="0"/>
              <a:t> </a:t>
            </a:r>
            <a:endParaRPr lang="uk-UA" sz="1800" b="1" dirty="0"/>
          </a:p>
          <a:p>
            <a:pPr marL="2149475" indent="-255588">
              <a:spcBef>
                <a:spcPts val="0"/>
              </a:spcBef>
            </a:pPr>
            <a:r>
              <a:rPr lang="en-US" sz="1800" b="1" dirty="0" err="1"/>
              <a:t>ChildProcessError</a:t>
            </a:r>
            <a:r>
              <a:rPr lang="en-US" sz="1800" dirty="0"/>
              <a:t> - </a:t>
            </a:r>
            <a:r>
              <a:rPr lang="uk-UA" sz="1800" dirty="0"/>
              <a:t>помилка при операції з дочірнім процесом. </a:t>
            </a:r>
          </a:p>
          <a:p>
            <a:pPr marL="2149475" indent="-255588">
              <a:spcBef>
                <a:spcPts val="0"/>
              </a:spcBef>
            </a:pPr>
            <a:r>
              <a:rPr lang="en-US" sz="1800" b="1" dirty="0" err="1"/>
              <a:t>ConnectionError</a:t>
            </a:r>
            <a:r>
              <a:rPr lang="en-US" sz="1800" dirty="0"/>
              <a:t> - </a:t>
            </a:r>
            <a:r>
              <a:rPr lang="uk-UA" sz="1800" dirty="0"/>
              <a:t>базовий клас для винятків, пов'язаних з підключеннями. </a:t>
            </a:r>
          </a:p>
          <a:p>
            <a:pPr marL="2774950" indent="-255588">
              <a:spcBef>
                <a:spcPts val="0"/>
              </a:spcBef>
            </a:pPr>
            <a:r>
              <a:rPr lang="en-US" sz="1800" b="1" dirty="0" err="1"/>
              <a:t>BrokenPipeError</a:t>
            </a:r>
            <a:r>
              <a:rPr lang="en-US" sz="1800" b="1" dirty="0"/>
              <a:t> </a:t>
            </a:r>
            <a:endParaRPr lang="uk-UA" sz="1800" b="1" dirty="0"/>
          </a:p>
          <a:p>
            <a:pPr marL="2774950" indent="-255588">
              <a:spcBef>
                <a:spcPts val="0"/>
              </a:spcBef>
            </a:pPr>
            <a:r>
              <a:rPr lang="en-US" sz="1800" b="1" dirty="0" err="1"/>
              <a:t>ConnectionAbortedError</a:t>
            </a:r>
            <a:r>
              <a:rPr lang="en-US" sz="1800" b="1" dirty="0"/>
              <a:t> </a:t>
            </a:r>
            <a:endParaRPr lang="uk-UA" sz="1800" b="1" dirty="0"/>
          </a:p>
          <a:p>
            <a:pPr marL="2774950" indent="-255588">
              <a:spcBef>
                <a:spcPts val="0"/>
              </a:spcBef>
            </a:pPr>
            <a:r>
              <a:rPr lang="en-US" sz="1800" b="1" dirty="0" err="1"/>
              <a:t>ConnectionRefusedError</a:t>
            </a:r>
            <a:r>
              <a:rPr lang="en-US" sz="1800" b="1" dirty="0"/>
              <a:t> </a:t>
            </a:r>
            <a:endParaRPr lang="uk-UA" sz="1800" b="1" dirty="0"/>
          </a:p>
          <a:p>
            <a:pPr marL="2774950" indent="-255588">
              <a:spcBef>
                <a:spcPts val="0"/>
              </a:spcBef>
            </a:pPr>
            <a:r>
              <a:rPr lang="en-US" sz="1800" b="1" dirty="0" err="1"/>
              <a:t>ConnectionResetError</a:t>
            </a:r>
            <a:r>
              <a:rPr lang="en-US" sz="1800" b="1" dirty="0"/>
              <a:t> </a:t>
            </a:r>
            <a:endParaRPr lang="uk-UA" sz="1800" b="1" dirty="0"/>
          </a:p>
          <a:p>
            <a:pPr marL="2149475" indent="-255588">
              <a:spcBef>
                <a:spcPts val="0"/>
              </a:spcBef>
            </a:pPr>
            <a:r>
              <a:rPr lang="en-US" sz="1800" b="1" dirty="0" err="1"/>
              <a:t>FileExistsError</a:t>
            </a:r>
            <a:r>
              <a:rPr lang="en-US" sz="1800" dirty="0"/>
              <a:t> - </a:t>
            </a:r>
            <a:r>
              <a:rPr lang="uk-UA" sz="1800" dirty="0"/>
              <a:t>спроба створення файлу або директорії, яка вже існує. </a:t>
            </a:r>
          </a:p>
          <a:p>
            <a:pPr marL="2149475" indent="-255588">
              <a:spcBef>
                <a:spcPts val="0"/>
              </a:spcBef>
            </a:pPr>
            <a:r>
              <a:rPr lang="en-US" sz="1800" b="1" dirty="0" err="1"/>
              <a:t>FileNotFoundError</a:t>
            </a:r>
            <a:r>
              <a:rPr lang="en-US" sz="1800" dirty="0"/>
              <a:t> - </a:t>
            </a:r>
            <a:r>
              <a:rPr lang="uk-UA" sz="1800" dirty="0"/>
              <a:t>файл або директорія не існує. </a:t>
            </a:r>
          </a:p>
          <a:p>
            <a:pPr marL="2149475" indent="-255588">
              <a:spcBef>
                <a:spcPts val="0"/>
              </a:spcBef>
            </a:pPr>
            <a:r>
              <a:rPr lang="en-US" sz="1800" b="1" dirty="0" err="1"/>
              <a:t>InterruptedError</a:t>
            </a:r>
            <a:r>
              <a:rPr lang="en-US" sz="1800" b="1" dirty="0"/>
              <a:t> </a:t>
            </a:r>
            <a:r>
              <a:rPr lang="en-US" sz="1800" dirty="0"/>
              <a:t>- </a:t>
            </a:r>
            <a:r>
              <a:rPr lang="uk-UA" sz="1800" dirty="0"/>
              <a:t>системний виклик перерваний вхідним сигналом. </a:t>
            </a:r>
          </a:p>
          <a:p>
            <a:pPr marL="2149475" indent="-255588">
              <a:spcBef>
                <a:spcPts val="0"/>
              </a:spcBef>
            </a:pPr>
            <a:r>
              <a:rPr lang="en-US" sz="1800" b="1" dirty="0" err="1"/>
              <a:t>IsADirectoryError</a:t>
            </a:r>
            <a:r>
              <a:rPr lang="en-US" sz="1800" dirty="0"/>
              <a:t> - </a:t>
            </a:r>
            <a:r>
              <a:rPr lang="uk-UA" sz="1800" dirty="0"/>
              <a:t>очікувався файл, але це директорія. </a:t>
            </a:r>
          </a:p>
          <a:p>
            <a:pPr marL="2149475" indent="-255588">
              <a:spcBef>
                <a:spcPts val="0"/>
              </a:spcBef>
            </a:pPr>
            <a:r>
              <a:rPr lang="en-US" sz="1800" b="1" dirty="0" err="1"/>
              <a:t>NotADirectoryError</a:t>
            </a:r>
            <a:r>
              <a:rPr lang="en-US" sz="1800" dirty="0"/>
              <a:t> - </a:t>
            </a:r>
            <a:r>
              <a:rPr lang="uk-UA" sz="1800" dirty="0"/>
              <a:t>очікувалася директорія, але це файл. </a:t>
            </a:r>
          </a:p>
          <a:p>
            <a:pPr marL="2149475" indent="-255588">
              <a:spcBef>
                <a:spcPts val="0"/>
              </a:spcBef>
            </a:pPr>
            <a:r>
              <a:rPr lang="en-US" sz="1800" b="1" dirty="0" err="1"/>
              <a:t>PermissionError</a:t>
            </a:r>
            <a:r>
              <a:rPr lang="en-US" sz="1800" dirty="0"/>
              <a:t> - </a:t>
            </a:r>
            <a:r>
              <a:rPr lang="uk-UA" sz="1800" dirty="0"/>
              <a:t>не вистачає прав доступу. </a:t>
            </a:r>
          </a:p>
          <a:p>
            <a:pPr marL="2149475" indent="-255588">
              <a:spcBef>
                <a:spcPts val="0"/>
              </a:spcBef>
            </a:pPr>
            <a:r>
              <a:rPr lang="en-US" sz="1800" b="1" dirty="0" err="1"/>
              <a:t>ProcessLookupError</a:t>
            </a:r>
            <a:r>
              <a:rPr lang="en-US" sz="1800" dirty="0"/>
              <a:t> - </a:t>
            </a:r>
            <a:r>
              <a:rPr lang="uk-UA" sz="1800" dirty="0"/>
              <a:t>зазначеного процесу не існує. </a:t>
            </a:r>
          </a:p>
          <a:p>
            <a:pPr marL="2149475" indent="-255588">
              <a:spcBef>
                <a:spcPts val="0"/>
              </a:spcBef>
            </a:pPr>
            <a:r>
              <a:rPr lang="en-US" sz="1800" b="1" dirty="0" err="1"/>
              <a:t>TimeoutError</a:t>
            </a:r>
            <a:r>
              <a:rPr lang="en-US" sz="1800" dirty="0"/>
              <a:t> - </a:t>
            </a:r>
            <a:r>
              <a:rPr lang="uk-UA" sz="1800" dirty="0"/>
              <a:t>закінчився час очікування. </a:t>
            </a:r>
          </a:p>
          <a:p>
            <a:pPr marL="1427163" indent="-255588">
              <a:spcBef>
                <a:spcPts val="0"/>
              </a:spcBef>
            </a:pPr>
            <a:r>
              <a:rPr lang="en-US" sz="1800" b="1" dirty="0" err="1"/>
              <a:t>ReferenceError</a:t>
            </a:r>
            <a:r>
              <a:rPr lang="en-US" sz="1800" dirty="0"/>
              <a:t> - </a:t>
            </a:r>
            <a:r>
              <a:rPr lang="uk-UA" sz="1800" dirty="0"/>
              <a:t>спроба доступу до атрибуту зі слабким посиланням. </a:t>
            </a:r>
          </a:p>
          <a:p>
            <a:pPr marL="1427163" indent="-255588">
              <a:spcBef>
                <a:spcPts val="0"/>
              </a:spcBef>
            </a:pPr>
            <a:r>
              <a:rPr lang="en-US" sz="1800" b="1" dirty="0" err="1"/>
              <a:t>RuntimeErro</a:t>
            </a:r>
            <a:r>
              <a:rPr lang="en-US" sz="1800" dirty="0" err="1"/>
              <a:t>r</a:t>
            </a:r>
            <a:r>
              <a:rPr lang="en-US" sz="1800" dirty="0"/>
              <a:t> - </a:t>
            </a:r>
            <a:r>
              <a:rPr lang="uk-UA" sz="1800" dirty="0"/>
              <a:t>виникає, коли виняток не потрапляє під жодну з інших категорій. </a:t>
            </a:r>
          </a:p>
          <a:p>
            <a:pPr marL="1427163" indent="-255588">
              <a:spcBef>
                <a:spcPts val="0"/>
              </a:spcBef>
            </a:pPr>
            <a:r>
              <a:rPr lang="en-US" sz="1800" b="1" dirty="0" err="1"/>
              <a:t>NotImplementedError</a:t>
            </a:r>
            <a:r>
              <a:rPr lang="en-US" sz="1800" dirty="0"/>
              <a:t> - </a:t>
            </a:r>
            <a:r>
              <a:rPr lang="uk-UA" sz="1800" dirty="0"/>
              <a:t>виникає, коли абстрактні методи класу вимагають перевизначення в дочірніх класах. </a:t>
            </a:r>
          </a:p>
          <a:p>
            <a:pPr marL="2149475" indent="-255588">
              <a:spcBef>
                <a:spcPts val="0"/>
              </a:spcBef>
            </a:pPr>
            <a:r>
              <a:rPr lang="en-US" sz="1800" b="1" dirty="0" err="1"/>
              <a:t>SyntaxError</a:t>
            </a:r>
            <a:r>
              <a:rPr lang="en-US" sz="1800" dirty="0"/>
              <a:t> - </a:t>
            </a:r>
            <a:r>
              <a:rPr lang="uk-UA" sz="1800" dirty="0"/>
              <a:t>синтаксична помилка. </a:t>
            </a:r>
          </a:p>
          <a:p>
            <a:pPr marL="2774950" indent="-255588">
              <a:spcBef>
                <a:spcPts val="0"/>
              </a:spcBef>
            </a:pPr>
            <a:r>
              <a:rPr lang="en-US" sz="1800" b="1" dirty="0" err="1"/>
              <a:t>IndentationError</a:t>
            </a:r>
            <a:r>
              <a:rPr lang="en-US" sz="1800" dirty="0"/>
              <a:t> - </a:t>
            </a:r>
            <a:r>
              <a:rPr lang="uk-UA" sz="1800" dirty="0"/>
              <a:t>неправильні відступи. </a:t>
            </a:r>
          </a:p>
          <a:p>
            <a:pPr marL="1427163" indent="-255588">
              <a:spcBef>
                <a:spcPts val="0"/>
              </a:spcBef>
            </a:pPr>
            <a:r>
              <a:rPr lang="en-US" sz="1800" b="1" dirty="0" err="1"/>
              <a:t>TabError</a:t>
            </a:r>
            <a:r>
              <a:rPr lang="en-US" sz="1800" b="1" dirty="0"/>
              <a:t> </a:t>
            </a:r>
            <a:r>
              <a:rPr lang="en-US" sz="1800" dirty="0"/>
              <a:t>- </a:t>
            </a:r>
            <a:r>
              <a:rPr lang="uk-UA" sz="1800" dirty="0"/>
              <a:t>змішування в відступах табуляції і пробілів. </a:t>
            </a:r>
          </a:p>
          <a:p>
            <a:pPr marL="1427163" indent="-255588">
              <a:spcBef>
                <a:spcPts val="0"/>
              </a:spcBef>
            </a:pPr>
            <a:r>
              <a:rPr lang="en-US" sz="1800" b="1" dirty="0" err="1"/>
              <a:t>SystemError</a:t>
            </a:r>
            <a:r>
              <a:rPr lang="en-US" sz="1800" dirty="0"/>
              <a:t> - </a:t>
            </a:r>
            <a:r>
              <a:rPr lang="uk-UA" sz="1800" dirty="0"/>
              <a:t>внутрішня помилка. </a:t>
            </a:r>
          </a:p>
          <a:p>
            <a:pPr marL="1427163" indent="-255588">
              <a:spcBef>
                <a:spcPts val="0"/>
              </a:spcBef>
            </a:pPr>
            <a:r>
              <a:rPr lang="en-US" sz="1800" b="1" dirty="0" err="1"/>
              <a:t>TypeError</a:t>
            </a:r>
            <a:r>
              <a:rPr lang="en-US" sz="1800" dirty="0"/>
              <a:t> - </a:t>
            </a:r>
            <a:r>
              <a:rPr lang="uk-UA" sz="1800" dirty="0"/>
              <a:t>операція застосована до об'єкта невідповідного типу. </a:t>
            </a:r>
          </a:p>
          <a:p>
            <a:pPr marL="1427163" indent="-255588">
              <a:spcBef>
                <a:spcPts val="0"/>
              </a:spcBef>
            </a:pPr>
            <a:r>
              <a:rPr lang="en-US" sz="1800" b="1" dirty="0" err="1"/>
              <a:t>ValueError</a:t>
            </a:r>
            <a:r>
              <a:rPr lang="en-US" sz="1800" dirty="0"/>
              <a:t> - </a:t>
            </a:r>
            <a:r>
              <a:rPr lang="uk-UA" sz="1800" dirty="0"/>
              <a:t>функція отримує аргумент правильного типу, але некоректного значення. </a:t>
            </a:r>
          </a:p>
          <a:p>
            <a:pPr marL="1427163" indent="-255588">
              <a:spcBef>
                <a:spcPts val="0"/>
              </a:spcBef>
            </a:pPr>
            <a:r>
              <a:rPr lang="en-US" sz="1800" b="1" dirty="0" err="1"/>
              <a:t>UnicodeError</a:t>
            </a:r>
            <a:r>
              <a:rPr lang="en-US" sz="1800" dirty="0"/>
              <a:t> - </a:t>
            </a:r>
            <a:r>
              <a:rPr lang="uk-UA" sz="1800" dirty="0"/>
              <a:t>помилка, пов'язана з кодуванням / розкодуванням </a:t>
            </a:r>
            <a:r>
              <a:rPr lang="en-US" sz="1800" dirty="0" err="1"/>
              <a:t>unicode</a:t>
            </a:r>
            <a:r>
              <a:rPr lang="en-US" sz="1800" dirty="0"/>
              <a:t> </a:t>
            </a:r>
            <a:r>
              <a:rPr lang="uk-UA" sz="1800" dirty="0"/>
              <a:t>в рядках. </a:t>
            </a:r>
          </a:p>
          <a:p>
            <a:pPr marL="2149475" indent="-255588">
              <a:spcBef>
                <a:spcPts val="0"/>
              </a:spcBef>
            </a:pPr>
            <a:r>
              <a:rPr lang="en-US" sz="1800" b="1" dirty="0" err="1"/>
              <a:t>UnicodeEncodeError</a:t>
            </a:r>
            <a:r>
              <a:rPr lang="en-US" sz="1800" dirty="0"/>
              <a:t> - </a:t>
            </a:r>
            <a:r>
              <a:rPr lang="uk-UA" sz="1800" dirty="0"/>
              <a:t>виняток, пов'язаний з кодуванням </a:t>
            </a:r>
            <a:r>
              <a:rPr lang="en-US" sz="1800" dirty="0" err="1"/>
              <a:t>unicode</a:t>
            </a:r>
            <a:r>
              <a:rPr lang="en-US" sz="1800" dirty="0"/>
              <a:t>. </a:t>
            </a:r>
            <a:endParaRPr lang="uk-UA" sz="1800" dirty="0"/>
          </a:p>
          <a:p>
            <a:pPr marL="2149475" indent="-255588">
              <a:spcBef>
                <a:spcPts val="0"/>
              </a:spcBef>
            </a:pPr>
            <a:r>
              <a:rPr lang="en-US" sz="1800" b="1" dirty="0" err="1"/>
              <a:t>UnicodeDecodeError</a:t>
            </a:r>
            <a:r>
              <a:rPr lang="en-US" sz="1800" dirty="0"/>
              <a:t> - </a:t>
            </a:r>
            <a:r>
              <a:rPr lang="uk-UA" sz="1800" dirty="0"/>
              <a:t>виняток, пов'язаний з декодуванням </a:t>
            </a:r>
            <a:r>
              <a:rPr lang="en-US" sz="1800" dirty="0" err="1"/>
              <a:t>unicode</a:t>
            </a:r>
            <a:r>
              <a:rPr lang="en-US" sz="1800" dirty="0"/>
              <a:t>. </a:t>
            </a:r>
            <a:endParaRPr lang="uk-UA" sz="1800" dirty="0"/>
          </a:p>
          <a:p>
            <a:pPr marL="2149475" indent="-255588">
              <a:spcBef>
                <a:spcPts val="0"/>
              </a:spcBef>
            </a:pPr>
            <a:r>
              <a:rPr lang="en-US" sz="1800" b="1" dirty="0" err="1"/>
              <a:t>UnicodeTranslateError</a:t>
            </a:r>
            <a:r>
              <a:rPr lang="en-US" sz="1800" dirty="0"/>
              <a:t> - </a:t>
            </a:r>
            <a:r>
              <a:rPr lang="uk-UA" sz="1800" dirty="0"/>
              <a:t>виняток, пов'язаний з переведенням </a:t>
            </a:r>
            <a:r>
              <a:rPr lang="en-US" sz="1800" dirty="0" err="1"/>
              <a:t>unicode</a:t>
            </a:r>
            <a:r>
              <a:rPr lang="en-US" sz="1800" dirty="0"/>
              <a:t>. </a:t>
            </a:r>
            <a:endParaRPr lang="uk-UA" sz="1800" dirty="0"/>
          </a:p>
          <a:p>
            <a:pPr marL="1427163" indent="-255588">
              <a:spcBef>
                <a:spcPts val="0"/>
              </a:spcBef>
            </a:pPr>
            <a:r>
              <a:rPr lang="en-US" sz="1800" b="1" dirty="0"/>
              <a:t>Warning</a:t>
            </a:r>
            <a:r>
              <a:rPr lang="en-US" sz="1800" dirty="0"/>
              <a:t> - </a:t>
            </a:r>
            <a:r>
              <a:rPr lang="uk-UA" sz="1800" dirty="0"/>
              <a:t>попередження. </a:t>
            </a:r>
            <a:endParaRPr lang="ru-RU" sz="1800" dirty="0"/>
          </a:p>
        </p:txBody>
      </p:sp>
    </p:spTree>
    <p:extLst>
      <p:ext uri="{BB962C8B-B14F-4D97-AF65-F5344CB8AC3E}">
        <p14:creationId xmlns:p14="http://schemas.microsoft.com/office/powerpoint/2010/main" val="585248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lgn="ctr">
              <a:spcBef>
                <a:spcPts val="0"/>
              </a:spcBef>
              <a:buNone/>
            </a:pPr>
            <a:r>
              <a:rPr lang="uk-UA" sz="2000" b="1" dirty="0"/>
              <a:t>Повна форма </a:t>
            </a:r>
            <a:r>
              <a:rPr lang="en-US" sz="2000" b="1" dirty="0" err="1"/>
              <a:t>try..except</a:t>
            </a:r>
            <a:r>
              <a:rPr lang="en-US" sz="2000" b="1" dirty="0"/>
              <a:t> </a:t>
            </a:r>
            <a:endParaRPr lang="uk-UA" sz="2000" b="1" dirty="0"/>
          </a:p>
          <a:p>
            <a:pPr marL="0" indent="0">
              <a:spcBef>
                <a:spcPts val="0"/>
              </a:spcBef>
              <a:buNone/>
            </a:pPr>
            <a:endParaRPr lang="uk-UA" sz="1800" dirty="0"/>
          </a:p>
          <a:p>
            <a:pPr marL="0" indent="0">
              <a:spcBef>
                <a:spcPts val="0"/>
              </a:spcBef>
              <a:buNone/>
            </a:pPr>
            <a:r>
              <a:rPr lang="uk-UA" sz="1800" dirty="0"/>
              <a:t>Форма </a:t>
            </a:r>
            <a:r>
              <a:rPr lang="en-US" sz="1800" b="1" dirty="0"/>
              <a:t>try ... except </a:t>
            </a:r>
            <a:r>
              <a:rPr lang="uk-UA" sz="1800" dirty="0"/>
              <a:t>не повна, повною  є  </a:t>
            </a:r>
            <a:r>
              <a:rPr lang="en-US" sz="1800" b="1" dirty="0" err="1"/>
              <a:t>try..except..else..finally</a:t>
            </a:r>
            <a:r>
              <a:rPr lang="en-US" sz="1800" dirty="0"/>
              <a:t>. </a:t>
            </a:r>
            <a:endParaRPr lang="uk-UA" sz="1800" dirty="0"/>
          </a:p>
          <a:p>
            <a:pPr marL="0" indent="0">
              <a:spcBef>
                <a:spcPts val="0"/>
              </a:spcBef>
              <a:buNone/>
            </a:pPr>
            <a:endParaRPr lang="uk-UA" sz="1800" dirty="0"/>
          </a:p>
          <a:p>
            <a:pPr marL="0" indent="0">
              <a:spcBef>
                <a:spcPts val="0"/>
              </a:spcBef>
              <a:buNone/>
            </a:pPr>
            <a:r>
              <a:rPr lang="uk-UA" sz="1800" dirty="0"/>
              <a:t>Застосування повною конструкції може помітно спростити код, а також зробити його більш безпечним. </a:t>
            </a:r>
          </a:p>
          <a:p>
            <a:pPr marL="0" indent="0">
              <a:spcBef>
                <a:spcPts val="0"/>
              </a:spcBef>
              <a:buNone/>
            </a:pPr>
            <a:r>
              <a:rPr lang="uk-UA" sz="1800" dirty="0"/>
              <a:t>Наприклад, в програмі відбувається читання файлу і необхідно переконатися, що об'єкт файлу був коректно закритий і що не виникло жодного винятку. Цього можна досягти із застосуванням блоку </a:t>
            </a:r>
            <a:r>
              <a:rPr lang="en-US" sz="1800" b="1" dirty="0"/>
              <a:t>finally</a:t>
            </a:r>
            <a:r>
              <a:rPr lang="en-US" sz="1800" dirty="0"/>
              <a:t>. </a:t>
            </a:r>
            <a:endParaRPr lang="uk-UA" sz="1800" dirty="0"/>
          </a:p>
          <a:p>
            <a:pPr marL="0" indent="0">
              <a:spcBef>
                <a:spcPts val="0"/>
              </a:spcBef>
              <a:buNone/>
            </a:pPr>
            <a:r>
              <a:rPr lang="uk-UA" sz="1800" dirty="0"/>
              <a:t>Тобто, </a:t>
            </a:r>
            <a:r>
              <a:rPr lang="en-US" sz="1800" b="1" dirty="0"/>
              <a:t>finally</a:t>
            </a:r>
            <a:r>
              <a:rPr lang="en-US" sz="1800" dirty="0"/>
              <a:t> </a:t>
            </a:r>
            <a:r>
              <a:rPr lang="uk-UA" sz="1800" u="sng" dirty="0"/>
              <a:t>виконує блок інструкцій в будь-якому випадку</a:t>
            </a:r>
            <a:r>
              <a:rPr lang="uk-UA" sz="1800" dirty="0"/>
              <a:t>, чи було винятки, чи ні. </a:t>
            </a:r>
          </a:p>
          <a:p>
            <a:pPr marL="0" indent="0">
              <a:spcBef>
                <a:spcPts val="0"/>
              </a:spcBef>
              <a:buNone/>
            </a:pPr>
            <a:r>
              <a:rPr lang="uk-UA" sz="1800" dirty="0"/>
              <a:t>А інструкція </a:t>
            </a:r>
            <a:r>
              <a:rPr lang="en-US" sz="1800" b="1" dirty="0"/>
              <a:t>else</a:t>
            </a:r>
            <a:r>
              <a:rPr lang="en-US" sz="1800" dirty="0"/>
              <a:t> </a:t>
            </a:r>
            <a:r>
              <a:rPr lang="uk-UA" sz="1800" dirty="0"/>
              <a:t>виконується в тому випадку, </a:t>
            </a:r>
            <a:r>
              <a:rPr lang="uk-UA" sz="1800" u="sng" dirty="0"/>
              <a:t>якщо винятків не було</a:t>
            </a:r>
            <a:r>
              <a:rPr lang="uk-UA" sz="1800" dirty="0"/>
              <a:t>. </a:t>
            </a:r>
          </a:p>
          <a:p>
            <a:pPr marL="0" indent="0">
              <a:spcBef>
                <a:spcPts val="0"/>
              </a:spcBef>
              <a:buNone/>
            </a:pPr>
            <a:endParaRPr lang="uk-UA" sz="1800" dirty="0"/>
          </a:p>
          <a:p>
            <a:pPr marL="0" indent="0">
              <a:spcBef>
                <a:spcPts val="0"/>
              </a:spcBef>
              <a:buNone/>
            </a:pPr>
            <a:endParaRPr lang="ru-RU" sz="1800" dirty="0"/>
          </a:p>
        </p:txBody>
      </p:sp>
      <p:sp>
        <p:nvSpPr>
          <p:cNvPr id="2" name="Rectangle 1"/>
          <p:cNvSpPr>
            <a:spLocks noChangeArrowheads="1"/>
          </p:cNvSpPr>
          <p:nvPr/>
        </p:nvSpPr>
        <p:spPr bwMode="auto">
          <a:xfrm>
            <a:off x="245534" y="2516825"/>
            <a:ext cx="6203301"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try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виконуємо якийсь код</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except </a:t>
            </a:r>
            <a:r>
              <a:rPr kumimoji="0" lang="ru-RU" altLang="ru-RU" sz="1400" b="0" i="1" u="none" strike="noStrike" cap="none" normalizeH="0" baseline="0" dirty="0">
                <a:ln>
                  <a:noFill/>
                </a:ln>
                <a:solidFill>
                  <a:srgbClr val="82AAFF"/>
                </a:solidFill>
                <a:effectLst/>
                <a:latin typeface="JetBrains Mono"/>
              </a:rPr>
              <a:t>Exception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обробка винятки</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else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код</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кякий буде виконаний у випадку</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якщо винятки не виникне</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finally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код</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який буде гарантовано виконаний </a:t>
            </a:r>
            <a:r>
              <a:rPr kumimoji="0" lang="ru-RU" altLang="ru-RU" sz="1400" b="0" i="0" u="none" strike="noStrike" cap="none" normalizeH="0" baseline="0" dirty="0">
                <a:ln>
                  <a:noFill/>
                </a:ln>
                <a:solidFill>
                  <a:srgbClr val="82AAFF"/>
                </a:solidFill>
                <a:effectLst/>
                <a:latin typeface="JetBrains Mono"/>
              </a:rPr>
              <a:t>останнім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завжди виконується</a:t>
            </a:r>
            <a:r>
              <a:rPr kumimoji="0" lang="ru-RU" altLang="ru-RU" sz="1400" b="0" i="0" u="none" strike="noStrike" cap="none" normalizeH="0" baseline="0" dirty="0">
                <a:ln>
                  <a:noFill/>
                </a:ln>
                <a:solidFill>
                  <a:srgbClr val="89DDFF"/>
                </a:solidFill>
                <a:effectLst/>
                <a:latin typeface="JetBrains Mono"/>
              </a:rPr>
              <a:t>)</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6767716" y="2415225"/>
            <a:ext cx="5263416" cy="4355038"/>
          </a:xfrm>
          <a:prstGeom prst="rect">
            <a:avLst/>
          </a:prstGeom>
        </p:spPr>
        <p:txBody>
          <a:bodyPr wrap="square">
            <a:spAutoFit/>
          </a:bodyPr>
          <a:lstStyle/>
          <a:p>
            <a:r>
              <a:rPr lang="uk-UA" b="1" u="sng" dirty="0"/>
              <a:t>Блок </a:t>
            </a:r>
            <a:r>
              <a:rPr lang="en-US" b="1" u="sng" dirty="0"/>
              <a:t>finally</a:t>
            </a:r>
            <a:r>
              <a:rPr lang="en-US" u="sng" dirty="0"/>
              <a:t> – </a:t>
            </a:r>
            <a:r>
              <a:rPr lang="uk-UA" u="sng" dirty="0"/>
              <a:t>«нарешті»(виконається завжди)</a:t>
            </a:r>
          </a:p>
          <a:p>
            <a:pPr marL="285750" indent="-285750">
              <a:spcAft>
                <a:spcPts val="1000"/>
              </a:spcAft>
              <a:buFont typeface="Arial" panose="020B0604020202020204" pitchFamily="34" charset="0"/>
              <a:buChar char="•"/>
            </a:pPr>
            <a:r>
              <a:rPr lang="uk-UA" dirty="0"/>
              <a:t>Якщо потрібно виконати якісь інструкції незалежно від того, успішно відпрацював </a:t>
            </a:r>
            <a:r>
              <a:rPr lang="en-US" dirty="0"/>
              <a:t>try </a:t>
            </a:r>
            <a:r>
              <a:rPr lang="uk-UA" dirty="0"/>
              <a:t>блок або в ньому виникло виключення, то потрібно використовувати блок </a:t>
            </a:r>
            <a:r>
              <a:rPr lang="en-US" dirty="0"/>
              <a:t>finally</a:t>
            </a:r>
            <a:r>
              <a:rPr lang="uk-UA" dirty="0"/>
              <a:t>.</a:t>
            </a:r>
          </a:p>
          <a:p>
            <a:pPr marL="285750" indent="-285750">
              <a:spcAft>
                <a:spcPts val="1000"/>
              </a:spcAft>
              <a:buFont typeface="Arial" panose="020B0604020202020204" pitchFamily="34" charset="0"/>
              <a:buChar char="•"/>
            </a:pPr>
            <a:r>
              <a:rPr lang="uk-UA" dirty="0"/>
              <a:t>Якщо виняток не виник, то після блоку </a:t>
            </a:r>
            <a:r>
              <a:rPr lang="en-US" dirty="0"/>
              <a:t>try </a:t>
            </a:r>
            <a:r>
              <a:rPr lang="uk-UA" dirty="0"/>
              <a:t>виконується блок </a:t>
            </a:r>
            <a:r>
              <a:rPr lang="en-US" dirty="0"/>
              <a:t>finally. </a:t>
            </a:r>
            <a:endParaRPr lang="uk-UA" dirty="0"/>
          </a:p>
          <a:p>
            <a:pPr marL="285750" indent="-285750">
              <a:spcAft>
                <a:spcPts val="1000"/>
              </a:spcAft>
              <a:buFont typeface="Arial" panose="020B0604020202020204" pitchFamily="34" charset="0"/>
              <a:buChar char="•"/>
            </a:pPr>
            <a:r>
              <a:rPr lang="uk-UA" dirty="0"/>
              <a:t>Якщо виняток виник і було перехоплено в одному з блоків </a:t>
            </a:r>
            <a:r>
              <a:rPr lang="en-US" dirty="0"/>
              <a:t>except, </a:t>
            </a:r>
            <a:r>
              <a:rPr lang="uk-UA" dirty="0"/>
              <a:t>то після нього виконується </a:t>
            </a:r>
            <a:r>
              <a:rPr lang="en-US" dirty="0"/>
              <a:t>finally. </a:t>
            </a:r>
            <a:endParaRPr lang="uk-UA" dirty="0"/>
          </a:p>
          <a:p>
            <a:pPr marL="285750" indent="-285750">
              <a:spcAft>
                <a:spcPts val="1000"/>
              </a:spcAft>
              <a:buFont typeface="Arial" panose="020B0604020202020204" pitchFamily="34" charset="0"/>
              <a:buChar char="•"/>
            </a:pPr>
            <a:r>
              <a:rPr lang="uk-UA" dirty="0"/>
              <a:t>Якщо виняток виник, але не знайшлося в функції відповідного </a:t>
            </a:r>
            <a:r>
              <a:rPr lang="en-US" dirty="0" err="1"/>
              <a:t>ecxept</a:t>
            </a:r>
            <a:r>
              <a:rPr lang="en-US" dirty="0"/>
              <a:t>, </a:t>
            </a:r>
            <a:r>
              <a:rPr lang="uk-UA" dirty="0"/>
              <a:t>то спочатку буде виконано блок </a:t>
            </a:r>
            <a:r>
              <a:rPr lang="en-US" dirty="0"/>
              <a:t>finally, </a:t>
            </a:r>
            <a:r>
              <a:rPr lang="uk-UA" dirty="0"/>
              <a:t>а потім </a:t>
            </a:r>
            <a:r>
              <a:rPr lang="uk-UA" dirty="0" err="1"/>
              <a:t>викняток</a:t>
            </a:r>
            <a:r>
              <a:rPr lang="uk-UA" dirty="0"/>
              <a:t> буде передано вгору по стеку виклику функцій. </a:t>
            </a:r>
            <a:endParaRPr lang="ru-RU" dirty="0"/>
          </a:p>
        </p:txBody>
      </p:sp>
      <p:sp>
        <p:nvSpPr>
          <p:cNvPr id="5" name="Rectangle 1"/>
          <p:cNvSpPr>
            <a:spLocks noChangeArrowheads="1"/>
          </p:cNvSpPr>
          <p:nvPr/>
        </p:nvSpPr>
        <p:spPr bwMode="auto">
          <a:xfrm>
            <a:off x="245534" y="4514503"/>
            <a:ext cx="5915145"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err="1">
                <a:ln>
                  <a:noFill/>
                </a:ln>
                <a:solidFill>
                  <a:srgbClr val="C792EA"/>
                </a:solidFill>
                <a:effectLst/>
                <a:latin typeface="JetBrains Mono"/>
              </a:rPr>
              <a:t>try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file</a:t>
            </a:r>
            <a:r>
              <a:rPr kumimoji="0" lang="ru-RU" altLang="ru-RU" sz="1400" b="0" i="0" u="none" strike="noStrike" cap="none" normalizeH="0" baseline="0" dirty="0">
                <a:ln>
                  <a:noFill/>
                </a:ln>
                <a:solidFill>
                  <a:srgbClr val="C3CEE3"/>
                </a:solidFill>
                <a:effectLst/>
                <a:latin typeface="JetBrains Mono"/>
              </a:rPr>
              <a:t> </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82AAFF"/>
                </a:solidFill>
                <a:effectLst/>
                <a:latin typeface="JetBrains Mono"/>
              </a:rPr>
              <a:t>open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'test.txt'</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err="1">
                <a:ln>
                  <a:noFill/>
                </a:ln>
                <a:solidFill>
                  <a:srgbClr val="C3E88D"/>
                </a:solidFill>
                <a:effectLst/>
                <a:latin typeface="JetBrains Mono"/>
              </a:rPr>
              <a:t>rb</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err="1">
                <a:ln>
                  <a:noFill/>
                </a:ln>
                <a:solidFill>
                  <a:srgbClr val="C792EA"/>
                </a:solidFill>
                <a:effectLst/>
                <a:latin typeface="JetBrains Mono"/>
              </a:rPr>
              <a:t>except</a:t>
            </a:r>
            <a:r>
              <a:rPr kumimoji="0" lang="ru-RU" altLang="ru-RU" sz="1400" b="0" i="1" u="none" strike="noStrike" cap="none" normalizeH="0" baseline="0" dirty="0">
                <a:ln>
                  <a:noFill/>
                </a:ln>
                <a:solidFill>
                  <a:srgbClr val="C792EA"/>
                </a:solidFill>
                <a:effectLst/>
                <a:latin typeface="JetBrains Mono"/>
              </a:rPr>
              <a:t> </a:t>
            </a:r>
            <a:r>
              <a:rPr kumimoji="0" lang="ru-RU" altLang="ru-RU" sz="1400" b="0" i="1" u="none" strike="noStrike" cap="none" normalizeH="0" baseline="0" dirty="0" err="1">
                <a:ln>
                  <a:noFill/>
                </a:ln>
                <a:solidFill>
                  <a:srgbClr val="82AAFF"/>
                </a:solidFill>
                <a:effectLst/>
                <a:latin typeface="JetBrains Mono"/>
              </a:rPr>
              <a:t>IOError</a:t>
            </a:r>
            <a:r>
              <a:rPr kumimoji="0" lang="ru-RU" altLang="ru-RU" sz="1400" b="0" i="1" u="none" strike="noStrike" cap="none" normalizeH="0" baseline="0" dirty="0">
                <a:ln>
                  <a:noFill/>
                </a:ln>
                <a:solidFill>
                  <a:srgbClr val="82AAFF"/>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as</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en-US" altLang="ru-RU" sz="1400" b="0" i="0" u="none" strike="noStrike" cap="none" normalizeH="0" baseline="0" dirty="0">
                <a:ln>
                  <a:noFill/>
                </a:ln>
                <a:solidFill>
                  <a:srgbClr val="C3E88D"/>
                </a:solidFill>
                <a:effectLst/>
                <a:latin typeface="JetBrains Mono"/>
              </a:rPr>
              <a:t>f’</a:t>
            </a:r>
            <a:r>
              <a:rPr kumimoji="0" lang="ru-RU" altLang="ru-RU" sz="1400" b="0" i="0" u="none" strike="noStrike" cap="none" normalizeH="0" baseline="0" dirty="0" err="1">
                <a:ln>
                  <a:noFill/>
                </a:ln>
                <a:solidFill>
                  <a:srgbClr val="C3E88D"/>
                </a:solidFill>
                <a:effectLst/>
                <a:latin typeface="JetBrains Mono"/>
              </a:rPr>
              <a:t>Був</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викликаний</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виняток</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IOError</a:t>
            </a:r>
            <a:r>
              <a:rPr kumimoji="0" lang="ru-RU" altLang="ru-RU" sz="1400" b="0" i="0" u="none" strike="noStrike" cap="none" normalizeH="0" baseline="0" dirty="0">
                <a:ln>
                  <a:noFill/>
                </a:ln>
                <a:solidFill>
                  <a:srgbClr val="C3E88D"/>
                </a:solidFill>
                <a:effectLst/>
                <a:latin typeface="JetBrains Mono"/>
              </a:rPr>
              <a:t>. {</a:t>
            </a:r>
            <a:r>
              <a:rPr kumimoji="0" lang="en-US" altLang="ru-RU" sz="1400" b="0" i="0" u="none" strike="noStrike" cap="none" normalizeH="0" baseline="0" dirty="0" err="1">
                <a:ln>
                  <a:noFill/>
                </a:ln>
                <a:solidFill>
                  <a:srgbClr val="C3E88D"/>
                </a:solidFill>
                <a:effectLst/>
                <a:latin typeface="JetBrains Mono"/>
              </a:rPr>
              <a:t>e.args</a:t>
            </a:r>
            <a:r>
              <a:rPr kumimoji="0" lang="en-US" altLang="ru-RU" sz="1400" b="0" i="0" u="none" strike="noStrike" cap="none" normalizeH="0" baseline="0" dirty="0">
                <a:ln>
                  <a:noFill/>
                </a:ln>
                <a:solidFill>
                  <a:srgbClr val="C3E88D"/>
                </a:solidFill>
                <a:effectLst/>
                <a:latin typeface="JetBrains Mono"/>
              </a:rPr>
              <a:t>[-1]</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err="1">
                <a:ln>
                  <a:noFill/>
                </a:ln>
                <a:solidFill>
                  <a:srgbClr val="C792EA"/>
                </a:solidFill>
                <a:effectLst/>
                <a:latin typeface="JetBrains Mono"/>
              </a:rPr>
              <a:t>finally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err="1">
                <a:ln>
                  <a:noFill/>
                </a:ln>
                <a:solidFill>
                  <a:srgbClr val="C3E88D"/>
                </a:solidFill>
                <a:effectLst/>
                <a:latin typeface="JetBrains Mono"/>
              </a:rPr>
              <a:t>Цей</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напис</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надрукують</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незалежно</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від</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винятку</a:t>
            </a:r>
            <a:r>
              <a:rPr kumimoji="0" lang="ru-RU" altLang="ru-RU" sz="1400" b="0" i="0" u="none" strike="noStrike" cap="none" normalizeH="0" baseline="0" dirty="0">
                <a:ln>
                  <a:noFill/>
                </a:ln>
                <a:solidFill>
                  <a:srgbClr val="C3E88D"/>
                </a:solidFill>
                <a:effectLst/>
                <a:latin typeface="JetBrains Mono"/>
              </a:rPr>
              <a:t> в </a:t>
            </a:r>
            <a:r>
              <a:rPr kumimoji="0" lang="ru-RU" altLang="ru-RU" sz="1400" b="0" i="0" u="none" strike="noStrike" cap="none" normalizeH="0" baseline="0" dirty="0" err="1">
                <a:ln>
                  <a:noFill/>
                </a:ln>
                <a:solidFill>
                  <a:srgbClr val="C3E88D"/>
                </a:solidFill>
                <a:effectLst/>
                <a:latin typeface="JetBrains Mono"/>
              </a:rPr>
              <a:t>блоці</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err="1">
                <a:ln>
                  <a:noFill/>
                </a:ln>
                <a:solidFill>
                  <a:srgbClr val="C3E88D"/>
                </a:solidFill>
                <a:effectLst/>
                <a:latin typeface="JetBrains Mono"/>
              </a:rPr>
              <a:t>try</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245534" y="6070123"/>
            <a:ext cx="4629150" cy="676275"/>
          </a:xfrm>
          <a:prstGeom prst="rect">
            <a:avLst/>
          </a:prstGeom>
        </p:spPr>
      </p:pic>
    </p:spTree>
    <p:extLst>
      <p:ext uri="{BB962C8B-B14F-4D97-AF65-F5344CB8AC3E}">
        <p14:creationId xmlns:p14="http://schemas.microsoft.com/office/powerpoint/2010/main" val="1596569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lgn="ctr">
              <a:spcBef>
                <a:spcPts val="0"/>
              </a:spcBef>
              <a:buNone/>
            </a:pPr>
            <a:r>
              <a:rPr lang="en-US" sz="2000" b="1" dirty="0"/>
              <a:t>else - try</a:t>
            </a:r>
            <a:endParaRPr lang="uk-UA" sz="2000" b="1" dirty="0"/>
          </a:p>
          <a:p>
            <a:pPr marL="0" indent="0">
              <a:spcBef>
                <a:spcPts val="0"/>
              </a:spcBef>
              <a:buNone/>
            </a:pPr>
            <a:endParaRPr lang="uk-UA" sz="1800" dirty="0"/>
          </a:p>
          <a:p>
            <a:pPr marL="0" indent="0">
              <a:spcBef>
                <a:spcPts val="0"/>
              </a:spcBef>
              <a:buNone/>
            </a:pPr>
            <a:r>
              <a:rPr lang="uk-UA" sz="1800" dirty="0"/>
              <a:t>Якщо кілька виразів в </a:t>
            </a:r>
            <a:r>
              <a:rPr lang="en-US" sz="1800" dirty="0"/>
              <a:t>try </a:t>
            </a:r>
            <a:r>
              <a:rPr lang="uk-UA" sz="1800" dirty="0"/>
              <a:t>можуть викликати винятки і хочеться відокремити винятки одного типу від винятків іншого, то можна або розбити його на кілька </a:t>
            </a:r>
            <a:r>
              <a:rPr lang="en-US" sz="1800" dirty="0"/>
              <a:t>try-</a:t>
            </a:r>
            <a:r>
              <a:rPr lang="en-US" sz="1800" dirty="0" err="1"/>
              <a:t>ecxept</a:t>
            </a:r>
            <a:r>
              <a:rPr lang="en-US" sz="1800" dirty="0"/>
              <a:t> </a:t>
            </a:r>
            <a:r>
              <a:rPr lang="uk-UA" sz="1800" dirty="0"/>
              <a:t>блоків, або (якщо виняток хочеться обробити вище в стеку) написати </a:t>
            </a:r>
            <a:r>
              <a:rPr lang="en-US" sz="1800" b="1" dirty="0"/>
              <a:t>else</a:t>
            </a:r>
            <a:r>
              <a:rPr lang="en-US" sz="1800" dirty="0"/>
              <a:t> </a:t>
            </a:r>
            <a:r>
              <a:rPr lang="uk-UA" sz="1800" dirty="0"/>
              <a:t>блок. </a:t>
            </a:r>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uk-UA" sz="1800" b="1" dirty="0"/>
              <a:t>Разом це буде:</a:t>
            </a:r>
            <a:endParaRPr lang="ru-RU" sz="1800" b="1" dirty="0"/>
          </a:p>
        </p:txBody>
      </p:sp>
      <p:sp>
        <p:nvSpPr>
          <p:cNvPr id="2" name="Rectangle 1"/>
          <p:cNvSpPr>
            <a:spLocks noChangeArrowheads="1"/>
          </p:cNvSpPr>
          <p:nvPr/>
        </p:nvSpPr>
        <p:spPr bwMode="auto">
          <a:xfrm>
            <a:off x="254000" y="1494248"/>
            <a:ext cx="5047023"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try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do_some_stuff</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except</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не вказано тип? беремо всі виключення!</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rollback</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raise             </a:t>
            </a:r>
            <a:r>
              <a:rPr kumimoji="0" lang="ru-RU" altLang="ru-RU" sz="1400" b="0" i="1" u="none" strike="noStrike" cap="none" normalizeH="0" baseline="0" dirty="0">
                <a:ln>
                  <a:noFill/>
                </a:ln>
                <a:solidFill>
                  <a:srgbClr val="546E7A"/>
                </a:solidFill>
                <a:effectLst/>
                <a:latin typeface="JetBrains Mono"/>
              </a:rPr>
              <a:t># генеруємо повторно останнє виключення</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C792EA"/>
                </a:solidFill>
                <a:effectLst/>
                <a:latin typeface="JetBrains Mono"/>
              </a:rPr>
              <a:t>else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commit</a:t>
            </a:r>
            <a:r>
              <a:rPr kumimoji="0" lang="ru-RU" altLang="ru-RU" sz="1400" b="0" i="0" u="none" strike="noStrike" cap="none" normalizeH="0" baseline="0" dirty="0">
                <a:ln>
                  <a:noFill/>
                </a:ln>
                <a:solidFill>
                  <a:srgbClr val="89DDFF"/>
                </a:solidFill>
                <a:effectLst/>
                <a:latin typeface="JetBrains Mono"/>
              </a:rPr>
              <a:t>()</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59206" y="3749639"/>
            <a:ext cx="5832559"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try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впевнений, що винятків не буде!'</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except </a:t>
            </a:r>
            <a:r>
              <a:rPr kumimoji="0" lang="ru-RU" altLang="ru-RU" sz="1400" b="0" i="1" u="none" strike="noStrike" cap="none" normalizeH="0" baseline="0">
                <a:ln>
                  <a:noFill/>
                </a:ln>
                <a:solidFill>
                  <a:srgbClr val="82AAFF"/>
                </a:solidFill>
                <a:effectLst/>
                <a:latin typeface="JetBrains Mono"/>
              </a:rPr>
              <a:t>Exception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'Виняток'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else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 Будь-код, який повинен бути виконаний, якщо виняток в блоці</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 Try не було викликано, але для нього не повинна проводитися</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 обробка винятків</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'Це виконають, якщо в try не буде винятків.'</a:t>
            </a: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'Мої винятки не опрацьовуються.'</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finally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'Це виконають в будь-якому випадку!'</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6198572" y="5502883"/>
            <a:ext cx="5724525" cy="93345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0141" y="1472428"/>
            <a:ext cx="4029886" cy="3744255"/>
          </a:xfrm>
          <a:prstGeom prst="rect">
            <a:avLst/>
          </a:prstGeom>
        </p:spPr>
      </p:pic>
    </p:spTree>
    <p:extLst>
      <p:ext uri="{BB962C8B-B14F-4D97-AF65-F5344CB8AC3E}">
        <p14:creationId xmlns:p14="http://schemas.microsoft.com/office/powerpoint/2010/main" val="527253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spcBef>
                <a:spcPts val="0"/>
              </a:spcBef>
              <a:buNone/>
            </a:pPr>
            <a:r>
              <a:rPr lang="ru-RU" sz="1800" dirty="0"/>
              <a:t>Ще один приклад:</a:t>
            </a:r>
          </a:p>
        </p:txBody>
      </p:sp>
      <p:sp>
        <p:nvSpPr>
          <p:cNvPr id="5" name="Rectangle 2"/>
          <p:cNvSpPr>
            <a:spLocks noChangeArrowheads="1"/>
          </p:cNvSpPr>
          <p:nvPr/>
        </p:nvSpPr>
        <p:spPr bwMode="auto">
          <a:xfrm>
            <a:off x="220134" y="537389"/>
            <a:ext cx="5395260" cy="547842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first_func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a</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0" u="none" strike="noStrike" cap="none" normalizeH="0" baseline="0">
                <a:ln>
                  <a:noFill/>
                </a:ln>
                <a:solidFill>
                  <a:srgbClr val="C3CEE3"/>
                </a:solidFill>
                <a:effectLst/>
                <a:latin typeface="JetBrains Mono"/>
              </a:rPr>
              <a:t>y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second_func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try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first_func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'try'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1            </a:t>
            </a:r>
            <a:r>
              <a:rPr kumimoji="0" lang="ru-RU" altLang="ru-RU" sz="1400" b="0" i="1" u="none" strike="noStrike" cap="none" normalizeH="0" baseline="0">
                <a:ln>
                  <a:noFill/>
                </a:ln>
                <a:solidFill>
                  <a:srgbClr val="546E7A"/>
                </a:solidFill>
                <a:effectLst/>
                <a:latin typeface="JetBrains Mono"/>
              </a:rPr>
              <a:t># поки в try є return, else не буде викликана</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C792EA"/>
                </a:solidFill>
                <a:effectLst/>
                <a:latin typeface="JetBrains Mono"/>
              </a:rPr>
              <a:t>except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'ecxept'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2</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else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'else'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3</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finally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'finally'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4</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5</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f'second_func(2)=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second_func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f'second_func(2)=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second_func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f'second_func(2)=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second_func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6187546" y="3510737"/>
            <a:ext cx="1933575" cy="2505075"/>
          </a:xfrm>
          <a:prstGeom prst="rect">
            <a:avLst/>
          </a:prstGeom>
        </p:spPr>
      </p:pic>
    </p:spTree>
    <p:extLst>
      <p:ext uri="{BB962C8B-B14F-4D97-AF65-F5344CB8AC3E}">
        <p14:creationId xmlns:p14="http://schemas.microsoft.com/office/powerpoint/2010/main" val="597274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691" y="127000"/>
            <a:ext cx="11878733" cy="6595533"/>
          </a:xfrm>
          <a:solidFill>
            <a:schemeClr val="bg1"/>
          </a:solidFill>
        </p:spPr>
        <p:txBody>
          <a:bodyPr>
            <a:normAutofit/>
          </a:bodyPr>
          <a:lstStyle/>
          <a:p>
            <a:pPr marL="0" indent="0" algn="ctr">
              <a:spcBef>
                <a:spcPts val="0"/>
              </a:spcBef>
              <a:buNone/>
            </a:pPr>
            <a:r>
              <a:rPr lang="ru-RU" sz="2000" b="1" dirty="0"/>
              <a:t>Генерація винятків в Python </a:t>
            </a:r>
            <a:endParaRPr lang="en-US" sz="2000" b="1" dirty="0"/>
          </a:p>
          <a:p>
            <a:pPr marL="0" indent="0">
              <a:spcBef>
                <a:spcPts val="0"/>
              </a:spcBef>
              <a:buNone/>
            </a:pPr>
            <a:r>
              <a:rPr lang="ru-RU" sz="1800" dirty="0"/>
              <a:t>Для примусової генерації ви</a:t>
            </a:r>
            <a:r>
              <a:rPr lang="uk-UA" sz="1800" dirty="0"/>
              <a:t>нятків</a:t>
            </a:r>
            <a:r>
              <a:rPr lang="ru-RU" sz="1800" dirty="0"/>
              <a:t> використовується інструкція </a:t>
            </a:r>
            <a:r>
              <a:rPr lang="ru-RU" sz="1800" b="1" dirty="0"/>
              <a:t>raise</a:t>
            </a:r>
            <a:r>
              <a:rPr lang="ru-RU" sz="1800" dirty="0"/>
              <a:t> </a:t>
            </a:r>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uk-UA" sz="1800" b="1" dirty="0"/>
              <a:t>Ланцюжки винятків</a:t>
            </a:r>
            <a:r>
              <a:rPr lang="uk-UA" sz="1800" dirty="0"/>
              <a:t> </a:t>
            </a:r>
            <a:endParaRPr lang="en-US" sz="1800" dirty="0"/>
          </a:p>
          <a:p>
            <a:pPr marL="0" indent="0">
              <a:spcBef>
                <a:spcPts val="0"/>
              </a:spcBef>
              <a:buNone/>
            </a:pPr>
            <a:r>
              <a:rPr lang="uk-UA" sz="1800" dirty="0"/>
              <a:t>Для формування ланцюжків винятків використовується доповнення </a:t>
            </a:r>
            <a:r>
              <a:rPr lang="uk-UA" sz="1800" b="1" i="1" dirty="0" err="1"/>
              <a:t>from</a:t>
            </a:r>
            <a:r>
              <a:rPr lang="uk-UA" sz="1800" dirty="0"/>
              <a:t>, після якого потрібно вказати ще один виняток (клас, або об'єкт). Цей виняток буде підв'язаний  до атрибуту </a:t>
            </a:r>
            <a:r>
              <a:rPr lang="uk-UA" sz="1800" dirty="0" err="1"/>
              <a:t>__cause</a:t>
            </a:r>
            <a:r>
              <a:rPr lang="uk-UA" sz="1800" dirty="0"/>
              <a:t>__ . </a:t>
            </a:r>
          </a:p>
          <a:p>
            <a:pPr marL="0" indent="0">
              <a:spcBef>
                <a:spcPts val="0"/>
              </a:spcBef>
              <a:buNone/>
            </a:pPr>
            <a:r>
              <a:rPr lang="uk-UA" sz="1800" dirty="0"/>
              <a:t>В результаті виняток опрацьовано, але на екран будуть відправлені обидва винятки:</a:t>
            </a:r>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uk-UA" sz="1800" dirty="0"/>
              <a:t>Схожий механізм спрацьовує автоматично, якщо виняток генерується всередині обробника, або в блоці finally – попередній виняток підв'язується в атрибут __context__ нового:</a:t>
            </a:r>
          </a:p>
        </p:txBody>
      </p:sp>
      <p:sp>
        <p:nvSpPr>
          <p:cNvPr id="2" name="Rectangle 1"/>
          <p:cNvSpPr>
            <a:spLocks noChangeArrowheads="1"/>
          </p:cNvSpPr>
          <p:nvPr/>
        </p:nvSpPr>
        <p:spPr bwMode="auto">
          <a:xfrm>
            <a:off x="152399" y="886080"/>
            <a:ext cx="3201517"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try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raise </a:t>
            </a:r>
            <a:r>
              <a:rPr kumimoji="0" lang="ru-RU" altLang="ru-RU" sz="1400" b="0" i="1" u="none" strike="noStrike" cap="none" normalizeH="0" baseline="0">
                <a:ln>
                  <a:noFill/>
                </a:ln>
                <a:solidFill>
                  <a:srgbClr val="82AAFF"/>
                </a:solidFill>
                <a:effectLst/>
                <a:latin typeface="JetBrains Mono"/>
              </a:rPr>
              <a:t>Exception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"Some exception"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except </a:t>
            </a:r>
            <a:r>
              <a:rPr kumimoji="0" lang="ru-RU" altLang="ru-RU" sz="1400" b="0" i="1" u="none" strike="noStrike" cap="none" normalizeH="0" baseline="0">
                <a:ln>
                  <a:noFill/>
                </a:ln>
                <a:solidFill>
                  <a:srgbClr val="82AAFF"/>
                </a:solidFill>
                <a:effectLst/>
                <a:latin typeface="JetBrains Mono"/>
              </a:rPr>
              <a:t>Exception </a:t>
            </a:r>
            <a:r>
              <a:rPr kumimoji="0" lang="ru-RU" altLang="ru-RU" sz="1400" b="0" i="1" u="none" strike="noStrike" cap="none" normalizeH="0" baseline="0">
                <a:ln>
                  <a:noFill/>
                </a:ln>
                <a:solidFill>
                  <a:srgbClr val="C792EA"/>
                </a:solidFill>
                <a:effectLst/>
                <a:latin typeface="JetBrains Mono"/>
              </a:rPr>
              <a:t>as </a:t>
            </a:r>
            <a:r>
              <a:rPr kumimoji="0" lang="ru-RU" altLang="ru-RU" sz="1400" b="0" i="0" u="none" strike="noStrike" cap="none" normalizeH="0" baseline="0">
                <a:ln>
                  <a:noFill/>
                </a:ln>
                <a:solidFill>
                  <a:srgbClr val="C3CEE3"/>
                </a:solidFill>
                <a:effectLst/>
                <a:latin typeface="JetBrains Mono"/>
              </a:rPr>
              <a:t>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"Exception exception "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str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e</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3598333" y="735967"/>
            <a:ext cx="6375400" cy="830997"/>
          </a:xfrm>
          <a:prstGeom prst="rect">
            <a:avLst/>
          </a:prstGeom>
        </p:spPr>
        <p:txBody>
          <a:bodyPr wrap="square">
            <a:spAutoFit/>
          </a:bodyPr>
          <a:lstStyle/>
          <a:p>
            <a:r>
              <a:rPr lang="ru-RU" sz="1600" i="1" dirty="0"/>
              <a:t>Таким чином, можна "вручну" </a:t>
            </a:r>
            <a:r>
              <a:rPr lang="ru-RU" sz="1600" i="1" dirty="0" err="1"/>
              <a:t>викликати</a:t>
            </a:r>
            <a:r>
              <a:rPr lang="ru-RU" sz="1600" i="1" dirty="0"/>
              <a:t> </a:t>
            </a:r>
            <a:r>
              <a:rPr lang="ru-RU" sz="1600" i="1" dirty="0" err="1"/>
              <a:t>виняток</a:t>
            </a:r>
            <a:r>
              <a:rPr lang="en-US" sz="1600" i="1" dirty="0"/>
              <a:t> </a:t>
            </a:r>
            <a:r>
              <a:rPr lang="ru-RU" sz="1600" i="1" dirty="0"/>
              <a:t>при необхідності. Або перевизивати останній виняток, викликавши raise без параметрів. </a:t>
            </a:r>
          </a:p>
        </p:txBody>
      </p:sp>
      <p:pic>
        <p:nvPicPr>
          <p:cNvPr id="5" name="Picture 4"/>
          <p:cNvPicPr>
            <a:picLocks noChangeAspect="1"/>
          </p:cNvPicPr>
          <p:nvPr/>
        </p:nvPicPr>
        <p:blipFill>
          <a:blip r:embed="rId2"/>
          <a:stretch>
            <a:fillRect/>
          </a:stretch>
        </p:blipFill>
        <p:spPr>
          <a:xfrm>
            <a:off x="3598333" y="1566964"/>
            <a:ext cx="2714625" cy="352425"/>
          </a:xfrm>
          <a:prstGeom prst="rect">
            <a:avLst/>
          </a:prstGeom>
        </p:spPr>
      </p:pic>
      <p:sp>
        <p:nvSpPr>
          <p:cNvPr id="9" name="Rectangle 1"/>
          <p:cNvSpPr>
            <a:spLocks noChangeArrowheads="1"/>
          </p:cNvSpPr>
          <p:nvPr/>
        </p:nvSpPr>
        <p:spPr bwMode="auto">
          <a:xfrm>
            <a:off x="152399" y="2983421"/>
            <a:ext cx="4281813" cy="156966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1" u="none" strike="noStrike" cap="none" normalizeH="0" baseline="0" dirty="0" err="1">
                <a:ln>
                  <a:noFill/>
                </a:ln>
                <a:solidFill>
                  <a:srgbClr val="C792EA"/>
                </a:solidFill>
                <a:effectLst/>
                <a:latin typeface="JetBrains Mono"/>
                <a:cs typeface="Arial" pitchFamily="34" charset="0"/>
              </a:rPr>
              <a:t>try</a:t>
            </a:r>
            <a:r>
              <a:rPr kumimoji="0" lang="ru-RU" sz="1200" b="0" i="0" u="none" strike="noStrike" cap="none" normalizeH="0" baseline="0" dirty="0">
                <a:ln>
                  <a:noFill/>
                </a:ln>
                <a:solidFill>
                  <a:srgbClr val="89DDFF"/>
                </a:solidFill>
                <a:effectLst/>
                <a:latin typeface="JetBrains Mono"/>
                <a:cs typeface="Arial" pitchFamily="34" charset="0"/>
              </a:rPr>
              <a:t>:</a:t>
            </a:r>
            <a:br>
              <a:rPr kumimoji="0" lang="ru-RU" sz="1200" b="0" i="0" u="none" strike="noStrike" cap="none" normalizeH="0" baseline="0" dirty="0">
                <a:ln>
                  <a:noFill/>
                </a:ln>
                <a:solidFill>
                  <a:srgbClr val="89DDFF"/>
                </a:solidFill>
                <a:effectLst/>
                <a:latin typeface="JetBrains Mono"/>
                <a:cs typeface="Arial" pitchFamily="34" charset="0"/>
              </a:rPr>
            </a:br>
            <a:r>
              <a:rPr kumimoji="0" lang="ru-RU" sz="1200" b="0" i="0" u="none" strike="noStrike" cap="none" normalizeH="0" baseline="0" dirty="0">
                <a:ln>
                  <a:noFill/>
                </a:ln>
                <a:solidFill>
                  <a:srgbClr val="89DDFF"/>
                </a:solidFill>
                <a:effectLst/>
                <a:latin typeface="JetBrains Mono"/>
                <a:cs typeface="Arial" pitchFamily="34" charset="0"/>
              </a:rPr>
              <a:t>    </a:t>
            </a:r>
            <a:r>
              <a:rPr kumimoji="0" lang="ru-RU" sz="1200" b="0" i="1" u="none" strike="noStrike" cap="none" normalizeH="0" baseline="0" dirty="0" err="1">
                <a:ln>
                  <a:noFill/>
                </a:ln>
                <a:solidFill>
                  <a:srgbClr val="82AAFF"/>
                </a:solidFill>
                <a:effectLst/>
                <a:latin typeface="JetBrains Mono"/>
                <a:cs typeface="Arial" pitchFamily="34" charset="0"/>
              </a:rPr>
              <a:t>print</a:t>
            </a:r>
            <a:r>
              <a:rPr kumimoji="0" lang="ru-RU" sz="1200" b="0" i="0" u="none" strike="noStrike" cap="none" normalizeH="0" baseline="0" dirty="0">
                <a:ln>
                  <a:noFill/>
                </a:ln>
                <a:solidFill>
                  <a:srgbClr val="89DDFF"/>
                </a:solidFill>
                <a:effectLst/>
                <a:latin typeface="JetBrains Mono"/>
                <a:cs typeface="Arial" pitchFamily="34" charset="0"/>
              </a:rPr>
              <a:t>(</a:t>
            </a:r>
            <a:r>
              <a:rPr kumimoji="0" lang="ru-RU" sz="1200" b="0" i="0" u="none" strike="noStrike" cap="none" normalizeH="0" baseline="0" dirty="0">
                <a:ln>
                  <a:noFill/>
                </a:ln>
                <a:solidFill>
                  <a:srgbClr val="F78C6C"/>
                </a:solidFill>
                <a:effectLst/>
                <a:latin typeface="JetBrains Mono"/>
                <a:cs typeface="Arial" pitchFamily="34" charset="0"/>
              </a:rPr>
              <a:t>1 </a:t>
            </a:r>
            <a:r>
              <a:rPr kumimoji="0" lang="ru-RU" sz="1200" b="0" i="0" u="none" strike="noStrike" cap="none" normalizeH="0" baseline="0" dirty="0">
                <a:ln>
                  <a:noFill/>
                </a:ln>
                <a:solidFill>
                  <a:srgbClr val="89DDFF"/>
                </a:solidFill>
                <a:effectLst/>
                <a:latin typeface="JetBrains Mono"/>
                <a:cs typeface="Arial" pitchFamily="34" charset="0"/>
              </a:rPr>
              <a:t>/ </a:t>
            </a:r>
            <a:r>
              <a:rPr kumimoji="0" lang="ru-RU" sz="1200" b="0" i="0" u="none" strike="noStrike" cap="none" normalizeH="0" baseline="0" dirty="0">
                <a:ln>
                  <a:noFill/>
                </a:ln>
                <a:solidFill>
                  <a:srgbClr val="F78C6C"/>
                </a:solidFill>
                <a:effectLst/>
                <a:latin typeface="JetBrains Mono"/>
                <a:cs typeface="Arial" pitchFamily="34" charset="0"/>
              </a:rPr>
              <a:t>0</a:t>
            </a:r>
            <a:r>
              <a:rPr kumimoji="0" lang="ru-RU" sz="1200" b="0" i="0" u="none" strike="noStrike" cap="none" normalizeH="0" baseline="0" dirty="0">
                <a:ln>
                  <a:noFill/>
                </a:ln>
                <a:solidFill>
                  <a:srgbClr val="89DDFF"/>
                </a:solidFill>
                <a:effectLst/>
                <a:latin typeface="JetBrains Mono"/>
                <a:cs typeface="Arial" pitchFamily="34" charset="0"/>
              </a:rPr>
              <a:t>)</a:t>
            </a:r>
            <a:br>
              <a:rPr kumimoji="0" lang="ru-RU" sz="1200" b="0" i="0" u="none" strike="noStrike" cap="none" normalizeH="0" baseline="0" dirty="0">
                <a:ln>
                  <a:noFill/>
                </a:ln>
                <a:solidFill>
                  <a:srgbClr val="89DDFF"/>
                </a:solidFill>
                <a:effectLst/>
                <a:latin typeface="JetBrains Mono"/>
                <a:cs typeface="Arial" pitchFamily="34" charset="0"/>
              </a:rPr>
            </a:br>
            <a:br>
              <a:rPr kumimoji="0" lang="ru-RU" sz="1200" b="0" i="0" u="none" strike="noStrike" cap="none" normalizeH="0" baseline="0" dirty="0">
                <a:ln>
                  <a:noFill/>
                </a:ln>
                <a:solidFill>
                  <a:srgbClr val="89DDFF"/>
                </a:solidFill>
                <a:effectLst/>
                <a:latin typeface="JetBrains Mono"/>
                <a:cs typeface="Arial" pitchFamily="34" charset="0"/>
              </a:rPr>
            </a:br>
            <a:r>
              <a:rPr kumimoji="0" lang="ru-RU" sz="1200" b="0" i="1" u="none" strike="noStrike" cap="none" normalizeH="0" baseline="0" dirty="0" err="1">
                <a:ln>
                  <a:noFill/>
                </a:ln>
                <a:solidFill>
                  <a:srgbClr val="C792EA"/>
                </a:solidFill>
                <a:effectLst/>
                <a:latin typeface="JetBrains Mono"/>
                <a:cs typeface="Arial" pitchFamily="34" charset="0"/>
              </a:rPr>
              <a:t>except</a:t>
            </a:r>
            <a:r>
              <a:rPr kumimoji="0" lang="ru-RU" sz="1200" b="0" i="1" u="none" strike="noStrike" cap="none" normalizeH="0" baseline="0" dirty="0">
                <a:ln>
                  <a:noFill/>
                </a:ln>
                <a:solidFill>
                  <a:srgbClr val="C792EA"/>
                </a:solidFill>
                <a:effectLst/>
                <a:latin typeface="JetBrains Mono"/>
                <a:cs typeface="Arial" pitchFamily="34" charset="0"/>
              </a:rPr>
              <a:t> </a:t>
            </a:r>
            <a:r>
              <a:rPr kumimoji="0" lang="ru-RU" sz="1200" b="0" i="1" u="none" strike="noStrike" cap="none" normalizeH="0" baseline="0" dirty="0" err="1">
                <a:ln>
                  <a:noFill/>
                </a:ln>
                <a:solidFill>
                  <a:srgbClr val="82AAFF"/>
                </a:solidFill>
                <a:effectLst/>
                <a:latin typeface="JetBrains Mono"/>
                <a:cs typeface="Arial" pitchFamily="34" charset="0"/>
              </a:rPr>
              <a:t>Exception</a:t>
            </a:r>
            <a:r>
              <a:rPr kumimoji="0" lang="ru-RU" sz="1200" b="0" i="1" u="none" strike="noStrike" cap="none" normalizeH="0" baseline="0" dirty="0">
                <a:ln>
                  <a:noFill/>
                </a:ln>
                <a:solidFill>
                  <a:srgbClr val="82AAFF"/>
                </a:solidFill>
                <a:effectLst/>
                <a:latin typeface="JetBrains Mono"/>
                <a:cs typeface="Arial" pitchFamily="34" charset="0"/>
              </a:rPr>
              <a:t> </a:t>
            </a:r>
            <a:r>
              <a:rPr kumimoji="0" lang="ru-RU" sz="1200" b="0" i="1" u="none" strike="noStrike" cap="none" normalizeH="0" baseline="0" dirty="0" err="1">
                <a:ln>
                  <a:noFill/>
                </a:ln>
                <a:solidFill>
                  <a:srgbClr val="C792EA"/>
                </a:solidFill>
                <a:effectLst/>
                <a:latin typeface="JetBrains Mono"/>
                <a:cs typeface="Arial" pitchFamily="34" charset="0"/>
              </a:rPr>
              <a:t>as</a:t>
            </a:r>
            <a:r>
              <a:rPr kumimoji="0" lang="ru-RU" sz="1200" b="0" i="1" u="none" strike="noStrike" cap="none" normalizeH="0" baseline="0" dirty="0">
                <a:ln>
                  <a:noFill/>
                </a:ln>
                <a:solidFill>
                  <a:srgbClr val="C792EA"/>
                </a:solidFill>
                <a:effectLst/>
                <a:latin typeface="JetBrains Mono"/>
                <a:cs typeface="Arial" pitchFamily="34" charset="0"/>
              </a:rPr>
              <a:t> </a:t>
            </a:r>
            <a:r>
              <a:rPr kumimoji="0" lang="ru-RU" sz="1200" b="0" i="0" u="none" strike="noStrike" cap="none" normalizeH="0" baseline="0" dirty="0" err="1">
                <a:ln>
                  <a:noFill/>
                </a:ln>
                <a:solidFill>
                  <a:srgbClr val="C3CEE3"/>
                </a:solidFill>
                <a:effectLst/>
                <a:latin typeface="JetBrains Mono"/>
                <a:cs typeface="Arial" pitchFamily="34" charset="0"/>
              </a:rPr>
              <a:t>exc</a:t>
            </a:r>
            <a:r>
              <a:rPr kumimoji="0" lang="ru-RU" sz="1200" b="0" i="0" u="none" strike="noStrike" cap="none" normalizeH="0" baseline="0" dirty="0">
                <a:ln>
                  <a:noFill/>
                </a:ln>
                <a:solidFill>
                  <a:srgbClr val="89DDFF"/>
                </a:solidFill>
                <a:effectLst/>
                <a:latin typeface="JetBrains Mono"/>
                <a:cs typeface="Arial" pitchFamily="34" charset="0"/>
              </a:rPr>
              <a:t>:</a:t>
            </a:r>
            <a:br>
              <a:rPr kumimoji="0" lang="ru-RU" sz="1200" b="0" i="0" u="none" strike="noStrike" cap="none" normalizeH="0" baseline="0" dirty="0">
                <a:ln>
                  <a:noFill/>
                </a:ln>
                <a:solidFill>
                  <a:srgbClr val="89DDFF"/>
                </a:solidFill>
                <a:effectLst/>
                <a:latin typeface="JetBrains Mono"/>
                <a:cs typeface="Arial" pitchFamily="34" charset="0"/>
              </a:rPr>
            </a:br>
            <a:r>
              <a:rPr kumimoji="0" lang="ru-RU" sz="1200" b="0" i="0" u="none" strike="noStrike" cap="none" normalizeH="0" baseline="0" dirty="0">
                <a:ln>
                  <a:noFill/>
                </a:ln>
                <a:solidFill>
                  <a:srgbClr val="89DDFF"/>
                </a:solidFill>
                <a:effectLst/>
                <a:latin typeface="JetBrains Mono"/>
                <a:cs typeface="Arial" pitchFamily="34" charset="0"/>
              </a:rPr>
              <a:t>    </a:t>
            </a:r>
            <a:r>
              <a:rPr kumimoji="0" lang="ru-RU" sz="1200" b="0" i="1" u="none" strike="noStrike" cap="none" normalizeH="0" baseline="0" dirty="0">
                <a:ln>
                  <a:noFill/>
                </a:ln>
                <a:solidFill>
                  <a:srgbClr val="546E7A"/>
                </a:solidFill>
                <a:effectLst/>
                <a:latin typeface="JetBrains Mono"/>
                <a:cs typeface="Arial" pitchFamily="34" charset="0"/>
              </a:rPr>
              <a:t># </a:t>
            </a:r>
            <a:r>
              <a:rPr kumimoji="0" lang="ru-RU" sz="1200" b="0" i="1" u="none" strike="noStrike" cap="none" normalizeH="0" baseline="0" dirty="0" err="1">
                <a:ln>
                  <a:noFill/>
                </a:ln>
                <a:solidFill>
                  <a:srgbClr val="546E7A"/>
                </a:solidFill>
                <a:effectLst/>
                <a:latin typeface="JetBrains Mono"/>
                <a:cs typeface="Arial" pitchFamily="34" charset="0"/>
              </a:rPr>
              <a:t>другий</a:t>
            </a:r>
            <a:r>
              <a:rPr kumimoji="0" lang="ru-RU" sz="1200" b="0" i="1" u="none" strike="noStrike" cap="none" normalizeH="0" baseline="0" dirty="0">
                <a:ln>
                  <a:noFill/>
                </a:ln>
                <a:solidFill>
                  <a:srgbClr val="546E7A"/>
                </a:solidFill>
                <a:effectLst/>
                <a:latin typeface="JetBrains Mono"/>
                <a:cs typeface="Arial" pitchFamily="34" charset="0"/>
              </a:rPr>
              <a:t> </a:t>
            </a:r>
            <a:r>
              <a:rPr kumimoji="0" lang="ru-RU" sz="1200" b="0" i="1" u="none" strike="noStrike" cap="none" normalizeH="0" baseline="0" dirty="0" err="1">
                <a:ln>
                  <a:noFill/>
                </a:ln>
                <a:solidFill>
                  <a:srgbClr val="546E7A"/>
                </a:solidFill>
                <a:effectLst/>
                <a:latin typeface="JetBrains Mono"/>
                <a:cs typeface="Arial" pitchFamily="34" charset="0"/>
              </a:rPr>
              <a:t>виняток</a:t>
            </a:r>
            <a:r>
              <a:rPr kumimoji="0" lang="ru-RU" sz="1200" b="0" i="1" u="none" strike="noStrike" cap="none" normalizeH="0" baseline="0" dirty="0">
                <a:ln>
                  <a:noFill/>
                </a:ln>
                <a:solidFill>
                  <a:srgbClr val="546E7A"/>
                </a:solidFill>
                <a:effectLst/>
                <a:latin typeface="JetBrains Mono"/>
                <a:cs typeface="Arial" pitchFamily="34" charset="0"/>
              </a:rPr>
              <a:t> </a:t>
            </a:r>
            <a:r>
              <a:rPr kumimoji="0" lang="ru-RU" sz="1200" b="0" i="1" u="none" strike="noStrike" cap="none" normalizeH="0" baseline="0" dirty="0" err="1">
                <a:ln>
                  <a:noFill/>
                </a:ln>
                <a:solidFill>
                  <a:srgbClr val="546E7A"/>
                </a:solidFill>
                <a:effectLst/>
                <a:latin typeface="JetBrains Mono"/>
                <a:cs typeface="Arial" pitchFamily="34" charset="0"/>
              </a:rPr>
              <a:t>ніхто</a:t>
            </a:r>
            <a:r>
              <a:rPr kumimoji="0" lang="ru-RU" sz="1200" b="0" i="1" u="none" strike="noStrike" cap="none" normalizeH="0" baseline="0" dirty="0">
                <a:ln>
                  <a:noFill/>
                </a:ln>
                <a:solidFill>
                  <a:srgbClr val="546E7A"/>
                </a:solidFill>
                <a:effectLst/>
                <a:latin typeface="JetBrains Mono"/>
                <a:cs typeface="Arial" pitchFamily="34" charset="0"/>
              </a:rPr>
              <a:t> не </a:t>
            </a:r>
            <a:r>
              <a:rPr kumimoji="0" lang="ru-RU" sz="1200" b="0" i="1" u="none" strike="noStrike" cap="none" normalizeH="0" baseline="0" dirty="0" err="1">
                <a:ln>
                  <a:noFill/>
                </a:ln>
                <a:solidFill>
                  <a:srgbClr val="546E7A"/>
                </a:solidFill>
                <a:effectLst/>
                <a:latin typeface="JetBrains Mono"/>
                <a:cs typeface="Arial" pitchFamily="34" charset="0"/>
              </a:rPr>
              <a:t>перехопить</a:t>
            </a:r>
            <a:br>
              <a:rPr kumimoji="0" lang="ru-RU" sz="1200" b="0" i="1" u="none" strike="noStrike" cap="none" normalizeH="0" baseline="0" dirty="0">
                <a:ln>
                  <a:noFill/>
                </a:ln>
                <a:solidFill>
                  <a:srgbClr val="546E7A"/>
                </a:solidFill>
                <a:effectLst/>
                <a:latin typeface="JetBrains Mono"/>
                <a:cs typeface="Arial" pitchFamily="34" charset="0"/>
              </a:rPr>
            </a:br>
            <a:r>
              <a:rPr kumimoji="0" lang="ru-RU" sz="1200" b="0" i="1" u="none" strike="noStrike" cap="none" normalizeH="0" baseline="0" dirty="0">
                <a:ln>
                  <a:noFill/>
                </a:ln>
                <a:solidFill>
                  <a:srgbClr val="546E7A"/>
                </a:solidFill>
                <a:effectLst/>
                <a:latin typeface="JetBrains Mono"/>
                <a:cs typeface="Arial" pitchFamily="34" charset="0"/>
              </a:rPr>
              <a:t>    # тому буде </a:t>
            </a:r>
            <a:r>
              <a:rPr kumimoji="0" lang="ru-RU" sz="1200" b="0" i="1" u="none" strike="noStrike" cap="none" normalizeH="0" baseline="0" dirty="0" err="1">
                <a:ln>
                  <a:noFill/>
                </a:ln>
                <a:solidFill>
                  <a:srgbClr val="546E7A"/>
                </a:solidFill>
                <a:effectLst/>
                <a:latin typeface="JetBrains Mono"/>
                <a:cs typeface="Arial" pitchFamily="34" charset="0"/>
              </a:rPr>
              <a:t>виведено</a:t>
            </a:r>
            <a:r>
              <a:rPr kumimoji="0" lang="ru-RU" sz="1200" b="0" i="1" u="none" strike="noStrike" cap="none" normalizeH="0" baseline="0" dirty="0">
                <a:ln>
                  <a:noFill/>
                </a:ln>
                <a:solidFill>
                  <a:srgbClr val="546E7A"/>
                </a:solidFill>
                <a:effectLst/>
                <a:latin typeface="JetBrains Mono"/>
                <a:cs typeface="Arial" pitchFamily="34" charset="0"/>
              </a:rPr>
              <a:t> </a:t>
            </a:r>
            <a:r>
              <a:rPr kumimoji="0" lang="ru-RU" sz="1200" b="0" i="1" u="none" strike="noStrike" cap="none" normalizeH="0" baseline="0" dirty="0" err="1">
                <a:ln>
                  <a:noFill/>
                </a:ln>
                <a:solidFill>
                  <a:srgbClr val="546E7A"/>
                </a:solidFill>
                <a:effectLst/>
                <a:latin typeface="JetBrains Mono"/>
                <a:cs typeface="Arial" pitchFamily="34" charset="0"/>
              </a:rPr>
              <a:t>ланцюжок</a:t>
            </a:r>
            <a:br>
              <a:rPr kumimoji="0" lang="ru-RU" sz="1200" b="0" i="1" u="none" strike="noStrike" cap="none" normalizeH="0" baseline="0" dirty="0">
                <a:ln>
                  <a:noFill/>
                </a:ln>
                <a:solidFill>
                  <a:srgbClr val="546E7A"/>
                </a:solidFill>
                <a:effectLst/>
                <a:latin typeface="JetBrains Mono"/>
                <a:cs typeface="Arial" pitchFamily="34" charset="0"/>
              </a:rPr>
            </a:br>
            <a:r>
              <a:rPr kumimoji="0" lang="ru-RU" sz="1200" b="0" i="1" u="none" strike="noStrike" cap="none" normalizeH="0" baseline="0" dirty="0">
                <a:ln>
                  <a:noFill/>
                </a:ln>
                <a:solidFill>
                  <a:srgbClr val="546E7A"/>
                </a:solidFill>
                <a:effectLst/>
                <a:latin typeface="JetBrains Mono"/>
                <a:cs typeface="Arial" pitchFamily="34" charset="0"/>
              </a:rPr>
              <a:t>    # з </a:t>
            </a:r>
            <a:r>
              <a:rPr kumimoji="0" lang="ru-RU" sz="1200" b="0" i="1" u="none" strike="noStrike" cap="none" normalizeH="0" baseline="0" dirty="0" err="1">
                <a:ln>
                  <a:noFill/>
                </a:ln>
                <a:solidFill>
                  <a:srgbClr val="546E7A"/>
                </a:solidFill>
                <a:effectLst/>
                <a:latin typeface="JetBrains Mono"/>
                <a:cs typeface="Arial" pitchFamily="34" charset="0"/>
              </a:rPr>
              <a:t>двох</a:t>
            </a:r>
            <a:r>
              <a:rPr kumimoji="0" lang="ru-RU" sz="1200" b="0" i="1" u="none" strike="noStrike" cap="none" normalizeH="0" baseline="0" dirty="0">
                <a:ln>
                  <a:noFill/>
                </a:ln>
                <a:solidFill>
                  <a:srgbClr val="546E7A"/>
                </a:solidFill>
                <a:effectLst/>
                <a:latin typeface="JetBrains Mono"/>
                <a:cs typeface="Arial" pitchFamily="34" charset="0"/>
              </a:rPr>
              <a:t> </a:t>
            </a:r>
            <a:r>
              <a:rPr kumimoji="0" lang="ru-RU" sz="1200" b="0" i="1" u="none" strike="noStrike" cap="none" normalizeH="0" baseline="0" dirty="0" err="1">
                <a:ln>
                  <a:noFill/>
                </a:ln>
                <a:solidFill>
                  <a:srgbClr val="546E7A"/>
                </a:solidFill>
                <a:effectLst/>
                <a:latin typeface="JetBrains Mono"/>
                <a:cs typeface="Arial" pitchFamily="34" charset="0"/>
              </a:rPr>
              <a:t>винятків</a:t>
            </a:r>
            <a:r>
              <a:rPr kumimoji="0" lang="ru-RU" sz="1200" b="0" i="1" u="none" strike="noStrike" cap="none" normalizeH="0" baseline="0" dirty="0">
                <a:ln>
                  <a:noFill/>
                </a:ln>
                <a:solidFill>
                  <a:srgbClr val="546E7A"/>
                </a:solidFill>
                <a:effectLst/>
                <a:latin typeface="JetBrains Mono"/>
                <a:cs typeface="Arial" pitchFamily="34" charset="0"/>
              </a:rPr>
              <a:t>.</a:t>
            </a:r>
            <a:br>
              <a:rPr kumimoji="0" lang="ru-RU" sz="1200" b="0" i="1" u="none" strike="noStrike" cap="none" normalizeH="0" baseline="0" dirty="0">
                <a:ln>
                  <a:noFill/>
                </a:ln>
                <a:solidFill>
                  <a:srgbClr val="546E7A"/>
                </a:solidFill>
                <a:effectLst/>
                <a:latin typeface="JetBrains Mono"/>
                <a:cs typeface="Arial" pitchFamily="34" charset="0"/>
              </a:rPr>
            </a:br>
            <a:r>
              <a:rPr kumimoji="0" lang="ru-RU" sz="1200" b="0" i="1" u="none" strike="noStrike" cap="none" normalizeH="0" baseline="0" dirty="0">
                <a:ln>
                  <a:noFill/>
                </a:ln>
                <a:solidFill>
                  <a:srgbClr val="546E7A"/>
                </a:solidFill>
                <a:effectLst/>
                <a:latin typeface="JetBrains Mono"/>
                <a:cs typeface="Arial" pitchFamily="34" charset="0"/>
              </a:rPr>
              <a:t>    </a:t>
            </a:r>
            <a:r>
              <a:rPr kumimoji="0" lang="ru-RU" sz="1200" b="0" i="1" u="none" strike="noStrike" cap="none" normalizeH="0" baseline="0" dirty="0" err="1">
                <a:ln>
                  <a:noFill/>
                </a:ln>
                <a:solidFill>
                  <a:srgbClr val="C792EA"/>
                </a:solidFill>
                <a:effectLst/>
                <a:latin typeface="JetBrains Mono"/>
                <a:cs typeface="Arial" pitchFamily="34" charset="0"/>
              </a:rPr>
              <a:t>raise</a:t>
            </a:r>
            <a:r>
              <a:rPr kumimoji="0" lang="ru-RU" sz="1200" b="0" i="1" u="none" strike="noStrike" cap="none" normalizeH="0" baseline="0" dirty="0">
                <a:ln>
                  <a:noFill/>
                </a:ln>
                <a:solidFill>
                  <a:srgbClr val="C792EA"/>
                </a:solidFill>
                <a:effectLst/>
                <a:latin typeface="JetBrains Mono"/>
                <a:cs typeface="Arial" pitchFamily="34" charset="0"/>
              </a:rPr>
              <a:t> </a:t>
            </a:r>
            <a:r>
              <a:rPr kumimoji="0" lang="ru-RU" sz="1200" b="0" i="1" u="none" strike="noStrike" cap="none" normalizeH="0" baseline="0" dirty="0" err="1">
                <a:ln>
                  <a:noFill/>
                </a:ln>
                <a:solidFill>
                  <a:srgbClr val="82AAFF"/>
                </a:solidFill>
                <a:effectLst/>
                <a:latin typeface="JetBrains Mono"/>
                <a:cs typeface="Arial" pitchFamily="34" charset="0"/>
              </a:rPr>
              <a:t>RuntimeError</a:t>
            </a:r>
            <a:r>
              <a:rPr kumimoji="0" lang="ru-RU" sz="1200" b="0" i="0" u="none" strike="noStrike" cap="none" normalizeH="0" baseline="0" dirty="0">
                <a:ln>
                  <a:noFill/>
                </a:ln>
                <a:solidFill>
                  <a:srgbClr val="89DDFF"/>
                </a:solidFill>
                <a:effectLst/>
                <a:latin typeface="JetBrains Mono"/>
                <a:cs typeface="Arial" pitchFamily="34" charset="0"/>
              </a:rPr>
              <a:t>(</a:t>
            </a:r>
            <a:r>
              <a:rPr kumimoji="0" lang="ru-RU" sz="1200" b="0" i="0" u="none" strike="noStrike" cap="none" normalizeH="0" baseline="0" dirty="0">
                <a:ln>
                  <a:noFill/>
                </a:ln>
                <a:solidFill>
                  <a:srgbClr val="C3E88D"/>
                </a:solidFill>
                <a:effectLst/>
                <a:latin typeface="JetBrains Mono"/>
                <a:cs typeface="Arial" pitchFamily="34" charset="0"/>
              </a:rPr>
              <a:t>'</a:t>
            </a:r>
            <a:r>
              <a:rPr kumimoji="0" lang="ru-RU" sz="1200" b="0" i="0" u="none" strike="noStrike" cap="none" normalizeH="0" baseline="0" dirty="0" err="1">
                <a:ln>
                  <a:noFill/>
                </a:ln>
                <a:solidFill>
                  <a:srgbClr val="C3E88D"/>
                </a:solidFill>
                <a:effectLst/>
                <a:latin typeface="JetBrains Mono"/>
                <a:cs typeface="Arial" pitchFamily="34" charset="0"/>
              </a:rPr>
              <a:t>Явний</a:t>
            </a:r>
            <a:r>
              <a:rPr kumimoji="0" lang="ru-RU" sz="1200" b="0" i="0" u="none" strike="noStrike" cap="none" normalizeH="0" baseline="0" dirty="0">
                <a:ln>
                  <a:noFill/>
                </a:ln>
                <a:solidFill>
                  <a:srgbClr val="C3E88D"/>
                </a:solidFill>
                <a:effectLst/>
                <a:latin typeface="JetBrains Mono"/>
                <a:cs typeface="Arial" pitchFamily="34" charset="0"/>
              </a:rPr>
              <a:t> </a:t>
            </a:r>
            <a:r>
              <a:rPr kumimoji="0" lang="ru-RU" sz="1200" b="0" i="0" u="none" strike="noStrike" cap="none" normalizeH="0" baseline="0" dirty="0" err="1">
                <a:ln>
                  <a:noFill/>
                </a:ln>
                <a:solidFill>
                  <a:srgbClr val="C3E88D"/>
                </a:solidFill>
                <a:effectLst/>
                <a:latin typeface="JetBrains Mono"/>
                <a:cs typeface="Arial" pitchFamily="34" charset="0"/>
              </a:rPr>
              <a:t>ланцюжок</a:t>
            </a:r>
            <a:r>
              <a:rPr kumimoji="0" lang="ru-RU" sz="1200" b="0" i="0" u="none" strike="noStrike" cap="none" normalizeH="0" baseline="0" dirty="0">
                <a:ln>
                  <a:noFill/>
                </a:ln>
                <a:solidFill>
                  <a:srgbClr val="C3E88D"/>
                </a:solidFill>
                <a:effectLst/>
                <a:latin typeface="JetBrains Mono"/>
                <a:cs typeface="Arial" pitchFamily="34" charset="0"/>
              </a:rPr>
              <a:t> </a:t>
            </a:r>
            <a:r>
              <a:rPr kumimoji="0" lang="ru-RU" sz="1200" b="0" i="0" u="none" strike="noStrike" cap="none" normalizeH="0" baseline="0" dirty="0" err="1">
                <a:ln>
                  <a:noFill/>
                </a:ln>
                <a:solidFill>
                  <a:srgbClr val="C3E88D"/>
                </a:solidFill>
                <a:effectLst/>
                <a:latin typeface="JetBrains Mono"/>
                <a:cs typeface="Arial" pitchFamily="34" charset="0"/>
              </a:rPr>
              <a:t>винятків</a:t>
            </a:r>
            <a:r>
              <a:rPr kumimoji="0" lang="ru-RU" sz="1200" b="0" i="0" u="none" strike="noStrike" cap="none" normalizeH="0" baseline="0" dirty="0">
                <a:ln>
                  <a:noFill/>
                </a:ln>
                <a:solidFill>
                  <a:srgbClr val="C3E88D"/>
                </a:solidFill>
                <a:effectLst/>
                <a:latin typeface="JetBrains Mono"/>
                <a:cs typeface="Arial" pitchFamily="34" charset="0"/>
              </a:rPr>
              <a:t>'</a:t>
            </a:r>
            <a:r>
              <a:rPr kumimoji="0" lang="ru-RU" sz="1200" b="0" i="0" u="none" strike="noStrike" cap="none" normalizeH="0" baseline="0" dirty="0">
                <a:ln>
                  <a:noFill/>
                </a:ln>
                <a:solidFill>
                  <a:srgbClr val="89DDFF"/>
                </a:solidFill>
                <a:effectLst/>
                <a:latin typeface="JetBrains Mono"/>
                <a:cs typeface="Arial" pitchFamily="34" charset="0"/>
              </a:rPr>
              <a:t>) </a:t>
            </a:r>
            <a:r>
              <a:rPr kumimoji="0" lang="ru-RU" sz="1200" b="0" i="1" u="none" strike="noStrike" cap="none" normalizeH="0" baseline="0" dirty="0" err="1">
                <a:ln>
                  <a:noFill/>
                </a:ln>
                <a:solidFill>
                  <a:srgbClr val="C792EA"/>
                </a:solidFill>
                <a:effectLst/>
                <a:latin typeface="JetBrains Mono"/>
                <a:cs typeface="Arial" pitchFamily="34" charset="0"/>
              </a:rPr>
              <a:t>from</a:t>
            </a:r>
            <a:r>
              <a:rPr kumimoji="0" lang="ru-RU" sz="1200" b="0" i="1" u="none" strike="noStrike" cap="none" normalizeH="0" baseline="0" dirty="0">
                <a:ln>
                  <a:noFill/>
                </a:ln>
                <a:solidFill>
                  <a:srgbClr val="C792EA"/>
                </a:solidFill>
                <a:effectLst/>
                <a:latin typeface="JetBrains Mono"/>
                <a:cs typeface="Arial" pitchFamily="34" charset="0"/>
              </a:rPr>
              <a:t> </a:t>
            </a:r>
            <a:r>
              <a:rPr kumimoji="0" lang="ru-RU" sz="1200" b="0" i="0" u="none" strike="noStrike" cap="none" normalizeH="0" baseline="0" dirty="0" err="1">
                <a:ln>
                  <a:noFill/>
                </a:ln>
                <a:solidFill>
                  <a:srgbClr val="C3CEE3"/>
                </a:solidFill>
                <a:effectLst/>
                <a:latin typeface="JetBrains Mono"/>
                <a:cs typeface="Arial" pitchFamily="34" charset="0"/>
              </a:rPr>
              <a:t>exc</a:t>
            </a:r>
            <a:endParaRPr kumimoji="0" lang="ru-RU" sz="1200" b="0" i="0" u="none" strike="noStrike" cap="none" normalizeH="0" baseline="0" dirty="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324" y="2941982"/>
            <a:ext cx="3689711" cy="1602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3"/>
          <p:cNvSpPr>
            <a:spLocks noChangeArrowheads="1"/>
          </p:cNvSpPr>
          <p:nvPr/>
        </p:nvSpPr>
        <p:spPr bwMode="auto">
          <a:xfrm>
            <a:off x="190691" y="5189239"/>
            <a:ext cx="3816942" cy="101566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1" u="none" strike="noStrike" cap="none" normalizeH="0" baseline="0" dirty="0" err="1">
                <a:ln>
                  <a:noFill/>
                </a:ln>
                <a:solidFill>
                  <a:srgbClr val="C792EA"/>
                </a:solidFill>
                <a:effectLst/>
                <a:latin typeface="JetBrains Mono"/>
                <a:cs typeface="Arial" pitchFamily="34" charset="0"/>
              </a:rPr>
              <a:t>try</a:t>
            </a:r>
            <a:r>
              <a:rPr kumimoji="0" lang="ru-RU" sz="1200" b="0" i="0" u="none" strike="noStrike" cap="none" normalizeH="0" baseline="0" dirty="0">
                <a:ln>
                  <a:noFill/>
                </a:ln>
                <a:solidFill>
                  <a:srgbClr val="89DDFF"/>
                </a:solidFill>
                <a:effectLst/>
                <a:latin typeface="JetBrains Mono"/>
                <a:cs typeface="Arial" pitchFamily="34" charset="0"/>
              </a:rPr>
              <a:t>:</a:t>
            </a:r>
            <a:br>
              <a:rPr kumimoji="0" lang="ru-RU" sz="1200" b="0" i="0" u="none" strike="noStrike" cap="none" normalizeH="0" baseline="0" dirty="0">
                <a:ln>
                  <a:noFill/>
                </a:ln>
                <a:solidFill>
                  <a:srgbClr val="89DDFF"/>
                </a:solidFill>
                <a:effectLst/>
                <a:latin typeface="JetBrains Mono"/>
                <a:cs typeface="Arial" pitchFamily="34" charset="0"/>
              </a:rPr>
            </a:br>
            <a:r>
              <a:rPr kumimoji="0" lang="ru-RU" sz="1200" b="0" i="0" u="none" strike="noStrike" cap="none" normalizeH="0" baseline="0" dirty="0">
                <a:ln>
                  <a:noFill/>
                </a:ln>
                <a:solidFill>
                  <a:srgbClr val="89DDFF"/>
                </a:solidFill>
                <a:effectLst/>
                <a:latin typeface="JetBrains Mono"/>
                <a:cs typeface="Arial" pitchFamily="34" charset="0"/>
              </a:rPr>
              <a:t>    </a:t>
            </a:r>
            <a:r>
              <a:rPr kumimoji="0" lang="ru-RU" sz="1200" b="0" i="1" u="none" strike="noStrike" cap="none" normalizeH="0" baseline="0" dirty="0" err="1">
                <a:ln>
                  <a:noFill/>
                </a:ln>
                <a:solidFill>
                  <a:srgbClr val="82AAFF"/>
                </a:solidFill>
                <a:effectLst/>
                <a:latin typeface="JetBrains Mono"/>
                <a:cs typeface="Arial" pitchFamily="34" charset="0"/>
              </a:rPr>
              <a:t>print</a:t>
            </a:r>
            <a:r>
              <a:rPr kumimoji="0" lang="ru-RU" sz="1200" b="0" i="0" u="none" strike="noStrike" cap="none" normalizeH="0" baseline="0" dirty="0">
                <a:ln>
                  <a:noFill/>
                </a:ln>
                <a:solidFill>
                  <a:srgbClr val="89DDFF"/>
                </a:solidFill>
                <a:effectLst/>
                <a:latin typeface="JetBrains Mono"/>
                <a:cs typeface="Arial" pitchFamily="34" charset="0"/>
              </a:rPr>
              <a:t>(</a:t>
            </a:r>
            <a:r>
              <a:rPr kumimoji="0" lang="ru-RU" sz="1200" b="0" i="0" u="none" strike="noStrike" cap="none" normalizeH="0" baseline="0" dirty="0">
                <a:ln>
                  <a:noFill/>
                </a:ln>
                <a:solidFill>
                  <a:srgbClr val="F78C6C"/>
                </a:solidFill>
                <a:effectLst/>
                <a:latin typeface="JetBrains Mono"/>
                <a:cs typeface="Arial" pitchFamily="34" charset="0"/>
              </a:rPr>
              <a:t>1 </a:t>
            </a:r>
            <a:r>
              <a:rPr kumimoji="0" lang="ru-RU" sz="1200" b="0" i="0" u="none" strike="noStrike" cap="none" normalizeH="0" baseline="0" dirty="0">
                <a:ln>
                  <a:noFill/>
                </a:ln>
                <a:solidFill>
                  <a:srgbClr val="89DDFF"/>
                </a:solidFill>
                <a:effectLst/>
                <a:latin typeface="JetBrains Mono"/>
                <a:cs typeface="Arial" pitchFamily="34" charset="0"/>
              </a:rPr>
              <a:t>/ </a:t>
            </a:r>
            <a:r>
              <a:rPr kumimoji="0" lang="ru-RU" sz="1200" b="0" i="0" u="none" strike="noStrike" cap="none" normalizeH="0" baseline="0" dirty="0">
                <a:ln>
                  <a:noFill/>
                </a:ln>
                <a:solidFill>
                  <a:srgbClr val="F78C6C"/>
                </a:solidFill>
                <a:effectLst/>
                <a:latin typeface="JetBrains Mono"/>
                <a:cs typeface="Arial" pitchFamily="34" charset="0"/>
              </a:rPr>
              <a:t>0</a:t>
            </a:r>
            <a:r>
              <a:rPr kumimoji="0" lang="ru-RU" sz="1200" b="0" i="0" u="none" strike="noStrike" cap="none" normalizeH="0" baseline="0" dirty="0">
                <a:ln>
                  <a:noFill/>
                </a:ln>
                <a:solidFill>
                  <a:srgbClr val="89DDFF"/>
                </a:solidFill>
                <a:effectLst/>
                <a:latin typeface="JetBrains Mono"/>
                <a:cs typeface="Arial" pitchFamily="34" charset="0"/>
              </a:rPr>
              <a:t>)</a:t>
            </a:r>
            <a:br>
              <a:rPr kumimoji="0" lang="ru-RU" sz="1200" b="0" i="0" u="none" strike="noStrike" cap="none" normalizeH="0" baseline="0" dirty="0">
                <a:ln>
                  <a:noFill/>
                </a:ln>
                <a:solidFill>
                  <a:srgbClr val="89DDFF"/>
                </a:solidFill>
                <a:effectLst/>
                <a:latin typeface="JetBrains Mono"/>
                <a:cs typeface="Arial" pitchFamily="34" charset="0"/>
              </a:rPr>
            </a:br>
            <a:br>
              <a:rPr kumimoji="0" lang="ru-RU" sz="1200" b="0" i="0" u="none" strike="noStrike" cap="none" normalizeH="0" baseline="0" dirty="0">
                <a:ln>
                  <a:noFill/>
                </a:ln>
                <a:solidFill>
                  <a:srgbClr val="89DDFF"/>
                </a:solidFill>
                <a:effectLst/>
                <a:latin typeface="JetBrains Mono"/>
                <a:cs typeface="Arial" pitchFamily="34" charset="0"/>
              </a:rPr>
            </a:br>
            <a:r>
              <a:rPr kumimoji="0" lang="ru-RU" sz="1200" b="0" i="1" u="none" strike="noStrike" cap="none" normalizeH="0" baseline="0" dirty="0" err="1">
                <a:ln>
                  <a:noFill/>
                </a:ln>
                <a:solidFill>
                  <a:srgbClr val="C792EA"/>
                </a:solidFill>
                <a:effectLst/>
                <a:latin typeface="JetBrains Mono"/>
                <a:cs typeface="Arial" pitchFamily="34" charset="0"/>
              </a:rPr>
              <a:t>except</a:t>
            </a:r>
            <a:r>
              <a:rPr kumimoji="0" lang="ru-RU" sz="1200" b="0" i="0" u="none" strike="noStrike" cap="none" normalizeH="0" baseline="0" dirty="0">
                <a:ln>
                  <a:noFill/>
                </a:ln>
                <a:solidFill>
                  <a:srgbClr val="89DDFF"/>
                </a:solidFill>
                <a:effectLst/>
                <a:latin typeface="JetBrains Mono"/>
                <a:cs typeface="Arial" pitchFamily="34" charset="0"/>
              </a:rPr>
              <a:t>:</a:t>
            </a:r>
            <a:br>
              <a:rPr kumimoji="0" lang="ru-RU" sz="1200" b="0" i="0" u="none" strike="noStrike" cap="none" normalizeH="0" baseline="0" dirty="0">
                <a:ln>
                  <a:noFill/>
                </a:ln>
                <a:solidFill>
                  <a:srgbClr val="89DDFF"/>
                </a:solidFill>
                <a:effectLst/>
                <a:latin typeface="JetBrains Mono"/>
                <a:cs typeface="Arial" pitchFamily="34" charset="0"/>
              </a:rPr>
            </a:br>
            <a:r>
              <a:rPr kumimoji="0" lang="ru-RU" sz="1200" b="0" i="0" u="none" strike="noStrike" cap="none" normalizeH="0" baseline="0" dirty="0">
                <a:ln>
                  <a:noFill/>
                </a:ln>
                <a:solidFill>
                  <a:srgbClr val="89DDFF"/>
                </a:solidFill>
                <a:effectLst/>
                <a:latin typeface="JetBrains Mono"/>
                <a:cs typeface="Arial" pitchFamily="34" charset="0"/>
              </a:rPr>
              <a:t>    </a:t>
            </a:r>
            <a:r>
              <a:rPr kumimoji="0" lang="ru-RU" sz="1200" b="0" i="1" u="none" strike="noStrike" cap="none" normalizeH="0" baseline="0" dirty="0" err="1">
                <a:ln>
                  <a:noFill/>
                </a:ln>
                <a:solidFill>
                  <a:srgbClr val="C792EA"/>
                </a:solidFill>
                <a:effectLst/>
                <a:latin typeface="JetBrains Mono"/>
                <a:cs typeface="Arial" pitchFamily="34" charset="0"/>
              </a:rPr>
              <a:t>raise</a:t>
            </a:r>
            <a:r>
              <a:rPr kumimoji="0" lang="ru-RU" sz="1200" b="0" i="1" u="none" strike="noStrike" cap="none" normalizeH="0" baseline="0" dirty="0">
                <a:ln>
                  <a:noFill/>
                </a:ln>
                <a:solidFill>
                  <a:srgbClr val="C792EA"/>
                </a:solidFill>
                <a:effectLst/>
                <a:latin typeface="JetBrains Mono"/>
                <a:cs typeface="Arial" pitchFamily="34" charset="0"/>
              </a:rPr>
              <a:t> </a:t>
            </a:r>
            <a:r>
              <a:rPr kumimoji="0" lang="ru-RU" sz="1200" b="0" i="1" u="none" strike="noStrike" cap="none" normalizeH="0" baseline="0" dirty="0" err="1">
                <a:ln>
                  <a:noFill/>
                </a:ln>
                <a:solidFill>
                  <a:srgbClr val="82AAFF"/>
                </a:solidFill>
                <a:effectLst/>
                <a:latin typeface="JetBrains Mono"/>
                <a:cs typeface="Arial" pitchFamily="34" charset="0"/>
              </a:rPr>
              <a:t>RuntimeError</a:t>
            </a:r>
            <a:r>
              <a:rPr kumimoji="0" lang="ru-RU" sz="1200" b="0" i="0" u="none" strike="noStrike" cap="none" normalizeH="0" baseline="0" dirty="0">
                <a:ln>
                  <a:noFill/>
                </a:ln>
                <a:solidFill>
                  <a:srgbClr val="89DDFF"/>
                </a:solidFill>
                <a:effectLst/>
                <a:latin typeface="JetBrains Mono"/>
                <a:cs typeface="Arial" pitchFamily="34" charset="0"/>
              </a:rPr>
              <a:t>(</a:t>
            </a:r>
            <a:r>
              <a:rPr kumimoji="0" lang="ru-RU" sz="1200" b="0" i="0" u="none" strike="noStrike" cap="none" normalizeH="0" baseline="0" dirty="0">
                <a:ln>
                  <a:noFill/>
                </a:ln>
                <a:solidFill>
                  <a:srgbClr val="C3E88D"/>
                </a:solidFill>
                <a:effectLst/>
                <a:latin typeface="JetBrains Mono"/>
                <a:cs typeface="Arial" pitchFamily="34" charset="0"/>
              </a:rPr>
              <a:t>'</a:t>
            </a:r>
            <a:r>
              <a:rPr kumimoji="0" lang="ru-RU" sz="1200" b="0" i="0" u="none" strike="noStrike" cap="none" normalizeH="0" baseline="0" dirty="0" err="1">
                <a:ln>
                  <a:noFill/>
                </a:ln>
                <a:solidFill>
                  <a:srgbClr val="C3E88D"/>
                </a:solidFill>
                <a:effectLst/>
                <a:latin typeface="JetBrains Mono"/>
                <a:cs typeface="Arial" pitchFamily="34" charset="0"/>
              </a:rPr>
              <a:t>Неявний</a:t>
            </a:r>
            <a:r>
              <a:rPr kumimoji="0" lang="ru-RU" sz="1200" b="0" i="0" u="none" strike="noStrike" cap="none" normalizeH="0" baseline="0" dirty="0">
                <a:ln>
                  <a:noFill/>
                </a:ln>
                <a:solidFill>
                  <a:srgbClr val="C3E88D"/>
                </a:solidFill>
                <a:effectLst/>
                <a:latin typeface="JetBrains Mono"/>
                <a:cs typeface="Arial" pitchFamily="34" charset="0"/>
              </a:rPr>
              <a:t> </a:t>
            </a:r>
            <a:r>
              <a:rPr kumimoji="0" lang="ru-RU" sz="1200" b="0" i="0" u="none" strike="noStrike" cap="none" normalizeH="0" baseline="0" dirty="0" err="1">
                <a:ln>
                  <a:noFill/>
                </a:ln>
                <a:solidFill>
                  <a:srgbClr val="C3E88D"/>
                </a:solidFill>
                <a:effectLst/>
                <a:latin typeface="JetBrains Mono"/>
                <a:cs typeface="Arial" pitchFamily="34" charset="0"/>
              </a:rPr>
              <a:t>ланцюжок</a:t>
            </a:r>
            <a:r>
              <a:rPr kumimoji="0" lang="ru-RU" sz="1200" b="0" i="0" u="none" strike="noStrike" cap="none" normalizeH="0" baseline="0" dirty="0">
                <a:ln>
                  <a:noFill/>
                </a:ln>
                <a:solidFill>
                  <a:srgbClr val="C3E88D"/>
                </a:solidFill>
                <a:effectLst/>
                <a:latin typeface="JetBrains Mono"/>
                <a:cs typeface="Arial" pitchFamily="34" charset="0"/>
              </a:rPr>
              <a:t> </a:t>
            </a:r>
            <a:r>
              <a:rPr kumimoji="0" lang="ru-RU" sz="1200" b="0" i="0" u="none" strike="noStrike" cap="none" normalizeH="0" baseline="0" dirty="0" err="1">
                <a:ln>
                  <a:noFill/>
                </a:ln>
                <a:solidFill>
                  <a:srgbClr val="C3E88D"/>
                </a:solidFill>
                <a:effectLst/>
                <a:latin typeface="JetBrains Mono"/>
                <a:cs typeface="Arial" pitchFamily="34" charset="0"/>
              </a:rPr>
              <a:t>винятків</a:t>
            </a:r>
            <a:r>
              <a:rPr kumimoji="0" lang="ru-RU" sz="1200" b="0" i="0" u="none" strike="noStrike" cap="none" normalizeH="0" baseline="0" dirty="0">
                <a:ln>
                  <a:noFill/>
                </a:ln>
                <a:solidFill>
                  <a:srgbClr val="C3E88D"/>
                </a:solidFill>
                <a:effectLst/>
                <a:latin typeface="JetBrains Mono"/>
                <a:cs typeface="Arial" pitchFamily="34" charset="0"/>
              </a:rPr>
              <a:t>'</a:t>
            </a:r>
            <a:r>
              <a:rPr kumimoji="0" lang="ru-RU" sz="1200" b="0" i="0" u="none" strike="noStrike" cap="none" normalizeH="0" baseline="0" dirty="0">
                <a:ln>
                  <a:noFill/>
                </a:ln>
                <a:solidFill>
                  <a:srgbClr val="89DDFF"/>
                </a:solidFill>
                <a:effectLst/>
                <a:latin typeface="JetBrains Mono"/>
                <a:cs typeface="Arial" pitchFamily="34" charset="0"/>
              </a:rPr>
              <a:t>)</a:t>
            </a:r>
            <a:endParaRPr kumimoji="0" lang="ru-RU" sz="2800" b="0" i="0" u="none" strike="noStrike" cap="none" normalizeH="0" baseline="0" dirty="0">
              <a:ln>
                <a:noFill/>
              </a:ln>
              <a:solidFill>
                <a:schemeClr val="tx1"/>
              </a:solidFill>
              <a:effectLst/>
              <a:latin typeface="Arial" pitchFamily="34" charset="0"/>
              <a:cs typeface="Arial" pitchFamily="34" charset="0"/>
            </a:endParaRPr>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8418" y="5159160"/>
            <a:ext cx="3784617" cy="1571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1342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62467" y="169333"/>
            <a:ext cx="6009402" cy="332398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MIN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C3CEE3"/>
                </a:solidFill>
                <a:effectLst/>
                <a:latin typeface="JetBrains Mono"/>
              </a:rPr>
              <a:t>MAX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10</a:t>
            </a:r>
            <a:br>
              <a:rPr kumimoji="0" lang="ru-RU" altLang="ru-RU" sz="1400" b="0" i="0" u="none" strike="noStrike" cap="none" normalizeH="0" baseline="0" dirty="0">
                <a:ln>
                  <a:noFill/>
                </a:ln>
                <a:solidFill>
                  <a:srgbClr val="F78C6C"/>
                </a:solidFill>
                <a:effectLst/>
                <a:latin typeface="JetBrains Mono"/>
              </a:rPr>
            </a:br>
            <a:br>
              <a:rPr kumimoji="0" lang="ru-RU" altLang="ru-RU" sz="1400" b="0" i="0" u="none" strike="noStrike" cap="none" normalizeH="0" baseline="0" dirty="0">
                <a:ln>
                  <a:noFill/>
                </a:ln>
                <a:solidFill>
                  <a:srgbClr val="F78C6C"/>
                </a:solidFill>
                <a:effectLst/>
                <a:latin typeface="JetBrains Mono"/>
              </a:rPr>
            </a:br>
            <a:r>
              <a:rPr kumimoji="0" lang="ru-RU" altLang="ru-RU" sz="1400" b="0" i="1" u="none" strike="noStrike" cap="none" normalizeH="0" baseline="0" dirty="0">
                <a:ln>
                  <a:noFill/>
                </a:ln>
                <a:solidFill>
                  <a:srgbClr val="C792EA"/>
                </a:solidFill>
                <a:effectLst/>
                <a:latin typeface="JetBrains Mono"/>
              </a:rPr>
              <a:t>try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input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f"Введіть ціле число от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MIN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 до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MAX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if not </a:t>
            </a:r>
            <a:r>
              <a:rPr kumimoji="0" lang="ru-RU" altLang="ru-RU" sz="1400" b="0" i="0" u="none" strike="noStrike" cap="none" normalizeH="0" baseline="0" dirty="0">
                <a:ln>
                  <a:noFill/>
                </a:ln>
                <a:solidFill>
                  <a:srgbClr val="C3CEE3"/>
                </a:solidFill>
                <a:effectLst/>
                <a:latin typeface="JetBrains Mono"/>
              </a:rPr>
              <a:t>MIN </a:t>
            </a:r>
            <a:r>
              <a:rPr kumimoji="0" lang="ru-RU" altLang="ru-RU" sz="1400" b="0" i="0" u="none" strike="noStrike" cap="none" normalizeH="0" baseline="0" dirty="0">
                <a:ln>
                  <a:noFill/>
                </a:ln>
                <a:solidFill>
                  <a:srgbClr val="89DDFF"/>
                </a:solidFill>
                <a:effectLst/>
                <a:latin typeface="JetBrains Mono"/>
              </a:rPr>
              <a:t>&lt;= </a:t>
            </a: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&lt;= </a:t>
            </a:r>
            <a:r>
              <a:rPr kumimoji="0" lang="ru-RU" altLang="ru-RU" sz="1400" b="0" i="0" u="none" strike="noStrike" cap="none" normalizeH="0" baseline="0" dirty="0">
                <a:ln>
                  <a:noFill/>
                </a:ln>
                <a:solidFill>
                  <a:srgbClr val="C3CEE3"/>
                </a:solidFill>
                <a:effectLst/>
                <a:latin typeface="JetBrains Mono"/>
              </a:rPr>
              <a:t>MAX</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Згенерувавши винят</a:t>
            </a:r>
            <a:r>
              <a:rPr lang="ru-RU" altLang="ru-RU" sz="1400" i="1" dirty="0">
                <a:solidFill>
                  <a:srgbClr val="546E7A"/>
                </a:solidFill>
                <a:latin typeface="JetBrains Mono"/>
              </a:rPr>
              <a:t>ок</a:t>
            </a:r>
            <a:r>
              <a:rPr kumimoji="0" lang="ru-RU" altLang="ru-RU" sz="1400" b="0" i="1" u="none" strike="noStrike" cap="none" normalizeH="0" baseline="0" dirty="0">
                <a:ln>
                  <a:noFill/>
                </a:ln>
                <a:solidFill>
                  <a:srgbClr val="546E7A"/>
                </a:solidFill>
                <a:effectLst/>
                <a:latin typeface="JetBrains Mono"/>
              </a:rPr>
              <a:t> його можна буде опрацювати в except</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разом з іншими схожими винятками</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raise </a:t>
            </a:r>
            <a:r>
              <a:rPr kumimoji="0" lang="ru-RU" altLang="ru-RU" sz="1400" b="0" i="1" u="none" strike="noStrike" cap="none" normalizeH="0" baseline="0" dirty="0">
                <a:ln>
                  <a:noFill/>
                </a:ln>
                <a:solidFill>
                  <a:srgbClr val="82AAFF"/>
                </a:solidFill>
                <a:effectLst/>
                <a:latin typeface="JetBrains Mono"/>
              </a:rPr>
              <a:t>ValueError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f"Число лежить не в інтервалі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MIN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MAX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else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pass</a:t>
            </a:r>
            <a:br>
              <a:rPr kumimoji="0" lang="ru-RU" altLang="ru-RU" sz="1400" b="0" i="1" u="none" strike="noStrike" cap="none" normalizeH="0" baseline="0" dirty="0">
                <a:ln>
                  <a:noFill/>
                </a:ln>
                <a:solidFill>
                  <a:srgbClr val="C792EA"/>
                </a:solidFill>
                <a:effectLst/>
                <a:latin typeface="JetBrains Mono"/>
              </a:rPr>
            </a:br>
            <a:r>
              <a:rPr kumimoji="0" lang="ru-RU" altLang="ru-RU" sz="1400" b="0" i="1" u="none" strike="noStrike" cap="none" normalizeH="0" baseline="0" dirty="0">
                <a:ln>
                  <a:noFill/>
                </a:ln>
                <a:solidFill>
                  <a:srgbClr val="C792EA"/>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"Дякую!"</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except </a:t>
            </a:r>
            <a:r>
              <a:rPr kumimoji="0" lang="ru-RU" altLang="ru-RU" sz="1400" b="0" i="1" u="none" strike="noStrike" cap="none" normalizeH="0" baseline="0" dirty="0">
                <a:ln>
                  <a:noFill/>
                </a:ln>
                <a:solidFill>
                  <a:srgbClr val="82AAFF"/>
                </a:solidFill>
                <a:effectLst/>
                <a:latin typeface="JetBrains Mono"/>
              </a:rPr>
              <a:t>ValueError </a:t>
            </a:r>
            <a:r>
              <a:rPr kumimoji="0" lang="ru-RU" altLang="ru-RU" sz="1400" b="0" i="1" u="none" strike="noStrike" cap="none" normalizeH="0" baseline="0" dirty="0">
                <a:ln>
                  <a:noFill/>
                </a:ln>
                <a:solidFill>
                  <a:srgbClr val="C792EA"/>
                </a:solidFill>
                <a:effectLst/>
                <a:latin typeface="JetBrains Mono"/>
              </a:rPr>
              <a:t>as </a:t>
            </a:r>
            <a:r>
              <a:rPr kumimoji="0" lang="ru-RU" altLang="ru-RU" sz="1400" b="0" i="0" u="none" strike="noStrike" cap="none" normalizeH="0" baseline="0" dirty="0">
                <a:ln>
                  <a:noFill/>
                </a:ln>
                <a:solidFill>
                  <a:srgbClr val="C3CEE3"/>
                </a:solidFill>
                <a:effectLst/>
                <a:latin typeface="JetBrains Mono"/>
              </a:rPr>
              <a:t>err</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'err' містить посилання на виняток</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"Будьте уважні:"</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err</a:t>
            </a:r>
            <a:r>
              <a:rPr kumimoji="0" lang="ru-RU" altLang="ru-RU" sz="1400" b="0" i="0" u="none" strike="noStrike" cap="none" normalizeH="0" baseline="0" dirty="0">
                <a:ln>
                  <a:noFill/>
                </a:ln>
                <a:solidFill>
                  <a:srgbClr val="89DDFF"/>
                </a:solidFill>
                <a:effectLst/>
                <a:latin typeface="JetBrains Mono"/>
              </a:rPr>
              <a:t>)</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262467" y="4430183"/>
            <a:ext cx="4067175" cy="571500"/>
          </a:xfrm>
          <a:prstGeom prst="rect">
            <a:avLst/>
          </a:prstGeom>
        </p:spPr>
      </p:pic>
      <p:pic>
        <p:nvPicPr>
          <p:cNvPr id="7" name="Picture 6"/>
          <p:cNvPicPr>
            <a:picLocks noChangeAspect="1"/>
          </p:cNvPicPr>
          <p:nvPr/>
        </p:nvPicPr>
        <p:blipFill>
          <a:blip r:embed="rId3"/>
          <a:stretch>
            <a:fillRect/>
          </a:stretch>
        </p:blipFill>
        <p:spPr>
          <a:xfrm>
            <a:off x="262467" y="3714101"/>
            <a:ext cx="2628900" cy="495300"/>
          </a:xfrm>
          <a:prstGeom prst="rect">
            <a:avLst/>
          </a:prstGeom>
        </p:spPr>
      </p:pic>
      <p:pic>
        <p:nvPicPr>
          <p:cNvPr id="8" name="Picture 7"/>
          <p:cNvPicPr>
            <a:picLocks noChangeAspect="1"/>
          </p:cNvPicPr>
          <p:nvPr/>
        </p:nvPicPr>
        <p:blipFill>
          <a:blip r:embed="rId4"/>
          <a:stretch>
            <a:fillRect/>
          </a:stretch>
        </p:blipFill>
        <p:spPr>
          <a:xfrm>
            <a:off x="229129" y="5222465"/>
            <a:ext cx="5324475" cy="638175"/>
          </a:xfrm>
          <a:prstGeom prst="rect">
            <a:avLst/>
          </a:prstGeom>
        </p:spPr>
      </p:pic>
    </p:spTree>
    <p:extLst>
      <p:ext uri="{BB962C8B-B14F-4D97-AF65-F5344CB8AC3E}">
        <p14:creationId xmlns:p14="http://schemas.microsoft.com/office/powerpoint/2010/main" val="3981524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a:solidFill>
            <a:schemeClr val="bg1"/>
          </a:solidFill>
        </p:spPr>
        <p:txBody>
          <a:bodyPr>
            <a:normAutofit/>
          </a:bodyPr>
          <a:lstStyle/>
          <a:p>
            <a:pPr marL="0" indent="0">
              <a:spcBef>
                <a:spcPts val="0"/>
              </a:spcBef>
              <a:buNone/>
            </a:pPr>
            <a:r>
              <a:rPr lang="ru-RU" sz="1800" dirty="0"/>
              <a:t>Іноді потрібно «логувати» виняток або обробляти додаткову інформацію. </a:t>
            </a:r>
          </a:p>
        </p:txBody>
      </p:sp>
      <p:sp>
        <p:nvSpPr>
          <p:cNvPr id="2" name="Rectangle 1"/>
          <p:cNvSpPr>
            <a:spLocks noChangeArrowheads="1"/>
          </p:cNvSpPr>
          <p:nvPr/>
        </p:nvSpPr>
        <p:spPr bwMode="auto">
          <a:xfrm>
            <a:off x="152399" y="493974"/>
            <a:ext cx="6043257" cy="360098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err="1">
                <a:ln>
                  <a:noFill/>
                </a:ln>
                <a:solidFill>
                  <a:srgbClr val="C792EA"/>
                </a:solidFill>
                <a:effectLst/>
                <a:latin typeface="JetBrains Mono"/>
              </a:rPr>
              <a:t>import</a:t>
            </a:r>
            <a:r>
              <a:rPr kumimoji="0" lang="ru-RU" altLang="ru-RU" sz="1200" b="0" i="1" u="none" strike="noStrike" cap="none" normalizeH="0" baseline="0" dirty="0">
                <a:ln>
                  <a:noFill/>
                </a:ln>
                <a:solidFill>
                  <a:srgbClr val="C792EA"/>
                </a:solidFill>
                <a:effectLst/>
                <a:latin typeface="JetBrains Mono"/>
              </a:rPr>
              <a:t> </a:t>
            </a:r>
            <a:r>
              <a:rPr kumimoji="0" lang="ru-RU" altLang="ru-RU" sz="1200" b="0" i="0" u="none" strike="noStrike" cap="none" normalizeH="0" baseline="0" dirty="0" err="1">
                <a:ln>
                  <a:noFill/>
                </a:ln>
                <a:solidFill>
                  <a:srgbClr val="C3CEE3"/>
                </a:solidFill>
                <a:effectLst/>
                <a:latin typeface="JetBrains Mono"/>
              </a:rPr>
              <a:t>traceback</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err="1">
                <a:ln>
                  <a:noFill/>
                </a:ln>
                <a:solidFill>
                  <a:srgbClr val="C792EA"/>
                </a:solidFill>
                <a:effectLst/>
                <a:latin typeface="JetBrains Mono"/>
              </a:rPr>
              <a:t>import</a:t>
            </a:r>
            <a:r>
              <a:rPr kumimoji="0" lang="ru-RU" altLang="ru-RU" sz="1200" b="0" i="1" u="none" strike="noStrike" cap="none" normalizeH="0" baseline="0" dirty="0">
                <a:ln>
                  <a:noFill/>
                </a:ln>
                <a:solidFill>
                  <a:srgbClr val="C792EA"/>
                </a:solidFill>
                <a:effectLst/>
                <a:latin typeface="JetBrains Mono"/>
              </a:rPr>
              <a:t> </a:t>
            </a:r>
            <a:r>
              <a:rPr kumimoji="0" lang="ru-RU" altLang="ru-RU" sz="1200" b="0" i="0" u="none" strike="noStrike" cap="none" normalizeH="0" baseline="0" dirty="0" err="1">
                <a:ln>
                  <a:noFill/>
                </a:ln>
                <a:solidFill>
                  <a:srgbClr val="C3CEE3"/>
                </a:solidFill>
                <a:effectLst/>
                <a:latin typeface="JetBrains Mono"/>
              </a:rPr>
              <a:t>sys</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err="1">
                <a:ln>
                  <a:noFill/>
                </a:ln>
                <a:solidFill>
                  <a:srgbClr val="C792EA"/>
                </a:solidFill>
                <a:effectLst/>
                <a:latin typeface="JetBrains Mono"/>
              </a:rPr>
              <a:t>def</a:t>
            </a:r>
            <a:r>
              <a:rPr kumimoji="0" lang="ru-RU" altLang="ru-RU" sz="1200" b="0" i="1" u="none" strike="noStrike" cap="none" normalizeH="0" baseline="0" dirty="0">
                <a:ln>
                  <a:noFill/>
                </a:ln>
                <a:solidFill>
                  <a:srgbClr val="C792EA"/>
                </a:solidFill>
                <a:effectLst/>
                <a:latin typeface="JetBrains Mono"/>
              </a:rPr>
              <a:t> </a:t>
            </a:r>
            <a:r>
              <a:rPr kumimoji="0" lang="ru-RU" altLang="ru-RU" sz="1200" b="0" i="0" u="none" strike="noStrike" cap="none" normalizeH="0" baseline="0" dirty="0" err="1">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err="1">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err="1">
                <a:ln>
                  <a:noFill/>
                </a:ln>
                <a:solidFill>
                  <a:srgbClr val="C792EA"/>
                </a:solidFill>
                <a:effectLst/>
                <a:latin typeface="JetBrains Mono"/>
              </a:rPr>
              <a:t>try</a:t>
            </a:r>
            <a:r>
              <a:rPr kumimoji="0" lang="ru-RU" altLang="ru-RU" sz="1200" b="0" i="0" u="none" strike="noStrike" cap="none" normalizeH="0" baseline="0" dirty="0">
                <a:ln>
                  <a:noFill/>
                </a:ln>
                <a:solidFill>
                  <a:srgbClr val="89DDFF"/>
                </a:solidFill>
                <a:effectLst/>
                <a:latin typeface="JetBrains Mono"/>
              </a:rPr>
              <a:t>:    </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err="1">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5</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err="1">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на 0 </a:t>
            </a:r>
            <a:r>
              <a:rPr kumimoji="0" lang="ru-RU" altLang="ru-RU" sz="1200" b="0" i="1" u="none" strike="noStrike" cap="none" normalizeH="0" baseline="0" dirty="0" err="1">
                <a:ln>
                  <a:noFill/>
                </a:ln>
                <a:solidFill>
                  <a:srgbClr val="546E7A"/>
                </a:solidFill>
                <a:effectLst/>
                <a:latin typeface="JetBrains Mono"/>
              </a:rPr>
              <a:t>ділити</a:t>
            </a:r>
            <a:r>
              <a:rPr kumimoji="0" lang="ru-RU" altLang="ru-RU" sz="1200" b="0" i="1" u="none" strike="noStrike" cap="none" normalizeH="0" baseline="0" dirty="0">
                <a:ln>
                  <a:noFill/>
                </a:ln>
                <a:solidFill>
                  <a:srgbClr val="546E7A"/>
                </a:solidFill>
                <a:effectLst/>
                <a:latin typeface="JetBrains Mono"/>
              </a:rPr>
              <a:t> не </a:t>
            </a:r>
            <a:r>
              <a:rPr kumimoji="0" lang="ru-RU" altLang="ru-RU" sz="1200" b="0" i="1" u="none" strike="noStrike" cap="none" normalizeH="0" baseline="0" dirty="0" err="1">
                <a:ln>
                  <a:noFill/>
                </a:ln>
                <a:solidFill>
                  <a:srgbClr val="546E7A"/>
                </a:solidFill>
                <a:effectLst/>
                <a:latin typeface="JetBrains Mono"/>
              </a:rPr>
              <a:t>можна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err="1">
                <a:ln>
                  <a:noFill/>
                </a:ln>
                <a:solidFill>
                  <a:srgbClr val="82AAFF"/>
                </a:solidFill>
                <a:effectLst/>
                <a:latin typeface="JetBrains Mono"/>
              </a:rPr>
              <a:t>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7</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err="1">
                <a:ln>
                  <a:noFill/>
                </a:ln>
                <a:solidFill>
                  <a:srgbClr val="C792EA"/>
                </a:solidFill>
                <a:effectLst/>
                <a:latin typeface="JetBrains Mono"/>
              </a:rPr>
              <a:t>except</a:t>
            </a:r>
            <a:r>
              <a:rPr kumimoji="0" lang="ru-RU" altLang="ru-RU" sz="1200" b="0" i="1" u="none" strike="noStrike" cap="none" normalizeH="0" baseline="0" dirty="0">
                <a:ln>
                  <a:noFill/>
                </a:ln>
                <a:solidFill>
                  <a:srgbClr val="C792EA"/>
                </a:solidFill>
                <a:effectLst/>
                <a:latin typeface="JetBrains Mono"/>
              </a:rPr>
              <a:t> </a:t>
            </a:r>
            <a:r>
              <a:rPr kumimoji="0" lang="ru-RU" altLang="ru-RU" sz="1200" b="0" i="1" u="none" strike="noStrike" cap="none" normalizeH="0" baseline="0" dirty="0" err="1">
                <a:ln>
                  <a:noFill/>
                </a:ln>
                <a:solidFill>
                  <a:srgbClr val="82AAFF"/>
                </a:solidFill>
                <a:effectLst/>
                <a:latin typeface="JetBrains Mono"/>
              </a:rPr>
              <a:t>ZeroDivisionError</a:t>
            </a:r>
            <a:r>
              <a:rPr kumimoji="0" lang="ru-RU" altLang="ru-RU" sz="1200" b="0" i="1" u="none" strike="noStrike" cap="none" normalizeH="0" baseline="0" dirty="0">
                <a:ln>
                  <a:noFill/>
                </a:ln>
                <a:solidFill>
                  <a:srgbClr val="82AAFF"/>
                </a:solidFill>
                <a:effectLst/>
                <a:latin typeface="JetBrains Mono"/>
              </a:rPr>
              <a:t> </a:t>
            </a:r>
            <a:r>
              <a:rPr kumimoji="0" lang="ru-RU" altLang="ru-RU" sz="1200" b="0" i="1" u="none" strike="noStrike" cap="none" normalizeH="0" baseline="0" dirty="0" err="1">
                <a:ln>
                  <a:noFill/>
                </a:ln>
                <a:solidFill>
                  <a:srgbClr val="C792EA"/>
                </a:solidFill>
                <a:effectLst/>
                <a:latin typeface="JetBrains Mono"/>
              </a:rPr>
              <a:t>as</a:t>
            </a:r>
            <a:r>
              <a:rPr kumimoji="0" lang="ru-RU" altLang="ru-RU" sz="1200" b="0" i="1" u="none" strike="noStrike" cap="none" normalizeH="0" baseline="0" dirty="0">
                <a:ln>
                  <a:noFill/>
                </a:ln>
                <a:solidFill>
                  <a:srgbClr val="C792EA"/>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546E7A"/>
                </a:solidFill>
                <a:effectLst/>
                <a:latin typeface="JetBrains Mono"/>
              </a:rPr>
              <a:t>якщо</a:t>
            </a:r>
            <a:r>
              <a:rPr kumimoji="0" lang="ru-RU" altLang="ru-RU" sz="1200" b="0" i="1" u="none" strike="noStrike" cap="none" normalizeH="0" baseline="0" dirty="0">
                <a:ln>
                  <a:noFill/>
                </a:ln>
                <a:solidFill>
                  <a:srgbClr val="546E7A"/>
                </a:solidFill>
                <a:effectLst/>
                <a:latin typeface="JetBrains Mono"/>
              </a:rPr>
              <a:t> e не </a:t>
            </a:r>
            <a:r>
              <a:rPr kumimoji="0" lang="ru-RU" altLang="ru-RU" sz="1200" b="0" i="1" u="none" strike="noStrike" cap="none" normalizeH="0" baseline="0" dirty="0" err="1">
                <a:ln>
                  <a:noFill/>
                </a:ln>
                <a:solidFill>
                  <a:srgbClr val="546E7A"/>
                </a:solidFill>
                <a:effectLst/>
                <a:latin typeface="JetBrains Mono"/>
              </a:rPr>
              <a:t>потрібно</a:t>
            </a:r>
            <a:r>
              <a:rPr kumimoji="0" lang="ru-RU" altLang="ru-RU" sz="1200" b="0" i="1" u="none" strike="noStrike" cap="none" normalizeH="0" baseline="0" dirty="0">
                <a:ln>
                  <a:noFill/>
                </a:ln>
                <a:solidFill>
                  <a:srgbClr val="546E7A"/>
                </a:solidFill>
                <a:effectLst/>
                <a:latin typeface="JetBrains Mono"/>
              </a:rPr>
              <a:t>, то </a:t>
            </a:r>
            <a:r>
              <a:rPr kumimoji="0" lang="ru-RU" altLang="ru-RU" sz="1200" b="0" i="1" u="none" strike="noStrike" cap="none" normalizeH="0" baseline="0" dirty="0" err="1">
                <a:ln>
                  <a:noFill/>
                </a:ln>
                <a:solidFill>
                  <a:srgbClr val="546E7A"/>
                </a:solidFill>
                <a:effectLst/>
                <a:latin typeface="JetBrains Mono"/>
              </a:rPr>
              <a:t>as</a:t>
            </a:r>
            <a:r>
              <a:rPr kumimoji="0" lang="ru-RU" altLang="ru-RU" sz="1200" b="0" i="1" u="none" strike="noStrike" cap="none" normalizeH="0" baseline="0" dirty="0">
                <a:ln>
                  <a:noFill/>
                </a:ln>
                <a:solidFill>
                  <a:srgbClr val="546E7A"/>
                </a:solidFill>
                <a:effectLst/>
                <a:latin typeface="JetBrains Mono"/>
              </a:rPr>
              <a:t> e не </a:t>
            </a:r>
            <a:r>
              <a:rPr kumimoji="0" lang="ru-RU" altLang="ru-RU" sz="1200" b="0" i="1" u="none" strike="noStrike" cap="none" normalizeH="0" baseline="0" dirty="0" err="1">
                <a:ln>
                  <a:noFill/>
                </a:ln>
                <a:solidFill>
                  <a:srgbClr val="546E7A"/>
                </a:solidFill>
                <a:effectLst/>
                <a:latin typeface="JetBrains Mono"/>
              </a:rPr>
              <a:t>пишемо</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err="1">
                <a:ln>
                  <a:noFill/>
                </a:ln>
                <a:solidFill>
                  <a:srgbClr val="C3E88D"/>
                </a:solidFill>
                <a:effectLst/>
                <a:latin typeface="JetBrains Mono"/>
              </a:rPr>
              <a:t>Впіймали</a:t>
            </a:r>
            <a:r>
              <a:rPr kumimoji="0" lang="ru-RU" altLang="ru-RU" sz="1200" b="0" i="0" u="none" strike="noStrike" cap="none" normalizeH="0" baseline="0" dirty="0">
                <a:ln>
                  <a:noFill/>
                </a:ln>
                <a:solidFill>
                  <a:srgbClr val="C3E88D"/>
                </a:solidFill>
                <a:effectLst/>
                <a:latin typeface="JetBrains Mono"/>
              </a:rPr>
              <a:t> </a:t>
            </a:r>
            <a:r>
              <a:rPr kumimoji="0" lang="ru-RU" altLang="ru-RU" sz="1200" b="0" i="0" u="none" strike="noStrike" cap="none" normalizeH="0" baseline="0" dirty="0" err="1">
                <a:ln>
                  <a:noFill/>
                </a:ln>
                <a:solidFill>
                  <a:srgbClr val="C3E88D"/>
                </a:solidFill>
                <a:effectLst/>
                <a:latin typeface="JetBrains Mono"/>
              </a:rPr>
              <a:t>виняток</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err="1">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546E7A"/>
                </a:solidFill>
                <a:effectLst/>
                <a:latin typeface="JetBrains Mono"/>
              </a:rPr>
              <a:t>виведе</a:t>
            </a: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546E7A"/>
                </a:solidFill>
                <a:effectLst/>
                <a:latin typeface="JetBrains Mono"/>
              </a:rPr>
              <a:t>division</a:t>
            </a: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546E7A"/>
                </a:solidFill>
                <a:effectLst/>
                <a:latin typeface="JetBrains Mono"/>
              </a:rPr>
              <a:t>by</a:t>
            </a: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546E7A"/>
                </a:solidFill>
                <a:effectLst/>
                <a:latin typeface="JetBrains Mono"/>
              </a:rPr>
              <a:t>zero</a:t>
            </a:r>
            <a:r>
              <a:rPr kumimoji="0" lang="ru-RU" altLang="ru-RU" sz="1200" b="0" i="1" u="none" strike="noStrike" cap="none" normalizeH="0" baseline="0" dirty="0">
                <a:ln>
                  <a:noFill/>
                </a:ln>
                <a:solidFill>
                  <a:srgbClr val="546E7A"/>
                </a:solidFill>
                <a:effectLst/>
                <a:latin typeface="JetBrains Mono"/>
              </a:rPr>
              <a:t>'</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err="1">
                <a:ln>
                  <a:noFill/>
                </a:ln>
                <a:solidFill>
                  <a:srgbClr val="C3CEE3"/>
                </a:solidFill>
                <a:effectLst/>
                <a:latin typeface="JetBrains Mono"/>
              </a:rPr>
              <a:t>traceback</a:t>
            </a:r>
            <a:r>
              <a:rPr kumimoji="0" lang="ru-RU" altLang="ru-RU" sz="1200" b="0" i="0" u="none" strike="noStrike" cap="none" normalizeH="0" baseline="0" dirty="0" err="1">
                <a:ln>
                  <a:noFill/>
                </a:ln>
                <a:solidFill>
                  <a:srgbClr val="89DDFF"/>
                </a:solidFill>
                <a:effectLst/>
                <a:latin typeface="JetBrains Mono"/>
              </a:rPr>
              <a:t>.</a:t>
            </a:r>
            <a:r>
              <a:rPr kumimoji="0" lang="ru-RU" altLang="ru-RU" sz="1200" b="0" i="0" u="none" strike="noStrike" cap="none" normalizeH="0" baseline="0" dirty="0" err="1">
                <a:ln>
                  <a:noFill/>
                </a:ln>
                <a:solidFill>
                  <a:srgbClr val="82AAFF"/>
                </a:solidFill>
                <a:effectLst/>
                <a:latin typeface="JetBrains Mono"/>
              </a:rPr>
              <a:t>print_exc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err="1">
                <a:ln>
                  <a:noFill/>
                </a:ln>
                <a:solidFill>
                  <a:srgbClr val="F78C6C"/>
                </a:solidFill>
                <a:effectLst/>
                <a:latin typeface="JetBrains Mono"/>
              </a:rPr>
              <a:t>file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err="1">
                <a:ln>
                  <a:noFill/>
                </a:ln>
                <a:solidFill>
                  <a:srgbClr val="C3CEE3"/>
                </a:solidFill>
                <a:effectLst/>
                <a:latin typeface="JetBrains Mono"/>
              </a:rPr>
              <a:t>sys</a:t>
            </a:r>
            <a:r>
              <a:rPr kumimoji="0" lang="ru-RU" altLang="ru-RU" sz="1200" b="0" i="0" u="none" strike="noStrike" cap="none" normalizeH="0" baseline="0" dirty="0" err="1">
                <a:ln>
                  <a:noFill/>
                </a:ln>
                <a:solidFill>
                  <a:srgbClr val="89DDFF"/>
                </a:solidFill>
                <a:effectLst/>
                <a:latin typeface="JetBrains Mono"/>
              </a:rPr>
              <a:t>.</a:t>
            </a:r>
            <a:r>
              <a:rPr kumimoji="0" lang="ru-RU" altLang="ru-RU" sz="1200" b="0" i="0" u="none" strike="noStrike" cap="none" normalizeH="0" baseline="0" dirty="0" err="1">
                <a:ln>
                  <a:noFill/>
                </a:ln>
                <a:solidFill>
                  <a:srgbClr val="C3CEE3"/>
                </a:solidFill>
                <a:effectLst/>
                <a:latin typeface="JetBrains Mono"/>
              </a:rPr>
              <a:t>stdout</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546E7A"/>
                </a:solidFill>
                <a:effectLst/>
                <a:latin typeface="JetBrains Mono"/>
              </a:rPr>
              <a:t>виведе</a:t>
            </a: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546E7A"/>
                </a:solidFill>
                <a:effectLst/>
                <a:latin typeface="JetBrains Mono"/>
              </a:rPr>
              <a:t>stacktrace</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err="1">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60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err="1">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err="1">
                <a:ln>
                  <a:noFill/>
                </a:ln>
                <a:solidFill>
                  <a:srgbClr val="C3E88D"/>
                </a:solidFill>
                <a:effectLst/>
                <a:latin typeface="JetBrains Mono"/>
              </a:rPr>
              <a:t>Після</a:t>
            </a:r>
            <a:r>
              <a:rPr kumimoji="0" lang="ru-RU" altLang="ru-RU" sz="1200" b="0" i="0" u="none" strike="noStrike" cap="none" normalizeH="0" baseline="0" dirty="0">
                <a:ln>
                  <a:noFill/>
                </a:ln>
                <a:solidFill>
                  <a:srgbClr val="C3E88D"/>
                </a:solidFill>
                <a:effectLst/>
                <a:latin typeface="JetBrains Mono"/>
              </a:rPr>
              <a:t> блоку </a:t>
            </a:r>
            <a:r>
              <a:rPr kumimoji="0" lang="ru-RU" altLang="ru-RU" sz="1200" b="0" i="0" u="none" strike="noStrike" cap="none" normalizeH="0" baseline="0" dirty="0" err="1">
                <a:ln>
                  <a:noFill/>
                </a:ln>
                <a:solidFill>
                  <a:srgbClr val="C3E88D"/>
                </a:solidFill>
                <a:effectLst/>
                <a:latin typeface="JetBrains Mono"/>
              </a:rPr>
              <a:t>обробки</a:t>
            </a:r>
            <a:r>
              <a:rPr kumimoji="0" lang="ru-RU" altLang="ru-RU" sz="1200" b="0" i="0" u="none" strike="noStrike" cap="none" normalizeH="0" baseline="0" dirty="0">
                <a:ln>
                  <a:noFill/>
                </a:ln>
                <a:solidFill>
                  <a:srgbClr val="C3E88D"/>
                </a:solidFill>
                <a:effectLst/>
                <a:latin typeface="JetBrains Mono"/>
              </a:rPr>
              <a:t> </a:t>
            </a:r>
            <a:r>
              <a:rPr kumimoji="0" lang="ru-RU" altLang="ru-RU" sz="1200" b="0" i="0" u="none" strike="noStrike" cap="none" normalizeH="0" baseline="0" dirty="0" err="1">
                <a:ln>
                  <a:noFill/>
                </a:ln>
                <a:solidFill>
                  <a:srgbClr val="C3E88D"/>
                </a:solidFill>
                <a:effectLst/>
                <a:latin typeface="JetBrains Mono"/>
              </a:rPr>
              <a:t>винятків</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endParaRPr kumimoji="0" lang="ru-RU" altLang="ru-RU" sz="1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152398" y="4178022"/>
            <a:ext cx="6043257" cy="2483530"/>
          </a:xfrm>
          <a:prstGeom prst="rect">
            <a:avLst/>
          </a:prstGeom>
        </p:spPr>
      </p:pic>
      <p:sp>
        <p:nvSpPr>
          <p:cNvPr id="5" name="Rectangle 4"/>
          <p:cNvSpPr/>
          <p:nvPr/>
        </p:nvSpPr>
        <p:spPr>
          <a:xfrm>
            <a:off x="6570132" y="1267935"/>
            <a:ext cx="5330737" cy="2062103"/>
          </a:xfrm>
          <a:prstGeom prst="rect">
            <a:avLst/>
          </a:prstGeom>
        </p:spPr>
        <p:txBody>
          <a:bodyPr wrap="square">
            <a:spAutoFit/>
          </a:bodyPr>
          <a:lstStyle/>
          <a:p>
            <a:r>
              <a:rPr lang="uk-UA" sz="1600" dirty="0"/>
              <a:t>Щоб надрукувати тільки саме повідомлення винятку </a:t>
            </a:r>
          </a:p>
          <a:p>
            <a:r>
              <a:rPr lang="en-US" sz="1600" b="1" dirty="0" err="1"/>
              <a:t>str</a:t>
            </a:r>
            <a:r>
              <a:rPr lang="en-US" sz="1600" b="1" dirty="0"/>
              <a:t>(e) </a:t>
            </a:r>
            <a:r>
              <a:rPr lang="en-US" sz="1600" dirty="0"/>
              <a:t>- </a:t>
            </a:r>
            <a:r>
              <a:rPr lang="uk-UA" sz="1600" dirty="0"/>
              <a:t>просто перетворіть виняток на рядок. </a:t>
            </a:r>
          </a:p>
          <a:p>
            <a:endParaRPr lang="uk-UA" sz="1600" dirty="0"/>
          </a:p>
          <a:p>
            <a:r>
              <a:rPr lang="uk-UA" sz="1600" dirty="0"/>
              <a:t>Щоб надрукувати </a:t>
            </a:r>
            <a:r>
              <a:rPr lang="en-US" sz="1600" dirty="0" err="1"/>
              <a:t>stacktrace</a:t>
            </a:r>
            <a:r>
              <a:rPr lang="en-US" sz="1600" dirty="0"/>
              <a:t> </a:t>
            </a:r>
            <a:r>
              <a:rPr lang="uk-UA" sz="1600" dirty="0"/>
              <a:t>винятку (</a:t>
            </a:r>
            <a:r>
              <a:rPr lang="uk-UA" sz="1600" dirty="0">
                <a:hlinkClick r:id="rId3"/>
              </a:rPr>
              <a:t>документація</a:t>
            </a:r>
            <a:r>
              <a:rPr lang="uk-UA" sz="1600" dirty="0"/>
              <a:t>) </a:t>
            </a:r>
          </a:p>
          <a:p>
            <a:r>
              <a:rPr lang="uk-UA" sz="1600" dirty="0"/>
              <a:t>використовуйте функцію </a:t>
            </a:r>
            <a:r>
              <a:rPr lang="en-US" sz="1600" b="1" dirty="0" err="1"/>
              <a:t>traceback.print_exc</a:t>
            </a:r>
            <a:r>
              <a:rPr lang="en-US" sz="1600" b="1" dirty="0"/>
              <a:t>() </a:t>
            </a:r>
            <a:endParaRPr lang="uk-UA" sz="1600" b="1" dirty="0"/>
          </a:p>
          <a:p>
            <a:endParaRPr lang="uk-UA" sz="1600" dirty="0"/>
          </a:p>
          <a:p>
            <a:r>
              <a:rPr lang="uk-UA" sz="1600" dirty="0"/>
              <a:t>Для отримання інформації про тип, значення і </a:t>
            </a:r>
            <a:r>
              <a:rPr lang="en-US" sz="1600" dirty="0" err="1"/>
              <a:t>traceback</a:t>
            </a:r>
            <a:r>
              <a:rPr lang="en-US" sz="1600" dirty="0"/>
              <a:t> </a:t>
            </a:r>
            <a:endParaRPr lang="uk-UA" sz="1600" dirty="0"/>
          </a:p>
          <a:p>
            <a:r>
              <a:rPr lang="uk-UA" sz="1600" dirty="0"/>
              <a:t>використовуйте функцію </a:t>
            </a:r>
            <a:r>
              <a:rPr lang="en-US" sz="1600" b="1" dirty="0" err="1"/>
              <a:t>sys.exc_info</a:t>
            </a:r>
            <a:r>
              <a:rPr lang="en-US" sz="1600" b="1" dirty="0"/>
              <a:t>() </a:t>
            </a:r>
            <a:endParaRPr lang="ru-RU" sz="1600" b="1" dirty="0"/>
          </a:p>
        </p:txBody>
      </p:sp>
      <p:sp>
        <p:nvSpPr>
          <p:cNvPr id="6" name="Rectangle 2"/>
          <p:cNvSpPr>
            <a:spLocks noChangeArrowheads="1"/>
          </p:cNvSpPr>
          <p:nvPr/>
        </p:nvSpPr>
        <p:spPr bwMode="auto">
          <a:xfrm>
            <a:off x="6654801" y="3330038"/>
            <a:ext cx="4368504"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exc_type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exc_value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exc_traceback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sys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exc_info</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32681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1878733" cy="6595533"/>
          </a:xfrm>
          <a:solidFill>
            <a:schemeClr val="bg1"/>
          </a:solidFill>
        </p:spPr>
        <p:txBody>
          <a:bodyPr>
            <a:normAutofit/>
          </a:bodyPr>
          <a:lstStyle/>
          <a:p>
            <a:pPr marL="0" indent="0">
              <a:spcBef>
                <a:spcPts val="0"/>
              </a:spcBef>
              <a:buNone/>
            </a:pPr>
            <a:r>
              <a:rPr lang="ru-RU" sz="1800" dirty="0"/>
              <a:t>Приклад, того як все це використовується </a:t>
            </a:r>
          </a:p>
        </p:txBody>
      </p:sp>
      <p:sp>
        <p:nvSpPr>
          <p:cNvPr id="4" name="Rectangle 2"/>
          <p:cNvSpPr>
            <a:spLocks noChangeArrowheads="1"/>
          </p:cNvSpPr>
          <p:nvPr/>
        </p:nvSpPr>
        <p:spPr bwMode="auto">
          <a:xfrm>
            <a:off x="118534" y="432068"/>
            <a:ext cx="3903633" cy="62478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a:ln>
                  <a:noFill/>
                </a:ln>
                <a:solidFill>
                  <a:srgbClr val="C792EA"/>
                </a:solidFill>
                <a:effectLst/>
                <a:latin typeface="JetBrains Mono"/>
              </a:rPr>
              <a:t>import </a:t>
            </a:r>
            <a:r>
              <a:rPr kumimoji="0" lang="ru-RU" altLang="ru-RU" sz="1000" b="0" i="0" u="none" strike="noStrike" cap="none" normalizeH="0" baseline="0">
                <a:ln>
                  <a:noFill/>
                </a:ln>
                <a:solidFill>
                  <a:srgbClr val="C3CEE3"/>
                </a:solidFill>
                <a:effectLst/>
                <a:latin typeface="JetBrains Mono"/>
              </a:rPr>
              <a:t>sys</a:t>
            </a:r>
            <a:br>
              <a:rPr kumimoji="0" lang="ru-RU" altLang="ru-RU" sz="1000" b="0" i="0" u="none" strike="noStrike" cap="none" normalizeH="0" baseline="0">
                <a:ln>
                  <a:noFill/>
                </a:ln>
                <a:solidFill>
                  <a:srgbClr val="C3CEE3"/>
                </a:solidFill>
                <a:effectLst/>
                <a:latin typeface="JetBrains Mono"/>
              </a:rPr>
            </a:br>
            <a:r>
              <a:rPr kumimoji="0" lang="ru-RU" altLang="ru-RU" sz="1000" b="0" i="1" u="none" strike="noStrike" cap="none" normalizeH="0" baseline="0">
                <a:ln>
                  <a:noFill/>
                </a:ln>
                <a:solidFill>
                  <a:srgbClr val="C792EA"/>
                </a:solidFill>
                <a:effectLst/>
                <a:latin typeface="JetBrains Mono"/>
              </a:rPr>
              <a:t>import </a:t>
            </a:r>
            <a:r>
              <a:rPr kumimoji="0" lang="ru-RU" altLang="ru-RU" sz="1000" b="0" i="0" u="none" strike="noStrike" cap="none" normalizeH="0" baseline="0">
                <a:ln>
                  <a:noFill/>
                </a:ln>
                <a:solidFill>
                  <a:srgbClr val="C3CEE3"/>
                </a:solidFill>
                <a:effectLst/>
                <a:latin typeface="JetBrains Mono"/>
              </a:rPr>
              <a:t>traceback</a:t>
            </a:r>
            <a:br>
              <a:rPr kumimoji="0" lang="ru-RU" altLang="ru-RU" sz="1000" b="0" i="0" u="none" strike="noStrike" cap="none" normalizeH="0" baseline="0">
                <a:ln>
                  <a:noFill/>
                </a:ln>
                <a:solidFill>
                  <a:srgbClr val="C3CEE3"/>
                </a:solidFill>
                <a:effectLst/>
                <a:latin typeface="JetBrains Mono"/>
              </a:rPr>
            </a:br>
            <a:br>
              <a:rPr kumimoji="0" lang="ru-RU" altLang="ru-RU" sz="1000" b="0" i="0" u="none" strike="noStrike" cap="none" normalizeH="0" baseline="0">
                <a:ln>
                  <a:noFill/>
                </a:ln>
                <a:solidFill>
                  <a:srgbClr val="C3CEE3"/>
                </a:solidFill>
                <a:effectLst/>
                <a:latin typeface="JetBrains Mono"/>
              </a:rPr>
            </a:b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lumberjack</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bright_side_of_death</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bright_side_of_death</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C792EA"/>
                </a:solidFill>
                <a:effectLst/>
                <a:latin typeface="JetBrains Mono"/>
              </a:rPr>
              <a:t>return </a:t>
            </a:r>
            <a:r>
              <a:rPr kumimoji="0" lang="ru-RU" altLang="ru-RU" sz="1000" b="0" i="1" u="none" strike="noStrike" cap="none" normalizeH="0" baseline="0">
                <a:ln>
                  <a:noFill/>
                </a:ln>
                <a:solidFill>
                  <a:srgbClr val="82AAFF"/>
                </a:solidFill>
                <a:effectLst/>
                <a:latin typeface="JetBrains Mono"/>
              </a:rPr>
              <a:t>tuple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1" u="none" strike="noStrike" cap="none" normalizeH="0" baseline="0">
                <a:ln>
                  <a:noFill/>
                </a:ln>
                <a:solidFill>
                  <a:srgbClr val="C792EA"/>
                </a:solidFill>
                <a:effectLst/>
                <a:latin typeface="JetBrains Mono"/>
              </a:rPr>
              <a:t>try</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lumberjack</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1" u="none" strike="noStrike" cap="none" normalizeH="0" baseline="0">
                <a:ln>
                  <a:noFill/>
                </a:ln>
                <a:solidFill>
                  <a:srgbClr val="C792EA"/>
                </a:solidFill>
                <a:effectLst/>
                <a:latin typeface="JetBrains Mono"/>
              </a:rPr>
              <a:t>except </a:t>
            </a:r>
            <a:r>
              <a:rPr kumimoji="0" lang="ru-RU" altLang="ru-RU" sz="1000" b="0" i="1" u="none" strike="noStrike" cap="none" normalizeH="0" baseline="0">
                <a:ln>
                  <a:noFill/>
                </a:ln>
                <a:solidFill>
                  <a:srgbClr val="82AAFF"/>
                </a:solidFill>
                <a:effectLst/>
                <a:latin typeface="JetBrains Mono"/>
              </a:rPr>
              <a:t>IndexError</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exc_type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exc_value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exc_traceback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sys</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exc_info</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print_tb:"</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print_tb</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exc_traceback</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limit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1</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file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sys</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stdout</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print_exception:"</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 exc_type below is ignored on 3.5 and later</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0" u="none" strike="noStrike" cap="none" normalizeH="0" baseline="0">
                <a:ln>
                  <a:noFill/>
                </a:ln>
                <a:solidFill>
                  <a:srgbClr val="C3CEE3"/>
                </a:solidFill>
                <a:effectLst/>
                <a:latin typeface="JetBrains Mono"/>
              </a:rPr>
              <a:t>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print_exception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exc_type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exc_value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exc_traceback</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limit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2</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file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sys</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stdout</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print_exc:"</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print_exc</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limit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2</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file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sys</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stdout</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format_exc, first and last line:"</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formatted_lines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format_exc</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splitlines</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formatted_lines</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formatted_lines</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1</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format_exception:"</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 exc_type below is ignored on 3.5 and later</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82AAFF"/>
                </a:solidFill>
                <a:effectLst/>
                <a:latin typeface="JetBrains Mono"/>
              </a:rPr>
              <a:t>repr</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format_exception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exc_type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exc_value</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exc_traceback</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extract_tb:"</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82AAFF"/>
                </a:solidFill>
                <a:effectLst/>
                <a:latin typeface="JetBrains Mono"/>
              </a:rPr>
              <a:t>repr</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extract_tb</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exc_traceback</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format_tb:"</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82AAFF"/>
                </a:solidFill>
                <a:effectLst/>
                <a:latin typeface="JetBrains Mono"/>
              </a:rPr>
              <a:t>repr</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format_tb</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exc_traceback</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tb_lineno:"</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exc_traceback</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tb_lineno</a:t>
            </a:r>
            <a:r>
              <a:rPr kumimoji="0" lang="ru-RU" altLang="ru-RU" sz="1000" b="0" i="0" u="none" strike="noStrike" cap="none" normalizeH="0" baseline="0">
                <a:ln>
                  <a:noFill/>
                </a:ln>
                <a:solidFill>
                  <a:srgbClr val="89DDFF"/>
                </a:solidFill>
                <a:effectLst/>
                <a:latin typeface="JetBrains Mono"/>
              </a:rPr>
              <a:t>)</a:t>
            </a:r>
            <a:endParaRPr kumimoji="0" lang="ru-RU" altLang="ru-RU" sz="10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4244581" y="1000119"/>
            <a:ext cx="7947419" cy="5679813"/>
          </a:xfrm>
          <a:prstGeom prst="rect">
            <a:avLst/>
          </a:prstGeom>
        </p:spPr>
      </p:pic>
    </p:spTree>
    <p:extLst>
      <p:ext uri="{BB962C8B-B14F-4D97-AF65-F5344CB8AC3E}">
        <p14:creationId xmlns:p14="http://schemas.microsoft.com/office/powerpoint/2010/main" val="3869952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a:solidFill>
            <a:schemeClr val="bg1"/>
          </a:solidFill>
        </p:spPr>
        <p:txBody>
          <a:bodyPr>
            <a:normAutofit/>
          </a:bodyPr>
          <a:lstStyle/>
          <a:p>
            <a:pPr marL="0" indent="0">
              <a:spcBef>
                <a:spcPts val="0"/>
              </a:spcBef>
              <a:buNone/>
            </a:pPr>
            <a:r>
              <a:rPr lang="ru-RU" sz="1800" b="1" dirty="0"/>
              <a:t>Власні винятки </a:t>
            </a:r>
          </a:p>
          <a:p>
            <a:pPr marL="0" indent="0">
              <a:spcBef>
                <a:spcPts val="0"/>
              </a:spcBef>
              <a:buNone/>
            </a:pPr>
            <a:endParaRPr lang="ru-RU" sz="1800" b="1" dirty="0"/>
          </a:p>
          <a:p>
            <a:pPr marL="0" indent="0">
              <a:spcBef>
                <a:spcPts val="0"/>
              </a:spcBef>
              <a:buNone/>
            </a:pPr>
            <a:r>
              <a:rPr lang="ru-RU" sz="1800" dirty="0"/>
              <a:t>При написанні власних програм розумне бажання додати виразності коду, а також звернути увагу інших програмістів на особливі виняткові ситуації. Для вирішення цього завдання можна використовувати власні винятки. </a:t>
            </a:r>
          </a:p>
          <a:p>
            <a:pPr marL="0" indent="0">
              <a:spcBef>
                <a:spcPts val="0"/>
              </a:spcBef>
              <a:buNone/>
            </a:pPr>
            <a:r>
              <a:rPr lang="ru-RU" sz="1800" dirty="0"/>
              <a:t>В </a:t>
            </a:r>
            <a:r>
              <a:rPr lang="ru-RU" sz="1800" dirty="0" err="1"/>
              <a:t>найпростішому</a:t>
            </a:r>
            <a:r>
              <a:rPr lang="ru-RU" sz="1800" dirty="0"/>
              <a:t> випадку необхідно «успадковуватися» від якого-небудь класу в ієрархії винятків. </a:t>
            </a:r>
          </a:p>
          <a:p>
            <a:pPr marL="0" indent="0">
              <a:spcBef>
                <a:spcPts val="0"/>
              </a:spcBef>
              <a:buNone/>
            </a:pPr>
            <a:r>
              <a:rPr lang="ru-RU" sz="1800" dirty="0"/>
              <a:t>Наприклад: </a:t>
            </a:r>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ru-RU" sz="1800" dirty="0"/>
              <a:t>Тоді можна </a:t>
            </a:r>
            <a:r>
              <a:rPr lang="ru-RU" sz="1800" dirty="0" err="1"/>
              <a:t>кинути</a:t>
            </a:r>
            <a:r>
              <a:rPr lang="ru-RU" sz="1800" dirty="0"/>
              <a:t> </a:t>
            </a:r>
            <a:r>
              <a:rPr lang="ru-RU" sz="1800" dirty="0" err="1"/>
              <a:t>свій</a:t>
            </a:r>
            <a:r>
              <a:rPr lang="ru-RU" sz="1800" dirty="0"/>
              <a:t> </a:t>
            </a:r>
            <a:r>
              <a:rPr lang="ru-RU" sz="1800" dirty="0" err="1"/>
              <a:t>виняток</a:t>
            </a:r>
            <a:r>
              <a:rPr lang="ru-RU" sz="1800" dirty="0"/>
              <a:t>: </a:t>
            </a:r>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ru-RU" sz="1800" dirty="0" err="1"/>
              <a:t>Розберемося</a:t>
            </a:r>
            <a:r>
              <a:rPr lang="ru-RU" sz="1800" dirty="0"/>
              <a:t> на </a:t>
            </a:r>
            <a:r>
              <a:rPr lang="ru-RU" sz="1800" dirty="0" err="1"/>
              <a:t>прикладі</a:t>
            </a:r>
            <a:r>
              <a:rPr lang="ru-RU" sz="1800" dirty="0"/>
              <a:t> </a:t>
            </a:r>
            <a:r>
              <a:rPr lang="ru-RU" sz="1800" dirty="0" err="1"/>
              <a:t>операції</a:t>
            </a:r>
            <a:r>
              <a:rPr lang="ru-RU" sz="1800" dirty="0"/>
              <a:t> </a:t>
            </a:r>
            <a:r>
              <a:rPr lang="ru-RU" sz="1800" dirty="0" err="1"/>
              <a:t>ділення</a:t>
            </a:r>
            <a:r>
              <a:rPr lang="ru-RU" sz="1800" dirty="0"/>
              <a:t>: </a:t>
            </a:r>
          </a:p>
        </p:txBody>
      </p:sp>
      <p:sp>
        <p:nvSpPr>
          <p:cNvPr id="2" name="Rectangle 1"/>
          <p:cNvSpPr>
            <a:spLocks noChangeArrowheads="1"/>
          </p:cNvSpPr>
          <p:nvPr/>
        </p:nvSpPr>
        <p:spPr bwMode="auto">
          <a:xfrm>
            <a:off x="270934" y="1778858"/>
            <a:ext cx="2624436"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MyException</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Exception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pass</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70934" y="2750177"/>
            <a:ext cx="2553904"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raise </a:t>
            </a:r>
            <a:r>
              <a:rPr kumimoji="0" lang="ru-RU" altLang="ru-RU" sz="1400" b="0" i="0" u="none" strike="noStrike" cap="none" normalizeH="0" baseline="0">
                <a:ln>
                  <a:noFill/>
                </a:ln>
                <a:solidFill>
                  <a:srgbClr val="82AAFF"/>
                </a:solidFill>
                <a:effectLst/>
                <a:latin typeface="JetBrains Mono"/>
              </a:rPr>
              <a:t>MyException</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Exception</a:t>
            </a:r>
            <a:r>
              <a:rPr kumimoji="0" lang="ru-RU" altLang="ru-RU" sz="1400" b="0" i="0" u="none" strike="noStrike" cap="none" normalizeH="0" baseline="0">
                <a:ln>
                  <a:noFill/>
                </a:ln>
                <a:solidFill>
                  <a:srgbClr val="89DDFF"/>
                </a:solidFill>
                <a:effectLst/>
                <a:latin typeface="JetBrains Mono"/>
              </a:rPr>
              <a:t>)</a:t>
            </a:r>
            <a:endParaRPr kumimoji="0" lang="ru-RU" altLang="ru-RU" sz="1400" b="0" i="0" u="none" strike="noStrike" cap="none" normalizeH="0" baseline="0">
              <a:ln>
                <a:noFill/>
              </a:ln>
              <a:solidFill>
                <a:schemeClr val="tx1"/>
              </a:solidFill>
              <a:effectLst/>
              <a:latin typeface="Arial" panose="020B0604020202020204" pitchFamily="34" charset="0"/>
            </a:endParaRPr>
          </a:p>
        </p:txBody>
      </p:sp>
      <p:sp>
        <p:nvSpPr>
          <p:cNvPr id="5" name="Rectangle 4"/>
          <p:cNvSpPr/>
          <p:nvPr/>
        </p:nvSpPr>
        <p:spPr>
          <a:xfrm>
            <a:off x="4100894" y="1472904"/>
            <a:ext cx="6096000" cy="954107"/>
          </a:xfrm>
          <a:prstGeom prst="rect">
            <a:avLst/>
          </a:prstGeom>
        </p:spPr>
        <p:txBody>
          <a:bodyPr>
            <a:spAutoFit/>
          </a:bodyPr>
          <a:lstStyle/>
          <a:p>
            <a:r>
              <a:rPr lang="ru-RU" sz="1400" i="1" dirty="0"/>
              <a:t>В результаті цього створюємо клас, а значить все, що знаємо про класи справедливо і для винятків. Можна вносити змінні і робити їх обробку. Як правило, винятки це дуже маленькі класи. Вони повинні виконуватися максимально швидко. </a:t>
            </a:r>
          </a:p>
        </p:txBody>
      </p:sp>
      <p:sp>
        <p:nvSpPr>
          <p:cNvPr id="6" name="Rectangle 5"/>
          <p:cNvSpPr/>
          <p:nvPr/>
        </p:nvSpPr>
        <p:spPr>
          <a:xfrm>
            <a:off x="5065596" y="2580899"/>
            <a:ext cx="6489910" cy="954107"/>
          </a:xfrm>
          <a:prstGeom prst="rect">
            <a:avLst/>
          </a:prstGeom>
        </p:spPr>
        <p:txBody>
          <a:bodyPr wrap="square">
            <a:spAutoFit/>
          </a:bodyPr>
          <a:lstStyle/>
          <a:p>
            <a:r>
              <a:rPr lang="uk-UA" sz="1400" i="1" dirty="0"/>
              <a:t>В той же час існує думка, що власні винятки потрібно робити з великою обережністю. Або намагатися взагалі їх не робити. </a:t>
            </a:r>
          </a:p>
          <a:p>
            <a:r>
              <a:rPr lang="uk-UA" sz="1400" i="1" dirty="0"/>
              <a:t>Краще пошукайте в ієрархії вже існуючих винятків найбільш підходящий. </a:t>
            </a:r>
          </a:p>
          <a:p>
            <a:endParaRPr lang="uk-UA" sz="1400" i="1" dirty="0"/>
          </a:p>
        </p:txBody>
      </p:sp>
      <p:sp>
        <p:nvSpPr>
          <p:cNvPr id="7" name="Rectangle 1"/>
          <p:cNvSpPr>
            <a:spLocks noChangeArrowheads="1"/>
          </p:cNvSpPr>
          <p:nvPr/>
        </p:nvSpPr>
        <p:spPr bwMode="auto">
          <a:xfrm>
            <a:off x="270934" y="3758770"/>
            <a:ext cx="2214068"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b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0</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1" u="none" strike="noStrike" cap="none" normalizeH="0" baseline="0" dirty="0" err="1">
                <a:ln>
                  <a:noFill/>
                </a:ln>
                <a:solidFill>
                  <a:srgbClr val="C792EA"/>
                </a:solidFill>
                <a:effectLst/>
                <a:latin typeface="JetBrains Mono"/>
                <a:cs typeface="Arial" pitchFamily="34" charset="0"/>
              </a:rPr>
              <a:t>if</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b</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0</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err="1">
                <a:ln>
                  <a:noFill/>
                </a:ln>
                <a:solidFill>
                  <a:srgbClr val="C792EA"/>
                </a:solidFill>
                <a:effectLst/>
                <a:latin typeface="JetBrains Mono"/>
                <a:cs typeface="Arial" pitchFamily="34" charset="0"/>
              </a:rPr>
              <a:t>raise</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1" u="none" strike="noStrike" cap="none" normalizeH="0" baseline="0" dirty="0" err="1">
                <a:ln>
                  <a:noFill/>
                </a:ln>
                <a:solidFill>
                  <a:srgbClr val="82AAFF"/>
                </a:solidFill>
                <a:effectLst/>
                <a:latin typeface="JetBrains Mono"/>
                <a:cs typeface="Arial" pitchFamily="34" charset="0"/>
              </a:rPr>
              <a:t>ZeroDivisionError</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3005" y="3737785"/>
            <a:ext cx="6086195" cy="975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3"/>
          <p:cNvSpPr>
            <a:spLocks noChangeArrowheads="1"/>
          </p:cNvSpPr>
          <p:nvPr/>
        </p:nvSpPr>
        <p:spPr bwMode="auto">
          <a:xfrm>
            <a:off x="270934" y="5031323"/>
            <a:ext cx="2412840"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a:ln>
                  <a:noFill/>
                </a:ln>
                <a:solidFill>
                  <a:srgbClr val="C3CEE3"/>
                </a:solidFill>
                <a:effectLst/>
                <a:latin typeface="JetBrains Mono"/>
                <a:cs typeface="Arial" pitchFamily="34" charset="0"/>
              </a:rPr>
              <a:t>a </a:t>
            </a: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0" u="none" strike="noStrike" cap="none" normalizeH="0" baseline="0">
                <a:ln>
                  <a:noFill/>
                </a:ln>
                <a:solidFill>
                  <a:srgbClr val="F78C6C"/>
                </a:solidFill>
                <a:effectLst/>
                <a:latin typeface="JetBrains Mono"/>
                <a:cs typeface="Arial" pitchFamily="34" charset="0"/>
              </a:rPr>
              <a:t>1</a:t>
            </a:r>
            <a:br>
              <a:rPr kumimoji="0" lang="ru-RU" sz="1400" b="0" i="0" u="none" strike="noStrike" cap="none" normalizeH="0" baseline="0">
                <a:ln>
                  <a:noFill/>
                </a:ln>
                <a:solidFill>
                  <a:srgbClr val="F78C6C"/>
                </a:solidFill>
                <a:effectLst/>
                <a:latin typeface="JetBrains Mono"/>
                <a:cs typeface="Arial" pitchFamily="34" charset="0"/>
              </a:rPr>
            </a:br>
            <a:r>
              <a:rPr kumimoji="0" lang="ru-RU" sz="1400" b="0" i="0" u="none" strike="noStrike" cap="none" normalizeH="0" baseline="0">
                <a:ln>
                  <a:noFill/>
                </a:ln>
                <a:solidFill>
                  <a:srgbClr val="C3CEE3"/>
                </a:solidFill>
                <a:effectLst/>
                <a:latin typeface="JetBrains Mono"/>
                <a:cs typeface="Arial" pitchFamily="34" charset="0"/>
              </a:rPr>
              <a:t>b </a:t>
            </a: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0" u="none" strike="noStrike" cap="none" normalizeH="0" baseline="0">
                <a:ln>
                  <a:noFill/>
                </a:ln>
                <a:solidFill>
                  <a:srgbClr val="F78C6C"/>
                </a:solidFill>
                <a:effectLst/>
                <a:latin typeface="JetBrains Mono"/>
                <a:cs typeface="Arial" pitchFamily="34" charset="0"/>
              </a:rPr>
              <a:t>0</a:t>
            </a:r>
            <a:br>
              <a:rPr kumimoji="0" lang="ru-RU" sz="1400" b="0" i="0" u="none" strike="noStrike" cap="none" normalizeH="0" baseline="0">
                <a:ln>
                  <a:noFill/>
                </a:ln>
                <a:solidFill>
                  <a:srgbClr val="F78C6C"/>
                </a:solidFill>
                <a:effectLst/>
                <a:latin typeface="JetBrains Mono"/>
                <a:cs typeface="Arial" pitchFamily="34" charset="0"/>
              </a:rPr>
            </a:br>
            <a:r>
              <a:rPr kumimoji="0" lang="ru-RU" sz="1400" b="0" i="1" u="none" strike="noStrike" cap="none" normalizeH="0" baseline="0">
                <a:ln>
                  <a:noFill/>
                </a:ln>
                <a:solidFill>
                  <a:srgbClr val="C792EA"/>
                </a:solidFill>
                <a:effectLst/>
                <a:latin typeface="JetBrains Mono"/>
                <a:cs typeface="Arial" pitchFamily="34" charset="0"/>
              </a:rPr>
              <a:t>try</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C792EA"/>
                </a:solidFill>
                <a:effectLst/>
                <a:latin typeface="JetBrains Mono"/>
                <a:cs typeface="Arial" pitchFamily="34" charset="0"/>
              </a:rPr>
              <a:t>if </a:t>
            </a:r>
            <a:r>
              <a:rPr kumimoji="0" lang="ru-RU" sz="1400" b="0" i="0" u="none" strike="noStrike" cap="none" normalizeH="0" baseline="0">
                <a:ln>
                  <a:noFill/>
                </a:ln>
                <a:solidFill>
                  <a:srgbClr val="C3CEE3"/>
                </a:solidFill>
                <a:effectLst/>
                <a:latin typeface="JetBrains Mono"/>
                <a:cs typeface="Arial" pitchFamily="34" charset="0"/>
              </a:rPr>
              <a:t>b</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0</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C792EA"/>
                </a:solidFill>
                <a:effectLst/>
                <a:latin typeface="JetBrains Mono"/>
                <a:cs typeface="Arial" pitchFamily="34" charset="0"/>
              </a:rPr>
              <a:t>raise </a:t>
            </a:r>
            <a:r>
              <a:rPr kumimoji="0" lang="ru-RU" sz="1400" b="0" i="1" u="none" strike="noStrike" cap="none" normalizeH="0" baseline="0">
                <a:ln>
                  <a:noFill/>
                </a:ln>
                <a:solidFill>
                  <a:srgbClr val="82AAFF"/>
                </a:solidFill>
                <a:effectLst/>
                <a:latin typeface="JetBrains Mono"/>
                <a:cs typeface="Arial" pitchFamily="34" charset="0"/>
              </a:rPr>
              <a:t>ZeroDivisionError</a:t>
            </a:r>
            <a:br>
              <a:rPr kumimoji="0" lang="ru-RU" sz="1400" b="0" i="1" u="none" strike="noStrike" cap="none" normalizeH="0" baseline="0">
                <a:ln>
                  <a:noFill/>
                </a:ln>
                <a:solidFill>
                  <a:srgbClr val="82AAFF"/>
                </a:solidFill>
                <a:effectLst/>
                <a:latin typeface="JetBrains Mono"/>
                <a:cs typeface="Arial" pitchFamily="34" charset="0"/>
              </a:rPr>
            </a:br>
            <a:r>
              <a:rPr kumimoji="0" lang="ru-RU" sz="1400" b="0" i="1" u="none" strike="noStrike" cap="none" normalizeH="0" baseline="0">
                <a:ln>
                  <a:noFill/>
                </a:ln>
                <a:solidFill>
                  <a:srgbClr val="C792EA"/>
                </a:solidFill>
                <a:effectLst/>
                <a:latin typeface="JetBrains Mono"/>
                <a:cs typeface="Arial" pitchFamily="34" charset="0"/>
              </a:rPr>
              <a:t>except</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82AAFF"/>
                </a:solidFill>
                <a:effectLst/>
                <a:latin typeface="JetBrains Mono"/>
                <a:cs typeface="Arial" pitchFamily="34" charset="0"/>
              </a:rPr>
              <a:t>print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"Ділення на 0"</a:t>
            </a:r>
            <a:r>
              <a:rPr kumimoji="0" lang="ru-RU" sz="1400" b="0" i="0" u="none" strike="noStrike" cap="none" normalizeH="0" baseline="0">
                <a:ln>
                  <a:noFill/>
                </a:ln>
                <a:solidFill>
                  <a:srgbClr val="89DDFF"/>
                </a:solidFill>
                <a:effectLst/>
                <a:latin typeface="JetBrains Mono"/>
                <a:cs typeface="Arial" pitchFamily="34" charset="0"/>
              </a:rPr>
              <a:t>)</a:t>
            </a:r>
            <a:endParaRPr kumimoji="0" lang="ru-RU" sz="3200" b="0" i="0" u="none" strike="noStrike" cap="none" normalizeH="0" baseline="0">
              <a:ln>
                <a:noFill/>
              </a:ln>
              <a:solidFill>
                <a:schemeClr val="tx1"/>
              </a:solidFill>
              <a:effectLst/>
              <a:latin typeface="Arial" pitchFamily="34" charset="0"/>
              <a:cs typeface="Arial" pitchFamily="34" charset="0"/>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3005" y="6336486"/>
            <a:ext cx="165735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1642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spcBef>
                <a:spcPts val="0"/>
              </a:spcBef>
              <a:buNone/>
            </a:pPr>
            <a:r>
              <a:rPr lang="en-US" sz="1800" b="1" i="1" dirty="0"/>
              <a:t>Raise</a:t>
            </a:r>
            <a:r>
              <a:rPr lang="en-US" sz="1800" b="1" dirty="0"/>
              <a:t> </a:t>
            </a:r>
            <a:r>
              <a:rPr lang="uk-UA" sz="1800" b="1" dirty="0"/>
              <a:t>без визначеного винятку</a:t>
            </a:r>
          </a:p>
          <a:p>
            <a:pPr marL="0" indent="0">
              <a:spcBef>
                <a:spcPts val="0"/>
              </a:spcBef>
              <a:buNone/>
            </a:pPr>
            <a:r>
              <a:rPr lang="en-US" sz="1800" dirty="0"/>
              <a:t> </a:t>
            </a:r>
            <a:endParaRPr lang="uk-UA" sz="1800" dirty="0"/>
          </a:p>
          <a:p>
            <a:pPr marL="0" indent="0">
              <a:spcBef>
                <a:spcPts val="0"/>
              </a:spcBef>
              <a:buNone/>
            </a:pPr>
            <a:r>
              <a:rPr lang="uk-UA" sz="1800" dirty="0"/>
              <a:t>Можна використовувати ключове слово </a:t>
            </a:r>
            <a:r>
              <a:rPr lang="en-US" sz="1800" b="1" i="1" dirty="0"/>
              <a:t>raise</a:t>
            </a:r>
            <a:r>
              <a:rPr lang="en-US" sz="1800" dirty="0"/>
              <a:t> </a:t>
            </a:r>
            <a:r>
              <a:rPr lang="uk-UA" sz="1800" dirty="0"/>
              <a:t>і не вказуючи, який виняток викликати. </a:t>
            </a:r>
          </a:p>
          <a:p>
            <a:pPr marL="0" indent="0">
              <a:spcBef>
                <a:spcPts val="0"/>
              </a:spcBef>
              <a:buNone/>
            </a:pPr>
            <a:r>
              <a:rPr lang="uk-UA" sz="1800" dirty="0"/>
              <a:t>Воно викличе виняток, який </a:t>
            </a:r>
            <a:r>
              <a:rPr lang="uk-UA" sz="1800" u="sng" dirty="0"/>
              <a:t>вже відбувся</a:t>
            </a:r>
            <a:r>
              <a:rPr lang="uk-UA" sz="1800" dirty="0"/>
              <a:t>. Тому його можна використовувати тільки в блоці </a:t>
            </a:r>
            <a:r>
              <a:rPr lang="en-US" sz="1800" dirty="0"/>
              <a:t>except.</a:t>
            </a: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ru-RU" sz="1800" b="1" i="1" dirty="0" err="1"/>
              <a:t>Raise</a:t>
            </a:r>
            <a:r>
              <a:rPr lang="ru-RU" sz="1800" b="1" i="1" dirty="0"/>
              <a:t> </a:t>
            </a:r>
            <a:r>
              <a:rPr lang="ru-RU" sz="1800" b="1" dirty="0"/>
              <a:t>з аргументом </a:t>
            </a:r>
          </a:p>
          <a:p>
            <a:pPr marL="0" indent="0">
              <a:spcBef>
                <a:spcPts val="0"/>
              </a:spcBef>
              <a:buNone/>
            </a:pPr>
            <a:r>
              <a:rPr lang="ru-RU" sz="1800" dirty="0" err="1"/>
              <a:t>Також</a:t>
            </a:r>
            <a:r>
              <a:rPr lang="ru-RU" sz="1800" dirty="0"/>
              <a:t> </a:t>
            </a:r>
            <a:r>
              <a:rPr lang="ru-RU" sz="1800" dirty="0" err="1"/>
              <a:t>можна</a:t>
            </a:r>
            <a:r>
              <a:rPr lang="ru-RU" sz="1800" dirty="0"/>
              <a:t> </a:t>
            </a:r>
            <a:r>
              <a:rPr lang="ru-RU" sz="1800" dirty="0" err="1"/>
              <a:t>вказати</a:t>
            </a:r>
            <a:r>
              <a:rPr lang="ru-RU" sz="1800" dirty="0"/>
              <a:t> аргумент до </a:t>
            </a:r>
            <a:r>
              <a:rPr lang="ru-RU" sz="1800" dirty="0" err="1"/>
              <a:t>певного</a:t>
            </a:r>
            <a:r>
              <a:rPr lang="ru-RU" sz="1800" dirty="0"/>
              <a:t> </a:t>
            </a:r>
            <a:r>
              <a:rPr lang="ru-RU" sz="1800" dirty="0" err="1"/>
              <a:t>винятку</a:t>
            </a:r>
            <a:r>
              <a:rPr lang="ru-RU" sz="1800" dirty="0"/>
              <a:t> в </a:t>
            </a:r>
            <a:r>
              <a:rPr lang="ru-RU" sz="1800" b="1" i="1" dirty="0" err="1"/>
              <a:t>raise</a:t>
            </a:r>
            <a:r>
              <a:rPr lang="ru-RU" sz="1800" dirty="0"/>
              <a:t>. </a:t>
            </a:r>
          </a:p>
          <a:p>
            <a:pPr marL="0" indent="0">
              <a:spcBef>
                <a:spcPts val="0"/>
              </a:spcBef>
              <a:buNone/>
            </a:pPr>
            <a:r>
              <a:rPr lang="ru-RU" sz="1800" dirty="0" err="1"/>
              <a:t>Робиться</a:t>
            </a:r>
            <a:r>
              <a:rPr lang="ru-RU" sz="1800" dirty="0"/>
              <a:t> </a:t>
            </a:r>
            <a:r>
              <a:rPr lang="ru-RU" sz="1800" dirty="0" err="1"/>
              <a:t>це</a:t>
            </a:r>
            <a:r>
              <a:rPr lang="ru-RU" sz="1800" dirty="0"/>
              <a:t> за </a:t>
            </a:r>
            <a:r>
              <a:rPr lang="ru-RU" sz="1800" dirty="0" err="1"/>
              <a:t>допомогою</a:t>
            </a:r>
            <a:r>
              <a:rPr lang="ru-RU" sz="1800" dirty="0"/>
              <a:t> </a:t>
            </a:r>
            <a:r>
              <a:rPr lang="ru-RU" sz="1800" dirty="0" err="1"/>
              <a:t>додаткових</a:t>
            </a:r>
            <a:r>
              <a:rPr lang="ru-RU" sz="1800" dirty="0"/>
              <a:t> деталей </a:t>
            </a:r>
            <a:r>
              <a:rPr lang="ru-RU" sz="1800" dirty="0" err="1"/>
              <a:t>винятку</a:t>
            </a:r>
            <a:r>
              <a:rPr lang="ru-RU" sz="1800" dirty="0"/>
              <a:t>. </a:t>
            </a:r>
            <a:r>
              <a:rPr lang="en-US" sz="1800" dirty="0"/>
              <a:t> </a:t>
            </a: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uk-UA" sz="1800" b="1" i="1" dirty="0" err="1"/>
              <a:t>assert</a:t>
            </a:r>
            <a:r>
              <a:rPr lang="uk-UA" sz="1800" b="1" i="1" dirty="0"/>
              <a:t> </a:t>
            </a:r>
          </a:p>
          <a:p>
            <a:pPr marL="0" indent="0">
              <a:spcBef>
                <a:spcPts val="0"/>
              </a:spcBef>
              <a:buNone/>
            </a:pPr>
            <a:endParaRPr lang="uk-UA" sz="1800" dirty="0"/>
          </a:p>
          <a:p>
            <a:pPr marL="0" indent="0">
              <a:spcBef>
                <a:spcPts val="0"/>
              </a:spcBef>
              <a:buNone/>
            </a:pPr>
            <a:r>
              <a:rPr lang="uk-UA" sz="1800" dirty="0"/>
              <a:t>Твердження (</a:t>
            </a:r>
            <a:r>
              <a:rPr lang="en-US" sz="1800" dirty="0"/>
              <a:t>assert) </a:t>
            </a:r>
            <a:r>
              <a:rPr lang="uk-UA" sz="1800" dirty="0"/>
              <a:t>приймає інструкцію як аргумент і викликає виняток</a:t>
            </a:r>
            <a:r>
              <a:rPr lang="en-US" sz="1800" dirty="0"/>
              <a:t>, </a:t>
            </a:r>
            <a:r>
              <a:rPr lang="uk-UA" sz="1800" dirty="0"/>
              <a:t>якщо повертається значення </a:t>
            </a:r>
            <a:r>
              <a:rPr lang="en-US" sz="1800" dirty="0"/>
              <a:t>False. </a:t>
            </a:r>
            <a:endParaRPr lang="uk-UA" sz="1800" dirty="0"/>
          </a:p>
          <a:p>
            <a:pPr marL="0" indent="0">
              <a:spcBef>
                <a:spcPts val="0"/>
              </a:spcBef>
              <a:buNone/>
            </a:pPr>
            <a:r>
              <a:rPr lang="uk-UA" sz="1800" dirty="0"/>
              <a:t>В іншому випадку виконує операцію </a:t>
            </a:r>
            <a:r>
              <a:rPr lang="en-US" sz="1800" dirty="0"/>
              <a:t>No-operation (NOP) </a:t>
            </a:r>
            <a:endParaRPr lang="uk-UA" sz="1800" dirty="0"/>
          </a:p>
          <a:p>
            <a:pPr marL="0" indent="0">
              <a:spcBef>
                <a:spcPts val="0"/>
              </a:spcBef>
              <a:buNone/>
            </a:pPr>
            <a:endParaRPr lang="ru-RU" sz="1800" dirty="0"/>
          </a:p>
        </p:txBody>
      </p:sp>
      <p:sp>
        <p:nvSpPr>
          <p:cNvPr id="2" name="Rectangle 1"/>
          <p:cNvSpPr>
            <a:spLocks noChangeArrowheads="1"/>
          </p:cNvSpPr>
          <p:nvPr/>
        </p:nvSpPr>
        <p:spPr bwMode="auto">
          <a:xfrm>
            <a:off x="259977" y="1266582"/>
            <a:ext cx="1220206"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err="1">
                <a:ln>
                  <a:noFill/>
                </a:ln>
                <a:solidFill>
                  <a:srgbClr val="C792EA"/>
                </a:solidFill>
                <a:effectLst/>
                <a:latin typeface="JetBrains Mono"/>
                <a:cs typeface="Arial" pitchFamily="34" charset="0"/>
              </a:rPr>
              <a:t>try</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err="1">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'1'</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1</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1" u="none" strike="noStrike" cap="none" normalizeH="0" baseline="0" dirty="0" err="1">
                <a:ln>
                  <a:noFill/>
                </a:ln>
                <a:solidFill>
                  <a:srgbClr val="C792EA"/>
                </a:solidFill>
                <a:effectLst/>
                <a:latin typeface="JetBrains Mono"/>
                <a:cs typeface="Arial" pitchFamily="34" charset="0"/>
              </a:rPr>
              <a:t>except</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err="1">
                <a:ln>
                  <a:noFill/>
                </a:ln>
                <a:solidFill>
                  <a:srgbClr val="C792EA"/>
                </a:solidFill>
                <a:effectLst/>
                <a:latin typeface="JetBrains Mono"/>
                <a:cs typeface="Arial" pitchFamily="34" charset="0"/>
              </a:rPr>
              <a:t>raise</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9591" y="1299073"/>
            <a:ext cx="5745256" cy="949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a:spLocks noChangeArrowheads="1"/>
          </p:cNvSpPr>
          <p:nvPr/>
        </p:nvSpPr>
        <p:spPr bwMode="auto">
          <a:xfrm>
            <a:off x="234089" y="3776490"/>
            <a:ext cx="3639714"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a:ln>
                  <a:noFill/>
                </a:ln>
                <a:solidFill>
                  <a:srgbClr val="C792EA"/>
                </a:solidFill>
                <a:effectLst/>
                <a:latin typeface="JetBrains Mono"/>
                <a:cs typeface="Arial" pitchFamily="34" charset="0"/>
              </a:rPr>
              <a:t>raise </a:t>
            </a:r>
            <a:r>
              <a:rPr kumimoji="0" lang="ru-RU" sz="1400" b="0" i="1" u="none" strike="noStrike" cap="none" normalizeH="0" baseline="0">
                <a:ln>
                  <a:noFill/>
                </a:ln>
                <a:solidFill>
                  <a:srgbClr val="82AAFF"/>
                </a:solidFill>
                <a:effectLst/>
                <a:latin typeface="JetBrains Mono"/>
                <a:cs typeface="Arial" pitchFamily="34" charset="0"/>
              </a:rPr>
              <a:t>ValueError</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"Невідповідне значення"</a:t>
            </a:r>
            <a:r>
              <a:rPr kumimoji="0" lang="ru-RU" sz="1400" b="0" i="0" u="none" strike="noStrike" cap="none" normalizeH="0" baseline="0">
                <a:ln>
                  <a:noFill/>
                </a:ln>
                <a:solidFill>
                  <a:srgbClr val="89DDFF"/>
                </a:solidFill>
                <a:effectLst/>
                <a:latin typeface="JetBrains Mono"/>
                <a:cs typeface="Arial" pitchFamily="34" charset="0"/>
              </a:rPr>
              <a:t>)</a:t>
            </a:r>
            <a:endParaRPr kumimoji="0" lang="ru-RU" sz="1400" b="0" i="0" u="none" strike="noStrike" cap="none" normalizeH="0" baseline="0">
              <a:ln>
                <a:noFill/>
              </a:ln>
              <a:solidFill>
                <a:schemeClr val="tx1"/>
              </a:solidFill>
              <a:effectLst/>
              <a:latin typeface="Arial" pitchFamily="34" charset="0"/>
              <a:cs typeface="Arial" pitchFamily="34" charset="0"/>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0329" y="3189084"/>
            <a:ext cx="5965172" cy="895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5"/>
          <p:cNvSpPr>
            <a:spLocks noChangeArrowheads="1"/>
          </p:cNvSpPr>
          <p:nvPr/>
        </p:nvSpPr>
        <p:spPr bwMode="auto">
          <a:xfrm>
            <a:off x="234089" y="5399602"/>
            <a:ext cx="2189638"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a:ln>
                  <a:noFill/>
                </a:ln>
                <a:solidFill>
                  <a:srgbClr val="C792EA"/>
                </a:solidFill>
                <a:effectLst/>
                <a:latin typeface="JetBrains Mono"/>
                <a:cs typeface="Arial" pitchFamily="34" charset="0"/>
              </a:rPr>
              <a:t>assert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1" u="none" strike="noStrike" cap="none" normalizeH="0" baseline="0">
                <a:ln>
                  <a:noFill/>
                </a:ln>
                <a:solidFill>
                  <a:srgbClr val="C792EA"/>
                </a:solidFill>
                <a:effectLst/>
                <a:latin typeface="JetBrains Mono"/>
                <a:cs typeface="Arial" pitchFamily="34" charset="0"/>
              </a:rPr>
              <a:t>True</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1" u="none" strike="noStrike" cap="none" normalizeH="0" baseline="0">
                <a:ln>
                  <a:noFill/>
                </a:ln>
                <a:solidFill>
                  <a:srgbClr val="546E7A"/>
                </a:solidFill>
                <a:effectLst/>
                <a:latin typeface="JetBrains Mono"/>
                <a:cs typeface="Arial" pitchFamily="34" charset="0"/>
              </a:rPr>
              <a:t>#  код виконується далі</a:t>
            </a:r>
            <a:endParaRPr kumimoji="0" lang="ru-RU" sz="1400" b="0" i="0" u="none" strike="noStrike" cap="none" normalizeH="0" baseline="0">
              <a:ln>
                <a:noFill/>
              </a:ln>
              <a:solidFill>
                <a:schemeClr val="tx1"/>
              </a:solidFill>
              <a:effectLst/>
              <a:latin typeface="Arial" pitchFamily="34" charset="0"/>
              <a:cs typeface="Arial" pitchFamily="34" charset="0"/>
            </a:endParaRPr>
          </a:p>
        </p:txBody>
      </p:sp>
      <p:sp>
        <p:nvSpPr>
          <p:cNvPr id="6" name="Rectangle 6"/>
          <p:cNvSpPr>
            <a:spLocks noChangeArrowheads="1"/>
          </p:cNvSpPr>
          <p:nvPr/>
        </p:nvSpPr>
        <p:spPr bwMode="auto">
          <a:xfrm>
            <a:off x="259977" y="6019593"/>
            <a:ext cx="1197764"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err="1">
                <a:ln>
                  <a:noFill/>
                </a:ln>
                <a:solidFill>
                  <a:srgbClr val="C792EA"/>
                </a:solidFill>
                <a:effectLst/>
                <a:latin typeface="JetBrains Mono"/>
                <a:cs typeface="Arial" pitchFamily="34" charset="0"/>
              </a:rPr>
              <a:t>assert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1</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0</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pic>
        <p:nvPicPr>
          <p:cNvPr id="30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810" y="6019593"/>
            <a:ext cx="4875959" cy="807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465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399" y="127000"/>
            <a:ext cx="11878733" cy="6595533"/>
          </a:xfrm>
        </p:spPr>
        <p:txBody>
          <a:bodyPr>
            <a:normAutofit/>
          </a:bodyPr>
          <a:lstStyle/>
          <a:p>
            <a:pPr marL="0" indent="0">
              <a:spcBef>
                <a:spcPts val="0"/>
              </a:spcBef>
              <a:buNone/>
            </a:pPr>
            <a:r>
              <a:rPr lang="uk-UA" sz="1800" dirty="0"/>
              <a:t>Наприклад:</a:t>
            </a:r>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endParaRPr lang="uk-UA" sz="1800" dirty="0"/>
          </a:p>
          <a:p>
            <a:pPr marL="0" indent="0">
              <a:spcBef>
                <a:spcPts val="0"/>
              </a:spcBef>
              <a:buNone/>
            </a:pPr>
            <a:r>
              <a:rPr lang="ru-RU" sz="1800" b="1" dirty="0" err="1"/>
              <a:t>Другий</a:t>
            </a:r>
            <a:r>
              <a:rPr lang="ru-RU" sz="1800" b="1" dirty="0"/>
              <a:t> аргумент для </a:t>
            </a:r>
            <a:r>
              <a:rPr lang="ru-RU" sz="1800" b="1" i="1" dirty="0" err="1"/>
              <a:t>assert</a:t>
            </a:r>
            <a:r>
              <a:rPr lang="ru-RU" sz="1800" b="1" dirty="0"/>
              <a:t> </a:t>
            </a:r>
          </a:p>
          <a:p>
            <a:pPr marL="0" indent="0">
              <a:spcBef>
                <a:spcPts val="0"/>
              </a:spcBef>
              <a:buNone/>
            </a:pPr>
            <a:r>
              <a:rPr lang="ru-RU" sz="1800" dirty="0" err="1"/>
              <a:t>Можна</a:t>
            </a:r>
            <a:r>
              <a:rPr lang="ru-RU" sz="1800" dirty="0"/>
              <a:t> </a:t>
            </a:r>
            <a:r>
              <a:rPr lang="ru-RU" sz="1800" dirty="0" err="1"/>
              <a:t>надати</a:t>
            </a:r>
            <a:r>
              <a:rPr lang="ru-RU" sz="1800" dirty="0"/>
              <a:t> </a:t>
            </a:r>
            <a:r>
              <a:rPr lang="ru-RU" sz="1800" dirty="0" err="1"/>
              <a:t>другий</a:t>
            </a:r>
            <a:r>
              <a:rPr lang="ru-RU" sz="1800" dirty="0"/>
              <a:t> аргумент, </a:t>
            </a:r>
            <a:r>
              <a:rPr lang="ru-RU" sz="1800" dirty="0" err="1"/>
              <a:t>щоб</a:t>
            </a:r>
            <a:r>
              <a:rPr lang="ru-RU" sz="1800" dirty="0"/>
              <a:t> </a:t>
            </a:r>
            <a:r>
              <a:rPr lang="ru-RU" sz="1800" dirty="0" err="1"/>
              <a:t>дати</a:t>
            </a:r>
            <a:r>
              <a:rPr lang="ru-RU" sz="1800" dirty="0"/>
              <a:t> </a:t>
            </a:r>
            <a:r>
              <a:rPr lang="ru-RU" sz="1800" dirty="0" err="1"/>
              <a:t>додаткову</a:t>
            </a:r>
            <a:r>
              <a:rPr lang="ru-RU" sz="1800" dirty="0"/>
              <a:t> </a:t>
            </a:r>
            <a:r>
              <a:rPr lang="ru-RU" sz="1800" dirty="0" err="1"/>
              <a:t>інформацію</a:t>
            </a:r>
            <a:r>
              <a:rPr lang="ru-RU" sz="1800" dirty="0"/>
              <a:t> про проблему. </a:t>
            </a:r>
            <a:endParaRPr lang="uk-UA" sz="1800" dirty="0"/>
          </a:p>
          <a:p>
            <a:pPr marL="0" indent="0">
              <a:spcBef>
                <a:spcPts val="0"/>
              </a:spcBef>
              <a:buNone/>
            </a:pPr>
            <a:endParaRPr lang="ru-RU" sz="1800" dirty="0"/>
          </a:p>
        </p:txBody>
      </p:sp>
      <p:sp>
        <p:nvSpPr>
          <p:cNvPr id="2" name="Rectangle 1"/>
          <p:cNvSpPr>
            <a:spLocks noChangeArrowheads="1"/>
          </p:cNvSpPr>
          <p:nvPr/>
        </p:nvSpPr>
        <p:spPr bwMode="auto">
          <a:xfrm>
            <a:off x="242047" y="449777"/>
            <a:ext cx="2002471" cy="246221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a:ln>
                  <a:noFill/>
                </a:ln>
                <a:solidFill>
                  <a:srgbClr val="C792EA"/>
                </a:solidFill>
                <a:effectLst/>
                <a:latin typeface="JetBrains Mono"/>
                <a:cs typeface="Arial" pitchFamily="34" charset="0"/>
              </a:rPr>
              <a:t>try</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82AAFF"/>
                </a:solidFill>
                <a:effectLst/>
                <a:latin typeface="JetBrains Mono"/>
                <a:cs typeface="Arial" pitchFamily="34" charset="0"/>
              </a:rPr>
              <a:t>print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1</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C792EA"/>
                </a:solidFill>
                <a:effectLst/>
                <a:latin typeface="JetBrains Mono"/>
                <a:cs typeface="Arial" pitchFamily="34" charset="0"/>
              </a:rPr>
              <a:t>assert </a:t>
            </a:r>
            <a:r>
              <a:rPr kumimoji="0" lang="ru-RU" sz="1400" b="0" i="0" u="none" strike="noStrike" cap="none" normalizeH="0" baseline="0">
                <a:ln>
                  <a:noFill/>
                </a:ln>
                <a:solidFill>
                  <a:srgbClr val="F78C6C"/>
                </a:solidFill>
                <a:effectLst/>
                <a:latin typeface="JetBrains Mono"/>
                <a:cs typeface="Arial" pitchFamily="34" charset="0"/>
              </a:rPr>
              <a:t>2</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2</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4</a:t>
            </a:r>
            <a:br>
              <a:rPr kumimoji="0" lang="ru-RU" sz="1400" b="0" i="0" u="none" strike="noStrike" cap="none" normalizeH="0" baseline="0">
                <a:ln>
                  <a:noFill/>
                </a:ln>
                <a:solidFill>
                  <a:srgbClr val="F78C6C"/>
                </a:solidFill>
                <a:effectLst/>
                <a:latin typeface="JetBrains Mono"/>
                <a:cs typeface="Arial" pitchFamily="34" charset="0"/>
              </a:rPr>
            </a:br>
            <a:r>
              <a:rPr kumimoji="0" lang="ru-RU" sz="1400" b="0" i="0" u="none" strike="noStrike" cap="none" normalizeH="0" baseline="0">
                <a:ln>
                  <a:noFill/>
                </a:ln>
                <a:solidFill>
                  <a:srgbClr val="F78C6C"/>
                </a:solidFill>
                <a:effectLst/>
                <a:latin typeface="JetBrains Mono"/>
                <a:cs typeface="Arial" pitchFamily="34" charset="0"/>
              </a:rPr>
              <a:t>    </a:t>
            </a:r>
            <a:r>
              <a:rPr kumimoji="0" lang="ru-RU" sz="1400" b="0" i="1" u="none" strike="noStrike" cap="none" normalizeH="0" baseline="0">
                <a:ln>
                  <a:noFill/>
                </a:ln>
                <a:solidFill>
                  <a:srgbClr val="82AAFF"/>
                </a:solidFill>
                <a:effectLst/>
                <a:latin typeface="JetBrains Mono"/>
                <a:cs typeface="Arial" pitchFamily="34" charset="0"/>
              </a:rPr>
              <a:t>print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2</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C792EA"/>
                </a:solidFill>
                <a:effectLst/>
                <a:latin typeface="JetBrains Mono"/>
                <a:cs typeface="Arial" pitchFamily="34" charset="0"/>
              </a:rPr>
              <a:t>assert </a:t>
            </a:r>
            <a:r>
              <a:rPr kumimoji="0" lang="ru-RU" sz="1400" b="0" i="0" u="none" strike="noStrike" cap="none" normalizeH="0" baseline="0">
                <a:ln>
                  <a:noFill/>
                </a:ln>
                <a:solidFill>
                  <a:srgbClr val="F78C6C"/>
                </a:solidFill>
                <a:effectLst/>
                <a:latin typeface="JetBrains Mono"/>
                <a:cs typeface="Arial" pitchFamily="34" charset="0"/>
              </a:rPr>
              <a:t>1</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2</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4</a:t>
            </a:r>
            <a:br>
              <a:rPr kumimoji="0" lang="ru-RU" sz="1400" b="0" i="0" u="none" strike="noStrike" cap="none" normalizeH="0" baseline="0">
                <a:ln>
                  <a:noFill/>
                </a:ln>
                <a:solidFill>
                  <a:srgbClr val="F78C6C"/>
                </a:solidFill>
                <a:effectLst/>
                <a:latin typeface="JetBrains Mono"/>
                <a:cs typeface="Arial" pitchFamily="34" charset="0"/>
              </a:rPr>
            </a:br>
            <a:r>
              <a:rPr kumimoji="0" lang="ru-RU" sz="1400" b="0" i="0" u="none" strike="noStrike" cap="none" normalizeH="0" baseline="0">
                <a:ln>
                  <a:noFill/>
                </a:ln>
                <a:solidFill>
                  <a:srgbClr val="F78C6C"/>
                </a:solidFill>
                <a:effectLst/>
                <a:latin typeface="JetBrains Mono"/>
                <a:cs typeface="Arial" pitchFamily="34" charset="0"/>
              </a:rPr>
              <a:t>    </a:t>
            </a:r>
            <a:r>
              <a:rPr kumimoji="0" lang="ru-RU" sz="1400" b="0" i="1" u="none" strike="noStrike" cap="none" normalizeH="0" baseline="0">
                <a:ln>
                  <a:noFill/>
                </a:ln>
                <a:solidFill>
                  <a:srgbClr val="82AAFF"/>
                </a:solidFill>
                <a:effectLst/>
                <a:latin typeface="JetBrains Mono"/>
                <a:cs typeface="Arial" pitchFamily="34" charset="0"/>
              </a:rPr>
              <a:t>print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3</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1" u="none" strike="noStrike" cap="none" normalizeH="0" baseline="0">
                <a:ln>
                  <a:noFill/>
                </a:ln>
                <a:solidFill>
                  <a:srgbClr val="C792EA"/>
                </a:solidFill>
                <a:effectLst/>
                <a:latin typeface="JetBrains Mono"/>
                <a:cs typeface="Arial" pitchFamily="34" charset="0"/>
              </a:rPr>
              <a:t>except</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82AAFF"/>
                </a:solidFill>
                <a:effectLst/>
                <a:latin typeface="JetBrains Mono"/>
                <a:cs typeface="Arial" pitchFamily="34" charset="0"/>
              </a:rPr>
              <a:t>print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"assert False."</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C792EA"/>
                </a:solidFill>
                <a:effectLst/>
                <a:latin typeface="JetBrains Mono"/>
                <a:cs typeface="Arial" pitchFamily="34" charset="0"/>
              </a:rPr>
              <a:t>raise</a:t>
            </a:r>
            <a:br>
              <a:rPr kumimoji="0" lang="ru-RU" sz="1400" b="0" i="1" u="none" strike="noStrike" cap="none" normalizeH="0" baseline="0">
                <a:ln>
                  <a:noFill/>
                </a:ln>
                <a:solidFill>
                  <a:srgbClr val="C792EA"/>
                </a:solidFill>
                <a:effectLst/>
                <a:latin typeface="JetBrains Mono"/>
                <a:cs typeface="Arial" pitchFamily="34" charset="0"/>
              </a:rPr>
            </a:br>
            <a:r>
              <a:rPr kumimoji="0" lang="ru-RU" sz="1400" b="0" i="1" u="none" strike="noStrike" cap="none" normalizeH="0" baseline="0">
                <a:ln>
                  <a:noFill/>
                </a:ln>
                <a:solidFill>
                  <a:srgbClr val="C792EA"/>
                </a:solidFill>
                <a:effectLst/>
                <a:latin typeface="JetBrains Mono"/>
                <a:cs typeface="Arial" pitchFamily="34" charset="0"/>
              </a:rPr>
              <a:t>finally</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1" u="none" strike="noStrike" cap="none" normalizeH="0" baseline="0">
                <a:ln>
                  <a:noFill/>
                </a:ln>
                <a:solidFill>
                  <a:srgbClr val="82AAFF"/>
                </a:solidFill>
                <a:effectLst/>
                <a:latin typeface="JetBrains Mono"/>
                <a:cs typeface="Arial" pitchFamily="34" charset="0"/>
              </a:rPr>
              <a:t>print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"Все ОК"</a:t>
            </a:r>
            <a:r>
              <a:rPr kumimoji="0" lang="ru-RU" sz="1400" b="0" i="0" u="none" strike="noStrike" cap="none" normalizeH="0" baseline="0">
                <a:ln>
                  <a:noFill/>
                </a:ln>
                <a:solidFill>
                  <a:srgbClr val="89DDFF"/>
                </a:solidFill>
                <a:effectLst/>
                <a:latin typeface="JetBrains Mono"/>
                <a:cs typeface="Arial" pitchFamily="34" charset="0"/>
              </a:rPr>
              <a:t>)</a:t>
            </a:r>
            <a:endParaRPr kumimoji="0" lang="ru-RU" sz="1400" b="0" i="0" u="none" strike="noStrike" cap="none" normalizeH="0" baseline="0">
              <a:ln>
                <a:noFill/>
              </a:ln>
              <a:solidFill>
                <a:schemeClr val="tx1"/>
              </a:solidFill>
              <a:effectLst/>
              <a:latin typeface="Arial" pitchFamily="34" charset="0"/>
              <a:cs typeface="Arial"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6549" y="733006"/>
            <a:ext cx="740092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51010" y="3109882"/>
            <a:ext cx="9601202" cy="369332"/>
          </a:xfrm>
          <a:prstGeom prst="rect">
            <a:avLst/>
          </a:prstGeom>
        </p:spPr>
        <p:txBody>
          <a:bodyPr wrap="square">
            <a:spAutoFit/>
          </a:bodyPr>
          <a:lstStyle/>
          <a:p>
            <a:r>
              <a:rPr lang="ru-RU" dirty="0" err="1"/>
              <a:t>Твердження</a:t>
            </a:r>
            <a:r>
              <a:rPr lang="ru-RU" dirty="0"/>
              <a:t> </a:t>
            </a:r>
            <a:r>
              <a:rPr lang="ru-RU" dirty="0" err="1"/>
              <a:t>можна</a:t>
            </a:r>
            <a:r>
              <a:rPr lang="ru-RU" dirty="0"/>
              <a:t> </a:t>
            </a:r>
            <a:r>
              <a:rPr lang="ru-RU" dirty="0" err="1"/>
              <a:t>використовувати</a:t>
            </a:r>
            <a:r>
              <a:rPr lang="ru-RU" dirty="0"/>
              <a:t> для </a:t>
            </a:r>
            <a:r>
              <a:rPr lang="ru-RU" dirty="0" err="1"/>
              <a:t>перевірки</a:t>
            </a:r>
            <a:r>
              <a:rPr lang="ru-RU" dirty="0"/>
              <a:t> </a:t>
            </a:r>
            <a:r>
              <a:rPr lang="ru-RU" dirty="0" err="1"/>
              <a:t>валідності</a:t>
            </a:r>
            <a:r>
              <a:rPr lang="ru-RU" dirty="0"/>
              <a:t> </a:t>
            </a:r>
            <a:r>
              <a:rPr lang="ru-RU" dirty="0" err="1"/>
              <a:t>введення</a:t>
            </a:r>
            <a:r>
              <a:rPr lang="ru-RU" dirty="0"/>
              <a:t> і </a:t>
            </a:r>
            <a:r>
              <a:rPr lang="ru-RU" dirty="0" err="1"/>
              <a:t>виведення</a:t>
            </a:r>
            <a:r>
              <a:rPr lang="ru-RU" dirty="0"/>
              <a:t> в </a:t>
            </a:r>
            <a:r>
              <a:rPr lang="ru-RU" dirty="0" err="1"/>
              <a:t>функції</a:t>
            </a:r>
            <a:r>
              <a:rPr lang="ru-RU" dirty="0"/>
              <a:t>. </a:t>
            </a:r>
          </a:p>
        </p:txBody>
      </p:sp>
      <p:sp>
        <p:nvSpPr>
          <p:cNvPr id="5" name="Rectangle 3"/>
          <p:cNvSpPr>
            <a:spLocks noChangeArrowheads="1"/>
          </p:cNvSpPr>
          <p:nvPr/>
        </p:nvSpPr>
        <p:spPr bwMode="auto">
          <a:xfrm>
            <a:off x="251010" y="4673605"/>
            <a:ext cx="2800318"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a:ln>
                  <a:noFill/>
                </a:ln>
                <a:solidFill>
                  <a:srgbClr val="C792EA"/>
                </a:solidFill>
                <a:effectLst/>
                <a:latin typeface="JetBrains Mono"/>
                <a:cs typeface="Arial" pitchFamily="34" charset="0"/>
              </a:rPr>
              <a:t>assert False</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"Це вже проблема"</a:t>
            </a:r>
            <a:endParaRPr kumimoji="0" lang="ru-RU" sz="1400" b="0" i="0" u="none" strike="noStrike" cap="none" normalizeH="0" baseline="0">
              <a:ln>
                <a:noFill/>
              </a:ln>
              <a:solidFill>
                <a:schemeClr val="tx1"/>
              </a:solidFill>
              <a:effectLst/>
              <a:latin typeface="Arial" pitchFamily="34" charset="0"/>
              <a:cs typeface="Arial" pitchFamily="34" charset="0"/>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116" y="4482306"/>
            <a:ext cx="6175002" cy="998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0657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18533"/>
            <a:ext cx="11777133" cy="6493934"/>
          </a:xfrm>
        </p:spPr>
        <p:txBody>
          <a:bodyPr>
            <a:normAutofit/>
          </a:bodyPr>
          <a:lstStyle/>
          <a:p>
            <a:pPr marL="0" indent="0">
              <a:buNone/>
            </a:pPr>
            <a:r>
              <a:rPr lang="en-US" sz="1600" dirty="0"/>
              <a:t> </a:t>
            </a:r>
            <a:endParaRPr lang="ru-RU" sz="1600" dirty="0"/>
          </a:p>
        </p:txBody>
      </p:sp>
      <p:sp>
        <p:nvSpPr>
          <p:cNvPr id="5" name="Rectangle 2"/>
          <p:cNvSpPr>
            <a:spLocks noChangeArrowheads="1"/>
          </p:cNvSpPr>
          <p:nvPr/>
        </p:nvSpPr>
        <p:spPr bwMode="auto">
          <a:xfrm>
            <a:off x="0" y="0"/>
            <a:ext cx="5553123" cy="618630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dirty="0">
                <a:ln>
                  <a:noFill/>
                </a:ln>
                <a:solidFill>
                  <a:srgbClr val="546E7A"/>
                </a:solidFill>
                <a:effectLst/>
                <a:latin typeface="JetBrains Mono"/>
              </a:rPr>
              <a:t># Спільне використання винятків і тверджень</a:t>
            </a:r>
            <a:br>
              <a:rPr kumimoji="0" lang="ru-RU" altLang="ru-RU" sz="1100" b="0" i="1" u="none" strike="noStrike" cap="none" normalizeH="0" baseline="0" dirty="0">
                <a:ln>
                  <a:noFill/>
                </a:ln>
                <a:solidFill>
                  <a:srgbClr val="546E7A"/>
                </a:solidFill>
                <a:effectLst/>
                <a:latin typeface="JetBrains Mono"/>
              </a:rPr>
            </a:br>
            <a:r>
              <a:rPr kumimoji="0" lang="ru-RU" altLang="ru-RU" sz="1100" b="0" i="0" u="none" strike="noStrike" cap="none" normalizeH="0" baseline="0" dirty="0">
                <a:ln>
                  <a:noFill/>
                </a:ln>
                <a:solidFill>
                  <a:srgbClr val="C3CEE3"/>
                </a:solidFill>
                <a:effectLst/>
                <a:latin typeface="JetBrains Mono"/>
              </a:rPr>
              <a:t>weekday_names </a:t>
            </a:r>
            <a:r>
              <a:rPr kumimoji="0" lang="ru-RU" altLang="ru-RU" sz="1100" b="0" i="0" u="none" strike="noStrike" cap="none" normalizeH="0" baseline="0" dirty="0">
                <a:ln>
                  <a:noFill/>
                </a:ln>
                <a:solidFill>
                  <a:srgbClr val="89DDFF"/>
                </a:solidFill>
                <a:effectLst/>
                <a:latin typeface="JetBrains Mono"/>
              </a:rPr>
              <a:t>= {</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1</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"Понеділок"</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2</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"Вівторок"</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3</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"Середа"</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4</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"Четвер"</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5</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"П’ятниця"</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6</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"Субота"</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7</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"Неділя"</a:t>
            </a:r>
            <a:br>
              <a:rPr kumimoji="0" lang="ru-RU" altLang="ru-RU" sz="1100" b="0" i="0" u="none" strike="noStrike" cap="none" normalizeH="0" baseline="0" dirty="0">
                <a:ln>
                  <a:noFill/>
                </a:ln>
                <a:solidFill>
                  <a:srgbClr val="C3E88D"/>
                </a:solidFill>
                <a:effectLst/>
                <a:latin typeface="JetBrains Mono"/>
              </a:rPr>
            </a:b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1" u="none" strike="noStrike" cap="none" normalizeH="0" baseline="0" dirty="0">
                <a:ln>
                  <a:noFill/>
                </a:ln>
                <a:solidFill>
                  <a:srgbClr val="C792EA"/>
                </a:solidFill>
                <a:effectLst/>
                <a:latin typeface="JetBrains Mono"/>
              </a:rPr>
              <a:t>def </a:t>
            </a:r>
            <a:r>
              <a:rPr kumimoji="0" lang="ru-RU" altLang="ru-RU" sz="1100" b="0" i="0" u="none" strike="noStrike" cap="none" normalizeH="0" baseline="0" dirty="0">
                <a:ln>
                  <a:noFill/>
                </a:ln>
                <a:solidFill>
                  <a:srgbClr val="82AAFF"/>
                </a:solidFill>
                <a:effectLst/>
                <a:latin typeface="JetBrains Mono"/>
              </a:rPr>
              <a:t>weekday_name</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F78C6C"/>
                </a:solidFill>
                <a:effectLst/>
                <a:latin typeface="JetBrains Mono"/>
              </a:rPr>
              <a:t>weekday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"""Повертає назву дня тижня. Нумерація з 1.</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Параметри: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weekday (int): порядковий номер дня тижня.</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Винятки: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TypeError: 'weekday' не int;</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ValueError: 'weekday' не число від 1 до 7.</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Результат:</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str: назва дня тижня.</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"Неможлива" ситуація - словник 'weekday_names' може бути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"зіпсований" - перевіряється за допомогою assert.</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assert </a:t>
            </a:r>
            <a:r>
              <a:rPr kumimoji="0" lang="ru-RU" altLang="ru-RU" sz="1100" b="0" i="0" u="none" strike="noStrike" cap="none" normalizeH="0" baseline="0" dirty="0">
                <a:ln>
                  <a:noFill/>
                </a:ln>
                <a:solidFill>
                  <a:srgbClr val="C3CEE3"/>
                </a:solidFill>
                <a:effectLst/>
                <a:latin typeface="JetBrains Mono"/>
              </a:rPr>
              <a:t>weekday_names </a:t>
            </a:r>
            <a:r>
              <a:rPr kumimoji="0" lang="ru-RU" altLang="ru-RU" sz="1100" b="0" i="1" u="none" strike="noStrike" cap="none" normalizeH="0" baseline="0" dirty="0">
                <a:ln>
                  <a:noFill/>
                </a:ln>
                <a:solidFill>
                  <a:srgbClr val="C792EA"/>
                </a:solidFill>
                <a:effectLst/>
                <a:latin typeface="JetBrains Mono"/>
              </a:rPr>
              <a:t>is not None and </a:t>
            </a:r>
            <a:r>
              <a:rPr kumimoji="0" lang="ru-RU" altLang="ru-RU" sz="1100" b="0" i="1" u="none" strike="noStrike" cap="none" normalizeH="0" baseline="0" dirty="0">
                <a:ln>
                  <a:noFill/>
                </a:ln>
                <a:solidFill>
                  <a:srgbClr val="82AAFF"/>
                </a:solidFill>
                <a:effectLst/>
                <a:latin typeface="JetBrains Mono"/>
              </a:rPr>
              <a:t>isinstance</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weekday_names</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dict</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a:t>
            </a:r>
            <a:br>
              <a:rPr kumimoji="0" lang="ru-RU" altLang="ru-RU" sz="1100" b="0" i="0" u="none" strike="noStrike" cap="none" normalizeH="0" baseline="0" dirty="0">
                <a:ln>
                  <a:noFill/>
                </a:ln>
                <a:solidFill>
                  <a:srgbClr val="C3CEE3"/>
                </a:solidFill>
                <a:effectLst/>
                <a:latin typeface="JetBrains Mono"/>
              </a:rPr>
            </a:br>
            <a:r>
              <a:rPr kumimoji="0" lang="ru-RU" altLang="ru-RU" sz="1100" b="0" i="0" u="none" strike="noStrike" cap="none" normalizeH="0" baseline="0" dirty="0">
                <a:ln>
                  <a:noFill/>
                </a:ln>
                <a:solidFill>
                  <a:srgbClr val="C3CEE3"/>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"Внутрішня помилка програми. Зверніться до розробника."</a:t>
            </a:r>
            <a:br>
              <a:rPr kumimoji="0" lang="ru-RU" altLang="ru-RU" sz="1100" b="0" i="0" u="none" strike="noStrike" cap="none" normalizeH="0" baseline="0" dirty="0">
                <a:ln>
                  <a:noFill/>
                </a:ln>
                <a:solidFill>
                  <a:srgbClr val="C3E88D"/>
                </a:solidFill>
                <a:effectLst/>
                <a:latin typeface="JetBrains Mono"/>
              </a:rPr>
            </a:br>
            <a:br>
              <a:rPr kumimoji="0" lang="ru-RU" altLang="ru-RU" sz="1100" b="0" i="0" u="none" strike="noStrike" cap="none" normalizeH="0" baseline="0" dirty="0">
                <a:ln>
                  <a:noFill/>
                </a:ln>
                <a:solidFill>
                  <a:srgbClr val="C3E88D"/>
                </a:solidFill>
                <a:effectLst/>
                <a:latin typeface="JetBrains Mono"/>
              </a:rPr>
            </a:br>
            <a:r>
              <a:rPr kumimoji="0" lang="ru-RU" altLang="ru-RU" sz="1100" b="0" i="0" u="none" strike="noStrike" cap="none" normalizeH="0" baseline="0" dirty="0">
                <a:ln>
                  <a:noFill/>
                </a:ln>
                <a:solidFill>
                  <a:srgbClr val="C3E88D"/>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 Параметри функції перевіряються за допомогою винятків</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if not </a:t>
            </a:r>
            <a:r>
              <a:rPr kumimoji="0" lang="ru-RU" altLang="ru-RU" sz="1100" b="0" i="1" u="none" strike="noStrike" cap="none" normalizeH="0" baseline="0" dirty="0">
                <a:ln>
                  <a:noFill/>
                </a:ln>
                <a:solidFill>
                  <a:srgbClr val="82AAFF"/>
                </a:solidFill>
                <a:effectLst/>
                <a:latin typeface="JetBrains Mono"/>
              </a:rPr>
              <a:t>isinstance</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F78C6C"/>
                </a:solidFill>
                <a:effectLst/>
                <a:latin typeface="JetBrains Mono"/>
              </a:rPr>
              <a:t>weekday</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int</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raise </a:t>
            </a:r>
            <a:r>
              <a:rPr kumimoji="0" lang="ru-RU" altLang="ru-RU" sz="1100" b="0" i="1" u="none" strike="noStrike" cap="none" normalizeH="0" baseline="0" dirty="0">
                <a:ln>
                  <a:noFill/>
                </a:ln>
                <a:solidFill>
                  <a:srgbClr val="82AAFF"/>
                </a:solidFill>
                <a:effectLst/>
                <a:latin typeface="JetBrains Mono"/>
              </a:rPr>
              <a:t>TypeError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"Параметр 'weekday' повинен бути типу 'int'."</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if </a:t>
            </a:r>
            <a:r>
              <a:rPr kumimoji="0" lang="ru-RU" altLang="ru-RU" sz="1100" b="0" i="0" u="none" strike="noStrike" cap="none" normalizeH="0" baseline="0" dirty="0">
                <a:ln>
                  <a:noFill/>
                </a:ln>
                <a:solidFill>
                  <a:srgbClr val="F78C6C"/>
                </a:solidFill>
                <a:effectLst/>
                <a:latin typeface="JetBrains Mono"/>
              </a:rPr>
              <a:t>weekday </a:t>
            </a:r>
            <a:r>
              <a:rPr kumimoji="0" lang="ru-RU" altLang="ru-RU" sz="1100" b="0" i="1" u="none" strike="noStrike" cap="none" normalizeH="0" baseline="0" dirty="0">
                <a:ln>
                  <a:noFill/>
                </a:ln>
                <a:solidFill>
                  <a:srgbClr val="C792EA"/>
                </a:solidFill>
                <a:effectLst/>
                <a:latin typeface="JetBrains Mono"/>
              </a:rPr>
              <a:t>not in </a:t>
            </a:r>
            <a:r>
              <a:rPr kumimoji="0" lang="ru-RU" altLang="ru-RU" sz="1100" b="0" i="0" u="none" strike="noStrike" cap="none" normalizeH="0" baseline="0" dirty="0">
                <a:ln>
                  <a:noFill/>
                </a:ln>
                <a:solidFill>
                  <a:srgbClr val="C3CEE3"/>
                </a:solidFill>
                <a:effectLst/>
                <a:latin typeface="JetBrains Mono"/>
              </a:rPr>
              <a:t>weekday_names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raise </a:t>
            </a:r>
            <a:r>
              <a:rPr kumimoji="0" lang="ru-RU" altLang="ru-RU" sz="1100" b="0" i="1" u="none" strike="noStrike" cap="none" normalizeH="0" baseline="0" dirty="0">
                <a:ln>
                  <a:noFill/>
                </a:ln>
                <a:solidFill>
                  <a:srgbClr val="82AAFF"/>
                </a:solidFill>
                <a:effectLst/>
                <a:latin typeface="JetBrains Mono"/>
              </a:rPr>
              <a:t>ValueError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"Параметр 'weekday' повинен бути цілим числом від 1 до 7."</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0" u="none" strike="noStrike" cap="none" normalizeH="0" baseline="0" dirty="0">
                <a:ln>
                  <a:noFill/>
                </a:ln>
                <a:solidFill>
                  <a:srgbClr val="C3CEE3"/>
                </a:solidFill>
                <a:effectLst/>
                <a:latin typeface="JetBrains Mono"/>
              </a:rPr>
              <a:t>weekday_names</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F78C6C"/>
                </a:solidFill>
                <a:effectLst/>
                <a:latin typeface="JetBrains Mono"/>
              </a:rPr>
              <a:t>weekday</a:t>
            </a:r>
            <a:r>
              <a:rPr kumimoji="0" lang="ru-RU" altLang="ru-RU" sz="1100" b="0" i="0" u="none" strike="noStrike" cap="none" normalizeH="0" baseline="0" dirty="0">
                <a:ln>
                  <a:noFill/>
                </a:ln>
                <a:solidFill>
                  <a:srgbClr val="89DDFF"/>
                </a:solidFill>
                <a:effectLst/>
                <a:latin typeface="JetBrains Mono"/>
              </a:rPr>
              <a:t>]</a:t>
            </a:r>
            <a:endParaRPr kumimoji="0" lang="ru-RU" altLang="ru-RU" sz="1100" b="0" i="0" u="none" strike="noStrike" cap="none" normalizeH="0" baseline="0" dirty="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5637790" y="312782"/>
            <a:ext cx="5904180" cy="415498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dirty="0">
                <a:ln>
                  <a:noFill/>
                </a:ln>
                <a:solidFill>
                  <a:srgbClr val="546E7A"/>
                </a:solidFill>
                <a:effectLst/>
                <a:latin typeface="JetBrains Mono"/>
              </a:rPr>
              <a:t># Блок try використовується в будь-якому випадку так як помилка може виникнути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незалежно від того, чи використовується введення даних від користувача,</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чи читання даних з будь-якого джерела або просто виклик функції</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C792EA"/>
                </a:solidFill>
                <a:effectLst/>
                <a:latin typeface="JetBrains Mono"/>
              </a:rPr>
              <a:t>while True</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try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weekday </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82AAFF"/>
                </a:solidFill>
                <a:effectLst/>
                <a:latin typeface="JetBrains Mono"/>
              </a:rPr>
              <a:t>input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"Введіть номер дня тижня (1-7): "</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 if not 1 &lt;= weekday &lt;= 7:</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raise ValueError("Номер дня тижня повинен бути цілим числом від 1 до 7.")</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Якщо розкоментувати код нижче, то зловимо assert</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weekday_names = None</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"Це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82AAFF"/>
                </a:solidFill>
                <a:effectLst/>
                <a:latin typeface="JetBrains Mono"/>
              </a:rPr>
              <a:t>weekday_name</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weekday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break</a:t>
            </a:r>
            <a:br>
              <a:rPr kumimoji="0" lang="ru-RU" altLang="ru-RU" sz="1100" b="0" i="1" u="none" strike="noStrike" cap="none" normalizeH="0" baseline="0" dirty="0">
                <a:ln>
                  <a:noFill/>
                </a:ln>
                <a:solidFill>
                  <a:srgbClr val="C792EA"/>
                </a:solidFill>
                <a:effectLst/>
                <a:latin typeface="JetBrains Mono"/>
              </a:rPr>
            </a:br>
            <a:r>
              <a:rPr kumimoji="0" lang="ru-RU" altLang="ru-RU" sz="1100" b="0" i="1" u="none" strike="noStrike" cap="none" normalizeH="0" baseline="0" dirty="0">
                <a:ln>
                  <a:noFill/>
                </a:ln>
                <a:solidFill>
                  <a:srgbClr val="C792EA"/>
                </a:solidFill>
                <a:effectLst/>
                <a:latin typeface="JetBrains Mono"/>
              </a:rPr>
              <a:t>    except </a:t>
            </a:r>
            <a:r>
              <a:rPr kumimoji="0" lang="ru-RU" altLang="ru-RU" sz="1100" b="0" i="1" u="none" strike="noStrike" cap="none" normalizeH="0" baseline="0" dirty="0">
                <a:ln>
                  <a:noFill/>
                </a:ln>
                <a:solidFill>
                  <a:srgbClr val="82AAFF"/>
                </a:solidFill>
                <a:effectLst/>
                <a:latin typeface="JetBrains Mono"/>
              </a:rPr>
              <a:t>TypeError </a:t>
            </a:r>
            <a:r>
              <a:rPr kumimoji="0" lang="ru-RU" altLang="ru-RU" sz="1100" b="0" i="1" u="none" strike="noStrike" cap="none" normalizeH="0" baseline="0" dirty="0">
                <a:ln>
                  <a:noFill/>
                </a:ln>
                <a:solidFill>
                  <a:srgbClr val="C792EA"/>
                </a:solidFill>
                <a:effectLst/>
                <a:latin typeface="JetBrains Mono"/>
              </a:rPr>
              <a:t>as </a:t>
            </a:r>
            <a:r>
              <a:rPr kumimoji="0" lang="ru-RU" altLang="ru-RU" sz="1100" b="0" i="0" u="none" strike="noStrike" cap="none" normalizeH="0" baseline="0" dirty="0">
                <a:ln>
                  <a:noFill/>
                </a:ln>
                <a:solidFill>
                  <a:srgbClr val="C3CEE3"/>
                </a:solidFill>
                <a:effectLst/>
                <a:latin typeface="JetBrains Mono"/>
              </a:rPr>
              <a:t>err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"Перевірте, що введено ціле число."</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except </a:t>
            </a:r>
            <a:r>
              <a:rPr kumimoji="0" lang="ru-RU" altLang="ru-RU" sz="1100" b="0" i="1" u="none" strike="noStrike" cap="none" normalizeH="0" baseline="0" dirty="0">
                <a:ln>
                  <a:noFill/>
                </a:ln>
                <a:solidFill>
                  <a:srgbClr val="82AAFF"/>
                </a:solidFill>
                <a:effectLst/>
                <a:latin typeface="JetBrains Mono"/>
              </a:rPr>
              <a:t>ValueError </a:t>
            </a:r>
            <a:r>
              <a:rPr kumimoji="0" lang="ru-RU" altLang="ru-RU" sz="1100" b="0" i="1" u="none" strike="noStrike" cap="none" normalizeH="0" baseline="0" dirty="0">
                <a:ln>
                  <a:noFill/>
                </a:ln>
                <a:solidFill>
                  <a:srgbClr val="C792EA"/>
                </a:solidFill>
                <a:effectLst/>
                <a:latin typeface="JetBrains Mono"/>
              </a:rPr>
              <a:t>as </a:t>
            </a:r>
            <a:r>
              <a:rPr kumimoji="0" lang="ru-RU" altLang="ru-RU" sz="1100" b="0" i="0" u="none" strike="noStrike" cap="none" normalizeH="0" baseline="0" dirty="0">
                <a:ln>
                  <a:noFill/>
                </a:ln>
                <a:solidFill>
                  <a:srgbClr val="C3CEE3"/>
                </a:solidFill>
                <a:effectLst/>
                <a:latin typeface="JetBrains Mono"/>
              </a:rPr>
              <a:t>err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"Перевірте, що введено ціле число і воно знаходиться в допустимих межах."</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except </a:t>
            </a:r>
            <a:r>
              <a:rPr kumimoji="0" lang="ru-RU" altLang="ru-RU" sz="1100" b="0" i="1" u="none" strike="noStrike" cap="none" normalizeH="0" baseline="0" dirty="0">
                <a:ln>
                  <a:noFill/>
                </a:ln>
                <a:solidFill>
                  <a:srgbClr val="82AAFF"/>
                </a:solidFill>
                <a:effectLst/>
                <a:latin typeface="JetBrains Mono"/>
              </a:rPr>
              <a:t>Exception </a:t>
            </a:r>
            <a:r>
              <a:rPr kumimoji="0" lang="ru-RU" altLang="ru-RU" sz="1100" b="0" i="1" u="none" strike="noStrike" cap="none" normalizeH="0" baseline="0" dirty="0">
                <a:ln>
                  <a:noFill/>
                </a:ln>
                <a:solidFill>
                  <a:srgbClr val="C792EA"/>
                </a:solidFill>
                <a:effectLst/>
                <a:latin typeface="JetBrains Mono"/>
              </a:rPr>
              <a:t>as </a:t>
            </a:r>
            <a:r>
              <a:rPr kumimoji="0" lang="ru-RU" altLang="ru-RU" sz="1100" b="0" i="0" u="none" strike="noStrike" cap="none" normalizeH="0" baseline="0" dirty="0">
                <a:ln>
                  <a:noFill/>
                </a:ln>
                <a:solidFill>
                  <a:srgbClr val="C3CEE3"/>
                </a:solidFill>
                <a:effectLst/>
                <a:latin typeface="JetBrains Mono"/>
              </a:rPr>
              <a:t>err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"Помилка при визначенні дня тижня."</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err</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 Запис в лог інформації про помилку</a:t>
            </a:r>
            <a:endParaRPr kumimoji="0" lang="ru-RU" altLang="ru-RU" sz="1100" b="0" i="0" u="none" strike="noStrike" cap="none" normalizeH="0" baseline="0" dirty="0">
              <a:ln>
                <a:noFill/>
              </a:ln>
              <a:solidFill>
                <a:schemeClr val="tx1"/>
              </a:solidFill>
              <a:effectLst/>
              <a:latin typeface="Arial" panose="020B0604020202020204" pitchFamily="34" charset="0"/>
            </a:endParaRPr>
          </a:p>
        </p:txBody>
      </p:sp>
      <p:sp>
        <p:nvSpPr>
          <p:cNvPr id="7" name="Rectangle 6"/>
          <p:cNvSpPr/>
          <p:nvPr/>
        </p:nvSpPr>
        <p:spPr>
          <a:xfrm>
            <a:off x="5739390" y="0"/>
            <a:ext cx="1231427" cy="307777"/>
          </a:xfrm>
          <a:prstGeom prst="rect">
            <a:avLst/>
          </a:prstGeom>
        </p:spPr>
        <p:txBody>
          <a:bodyPr wrap="none">
            <a:spAutoFit/>
          </a:bodyPr>
          <a:lstStyle/>
          <a:p>
            <a:r>
              <a:rPr lang="ru-RU" sz="1400" i="1" dirty="0"/>
              <a:t>продовження</a:t>
            </a:r>
          </a:p>
        </p:txBody>
      </p:sp>
      <p:pic>
        <p:nvPicPr>
          <p:cNvPr id="10" name="Picture 9"/>
          <p:cNvPicPr>
            <a:picLocks noChangeAspect="1"/>
          </p:cNvPicPr>
          <p:nvPr/>
        </p:nvPicPr>
        <p:blipFill>
          <a:blip r:embed="rId2"/>
          <a:stretch>
            <a:fillRect/>
          </a:stretch>
        </p:blipFill>
        <p:spPr>
          <a:xfrm>
            <a:off x="5637790" y="4486028"/>
            <a:ext cx="5514975" cy="1476375"/>
          </a:xfrm>
          <a:prstGeom prst="rect">
            <a:avLst/>
          </a:prstGeom>
        </p:spPr>
      </p:pic>
      <p:pic>
        <p:nvPicPr>
          <p:cNvPr id="11" name="Picture 10"/>
          <p:cNvPicPr>
            <a:picLocks noChangeAspect="1"/>
          </p:cNvPicPr>
          <p:nvPr/>
        </p:nvPicPr>
        <p:blipFill>
          <a:blip r:embed="rId3"/>
          <a:stretch>
            <a:fillRect/>
          </a:stretch>
        </p:blipFill>
        <p:spPr>
          <a:xfrm>
            <a:off x="5637790" y="6035191"/>
            <a:ext cx="4257675" cy="771525"/>
          </a:xfrm>
          <a:prstGeom prst="rect">
            <a:avLst/>
          </a:prstGeom>
        </p:spPr>
      </p:pic>
    </p:spTree>
    <p:extLst>
      <p:ext uri="{BB962C8B-B14F-4D97-AF65-F5344CB8AC3E}">
        <p14:creationId xmlns:p14="http://schemas.microsoft.com/office/powerpoint/2010/main" val="1518229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15593" y="1142673"/>
            <a:ext cx="7405734" cy="3448934"/>
          </a:xfrm>
        </p:spPr>
        <p:txBody>
          <a:bodyPr>
            <a:normAutofit/>
          </a:bodyPr>
          <a:lstStyle/>
          <a:p>
            <a:endParaRPr lang="uk-UA" sz="4000" b="1" dirty="0"/>
          </a:p>
          <a:p>
            <a:endParaRPr lang="uk-UA" sz="4000" b="1" dirty="0"/>
          </a:p>
          <a:p>
            <a:r>
              <a:rPr lang="uk-UA" b="1" dirty="0"/>
              <a:t>частина 2</a:t>
            </a:r>
          </a:p>
          <a:p>
            <a:r>
              <a:rPr lang="ru-RU" sz="4400" b="1" dirty="0"/>
              <a:t>Логування (</a:t>
            </a:r>
            <a:r>
              <a:rPr lang="en-US" sz="4400" b="1" dirty="0"/>
              <a:t>logging</a:t>
            </a:r>
            <a:r>
              <a:rPr lang="ru-RU" sz="4400" b="1" dirty="0"/>
              <a:t>)</a:t>
            </a:r>
          </a:p>
        </p:txBody>
      </p:sp>
    </p:spTree>
    <p:extLst>
      <p:ext uri="{BB962C8B-B14F-4D97-AF65-F5344CB8AC3E}">
        <p14:creationId xmlns:p14="http://schemas.microsoft.com/office/powerpoint/2010/main" val="2971802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buNone/>
            </a:pPr>
            <a:r>
              <a:rPr lang="ru-RU" sz="2000" b="1" i="1" dirty="0"/>
              <a:t>Логування (</a:t>
            </a:r>
            <a:r>
              <a:rPr lang="en-US" sz="2000" b="1" i="1" dirty="0"/>
              <a:t>logging</a:t>
            </a:r>
            <a:r>
              <a:rPr lang="ru-RU" sz="2000" b="1" i="1" dirty="0"/>
              <a:t>) </a:t>
            </a:r>
            <a:r>
              <a:rPr lang="ru-RU" sz="2000" dirty="0"/>
              <a:t>- це дуже корисний інструмент в інструментарії програміста.</a:t>
            </a:r>
            <a:endParaRPr lang="en-US" sz="2000" dirty="0"/>
          </a:p>
          <a:p>
            <a:pPr marL="0" indent="0">
              <a:buNone/>
            </a:pPr>
            <a:r>
              <a:rPr lang="ru-RU" sz="2000" dirty="0"/>
              <a:t>Журнали надають розробникам додатковий набір «очей», які постійно дивляться на потік коду, який викону</a:t>
            </a:r>
            <a:r>
              <a:rPr lang="uk-UA" sz="2000" dirty="0"/>
              <a:t>є</a:t>
            </a:r>
            <a:r>
              <a:rPr lang="ru-RU" sz="2000" dirty="0"/>
              <a:t> програма. Вони </a:t>
            </a:r>
            <a:r>
              <a:rPr lang="ru-RU" sz="2000" u="sng" dirty="0" err="1"/>
              <a:t>можуть</a:t>
            </a:r>
            <a:r>
              <a:rPr lang="ru-RU" sz="2000" u="sng" dirty="0"/>
              <a:t> </a:t>
            </a:r>
            <a:r>
              <a:rPr lang="ru-RU" sz="2000" u="sng" dirty="0" err="1"/>
              <a:t>зберігати</a:t>
            </a:r>
            <a:r>
              <a:rPr lang="ru-RU" sz="2000" u="sng" dirty="0"/>
              <a:t> </a:t>
            </a:r>
            <a:r>
              <a:rPr lang="ru-RU" sz="2000" u="sng" dirty="0" err="1"/>
              <a:t>інформацію</a:t>
            </a:r>
            <a:r>
              <a:rPr lang="ru-RU" sz="2000" dirty="0"/>
              <a:t>, </a:t>
            </a:r>
            <a:r>
              <a:rPr lang="ru-RU" sz="2000" dirty="0" err="1"/>
              <a:t>наприклад</a:t>
            </a:r>
            <a:r>
              <a:rPr lang="ru-RU" sz="2000" dirty="0"/>
              <a:t>, про те, </a:t>
            </a:r>
            <a:r>
              <a:rPr lang="ru-RU" sz="2000" dirty="0" err="1"/>
              <a:t>який</a:t>
            </a:r>
            <a:r>
              <a:rPr lang="ru-RU" sz="2000" dirty="0"/>
              <a:t> </a:t>
            </a:r>
            <a:r>
              <a:rPr lang="ru-RU" sz="2000" dirty="0" err="1"/>
              <a:t>користувач</a:t>
            </a:r>
            <a:r>
              <a:rPr lang="ru-RU" sz="2000" dirty="0"/>
              <a:t> </a:t>
            </a:r>
            <a:r>
              <a:rPr lang="ru-RU" sz="2000" dirty="0" err="1"/>
              <a:t>або</a:t>
            </a:r>
            <a:r>
              <a:rPr lang="ru-RU" sz="2000" dirty="0"/>
              <a:t> IP </a:t>
            </a:r>
            <a:r>
              <a:rPr lang="ru-RU" sz="2000" dirty="0" err="1"/>
              <a:t>отримував</a:t>
            </a:r>
            <a:r>
              <a:rPr lang="ru-RU" sz="2000" dirty="0"/>
              <a:t> доступ до </a:t>
            </a:r>
            <a:r>
              <a:rPr lang="ru-RU" sz="2000" dirty="0" err="1"/>
              <a:t>програми</a:t>
            </a:r>
            <a:r>
              <a:rPr lang="ru-RU" sz="2000" dirty="0"/>
              <a:t>. Якщо виникає помилка, вони </a:t>
            </a:r>
            <a:r>
              <a:rPr lang="ru-RU" sz="2000" u="sng" dirty="0"/>
              <a:t>можуть надати більше інформації</a:t>
            </a:r>
            <a:r>
              <a:rPr lang="ru-RU" sz="2000" dirty="0"/>
              <a:t>, ніж трасування стека, повідомивши про стан програми </a:t>
            </a:r>
            <a:r>
              <a:rPr lang="ru-RU" sz="2000" u="sng" dirty="0"/>
              <a:t>до того, як вона дійде до рядка коду, де станеться помилка</a:t>
            </a:r>
            <a:r>
              <a:rPr lang="ru-RU" sz="2000" dirty="0"/>
              <a:t>.</a:t>
            </a:r>
          </a:p>
          <a:p>
            <a:pPr marL="0" indent="0">
              <a:buNone/>
            </a:pPr>
            <a:r>
              <a:rPr lang="ru-RU" sz="2000" dirty="0"/>
              <a:t>Реєструючи корисні дані з потрібних місць, можна не тільки легко виправляти помилки, але й використовувати дані для аналізу продуктивності програми для планування масштабування або розгляду моделей використання. </a:t>
            </a:r>
          </a:p>
          <a:p>
            <a:pPr marL="0" indent="0">
              <a:buNone/>
            </a:pPr>
            <a:r>
              <a:rPr lang="ru-RU" sz="2000" dirty="0"/>
              <a:t>Python пропонує систему ведення журналу як частину своєї стандартної бібліотеки.</a:t>
            </a:r>
            <a:endParaRPr lang="uk-UA" sz="2000" dirty="0"/>
          </a:p>
          <a:p>
            <a:pPr marL="0" indent="0">
              <a:buNone/>
            </a:pPr>
            <a:endParaRPr lang="uk-UA" sz="2000" dirty="0"/>
          </a:p>
          <a:p>
            <a:pPr marL="0" indent="0" algn="ctr">
              <a:buNone/>
            </a:pPr>
            <a:r>
              <a:rPr lang="uk-UA" sz="2000" b="1" dirty="0"/>
              <a:t>Модуль </a:t>
            </a:r>
            <a:r>
              <a:rPr lang="en-US" sz="2000" b="1" dirty="0"/>
              <a:t>logging</a:t>
            </a:r>
            <a:endParaRPr lang="uk-UA" sz="2000" b="1" dirty="0"/>
          </a:p>
          <a:p>
            <a:pPr marL="0" indent="0">
              <a:buNone/>
            </a:pPr>
            <a:r>
              <a:rPr lang="uk-UA" sz="2000" dirty="0"/>
              <a:t>Модуль</a:t>
            </a:r>
            <a:r>
              <a:rPr lang="en-US" sz="2000" dirty="0"/>
              <a:t> </a:t>
            </a:r>
            <a:r>
              <a:rPr lang="en-US" sz="2000" b="1" dirty="0"/>
              <a:t>logging </a:t>
            </a:r>
            <a:r>
              <a:rPr lang="en-US" sz="2000" dirty="0"/>
              <a:t>- </a:t>
            </a:r>
            <a:r>
              <a:rPr lang="uk-UA" sz="2000" dirty="0"/>
              <a:t>це готовий до використання модуль, що використовується більшістю сторонніх бібліотек </a:t>
            </a:r>
            <a:r>
              <a:rPr lang="en-US" sz="2000" dirty="0"/>
              <a:t>Python, </a:t>
            </a:r>
            <a:r>
              <a:rPr lang="uk-UA" sz="2000" dirty="0"/>
              <a:t>а це дає можливість інтегрувати свої логи з повідомленнями цих бібліотек, щоб створити однорідний журнал програми. </a:t>
            </a:r>
          </a:p>
          <a:p>
            <a:pPr marL="0" indent="0">
              <a:buNone/>
            </a:pPr>
            <a:r>
              <a:rPr lang="uk-UA" sz="2000" dirty="0"/>
              <a:t>Для додавання журналу до програми спочатку необхідно імпортувати відповідний модуль: </a:t>
            </a:r>
          </a:p>
        </p:txBody>
      </p:sp>
      <p:sp>
        <p:nvSpPr>
          <p:cNvPr id="2" name="Rectangle 1"/>
          <p:cNvSpPr>
            <a:spLocks noChangeArrowheads="1"/>
          </p:cNvSpPr>
          <p:nvPr/>
        </p:nvSpPr>
        <p:spPr bwMode="auto">
          <a:xfrm>
            <a:off x="340659" y="5643845"/>
            <a:ext cx="1471878" cy="33855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a:ln>
                  <a:noFill/>
                </a:ln>
                <a:solidFill>
                  <a:srgbClr val="C792EA"/>
                </a:solidFill>
                <a:effectLst/>
                <a:latin typeface="JetBrains Mono"/>
                <a:cs typeface="Arial" pitchFamily="34" charset="0"/>
              </a:rPr>
              <a:t>import </a:t>
            </a:r>
            <a:r>
              <a:rPr kumimoji="0" lang="ru-RU" sz="1600" b="0" i="0" u="none" strike="noStrike" cap="none" normalizeH="0" baseline="0" dirty="0">
                <a:ln>
                  <a:noFill/>
                </a:ln>
                <a:solidFill>
                  <a:srgbClr val="C3CEE3"/>
                </a:solidFill>
                <a:effectLst/>
                <a:latin typeface="JetBrains Mono"/>
                <a:cs typeface="Arial" pitchFamily="34" charset="0"/>
              </a:rPr>
              <a:t>logging</a:t>
            </a:r>
            <a:endParaRPr kumimoji="0" lang="ru-RU" sz="16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34060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buNone/>
            </a:pPr>
            <a:r>
              <a:rPr lang="uk-UA" sz="2000" dirty="0"/>
              <a:t>За допомогою імпортованого модуля можна використовувати так званий «реєстратор» (</a:t>
            </a:r>
            <a:r>
              <a:rPr lang="en-US" sz="2000" dirty="0"/>
              <a:t>logger)</a:t>
            </a:r>
            <a:r>
              <a:rPr lang="uk-UA" sz="2000" dirty="0"/>
              <a:t>, щоб реєструвати повідомлення, будуть відображатись. </a:t>
            </a:r>
          </a:p>
          <a:p>
            <a:pPr marL="0" indent="0">
              <a:buNone/>
            </a:pPr>
            <a:r>
              <a:rPr lang="uk-UA" sz="2000" dirty="0"/>
              <a:t>За замовчуванням існує 5 стандартних рівнів, що вказують на важливість подій. Кожен з них має відповідний метод, який можна використовувати для реєстрації подій на такому рівні важливості. Визначені рівні в порядку зростання важливості такі: </a:t>
            </a:r>
            <a:endParaRPr lang="en-US" sz="2000" dirty="0"/>
          </a:p>
          <a:p>
            <a:pPr marL="627063"/>
            <a:r>
              <a:rPr lang="en-US" sz="2000" dirty="0"/>
              <a:t>DEBUG</a:t>
            </a:r>
          </a:p>
          <a:p>
            <a:pPr marL="627063"/>
            <a:r>
              <a:rPr lang="en-US" sz="2000" dirty="0"/>
              <a:t>INFO</a:t>
            </a:r>
          </a:p>
          <a:p>
            <a:pPr marL="627063"/>
            <a:r>
              <a:rPr lang="en-US" sz="2000" dirty="0"/>
              <a:t>WARNING</a:t>
            </a:r>
          </a:p>
          <a:p>
            <a:pPr marL="627063"/>
            <a:r>
              <a:rPr lang="en-US" sz="2000" dirty="0"/>
              <a:t>ERROR</a:t>
            </a:r>
          </a:p>
          <a:p>
            <a:pPr marL="627063"/>
            <a:r>
              <a:rPr lang="en-US" sz="2000" dirty="0"/>
              <a:t>CRITICAL</a:t>
            </a:r>
          </a:p>
          <a:p>
            <a:pPr marL="0" indent="0">
              <a:buNone/>
            </a:pPr>
            <a:r>
              <a:rPr lang="ru-RU" sz="2000" dirty="0"/>
              <a:t>Модуль </a:t>
            </a:r>
            <a:r>
              <a:rPr lang="en-US" sz="2000" dirty="0"/>
              <a:t>logging</a:t>
            </a:r>
            <a:r>
              <a:rPr lang="ru-RU" sz="2000" dirty="0"/>
              <a:t> надає реєстратор за замовчуванням, який дозволяє розпочати роботу, не потребуючи великих налаштувань.</a:t>
            </a:r>
            <a:endParaRPr lang="en-US" sz="2000" dirty="0"/>
          </a:p>
          <a:p>
            <a:pPr marL="0" indent="0">
              <a:buNone/>
            </a:pPr>
            <a:r>
              <a:rPr lang="ru-RU" sz="2000" dirty="0"/>
              <a:t> Відповідні методи для кожного рівня можна викликати</a:t>
            </a:r>
            <a:r>
              <a:rPr lang="en-US" sz="2000" dirty="0"/>
              <a:t> </a:t>
            </a:r>
            <a:r>
              <a:rPr lang="uk-UA" sz="2000" dirty="0"/>
              <a:t>наступним чином</a:t>
            </a:r>
            <a:r>
              <a:rPr lang="ru-RU" sz="2000" dirty="0"/>
              <a:t>: </a:t>
            </a:r>
          </a:p>
        </p:txBody>
      </p:sp>
      <p:sp>
        <p:nvSpPr>
          <p:cNvPr id="2" name="Rectangle 1"/>
          <p:cNvSpPr>
            <a:spLocks noChangeArrowheads="1"/>
          </p:cNvSpPr>
          <p:nvPr/>
        </p:nvSpPr>
        <p:spPr bwMode="auto">
          <a:xfrm>
            <a:off x="346355" y="4805051"/>
            <a:ext cx="4259499"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a:ln>
                  <a:noFill/>
                </a:ln>
                <a:solidFill>
                  <a:srgbClr val="C792EA"/>
                </a:solidFill>
                <a:effectLst/>
                <a:latin typeface="JetBrains Mono"/>
                <a:cs typeface="Arial" pitchFamily="34" charset="0"/>
              </a:rPr>
              <a:t>import </a:t>
            </a:r>
            <a:r>
              <a:rPr kumimoji="0" lang="ru-RU" sz="1600" b="0" i="0" u="none" strike="noStrike" cap="none" normalizeH="0" baseline="0" dirty="0">
                <a:ln>
                  <a:noFill/>
                </a:ln>
                <a:solidFill>
                  <a:srgbClr val="C3CEE3"/>
                </a:solidFill>
                <a:effectLst/>
                <a:latin typeface="JetBrains Mono"/>
                <a:cs typeface="Arial" pitchFamily="34" charset="0"/>
              </a:rPr>
              <a:t>logging</a:t>
            </a:r>
            <a:br>
              <a:rPr kumimoji="0" lang="ru-RU" sz="1600" b="0" i="0" u="none" strike="noStrike" cap="none" normalizeH="0" baseline="0" dirty="0">
                <a:ln>
                  <a:noFill/>
                </a:ln>
                <a:solidFill>
                  <a:srgbClr val="C3CEE3"/>
                </a:solidFill>
                <a:effectLst/>
                <a:latin typeface="JetBrains Mono"/>
                <a:cs typeface="Arial" pitchFamily="34" charset="0"/>
              </a:rPr>
            </a:br>
            <a:br>
              <a:rPr kumimoji="0" lang="ru-RU" sz="1600" b="0" i="0" u="none" strike="noStrike" cap="none" normalizeH="0" baseline="0" dirty="0">
                <a:ln>
                  <a:noFill/>
                </a:ln>
                <a:solidFill>
                  <a:srgbClr val="C3CEE3"/>
                </a:solidFill>
                <a:effectLst/>
                <a:latin typeface="JetBrains Mono"/>
                <a:cs typeface="Arial" pitchFamily="34" charset="0"/>
              </a:rPr>
            </a:br>
            <a:r>
              <a:rPr kumimoji="0" lang="ru-RU" sz="1600" b="0" i="0" u="none" strike="noStrike" cap="none" normalizeH="0" baseline="0" dirty="0">
                <a:ln>
                  <a:noFill/>
                </a:ln>
                <a:solidFill>
                  <a:srgbClr val="C3CEE3"/>
                </a:solidFill>
                <a:effectLst/>
                <a:latin typeface="JetBrains Mono"/>
                <a:cs typeface="Arial" pitchFamily="34" charset="0"/>
              </a:rPr>
              <a:t>logging</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debug</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'This is a debug message'</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0" u="none" strike="noStrike" cap="none" normalizeH="0" baseline="0" dirty="0">
                <a:ln>
                  <a:noFill/>
                </a:ln>
                <a:solidFill>
                  <a:srgbClr val="C3CEE3"/>
                </a:solidFill>
                <a:effectLst/>
                <a:latin typeface="JetBrains Mono"/>
                <a:cs typeface="Arial" pitchFamily="34" charset="0"/>
              </a:rPr>
              <a:t>logging</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info</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'This is an info message'</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0" u="none" strike="noStrike" cap="none" normalizeH="0" baseline="0" dirty="0">
                <a:ln>
                  <a:noFill/>
                </a:ln>
                <a:solidFill>
                  <a:srgbClr val="C3CEE3"/>
                </a:solidFill>
                <a:effectLst/>
                <a:latin typeface="JetBrains Mono"/>
                <a:cs typeface="Arial" pitchFamily="34" charset="0"/>
              </a:rPr>
              <a:t>logging</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warning</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'This is a warning message'</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0" u="none" strike="noStrike" cap="none" normalizeH="0" baseline="0" dirty="0">
                <a:ln>
                  <a:noFill/>
                </a:ln>
                <a:solidFill>
                  <a:srgbClr val="C3CEE3"/>
                </a:solidFill>
                <a:effectLst/>
                <a:latin typeface="JetBrains Mono"/>
                <a:cs typeface="Arial" pitchFamily="34" charset="0"/>
              </a:rPr>
              <a:t>logging</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error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'This is an error message'</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0" u="none" strike="noStrike" cap="none" normalizeH="0" baseline="0" dirty="0">
                <a:ln>
                  <a:noFill/>
                </a:ln>
                <a:solidFill>
                  <a:srgbClr val="C3CEE3"/>
                </a:solidFill>
                <a:effectLst/>
                <a:latin typeface="JetBrains Mono"/>
                <a:cs typeface="Arial" pitchFamily="34" charset="0"/>
              </a:rPr>
              <a:t>logging</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critical</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'This is a critical message'</a:t>
            </a:r>
            <a:r>
              <a:rPr kumimoji="0" lang="ru-RU" sz="1600" b="0" i="0" u="none" strike="noStrike" cap="none" normalizeH="0" baseline="0" dirty="0">
                <a:ln>
                  <a:noFill/>
                </a:ln>
                <a:solidFill>
                  <a:srgbClr val="89DDFF"/>
                </a:solidFill>
                <a:effectLst/>
                <a:latin typeface="JetBrains Mono"/>
                <a:cs typeface="Arial" pitchFamily="34" charset="0"/>
              </a:rPr>
              <a:t>)</a:t>
            </a:r>
            <a:endParaRPr kumimoji="0" lang="ru-RU" sz="1600" b="0" i="0" u="none" strike="noStrike" cap="none" normalizeH="0" baseline="0" dirty="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5942" y="5697008"/>
            <a:ext cx="417195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0907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buNone/>
            </a:pPr>
            <a:r>
              <a:rPr lang="uk-UA" sz="2000" dirty="0"/>
              <a:t>Вихідні дані показують рівень важливості перед кожним повідомленням разом із </a:t>
            </a:r>
            <a:r>
              <a:rPr lang="ru-RU" sz="2000" dirty="0"/>
              <a:t>коренем (</a:t>
            </a:r>
            <a:r>
              <a:rPr lang="en-US" sz="2000" b="1" i="1" dirty="0"/>
              <a:t>root</a:t>
            </a:r>
            <a:r>
              <a:rPr lang="ru-RU" sz="2000" dirty="0"/>
              <a:t>)</a:t>
            </a:r>
            <a:r>
              <a:rPr lang="uk-UA" sz="2000" dirty="0"/>
              <a:t>, що і є ім'ям, яке модуль реєстрації дає своєму реєстратору за замовчуванням. </a:t>
            </a:r>
          </a:p>
          <a:p>
            <a:pPr marL="0" indent="0">
              <a:buNone/>
            </a:pPr>
            <a:endParaRPr lang="uk-UA" sz="2000" dirty="0"/>
          </a:p>
          <a:p>
            <a:pPr marL="0" indent="0">
              <a:buNone/>
            </a:pPr>
            <a:r>
              <a:rPr lang="uk-UA" sz="2000" dirty="0"/>
              <a:t>Цей формат, який відображає рівень, ім'я та повідомлення, розділені двокрапкою (:), є вихідним форматом за замовчуванням, який можна налаштувати на выдображення таких речей, як мітка часу, номер рядка та інші деталі. </a:t>
            </a:r>
          </a:p>
          <a:p>
            <a:pPr marL="0" indent="0">
              <a:buNone/>
            </a:pPr>
            <a:endParaRPr lang="uk-UA" sz="2000" dirty="0"/>
          </a:p>
          <a:p>
            <a:pPr marL="0" indent="0">
              <a:buNone/>
            </a:pPr>
            <a:r>
              <a:rPr lang="uk-UA" sz="2000" dirty="0"/>
              <a:t>Зверніть увагу, що повідомлення про </a:t>
            </a:r>
            <a:r>
              <a:rPr lang="en-US" sz="2000" b="1" i="1" dirty="0"/>
              <a:t>debug</a:t>
            </a:r>
            <a:r>
              <a:rPr lang="uk-UA" sz="2000" b="1" i="1" dirty="0"/>
              <a:t>() </a:t>
            </a:r>
            <a:r>
              <a:rPr lang="uk-UA" sz="2000" dirty="0"/>
              <a:t>та </a:t>
            </a:r>
            <a:r>
              <a:rPr lang="en-US" sz="2000" b="1" i="1" dirty="0"/>
              <a:t>info()</a:t>
            </a:r>
            <a:r>
              <a:rPr lang="uk-UA" sz="2000" b="1" i="1" dirty="0"/>
              <a:t> </a:t>
            </a:r>
            <a:r>
              <a:rPr lang="uk-UA" sz="2000" dirty="0"/>
              <a:t>не логуються. Це пояснюється тим, що за замовчуванням модуль </a:t>
            </a:r>
            <a:r>
              <a:rPr lang="en-US" sz="2000" dirty="0"/>
              <a:t>logging</a:t>
            </a:r>
            <a:r>
              <a:rPr lang="uk-UA" sz="2000" dirty="0"/>
              <a:t> реєструє повідомлення з рівнем важливості </a:t>
            </a:r>
            <a:r>
              <a:rPr lang="en-US" sz="2000" dirty="0"/>
              <a:t>WARNING</a:t>
            </a:r>
            <a:r>
              <a:rPr lang="uk-UA" sz="2000" dirty="0"/>
              <a:t> або вище.</a:t>
            </a:r>
          </a:p>
          <a:p>
            <a:pPr marL="0" indent="0">
              <a:buNone/>
            </a:pPr>
            <a:endParaRPr lang="uk-UA" sz="2000" dirty="0"/>
          </a:p>
          <a:p>
            <a:pPr marL="0" indent="0">
              <a:buNone/>
            </a:pPr>
            <a:r>
              <a:rPr lang="uk-UA" sz="2000" dirty="0"/>
              <a:t>Існує можливість змінити це, налаштувавши модуль </a:t>
            </a:r>
            <a:r>
              <a:rPr lang="en-US" sz="2000" dirty="0"/>
              <a:t>logging</a:t>
            </a:r>
            <a:r>
              <a:rPr lang="uk-UA" sz="2000" dirty="0"/>
              <a:t> для логування подій усіх рівнів, якщо це потрібно. Також можна визначити власні рівні важливості, змінюючи конфігурації, але зазвичай це не рекомендується, оскільки це може спричинити плутанину з журналами деяких сторонніх бібліотек.</a:t>
            </a:r>
            <a:endParaRPr lang="en-US" sz="2000" dirty="0"/>
          </a:p>
        </p:txBody>
      </p:sp>
    </p:spTree>
    <p:extLst>
      <p:ext uri="{BB962C8B-B14F-4D97-AF65-F5344CB8AC3E}">
        <p14:creationId xmlns:p14="http://schemas.microsoft.com/office/powerpoint/2010/main" val="835164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614" y="163286"/>
            <a:ext cx="11174186" cy="6013677"/>
          </a:xfrm>
        </p:spPr>
        <p:txBody>
          <a:bodyPr>
            <a:normAutofit/>
          </a:bodyPr>
          <a:lstStyle/>
          <a:p>
            <a:pPr marL="0" indent="0" algn="ctr">
              <a:buNone/>
            </a:pPr>
            <a:r>
              <a:rPr lang="ru-RU" sz="1600" b="1" dirty="0"/>
              <a:t>Основні конфігурації </a:t>
            </a:r>
          </a:p>
          <a:p>
            <a:pPr marL="0" indent="0">
              <a:buNone/>
            </a:pPr>
            <a:r>
              <a:rPr lang="ru-RU" sz="1600" dirty="0"/>
              <a:t>Метод </a:t>
            </a:r>
            <a:r>
              <a:rPr lang="ru-RU" sz="1600" b="1" i="1" dirty="0"/>
              <a:t>basicConfig() </a:t>
            </a:r>
            <a:r>
              <a:rPr lang="ru-RU" sz="1600" dirty="0"/>
              <a:t>для налаштування логування: </a:t>
            </a:r>
            <a:endParaRPr lang="en-US" sz="1600" dirty="0"/>
          </a:p>
          <a:p>
            <a:pPr marL="0" indent="0">
              <a:buNone/>
            </a:pPr>
            <a:r>
              <a:rPr lang="uk-UA" sz="1600" i="1" dirty="0"/>
              <a:t>“Модуль </a:t>
            </a:r>
            <a:r>
              <a:rPr lang="en-US" sz="1600" i="1" dirty="0"/>
              <a:t>logging</a:t>
            </a:r>
            <a:r>
              <a:rPr lang="uk-UA" sz="1600" i="1" dirty="0"/>
              <a:t> порушує стайл-гайд </a:t>
            </a:r>
            <a:r>
              <a:rPr lang="en-US" sz="1600" i="1" dirty="0"/>
              <a:t>PEP8 </a:t>
            </a:r>
            <a:r>
              <a:rPr lang="uk-UA" sz="1600" i="1" dirty="0"/>
              <a:t>і використовує правила іменування </a:t>
            </a:r>
            <a:r>
              <a:rPr lang="en-US" sz="1600" i="1" dirty="0" err="1"/>
              <a:t>camelCase</a:t>
            </a:r>
            <a:r>
              <a:rPr lang="en-US" sz="1600" i="1" dirty="0"/>
              <a:t>. </a:t>
            </a:r>
            <a:r>
              <a:rPr lang="uk-UA" sz="1600" i="1" dirty="0"/>
              <a:t>Це тому, що його було прийнято від </a:t>
            </a:r>
            <a:r>
              <a:rPr lang="en-US" sz="1600" i="1" dirty="0"/>
              <a:t>Log4j, </a:t>
            </a:r>
            <a:r>
              <a:rPr lang="uk-UA" sz="1600" i="1" dirty="0"/>
              <a:t>утиліти ведення журналу на </a:t>
            </a:r>
            <a:r>
              <a:rPr lang="en-US" sz="1600" i="1" dirty="0"/>
              <a:t>Java. </a:t>
            </a:r>
            <a:r>
              <a:rPr lang="uk-UA" sz="1600" i="1" dirty="0"/>
              <a:t>Це відома проблема в пакеті, але до того часу, коли було вирішено додати його до стандартної бібліотеки, воно вже було прийняте користувачами, і його зміна відповідно до вимог </a:t>
            </a:r>
            <a:r>
              <a:rPr lang="en-US" sz="1600" i="1" dirty="0"/>
              <a:t>PEP8 </a:t>
            </a:r>
            <a:r>
              <a:rPr lang="uk-UA" sz="1600" i="1" dirty="0"/>
              <a:t>призведе до проблем зі зворотною сумісністю ». </a:t>
            </a:r>
          </a:p>
          <a:p>
            <a:pPr marL="0" indent="0">
              <a:buNone/>
            </a:pPr>
            <a:endParaRPr lang="uk-UA" sz="1600" i="1" dirty="0"/>
          </a:p>
          <a:p>
            <a:pPr marL="0" indent="0">
              <a:buNone/>
            </a:pPr>
            <a:r>
              <a:rPr lang="uk-UA" sz="1600" dirty="0"/>
              <a:t>Деякі часто вживані параметри </a:t>
            </a:r>
            <a:r>
              <a:rPr lang="en-US" sz="1600" b="1" i="1" dirty="0" err="1"/>
              <a:t>basicConfig</a:t>
            </a:r>
            <a:r>
              <a:rPr lang="en-US" sz="1600" b="1" i="1" dirty="0"/>
              <a:t>() </a:t>
            </a:r>
            <a:r>
              <a:rPr lang="en-US" sz="1600" dirty="0"/>
              <a:t>:</a:t>
            </a:r>
          </a:p>
          <a:p>
            <a:r>
              <a:rPr lang="en-US" sz="1600" dirty="0"/>
              <a:t>level: </a:t>
            </a:r>
            <a:r>
              <a:rPr lang="uk-UA" sz="1600" dirty="0"/>
              <a:t>для кореневого </a:t>
            </a:r>
            <a:r>
              <a:rPr lang="en-US" sz="1600" dirty="0"/>
              <a:t>logger </a:t>
            </a:r>
            <a:r>
              <a:rPr lang="uk-UA" sz="1600" dirty="0"/>
              <a:t>встановлює специфічний рівень важливості</a:t>
            </a:r>
            <a:r>
              <a:rPr lang="en-US" sz="1600" dirty="0"/>
              <a:t>.</a:t>
            </a:r>
          </a:p>
          <a:p>
            <a:r>
              <a:rPr lang="en-US" sz="1600" dirty="0"/>
              <a:t>filename: </a:t>
            </a:r>
            <a:r>
              <a:rPr lang="uk-UA" sz="1600" dirty="0"/>
              <a:t>визначає файл</a:t>
            </a:r>
            <a:r>
              <a:rPr lang="en-US" sz="1600" dirty="0"/>
              <a:t>.</a:t>
            </a:r>
          </a:p>
          <a:p>
            <a:r>
              <a:rPr lang="en-US" sz="1600" dirty="0" err="1"/>
              <a:t>filemode</a:t>
            </a:r>
            <a:r>
              <a:rPr lang="en-US" sz="1600" dirty="0"/>
              <a:t>: </a:t>
            </a:r>
            <a:r>
              <a:rPr lang="uk-UA" sz="1600" dirty="0"/>
              <a:t>Якщо вказано ім'я файлу, файл відкривається в цьому режимі. За замовчуванням - </a:t>
            </a:r>
            <a:r>
              <a:rPr lang="en-US" sz="1600" dirty="0"/>
              <a:t>a, </a:t>
            </a:r>
            <a:r>
              <a:rPr lang="uk-UA" sz="1600" dirty="0"/>
              <a:t>що означає </a:t>
            </a:r>
            <a:r>
              <a:rPr lang="en-US" sz="1600" dirty="0"/>
              <a:t>append</a:t>
            </a:r>
            <a:r>
              <a:rPr lang="uk-UA" sz="1600" dirty="0"/>
              <a:t> </a:t>
            </a:r>
            <a:r>
              <a:rPr lang="en-US" sz="1600" dirty="0"/>
              <a:t>.</a:t>
            </a:r>
          </a:p>
          <a:p>
            <a:r>
              <a:rPr lang="en-US" sz="1600" dirty="0"/>
              <a:t>format: </a:t>
            </a:r>
            <a:r>
              <a:rPr lang="uk-UA" sz="1600" dirty="0"/>
              <a:t>Це формат повідомлення журналу </a:t>
            </a:r>
            <a:r>
              <a:rPr lang="en-US" sz="1600" dirty="0"/>
              <a:t>.</a:t>
            </a:r>
          </a:p>
          <a:p>
            <a:pPr marL="0" indent="0">
              <a:buNone/>
            </a:pPr>
            <a:r>
              <a:rPr lang="ru-RU" sz="1600" dirty="0"/>
              <a:t>За допомогою параметра </a:t>
            </a:r>
            <a:r>
              <a:rPr lang="en-US" sz="1600" dirty="0"/>
              <a:t>level </a:t>
            </a:r>
            <a:r>
              <a:rPr lang="ru-RU" sz="1600" dirty="0"/>
              <a:t>можна встановити, який рівень повідомлень журналу потрібно записати. </a:t>
            </a:r>
          </a:p>
          <a:p>
            <a:pPr marL="0" indent="0">
              <a:buNone/>
            </a:pPr>
            <a:r>
              <a:rPr lang="ru-RU" sz="1600" dirty="0"/>
              <a:t>Це можна зробити, передавши одну з констант, доступних у класі, що дозволить реєструвати всі виклики логера на цьому рівні або вище.</a:t>
            </a:r>
          </a:p>
          <a:p>
            <a:pPr marL="0" indent="0">
              <a:buNone/>
            </a:pPr>
            <a:r>
              <a:rPr lang="ru-RU" sz="1600" dirty="0"/>
              <a:t> Наприклад: </a:t>
            </a:r>
            <a:endParaRPr lang="en-US" sz="1600" dirty="0"/>
          </a:p>
          <a:p>
            <a:pPr marL="0" indent="0">
              <a:buNone/>
            </a:pPr>
            <a:endParaRPr lang="en-US" sz="1600" dirty="0"/>
          </a:p>
          <a:p>
            <a:pPr marL="0" indent="0">
              <a:buNone/>
            </a:pPr>
            <a:endParaRPr lang="ru-RU" sz="1600" i="1" dirty="0"/>
          </a:p>
          <a:p>
            <a:pPr marL="0" indent="0">
              <a:buNone/>
            </a:pPr>
            <a:endParaRPr lang="ru-RU" sz="1400" dirty="0"/>
          </a:p>
        </p:txBody>
      </p:sp>
      <p:sp>
        <p:nvSpPr>
          <p:cNvPr id="4" name="Rectangle 3"/>
          <p:cNvSpPr>
            <a:spLocks noChangeArrowheads="1"/>
          </p:cNvSpPr>
          <p:nvPr/>
        </p:nvSpPr>
        <p:spPr bwMode="auto">
          <a:xfrm>
            <a:off x="303199" y="5222856"/>
            <a:ext cx="3605474"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err="1">
                <a:ln>
                  <a:noFill/>
                </a:ln>
                <a:solidFill>
                  <a:srgbClr val="C792EA"/>
                </a:solidFill>
                <a:effectLst/>
                <a:latin typeface="JetBrains Mono"/>
                <a:cs typeface="Arial" pitchFamily="34" charset="0"/>
              </a:rPr>
              <a:t>import</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0" u="none" strike="noStrike" cap="none" normalizeH="0" baseline="0" dirty="0" err="1">
                <a:ln>
                  <a:noFill/>
                </a:ln>
                <a:solidFill>
                  <a:srgbClr val="C3CEE3"/>
                </a:solidFill>
                <a:effectLst/>
                <a:latin typeface="JetBrains Mono"/>
                <a:cs typeface="Arial" pitchFamily="34" charset="0"/>
              </a:rPr>
              <a:t>logging</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82AAFF"/>
                </a:solidFill>
                <a:effectLst/>
                <a:latin typeface="JetBrains Mono"/>
                <a:cs typeface="Arial" pitchFamily="34" charset="0"/>
              </a:rPr>
              <a:t>basicConfig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F78C6C"/>
                </a:solidFill>
                <a:effectLst/>
                <a:latin typeface="JetBrains Mono"/>
                <a:cs typeface="Arial" pitchFamily="34" charset="0"/>
              </a:rPr>
              <a:t>level</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C3CEE3"/>
                </a:solidFill>
                <a:effectLst/>
                <a:latin typeface="JetBrains Mono"/>
                <a:cs typeface="Arial" pitchFamily="34" charset="0"/>
              </a:rPr>
              <a:t>DEBUG</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82AAFF"/>
                </a:solidFill>
                <a:effectLst/>
                <a:latin typeface="JetBrains Mono"/>
                <a:cs typeface="Arial" pitchFamily="34" charset="0"/>
              </a:rPr>
              <a:t>debug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err="1">
                <a:ln>
                  <a:noFill/>
                </a:ln>
                <a:solidFill>
                  <a:srgbClr val="C3E88D"/>
                </a:solidFill>
                <a:effectLst/>
                <a:latin typeface="JetBrains Mono"/>
                <a:cs typeface="Arial" pitchFamily="34" charset="0"/>
              </a:rPr>
              <a:t>This</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will</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get</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logged</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0459" y="5872163"/>
            <a:ext cx="28479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578157" y="5222856"/>
            <a:ext cx="6453241" cy="369332"/>
          </a:xfrm>
          <a:prstGeom prst="rect">
            <a:avLst/>
          </a:prstGeom>
        </p:spPr>
        <p:txBody>
          <a:bodyPr wrap="none">
            <a:spAutoFit/>
          </a:bodyPr>
          <a:lstStyle/>
          <a:p>
            <a:r>
              <a:rPr lang="ru-RU" i="1" dirty="0"/>
              <a:t>Усі події на рівні DEBUG або вище тепер реєструватимуться. </a:t>
            </a:r>
          </a:p>
        </p:txBody>
      </p:sp>
    </p:spTree>
    <p:extLst>
      <p:ext uri="{BB962C8B-B14F-4D97-AF65-F5344CB8AC3E}">
        <p14:creationId xmlns:p14="http://schemas.microsoft.com/office/powerpoint/2010/main" val="1557041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buNone/>
            </a:pPr>
            <a:r>
              <a:rPr lang="ru-RU" sz="2000" dirty="0"/>
              <a:t>Для запису логу в файл, а не виведення на консоль, можна використовувати ім'я файлу (</a:t>
            </a:r>
            <a:r>
              <a:rPr lang="en-US" sz="2000" i="1" dirty="0"/>
              <a:t>filename</a:t>
            </a:r>
            <a:r>
              <a:rPr lang="en-US" sz="2000" dirty="0"/>
              <a:t>)</a:t>
            </a:r>
            <a:r>
              <a:rPr lang="ru-RU" sz="2000" dirty="0"/>
              <a:t> та режим</a:t>
            </a:r>
            <a:r>
              <a:rPr lang="en-US" sz="2000" dirty="0"/>
              <a:t> (</a:t>
            </a:r>
            <a:r>
              <a:rPr lang="en-US" sz="2000" i="1" dirty="0" err="1"/>
              <a:t>filemode</a:t>
            </a:r>
            <a:r>
              <a:rPr lang="en-US" sz="2000" dirty="0"/>
              <a:t>)</a:t>
            </a:r>
            <a:r>
              <a:rPr lang="ru-RU" sz="2000" dirty="0"/>
              <a:t>, </a:t>
            </a:r>
            <a:r>
              <a:rPr lang="uk-UA" sz="2000" dirty="0"/>
              <a:t>а також </a:t>
            </a:r>
            <a:r>
              <a:rPr lang="ru-RU" sz="2000" dirty="0"/>
              <a:t>визначити формат повідомлення, використовуючи </a:t>
            </a:r>
            <a:r>
              <a:rPr lang="en-US" sz="2000" dirty="0"/>
              <a:t>format</a:t>
            </a:r>
            <a:r>
              <a:rPr lang="ru-RU" sz="2000" dirty="0"/>
              <a:t>. </a:t>
            </a:r>
          </a:p>
          <a:p>
            <a:pPr marL="0" indent="0">
              <a:buNone/>
            </a:pPr>
            <a:endParaRPr lang="ru-RU" sz="2000" dirty="0"/>
          </a:p>
          <a:p>
            <a:pPr marL="0" indent="0">
              <a:buNone/>
            </a:pPr>
            <a:endParaRPr lang="ru-RU" sz="2000" dirty="0"/>
          </a:p>
          <a:p>
            <a:pPr marL="0" indent="0">
              <a:buNone/>
            </a:pPr>
            <a:endParaRPr lang="ru-RU" sz="2000" dirty="0"/>
          </a:p>
          <a:p>
            <a:pPr marL="0" indent="0">
              <a:buNone/>
            </a:pPr>
            <a:endParaRPr lang="ru-RU" sz="2000" dirty="0"/>
          </a:p>
          <a:p>
            <a:pPr marL="0" indent="0">
              <a:buNone/>
            </a:pPr>
            <a:endParaRPr lang="ru-RU" sz="2000" dirty="0"/>
          </a:p>
          <a:p>
            <a:pPr marL="0" indent="0">
              <a:buNone/>
            </a:pPr>
            <a:r>
              <a:rPr lang="uk-UA" sz="2000" dirty="0"/>
              <a:t>Повідомлення буде виглядати так, але буде записане у файл із назвою </a:t>
            </a:r>
            <a:r>
              <a:rPr lang="en-US" sz="2000" dirty="0"/>
              <a:t>app.log </a:t>
            </a:r>
            <a:r>
              <a:rPr lang="uk-UA" sz="2000" dirty="0"/>
              <a:t>замість консолі. </a:t>
            </a:r>
          </a:p>
          <a:p>
            <a:pPr marL="0" indent="0">
              <a:buNone/>
            </a:pPr>
            <a:r>
              <a:rPr lang="en-US" sz="2000" i="1" dirty="0" err="1"/>
              <a:t>filemode</a:t>
            </a:r>
            <a:r>
              <a:rPr lang="en-US" sz="2000" dirty="0"/>
              <a:t> </a:t>
            </a:r>
            <a:r>
              <a:rPr lang="uk-UA" sz="2000" dirty="0"/>
              <a:t>встановлено значення </a:t>
            </a:r>
            <a:r>
              <a:rPr lang="en-US" sz="2000" i="1" dirty="0"/>
              <a:t>w</a:t>
            </a:r>
            <a:r>
              <a:rPr lang="en-US" sz="2000" dirty="0"/>
              <a:t>, </a:t>
            </a:r>
            <a:r>
              <a:rPr lang="uk-UA" sz="2000" dirty="0"/>
              <a:t>що означає, що файл журналу відкривається в "режимі запису" кожного разу, коли викликається </a:t>
            </a:r>
            <a:r>
              <a:rPr lang="en-US" sz="2000" i="1" dirty="0" err="1"/>
              <a:t>basicConfig</a:t>
            </a:r>
            <a:r>
              <a:rPr lang="en-US" sz="2000" i="1" dirty="0"/>
              <a:t>()</a:t>
            </a:r>
            <a:r>
              <a:rPr lang="en-US" sz="2000" dirty="0"/>
              <a:t>, </a:t>
            </a:r>
            <a:r>
              <a:rPr lang="uk-UA" sz="2000" dirty="0"/>
              <a:t>і кожен запуск програми перепише файл. </a:t>
            </a:r>
            <a:endParaRPr lang="en-US" sz="2000" dirty="0"/>
          </a:p>
          <a:p>
            <a:pPr marL="0" indent="0">
              <a:buNone/>
            </a:pPr>
            <a:r>
              <a:rPr lang="uk-UA" sz="2000" dirty="0"/>
              <a:t>Конфігурацією за замовчуванням для режиму файлу є </a:t>
            </a:r>
            <a:r>
              <a:rPr lang="en-US" sz="2000" i="1" dirty="0"/>
              <a:t>a</a:t>
            </a:r>
            <a:r>
              <a:rPr lang="en-US" sz="2000" dirty="0"/>
              <a:t>, </a:t>
            </a:r>
            <a:r>
              <a:rPr lang="uk-UA" sz="2000" dirty="0"/>
              <a:t>тобто </a:t>
            </a:r>
            <a:r>
              <a:rPr lang="en-US" sz="2000" i="1" dirty="0"/>
              <a:t>append.</a:t>
            </a:r>
          </a:p>
          <a:p>
            <a:pPr marL="0" indent="0">
              <a:buNone/>
            </a:pPr>
            <a:endParaRPr lang="en-US" sz="2000" i="1" dirty="0"/>
          </a:p>
          <a:p>
            <a:pPr marL="0" indent="0">
              <a:buNone/>
            </a:pPr>
            <a:r>
              <a:rPr lang="uk-UA" sz="2000" dirty="0"/>
              <a:t>Слід зазначити, що виклик </a:t>
            </a:r>
            <a:r>
              <a:rPr lang="en-US" sz="2000" i="1" dirty="0" err="1"/>
              <a:t>basicConfig</a:t>
            </a:r>
            <a:r>
              <a:rPr lang="en-US" sz="2000" i="1" dirty="0"/>
              <a:t>() </a:t>
            </a:r>
            <a:r>
              <a:rPr lang="uk-UA" sz="2000" dirty="0"/>
              <a:t>для налаштування кореневого логера працює лише в тому випадку, якщо кореневий логер раніше не був налаштований. </a:t>
            </a:r>
          </a:p>
          <a:p>
            <a:pPr marL="0" indent="0">
              <a:buNone/>
            </a:pPr>
            <a:r>
              <a:rPr lang="uk-UA" sz="2000" dirty="0"/>
              <a:t>В основному цю функцію можна викликати лише один раз. </a:t>
            </a:r>
            <a:endParaRPr lang="ru-RU" sz="2000" i="1" dirty="0"/>
          </a:p>
        </p:txBody>
      </p:sp>
      <p:sp>
        <p:nvSpPr>
          <p:cNvPr id="4" name="Rectangle 3"/>
          <p:cNvSpPr>
            <a:spLocks noChangeArrowheads="1"/>
          </p:cNvSpPr>
          <p:nvPr/>
        </p:nvSpPr>
        <p:spPr bwMode="auto">
          <a:xfrm>
            <a:off x="186267" y="1037982"/>
            <a:ext cx="8568371"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err="1">
                <a:ln>
                  <a:noFill/>
                </a:ln>
                <a:solidFill>
                  <a:srgbClr val="C792EA"/>
                </a:solidFill>
                <a:effectLst/>
                <a:latin typeface="JetBrains Mono"/>
                <a:cs typeface="Arial" pitchFamily="34" charset="0"/>
              </a:rPr>
              <a:t>import</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0" u="none" strike="noStrike" cap="none" normalizeH="0" baseline="0" dirty="0" err="1">
                <a:ln>
                  <a:noFill/>
                </a:ln>
                <a:solidFill>
                  <a:srgbClr val="C3CEE3"/>
                </a:solidFill>
                <a:effectLst/>
                <a:latin typeface="JetBrains Mono"/>
                <a:cs typeface="Arial" pitchFamily="34" charset="0"/>
              </a:rPr>
              <a:t>logging</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82AAFF"/>
                </a:solidFill>
                <a:effectLst/>
                <a:latin typeface="JetBrains Mono"/>
                <a:cs typeface="Arial" pitchFamily="34" charset="0"/>
              </a:rPr>
              <a:t>basicConfig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F78C6C"/>
                </a:solidFill>
                <a:effectLst/>
                <a:latin typeface="JetBrains Mono"/>
                <a:cs typeface="Arial" pitchFamily="34" charset="0"/>
              </a:rPr>
              <a:t>filename</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'app.log'</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err="1">
                <a:ln>
                  <a:noFill/>
                </a:ln>
                <a:solidFill>
                  <a:srgbClr val="F78C6C"/>
                </a:solidFill>
                <a:effectLst/>
                <a:latin typeface="JetBrains Mono"/>
                <a:cs typeface="Arial" pitchFamily="34" charset="0"/>
              </a:rPr>
              <a:t>filemode</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'w'</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err="1">
                <a:ln>
                  <a:noFill/>
                </a:ln>
                <a:solidFill>
                  <a:srgbClr val="F78C6C"/>
                </a:solidFill>
                <a:effectLst/>
                <a:latin typeface="JetBrains Mono"/>
                <a:cs typeface="Arial" pitchFamily="34" charset="0"/>
              </a:rPr>
              <a:t>format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err="1">
                <a:ln>
                  <a:noFill/>
                </a:ln>
                <a:solidFill>
                  <a:srgbClr val="C3E88D"/>
                </a:solidFill>
                <a:effectLst/>
                <a:latin typeface="JetBrains Mono"/>
                <a:cs typeface="Arial" pitchFamily="34" charset="0"/>
              </a:rPr>
              <a:t>name</a:t>
            </a:r>
            <a:r>
              <a:rPr kumimoji="0" lang="ru-RU" sz="1400" b="0" i="0" u="none" strike="noStrike" cap="none" normalizeH="0" baseline="0" dirty="0">
                <a:ln>
                  <a:noFill/>
                </a:ln>
                <a:solidFill>
                  <a:srgbClr val="C3E88D"/>
                </a:solidFill>
                <a:effectLst/>
                <a:latin typeface="JetBrains Mono"/>
                <a:cs typeface="Arial" pitchFamily="34" charset="0"/>
              </a:rPr>
              <a:t>)s - %(</a:t>
            </a:r>
            <a:r>
              <a:rPr kumimoji="0" lang="ru-RU" sz="1400" b="0" i="0" u="none" strike="noStrike" cap="none" normalizeH="0" baseline="0" dirty="0" err="1">
                <a:ln>
                  <a:noFill/>
                </a:ln>
                <a:solidFill>
                  <a:srgbClr val="C3E88D"/>
                </a:solidFill>
                <a:effectLst/>
                <a:latin typeface="JetBrains Mono"/>
                <a:cs typeface="Arial" pitchFamily="34" charset="0"/>
              </a:rPr>
              <a:t>levelname</a:t>
            </a:r>
            <a:r>
              <a:rPr kumimoji="0" lang="ru-RU" sz="1400" b="0" i="0" u="none" strike="noStrike" cap="none" normalizeH="0" baseline="0" dirty="0">
                <a:ln>
                  <a:noFill/>
                </a:ln>
                <a:solidFill>
                  <a:srgbClr val="C3E88D"/>
                </a:solidFill>
                <a:effectLst/>
                <a:latin typeface="JetBrains Mono"/>
                <a:cs typeface="Arial" pitchFamily="34" charset="0"/>
              </a:rPr>
              <a:t>)s - %(</a:t>
            </a:r>
            <a:r>
              <a:rPr kumimoji="0" lang="ru-RU" sz="1400" b="0" i="0" u="none" strike="noStrike" cap="none" normalizeH="0" baseline="0" dirty="0" err="1">
                <a:ln>
                  <a:noFill/>
                </a:ln>
                <a:solidFill>
                  <a:srgbClr val="C3E88D"/>
                </a:solidFill>
                <a:effectLst/>
                <a:latin typeface="JetBrains Mono"/>
                <a:cs typeface="Arial" pitchFamily="34" charset="0"/>
              </a:rPr>
              <a:t>message</a:t>
            </a:r>
            <a:r>
              <a:rPr kumimoji="0" lang="ru-RU" sz="1400" b="0" i="0" u="none" strike="noStrike" cap="none" normalizeH="0" baseline="0" dirty="0">
                <a:ln>
                  <a:noFill/>
                </a:ln>
                <a:solidFill>
                  <a:srgbClr val="C3E88D"/>
                </a:solidFill>
                <a:effectLst/>
                <a:latin typeface="JetBrains Mono"/>
                <a:cs typeface="Arial" pitchFamily="34" charset="0"/>
              </a:rPr>
              <a:t>)s'</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82AAFF"/>
                </a:solidFill>
                <a:effectLst/>
                <a:latin typeface="JetBrains Mono"/>
                <a:cs typeface="Arial" pitchFamily="34" charset="0"/>
              </a:rPr>
              <a:t>warning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err="1">
                <a:ln>
                  <a:noFill/>
                </a:ln>
                <a:solidFill>
                  <a:srgbClr val="C3E88D"/>
                </a:solidFill>
                <a:effectLst/>
                <a:latin typeface="JetBrains Mono"/>
                <a:cs typeface="Arial" pitchFamily="34" charset="0"/>
              </a:rPr>
              <a:t>This</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will</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get</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logged</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to</a:t>
            </a:r>
            <a:r>
              <a:rPr kumimoji="0" lang="ru-RU" sz="1400" b="0" i="0" u="none" strike="noStrike" cap="none" normalizeH="0" baseline="0" dirty="0">
                <a:ln>
                  <a:noFill/>
                </a:ln>
                <a:solidFill>
                  <a:srgbClr val="C3E88D"/>
                </a:solidFill>
                <a:effectLst/>
                <a:latin typeface="JetBrains Mono"/>
                <a:cs typeface="Arial" pitchFamily="34" charset="0"/>
              </a:rPr>
              <a:t> a </a:t>
            </a:r>
            <a:r>
              <a:rPr kumimoji="0" lang="ru-RU" sz="1400" b="0" i="0" u="none" strike="noStrike" cap="none" normalizeH="0" baseline="0" dirty="0" err="1">
                <a:ln>
                  <a:noFill/>
                </a:ln>
                <a:solidFill>
                  <a:srgbClr val="C3E88D"/>
                </a:solidFill>
                <a:effectLst/>
                <a:latin typeface="JetBrains Mono"/>
                <a:cs typeface="Arial" pitchFamily="34" charset="0"/>
              </a:rPr>
              <a:t>file</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pic>
        <p:nvPicPr>
          <p:cNvPr id="6" name="Picture 5"/>
          <p:cNvPicPr>
            <a:picLocks noChangeAspect="1"/>
          </p:cNvPicPr>
          <p:nvPr/>
        </p:nvPicPr>
        <p:blipFill>
          <a:blip r:embed="rId2"/>
          <a:stretch>
            <a:fillRect/>
          </a:stretch>
        </p:blipFill>
        <p:spPr>
          <a:xfrm>
            <a:off x="186267" y="2292123"/>
            <a:ext cx="3657600" cy="314325"/>
          </a:xfrm>
          <a:prstGeom prst="rect">
            <a:avLst/>
          </a:prstGeom>
        </p:spPr>
      </p:pic>
    </p:spTree>
    <p:extLst>
      <p:ext uri="{BB962C8B-B14F-4D97-AF65-F5344CB8AC3E}">
        <p14:creationId xmlns:p14="http://schemas.microsoft.com/office/powerpoint/2010/main" val="1286713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lgn="ctr">
              <a:buNone/>
            </a:pPr>
            <a:r>
              <a:rPr lang="uk-UA" sz="2000" b="1" dirty="0"/>
              <a:t>Форматування вихідних даних </a:t>
            </a:r>
            <a:endParaRPr lang="en-US" sz="2000" b="1" dirty="0"/>
          </a:p>
          <a:p>
            <a:pPr marL="0" indent="0">
              <a:buNone/>
            </a:pPr>
            <a:r>
              <a:rPr lang="uk-UA" sz="2000" dirty="0"/>
              <a:t>Хоча можна передати будь-яку змінну, що може бути представлена у вигляді рядка з програми як в журнал, є деякі основні елементи, які вже є частиною </a:t>
            </a:r>
            <a:r>
              <a:rPr lang="en-US" sz="2000" i="1" dirty="0" err="1"/>
              <a:t>LogRecord</a:t>
            </a:r>
            <a:r>
              <a:rPr lang="en-US" sz="2000" dirty="0"/>
              <a:t> </a:t>
            </a:r>
            <a:r>
              <a:rPr lang="uk-UA" sz="2000" dirty="0"/>
              <a:t>і можуть бути легко додані до вихідного формату. </a:t>
            </a:r>
          </a:p>
          <a:p>
            <a:pPr marL="0" indent="0">
              <a:buNone/>
            </a:pPr>
            <a:r>
              <a:rPr lang="uk-UA" sz="2000" dirty="0"/>
              <a:t>Якщо необхідно записати ідентифікатор процесу (</a:t>
            </a:r>
            <a:r>
              <a:rPr lang="en-US" sz="2000" dirty="0"/>
              <a:t>process ID)</a:t>
            </a:r>
            <a:r>
              <a:rPr lang="uk-UA" sz="2000" dirty="0"/>
              <a:t> разом із рівнем та повідомленням, можна зробити щось подібне: </a:t>
            </a: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ru-RU" sz="2000" b="1" i="1" dirty="0"/>
              <a:t>format</a:t>
            </a:r>
            <a:r>
              <a:rPr lang="ru-RU" sz="2000" i="1" dirty="0"/>
              <a:t> </a:t>
            </a:r>
            <a:r>
              <a:rPr lang="ru-RU" sz="2000" dirty="0"/>
              <a:t>може приймати рядок з атрибутами </a:t>
            </a:r>
            <a:r>
              <a:rPr lang="ru-RU" sz="2000" i="1" dirty="0"/>
              <a:t>LogRecord</a:t>
            </a:r>
            <a:r>
              <a:rPr lang="ru-RU" sz="2000" dirty="0"/>
              <a:t> у будь-якій потрібній формі. </a:t>
            </a:r>
          </a:p>
          <a:p>
            <a:pPr marL="0" indent="0">
              <a:buNone/>
            </a:pPr>
            <a:r>
              <a:rPr lang="ru-RU" sz="2000" dirty="0"/>
              <a:t>Весь список доступних атрибутів можна знайти </a:t>
            </a:r>
            <a:r>
              <a:rPr lang="ru-RU" sz="2000" dirty="0">
                <a:hlinkClick r:id="rId2"/>
              </a:rPr>
              <a:t>тут</a:t>
            </a:r>
            <a:r>
              <a:rPr lang="ru-RU" sz="2000" dirty="0"/>
              <a:t>. </a:t>
            </a:r>
          </a:p>
          <a:p>
            <a:pPr marL="0" indent="0">
              <a:buNone/>
            </a:pPr>
            <a:endParaRPr lang="ru-RU" sz="2000" dirty="0"/>
          </a:p>
          <a:p>
            <a:pPr marL="0" indent="0">
              <a:buNone/>
            </a:pPr>
            <a:r>
              <a:rPr lang="ru-RU" sz="2000" dirty="0"/>
              <a:t>Наприклад можна додати інформацію про дату та час: </a:t>
            </a:r>
            <a:endParaRPr lang="en-US" sz="2000" dirty="0"/>
          </a:p>
          <a:p>
            <a:pPr marL="0" indent="0">
              <a:buNone/>
            </a:pPr>
            <a:endParaRPr lang="en-US" sz="2000" dirty="0"/>
          </a:p>
        </p:txBody>
      </p:sp>
      <p:sp>
        <p:nvSpPr>
          <p:cNvPr id="2" name="Rectangle 1"/>
          <p:cNvSpPr>
            <a:spLocks noChangeArrowheads="1"/>
          </p:cNvSpPr>
          <p:nvPr/>
        </p:nvSpPr>
        <p:spPr bwMode="auto">
          <a:xfrm>
            <a:off x="233083" y="2270629"/>
            <a:ext cx="5947462"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err="1">
                <a:ln>
                  <a:noFill/>
                </a:ln>
                <a:solidFill>
                  <a:srgbClr val="C792EA"/>
                </a:solidFill>
                <a:effectLst/>
                <a:latin typeface="JetBrains Mono"/>
                <a:cs typeface="Arial" pitchFamily="34" charset="0"/>
              </a:rPr>
              <a:t>import</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0" u="none" strike="noStrike" cap="none" normalizeH="0" baseline="0" dirty="0" err="1">
                <a:ln>
                  <a:noFill/>
                </a:ln>
                <a:solidFill>
                  <a:srgbClr val="C3CEE3"/>
                </a:solidFill>
                <a:effectLst/>
                <a:latin typeface="JetBrains Mono"/>
                <a:cs typeface="Arial" pitchFamily="34" charset="0"/>
              </a:rPr>
              <a:t>logging</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82AAFF"/>
                </a:solidFill>
                <a:effectLst/>
                <a:latin typeface="JetBrains Mono"/>
                <a:cs typeface="Arial" pitchFamily="34" charset="0"/>
              </a:rPr>
              <a:t>basicConfig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F78C6C"/>
                </a:solidFill>
                <a:effectLst/>
                <a:latin typeface="JetBrains Mono"/>
                <a:cs typeface="Arial" pitchFamily="34" charset="0"/>
              </a:rPr>
              <a:t>format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err="1">
                <a:ln>
                  <a:noFill/>
                </a:ln>
                <a:solidFill>
                  <a:srgbClr val="C3E88D"/>
                </a:solidFill>
                <a:effectLst/>
                <a:latin typeface="JetBrains Mono"/>
                <a:cs typeface="Arial" pitchFamily="34" charset="0"/>
              </a:rPr>
              <a:t>process</a:t>
            </a:r>
            <a:r>
              <a:rPr kumimoji="0" lang="ru-RU" sz="1400" b="0" i="0" u="none" strike="noStrike" cap="none" normalizeH="0" baseline="0" dirty="0">
                <a:ln>
                  <a:noFill/>
                </a:ln>
                <a:solidFill>
                  <a:srgbClr val="C3E88D"/>
                </a:solidFill>
                <a:effectLst/>
                <a:latin typeface="JetBrains Mono"/>
                <a:cs typeface="Arial" pitchFamily="34" charset="0"/>
              </a:rPr>
              <a:t>)d-%(</a:t>
            </a:r>
            <a:r>
              <a:rPr kumimoji="0" lang="ru-RU" sz="1400" b="0" i="0" u="none" strike="noStrike" cap="none" normalizeH="0" baseline="0" dirty="0" err="1">
                <a:ln>
                  <a:noFill/>
                </a:ln>
                <a:solidFill>
                  <a:srgbClr val="C3E88D"/>
                </a:solidFill>
                <a:effectLst/>
                <a:latin typeface="JetBrains Mono"/>
                <a:cs typeface="Arial" pitchFamily="34" charset="0"/>
              </a:rPr>
              <a:t>levelname</a:t>
            </a:r>
            <a:r>
              <a:rPr kumimoji="0" lang="ru-RU" sz="1400" b="0" i="0" u="none" strike="noStrike" cap="none" normalizeH="0" baseline="0" dirty="0">
                <a:ln>
                  <a:noFill/>
                </a:ln>
                <a:solidFill>
                  <a:srgbClr val="C3E88D"/>
                </a:solidFill>
                <a:effectLst/>
                <a:latin typeface="JetBrains Mono"/>
                <a:cs typeface="Arial" pitchFamily="34" charset="0"/>
              </a:rPr>
              <a:t>)s-%(</a:t>
            </a:r>
            <a:r>
              <a:rPr kumimoji="0" lang="ru-RU" sz="1400" b="0" i="0" u="none" strike="noStrike" cap="none" normalizeH="0" baseline="0" dirty="0" err="1">
                <a:ln>
                  <a:noFill/>
                </a:ln>
                <a:solidFill>
                  <a:srgbClr val="C3E88D"/>
                </a:solidFill>
                <a:effectLst/>
                <a:latin typeface="JetBrains Mono"/>
                <a:cs typeface="Arial" pitchFamily="34" charset="0"/>
              </a:rPr>
              <a:t>message</a:t>
            </a:r>
            <a:r>
              <a:rPr kumimoji="0" lang="ru-RU" sz="1400" b="0" i="0" u="none" strike="noStrike" cap="none" normalizeH="0" baseline="0" dirty="0">
                <a:ln>
                  <a:noFill/>
                </a:ln>
                <a:solidFill>
                  <a:srgbClr val="C3E88D"/>
                </a:solidFill>
                <a:effectLst/>
                <a:latin typeface="JetBrains Mono"/>
                <a:cs typeface="Arial" pitchFamily="34" charset="0"/>
              </a:rPr>
              <a:t>)s'</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82AAFF"/>
                </a:solidFill>
                <a:effectLst/>
                <a:latin typeface="JetBrains Mono"/>
                <a:cs typeface="Arial" pitchFamily="34" charset="0"/>
              </a:rPr>
              <a:t>warning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err="1">
                <a:ln>
                  <a:noFill/>
                </a:ln>
                <a:solidFill>
                  <a:srgbClr val="C3E88D"/>
                </a:solidFill>
                <a:effectLst/>
                <a:latin typeface="JetBrains Mono"/>
                <a:cs typeface="Arial" pitchFamily="34" charset="0"/>
              </a:rPr>
              <a:t>This</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is</a:t>
            </a:r>
            <a:r>
              <a:rPr kumimoji="0" lang="ru-RU" sz="1400" b="0" i="0" u="none" strike="noStrike" cap="none" normalizeH="0" baseline="0" dirty="0">
                <a:ln>
                  <a:noFill/>
                </a:ln>
                <a:solidFill>
                  <a:srgbClr val="C3E88D"/>
                </a:solidFill>
                <a:effectLst/>
                <a:latin typeface="JetBrains Mono"/>
                <a:cs typeface="Arial" pitchFamily="34" charset="0"/>
              </a:rPr>
              <a:t> a </a:t>
            </a:r>
            <a:r>
              <a:rPr kumimoji="0" lang="ru-RU" sz="1400" b="0" i="0" u="none" strike="noStrike" cap="none" normalizeH="0" baseline="0" dirty="0" err="1">
                <a:ln>
                  <a:noFill/>
                </a:ln>
                <a:solidFill>
                  <a:srgbClr val="C3E88D"/>
                </a:solidFill>
                <a:effectLst/>
                <a:latin typeface="JetBrains Mono"/>
                <a:cs typeface="Arial" pitchFamily="34" charset="0"/>
              </a:rPr>
              <a:t>Warning</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3546" y="2890622"/>
            <a:ext cx="2962275"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a:spLocks noChangeArrowheads="1"/>
          </p:cNvSpPr>
          <p:nvPr/>
        </p:nvSpPr>
        <p:spPr bwMode="auto">
          <a:xfrm>
            <a:off x="186267" y="5077262"/>
            <a:ext cx="6410729"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import </a:t>
            </a:r>
            <a:r>
              <a:rPr kumimoji="0" lang="ru-RU" sz="1400" b="0" i="0" u="none" strike="noStrike" cap="none" normalizeH="0" baseline="0" dirty="0">
                <a:ln>
                  <a:noFill/>
                </a:ln>
                <a:solidFill>
                  <a:srgbClr val="C3CEE3"/>
                </a:solidFill>
                <a:effectLst/>
                <a:latin typeface="JetBrains Mono"/>
                <a:cs typeface="Arial" pitchFamily="34" charset="0"/>
              </a:rPr>
              <a:t>logging</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logging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82AAFF"/>
                </a:solidFill>
                <a:effectLst/>
                <a:latin typeface="JetBrains Mono"/>
                <a:cs typeface="Arial" pitchFamily="34" charset="0"/>
              </a:rPr>
              <a:t>basicConfig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format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'%(asctime)s - %(message)s'</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level</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logging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INFO</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logging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82AAFF"/>
                </a:solidFill>
                <a:effectLst/>
                <a:latin typeface="JetBrains Mono"/>
                <a:cs typeface="Arial" pitchFamily="34" charset="0"/>
              </a:rPr>
              <a:t>info</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'Admin logged in'</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7540" y="5793244"/>
            <a:ext cx="377190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825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buNone/>
            </a:pPr>
            <a:r>
              <a:rPr lang="en-US" sz="2000" b="1" i="1" dirty="0"/>
              <a:t>%(</a:t>
            </a:r>
            <a:r>
              <a:rPr lang="en-US" sz="2000" b="1" i="1" dirty="0" err="1"/>
              <a:t>asctime</a:t>
            </a:r>
            <a:r>
              <a:rPr lang="en-US" sz="2000" b="1" i="1" dirty="0"/>
              <a:t>)s </a:t>
            </a:r>
            <a:r>
              <a:rPr lang="uk-UA" sz="2000" b="1" i="1" dirty="0"/>
              <a:t> </a:t>
            </a:r>
            <a:r>
              <a:rPr lang="uk-UA" sz="2000" dirty="0"/>
              <a:t>додає час створення </a:t>
            </a:r>
            <a:r>
              <a:rPr lang="en-US" sz="2000" i="1" dirty="0" err="1"/>
              <a:t>LogRecord</a:t>
            </a:r>
            <a:r>
              <a:rPr lang="en-US" sz="2000" dirty="0"/>
              <a:t>. </a:t>
            </a:r>
            <a:r>
              <a:rPr lang="uk-UA" sz="2000" dirty="0"/>
              <a:t>Формат можна змінити за допомогою атрибута </a:t>
            </a:r>
            <a:r>
              <a:rPr lang="en-US" sz="2000" b="1" i="1" dirty="0" err="1"/>
              <a:t>datefmt</a:t>
            </a:r>
            <a:r>
              <a:rPr lang="en-US" sz="2000" dirty="0"/>
              <a:t>, </a:t>
            </a:r>
            <a:r>
              <a:rPr lang="uk-UA" sz="2000" dirty="0"/>
              <a:t>який використовує ту саму мову форматування, що і функції форматування в модулі </a:t>
            </a:r>
            <a:r>
              <a:rPr lang="en-US" sz="2000" b="1" i="1" dirty="0" err="1"/>
              <a:t>datetime</a:t>
            </a:r>
            <a:r>
              <a:rPr lang="en-US" sz="2000" dirty="0"/>
              <a:t>, </a:t>
            </a:r>
            <a:r>
              <a:rPr lang="uk-UA" sz="2000" dirty="0"/>
              <a:t>наприклад </a:t>
            </a:r>
            <a:r>
              <a:rPr lang="en-US" sz="2000" b="1" i="1" dirty="0" err="1"/>
              <a:t>time.strftime</a:t>
            </a:r>
            <a:r>
              <a:rPr lang="en-US" sz="2000" b="1" i="1" dirty="0"/>
              <a:t>()</a:t>
            </a:r>
            <a:r>
              <a:rPr lang="en-US" sz="2000" dirty="0"/>
              <a:t>: </a:t>
            </a:r>
          </a:p>
          <a:p>
            <a:pPr marL="0" indent="0">
              <a:buNone/>
            </a:pPr>
            <a:endParaRPr lang="en-US" sz="2000" dirty="0"/>
          </a:p>
          <a:p>
            <a:pPr marL="0" indent="0">
              <a:buNone/>
            </a:pPr>
            <a:endParaRPr lang="en-US" sz="2000" dirty="0"/>
          </a:p>
          <a:p>
            <a:pPr marL="0" indent="0">
              <a:buNone/>
            </a:pPr>
            <a:endParaRPr lang="en-US" sz="2000" dirty="0"/>
          </a:p>
          <a:p>
            <a:pPr marL="0" indent="0">
              <a:buNone/>
            </a:pPr>
            <a:r>
              <a:rPr lang="uk-UA" sz="2000" dirty="0"/>
              <a:t>Інструкцію можна знайти </a:t>
            </a:r>
            <a:r>
              <a:rPr lang="uk-UA" sz="2000" dirty="0">
                <a:hlinkClick r:id="rId2"/>
              </a:rPr>
              <a:t>тут</a:t>
            </a:r>
            <a:endParaRPr lang="en-US" sz="2000" dirty="0"/>
          </a:p>
          <a:p>
            <a:pPr marL="0" indent="0">
              <a:buNone/>
            </a:pPr>
            <a:endParaRPr lang="en-US" sz="2000" dirty="0"/>
          </a:p>
        </p:txBody>
      </p:sp>
      <p:sp>
        <p:nvSpPr>
          <p:cNvPr id="2" name="Rectangle 1"/>
          <p:cNvSpPr>
            <a:spLocks noChangeArrowheads="1"/>
          </p:cNvSpPr>
          <p:nvPr/>
        </p:nvSpPr>
        <p:spPr bwMode="auto">
          <a:xfrm>
            <a:off x="259976" y="1257618"/>
            <a:ext cx="7568097"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a:ln>
                  <a:noFill/>
                </a:ln>
                <a:solidFill>
                  <a:srgbClr val="C792EA"/>
                </a:solidFill>
                <a:effectLst/>
                <a:latin typeface="JetBrains Mono"/>
                <a:cs typeface="Arial" pitchFamily="34" charset="0"/>
              </a:rPr>
              <a:t>import </a:t>
            </a:r>
            <a:r>
              <a:rPr kumimoji="0" lang="ru-RU" sz="1400" b="0" i="0" u="none" strike="noStrike" cap="none" normalizeH="0" baseline="0">
                <a:ln>
                  <a:noFill/>
                </a:ln>
                <a:solidFill>
                  <a:srgbClr val="C3CEE3"/>
                </a:solidFill>
                <a:effectLst/>
                <a:latin typeface="JetBrains Mono"/>
                <a:cs typeface="Arial" pitchFamily="34" charset="0"/>
              </a:rPr>
              <a:t>logging</a:t>
            </a:r>
            <a:br>
              <a:rPr kumimoji="0" lang="ru-RU" sz="1400" b="0" i="0" u="none" strike="noStrike" cap="none" normalizeH="0" baseline="0">
                <a:ln>
                  <a:noFill/>
                </a:ln>
                <a:solidFill>
                  <a:srgbClr val="C3CEE3"/>
                </a:solidFill>
                <a:effectLst/>
                <a:latin typeface="JetBrains Mono"/>
                <a:cs typeface="Arial" pitchFamily="34" charset="0"/>
              </a:rPr>
            </a:br>
            <a:br>
              <a:rPr kumimoji="0" lang="ru-RU" sz="1400" b="0" i="0" u="none" strike="noStrike" cap="none" normalizeH="0" baseline="0">
                <a:ln>
                  <a:noFill/>
                </a:ln>
                <a:solidFill>
                  <a:srgbClr val="C3CEE3"/>
                </a:solidFill>
                <a:effectLst/>
                <a:latin typeface="JetBrains Mono"/>
                <a:cs typeface="Arial" pitchFamily="34" charset="0"/>
              </a:rPr>
            </a:br>
            <a:r>
              <a:rPr kumimoji="0" lang="ru-RU" sz="1400" b="0" i="0" u="none" strike="noStrike" cap="none" normalizeH="0" baseline="0">
                <a:ln>
                  <a:noFill/>
                </a:ln>
                <a:solidFill>
                  <a:srgbClr val="C3CEE3"/>
                </a:solidFill>
                <a:effectLst/>
                <a:latin typeface="JetBrains Mono"/>
                <a:cs typeface="Arial" pitchFamily="34" charset="0"/>
              </a:rPr>
              <a:t>logging</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82AAFF"/>
                </a:solidFill>
                <a:effectLst/>
                <a:latin typeface="JetBrains Mono"/>
                <a:cs typeface="Arial" pitchFamily="34" charset="0"/>
              </a:rPr>
              <a:t>basicConfig</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F78C6C"/>
                </a:solidFill>
                <a:effectLst/>
                <a:latin typeface="JetBrains Mono"/>
                <a:cs typeface="Arial" pitchFamily="34" charset="0"/>
              </a:rPr>
              <a:t>format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'%(asctime)s - %(message)s'</a:t>
            </a:r>
            <a:r>
              <a:rPr kumimoji="0" lang="ru-RU" sz="1400" b="0" i="0" u="none" strike="noStrike" cap="none" normalizeH="0" baseline="0">
                <a:ln>
                  <a:noFill/>
                </a:ln>
                <a:solidFill>
                  <a:srgbClr val="89DDFF"/>
                </a:solidFill>
                <a:effectLst/>
                <a:latin typeface="JetBrains Mono"/>
                <a:cs typeface="Arial" pitchFamily="34" charset="0"/>
              </a:rPr>
              <a:t>, </a:t>
            </a:r>
            <a:r>
              <a:rPr kumimoji="0" lang="ru-RU" sz="1400" b="0" i="0" u="none" strike="noStrike" cap="none" normalizeH="0" baseline="0">
                <a:ln>
                  <a:noFill/>
                </a:ln>
                <a:solidFill>
                  <a:srgbClr val="F78C6C"/>
                </a:solidFill>
                <a:effectLst/>
                <a:latin typeface="JetBrains Mono"/>
                <a:cs typeface="Arial" pitchFamily="34" charset="0"/>
              </a:rPr>
              <a:t>datefmt</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'%d-%b-%y %H:%M:%S'</a:t>
            </a:r>
            <a:r>
              <a:rPr kumimoji="0" lang="ru-RU" sz="1400" b="0" i="0" u="none" strike="noStrike" cap="none" normalizeH="0" baseline="0">
                <a:ln>
                  <a:noFill/>
                </a:ln>
                <a:solidFill>
                  <a:srgbClr val="89DDFF"/>
                </a:solidFill>
                <a:effectLst/>
                <a:latin typeface="JetBrains Mono"/>
                <a:cs typeface="Arial" pitchFamily="34" charset="0"/>
              </a:rPr>
              <a:t>)</a:t>
            </a:r>
            <a:br>
              <a:rPr kumimoji="0" lang="ru-RU" sz="1400" b="0" i="0" u="none" strike="noStrike" cap="none" normalizeH="0" baseline="0">
                <a:ln>
                  <a:noFill/>
                </a:ln>
                <a:solidFill>
                  <a:srgbClr val="89DDFF"/>
                </a:solidFill>
                <a:effectLst/>
                <a:latin typeface="JetBrains Mono"/>
                <a:cs typeface="Arial" pitchFamily="34" charset="0"/>
              </a:rPr>
            </a:br>
            <a:r>
              <a:rPr kumimoji="0" lang="ru-RU" sz="1400" b="0" i="0" u="none" strike="noStrike" cap="none" normalizeH="0" baseline="0">
                <a:ln>
                  <a:noFill/>
                </a:ln>
                <a:solidFill>
                  <a:srgbClr val="C3CEE3"/>
                </a:solidFill>
                <a:effectLst/>
                <a:latin typeface="JetBrains Mono"/>
                <a:cs typeface="Arial" pitchFamily="34" charset="0"/>
              </a:rPr>
              <a:t>logging</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82AAFF"/>
                </a:solidFill>
                <a:effectLst/>
                <a:latin typeface="JetBrains Mono"/>
                <a:cs typeface="Arial" pitchFamily="34" charset="0"/>
              </a:rPr>
              <a:t>warning</a:t>
            </a:r>
            <a:r>
              <a:rPr kumimoji="0" lang="ru-RU" sz="1400" b="0" i="0" u="none" strike="noStrike" cap="none" normalizeH="0" baseline="0">
                <a:ln>
                  <a:noFill/>
                </a:ln>
                <a:solidFill>
                  <a:srgbClr val="89DDFF"/>
                </a:solidFill>
                <a:effectLst/>
                <a:latin typeface="JetBrains Mono"/>
                <a:cs typeface="Arial" pitchFamily="34" charset="0"/>
              </a:rPr>
              <a:t>(</a:t>
            </a:r>
            <a:r>
              <a:rPr kumimoji="0" lang="ru-RU" sz="1400" b="0" i="0" u="none" strike="noStrike" cap="none" normalizeH="0" baseline="0">
                <a:ln>
                  <a:noFill/>
                </a:ln>
                <a:solidFill>
                  <a:srgbClr val="C3E88D"/>
                </a:solidFill>
                <a:effectLst/>
                <a:latin typeface="JetBrains Mono"/>
                <a:cs typeface="Arial" pitchFamily="34" charset="0"/>
              </a:rPr>
              <a:t>'Admin logged out'</a:t>
            </a:r>
            <a:r>
              <a:rPr kumimoji="0" lang="ru-RU" sz="1400" b="0" i="0" u="none" strike="noStrike" cap="none" normalizeH="0" baseline="0">
                <a:ln>
                  <a:noFill/>
                </a:ln>
                <a:solidFill>
                  <a:srgbClr val="89DDFF"/>
                </a:solidFill>
                <a:effectLst/>
                <a:latin typeface="JetBrains Mono"/>
                <a:cs typeface="Arial" pitchFamily="34" charset="0"/>
              </a:rPr>
              <a:t>)</a:t>
            </a:r>
            <a:endParaRPr kumimoji="0" lang="ru-RU" sz="3200" b="0" i="0" u="none" strike="noStrike" cap="none" normalizeH="0" baseline="0">
              <a:ln>
                <a:noFill/>
              </a:ln>
              <a:solidFill>
                <a:schemeClr val="tx1"/>
              </a:solidFill>
              <a:effectLst/>
              <a:latin typeface="Arial" pitchFamily="34" charset="0"/>
              <a:cs typeface="Arial"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5074" y="1745000"/>
            <a:ext cx="336232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337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3" y="244929"/>
            <a:ext cx="11527971" cy="6302828"/>
          </a:xfrm>
        </p:spPr>
        <p:txBody>
          <a:bodyPr>
            <a:normAutofit/>
          </a:bodyPr>
          <a:lstStyle/>
          <a:p>
            <a:pPr marL="0" indent="0" algn="ctr">
              <a:buNone/>
            </a:pPr>
            <a:r>
              <a:rPr lang="uk-UA" sz="1800" b="1" dirty="0"/>
              <a:t>Логування даних</a:t>
            </a:r>
            <a:endParaRPr lang="en-US" sz="1800" b="1" dirty="0"/>
          </a:p>
          <a:p>
            <a:pPr marL="0" indent="0">
              <a:buNone/>
            </a:pPr>
            <a:r>
              <a:rPr lang="uk-UA" sz="1600" dirty="0"/>
              <a:t>У більшості випадків необхідно включити динамічну інформацію з програми до логів. </a:t>
            </a:r>
          </a:p>
          <a:p>
            <a:pPr marL="0" indent="0">
              <a:buNone/>
            </a:pPr>
            <a:r>
              <a:rPr lang="uk-UA" sz="1600" dirty="0"/>
              <a:t>Методи логів приймають рядок як аргумент, і може здатися природним відформатувати рядок із змінними даними в окремому рядку та передати його методу журналу. Але це також можна зробити безпосередньо, використовуючи рядок формату для повідомлення та додаючи дані змінної як аргументи. Наприклад: </a:t>
            </a:r>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r>
              <a:rPr lang="en-US" sz="1600" dirty="0"/>
              <a:t>f-</a:t>
            </a:r>
            <a:r>
              <a:rPr lang="uk-UA" sz="1600" dirty="0"/>
              <a:t>рядки,</a:t>
            </a:r>
            <a:r>
              <a:rPr lang="en-US" sz="1600" dirty="0"/>
              <a:t> </a:t>
            </a:r>
            <a:r>
              <a:rPr lang="uk-UA" sz="1600" dirty="0"/>
              <a:t>є чудовим способом форматування рядків, оскільки вони можуть допомогти зробити форматування коротким і легким для читання: </a:t>
            </a:r>
            <a:endParaRPr lang="en-US" sz="1600" dirty="0"/>
          </a:p>
          <a:p>
            <a:pPr marL="0" indent="0">
              <a:buNone/>
            </a:pPr>
            <a:endParaRPr lang="en-US" sz="1600" dirty="0"/>
          </a:p>
          <a:p>
            <a:pPr marL="0" indent="0">
              <a:buNone/>
            </a:pPr>
            <a:endParaRPr lang="ru-RU" sz="1600" dirty="0"/>
          </a:p>
        </p:txBody>
      </p:sp>
      <p:sp>
        <p:nvSpPr>
          <p:cNvPr id="4" name="Rectangle 3"/>
          <p:cNvSpPr>
            <a:spLocks noChangeArrowheads="1"/>
          </p:cNvSpPr>
          <p:nvPr/>
        </p:nvSpPr>
        <p:spPr bwMode="auto">
          <a:xfrm>
            <a:off x="341619" y="1893782"/>
            <a:ext cx="3857146" cy="132343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err="1">
                <a:ln>
                  <a:noFill/>
                </a:ln>
                <a:solidFill>
                  <a:srgbClr val="C792EA"/>
                </a:solidFill>
                <a:effectLst/>
                <a:latin typeface="JetBrains Mono"/>
                <a:cs typeface="Arial" pitchFamily="34" charset="0"/>
              </a:rPr>
              <a:t>import</a:t>
            </a:r>
            <a:r>
              <a:rPr kumimoji="0" lang="ru-RU" sz="1600" b="0" i="1" u="none" strike="noStrike" cap="none" normalizeH="0" baseline="0" dirty="0">
                <a:ln>
                  <a:noFill/>
                </a:ln>
                <a:solidFill>
                  <a:srgbClr val="C792EA"/>
                </a:solidFill>
                <a:effectLst/>
                <a:latin typeface="JetBrains Mono"/>
                <a:cs typeface="Arial" pitchFamily="34" charset="0"/>
              </a:rPr>
              <a:t> </a:t>
            </a:r>
            <a:r>
              <a:rPr kumimoji="0" lang="ru-RU" sz="1600" b="0" i="0" u="none" strike="noStrike" cap="none" normalizeH="0" baseline="0" dirty="0" err="1">
                <a:ln>
                  <a:noFill/>
                </a:ln>
                <a:solidFill>
                  <a:srgbClr val="C3CEE3"/>
                </a:solidFill>
                <a:effectLst/>
                <a:latin typeface="JetBrains Mono"/>
                <a:cs typeface="Arial" pitchFamily="34" charset="0"/>
              </a:rPr>
              <a:t>logging</a:t>
            </a:r>
            <a:br>
              <a:rPr kumimoji="0" lang="ru-RU" sz="1600" b="0" i="0" u="none" strike="noStrike" cap="none" normalizeH="0" baseline="0" dirty="0">
                <a:ln>
                  <a:noFill/>
                </a:ln>
                <a:solidFill>
                  <a:srgbClr val="C3CEE3"/>
                </a:solidFill>
                <a:effectLst/>
                <a:latin typeface="JetBrains Mono"/>
                <a:cs typeface="Arial" pitchFamily="34" charset="0"/>
              </a:rPr>
            </a:br>
            <a:br>
              <a:rPr kumimoji="0" lang="ru-RU" sz="1600" b="0" i="0" u="none" strike="noStrike" cap="none" normalizeH="0" baseline="0" dirty="0">
                <a:ln>
                  <a:noFill/>
                </a:ln>
                <a:solidFill>
                  <a:srgbClr val="C3CEE3"/>
                </a:solidFill>
                <a:effectLst/>
                <a:latin typeface="JetBrains Mono"/>
                <a:cs typeface="Arial" pitchFamily="34" charset="0"/>
              </a:rPr>
            </a:br>
            <a:r>
              <a:rPr kumimoji="0" lang="ru-RU" sz="1600" b="0" i="0" u="none" strike="noStrike" cap="none" normalizeH="0" baseline="0" dirty="0" err="1">
                <a:ln>
                  <a:noFill/>
                </a:ln>
                <a:solidFill>
                  <a:srgbClr val="C3CEE3"/>
                </a:solidFill>
                <a:effectLst/>
                <a:latin typeface="JetBrains Mono"/>
                <a:cs typeface="Arial" pitchFamily="34" charset="0"/>
              </a:rPr>
              <a:t>name</a:t>
            </a:r>
            <a:r>
              <a:rPr kumimoji="0" lang="ru-RU" sz="1600" b="0" i="0" u="none" strike="noStrike" cap="none" normalizeH="0" baseline="0" dirty="0">
                <a:ln>
                  <a:noFill/>
                </a:ln>
                <a:solidFill>
                  <a:srgbClr val="C3CEE3"/>
                </a:solidFill>
                <a:effectLst/>
                <a:latin typeface="JetBrains Mono"/>
                <a:cs typeface="Arial" pitchFamily="34" charset="0"/>
              </a:rPr>
              <a:t>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C3E88D"/>
                </a:solidFill>
                <a:effectLst/>
                <a:latin typeface="JetBrains Mono"/>
                <a:cs typeface="Arial" pitchFamily="34" charset="0"/>
              </a:rPr>
              <a:t>'</a:t>
            </a:r>
            <a:r>
              <a:rPr kumimoji="0" lang="ru-RU" sz="1600" b="0" i="0" u="none" strike="noStrike" cap="none" normalizeH="0" baseline="0" dirty="0" err="1">
                <a:ln>
                  <a:noFill/>
                </a:ln>
                <a:solidFill>
                  <a:srgbClr val="C3E88D"/>
                </a:solidFill>
                <a:effectLst/>
                <a:latin typeface="JetBrains Mono"/>
                <a:cs typeface="Arial" pitchFamily="34" charset="0"/>
              </a:rPr>
              <a:t>John</a:t>
            </a:r>
            <a:r>
              <a:rPr kumimoji="0" lang="ru-RU" sz="1600" b="0" i="0" u="none" strike="noStrike" cap="none" normalizeH="0" baseline="0" dirty="0">
                <a:ln>
                  <a:noFill/>
                </a:ln>
                <a:solidFill>
                  <a:srgbClr val="C3E88D"/>
                </a:solidFill>
                <a:effectLst/>
                <a:latin typeface="JetBrains Mono"/>
                <a:cs typeface="Arial" pitchFamily="34" charset="0"/>
              </a:rPr>
              <a:t>'</a:t>
            </a:r>
            <a:br>
              <a:rPr kumimoji="0" lang="ru-RU" sz="1600" b="0" i="0" u="none" strike="noStrike" cap="none" normalizeH="0" baseline="0" dirty="0">
                <a:ln>
                  <a:noFill/>
                </a:ln>
                <a:solidFill>
                  <a:srgbClr val="C3E88D"/>
                </a:solidFill>
                <a:effectLst/>
                <a:latin typeface="JetBrains Mono"/>
                <a:cs typeface="Arial" pitchFamily="34" charset="0"/>
              </a:rPr>
            </a:br>
            <a:br>
              <a:rPr kumimoji="0" lang="ru-RU" sz="1600" b="0" i="0" u="none" strike="noStrike" cap="none" normalizeH="0" baseline="0" dirty="0">
                <a:ln>
                  <a:noFill/>
                </a:ln>
                <a:solidFill>
                  <a:srgbClr val="C3E88D"/>
                </a:solidFill>
                <a:effectLst/>
                <a:latin typeface="JetBrains Mono"/>
                <a:cs typeface="Arial" pitchFamily="34" charset="0"/>
              </a:rPr>
            </a:br>
            <a:r>
              <a:rPr kumimoji="0" lang="ru-RU" sz="1600" b="0" i="0" u="none" strike="noStrike" cap="none" normalizeH="0" baseline="0" dirty="0" err="1">
                <a:ln>
                  <a:noFill/>
                </a:ln>
                <a:solidFill>
                  <a:srgbClr val="C3CEE3"/>
                </a:solidFill>
                <a:effectLst/>
                <a:latin typeface="JetBrains Mono"/>
                <a:cs typeface="Arial" pitchFamily="34" charset="0"/>
              </a:rPr>
              <a:t>logging</a:t>
            </a:r>
            <a:r>
              <a:rPr kumimoji="0" lang="ru-RU" sz="1600" b="0" i="0" u="none" strike="noStrike" cap="none" normalizeH="0" baseline="0" dirty="0" err="1">
                <a:ln>
                  <a:noFill/>
                </a:ln>
                <a:solidFill>
                  <a:srgbClr val="89DDFF"/>
                </a:solidFill>
                <a:effectLst/>
                <a:latin typeface="JetBrains Mono"/>
                <a:cs typeface="Arial" pitchFamily="34" charset="0"/>
              </a:rPr>
              <a:t>.</a:t>
            </a:r>
            <a:r>
              <a:rPr kumimoji="0" lang="ru-RU" sz="1600" b="0" i="0" u="none" strike="noStrike" cap="none" normalizeH="0" baseline="0" dirty="0" err="1">
                <a:ln>
                  <a:noFill/>
                </a:ln>
                <a:solidFill>
                  <a:srgbClr val="82AAFF"/>
                </a:solidFill>
                <a:effectLst/>
                <a:latin typeface="JetBrains Mono"/>
                <a:cs typeface="Arial" pitchFamily="34" charset="0"/>
              </a:rPr>
              <a:t>error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'%s </a:t>
            </a:r>
            <a:r>
              <a:rPr kumimoji="0" lang="ru-RU" sz="1600" b="0" i="0" u="none" strike="noStrike" cap="none" normalizeH="0" baseline="0" dirty="0" err="1">
                <a:ln>
                  <a:noFill/>
                </a:ln>
                <a:solidFill>
                  <a:srgbClr val="C3E88D"/>
                </a:solidFill>
                <a:effectLst/>
                <a:latin typeface="JetBrains Mono"/>
                <a:cs typeface="Arial" pitchFamily="34" charset="0"/>
              </a:rPr>
              <a:t>raised</a:t>
            </a:r>
            <a:r>
              <a:rPr kumimoji="0" lang="ru-RU" sz="1600" b="0" i="0" u="none" strike="noStrike" cap="none" normalizeH="0" baseline="0" dirty="0">
                <a:ln>
                  <a:noFill/>
                </a:ln>
                <a:solidFill>
                  <a:srgbClr val="C3E88D"/>
                </a:solidFill>
                <a:effectLst/>
                <a:latin typeface="JetBrains Mono"/>
                <a:cs typeface="Arial" pitchFamily="34" charset="0"/>
              </a:rPr>
              <a:t> </a:t>
            </a:r>
            <a:r>
              <a:rPr kumimoji="0" lang="ru-RU" sz="1600" b="0" i="0" u="none" strike="noStrike" cap="none" normalizeH="0" baseline="0" dirty="0" err="1">
                <a:ln>
                  <a:noFill/>
                </a:ln>
                <a:solidFill>
                  <a:srgbClr val="C3E88D"/>
                </a:solidFill>
                <a:effectLst/>
                <a:latin typeface="JetBrains Mono"/>
                <a:cs typeface="Arial" pitchFamily="34" charset="0"/>
              </a:rPr>
              <a:t>an</a:t>
            </a:r>
            <a:r>
              <a:rPr kumimoji="0" lang="ru-RU" sz="1600" b="0" i="0" u="none" strike="noStrike" cap="none" normalizeH="0" baseline="0" dirty="0">
                <a:ln>
                  <a:noFill/>
                </a:ln>
                <a:solidFill>
                  <a:srgbClr val="C3E88D"/>
                </a:solidFill>
                <a:effectLst/>
                <a:latin typeface="JetBrains Mono"/>
                <a:cs typeface="Arial" pitchFamily="34" charset="0"/>
              </a:rPr>
              <a:t> </a:t>
            </a:r>
            <a:r>
              <a:rPr kumimoji="0" lang="ru-RU" sz="1600" b="0" i="0" u="none" strike="noStrike" cap="none" normalizeH="0" baseline="0" dirty="0" err="1">
                <a:ln>
                  <a:noFill/>
                </a:ln>
                <a:solidFill>
                  <a:srgbClr val="C3E88D"/>
                </a:solidFill>
                <a:effectLst/>
                <a:latin typeface="JetBrains Mono"/>
                <a:cs typeface="Arial" pitchFamily="34" charset="0"/>
              </a:rPr>
              <a:t>error</a:t>
            </a:r>
            <a:r>
              <a:rPr kumimoji="0" lang="ru-RU" sz="1600" b="0" i="0" u="none" strike="noStrike" cap="none" normalizeH="0" baseline="0" dirty="0">
                <a:ln>
                  <a:noFill/>
                </a:ln>
                <a:solidFill>
                  <a:srgbClr val="C3E88D"/>
                </a:solidFill>
                <a:effectLst/>
                <a:latin typeface="JetBrains Mono"/>
                <a:cs typeface="Arial" pitchFamily="34" charset="0"/>
              </a:rPr>
              <a:t>'</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err="1">
                <a:ln>
                  <a:noFill/>
                </a:ln>
                <a:solidFill>
                  <a:srgbClr val="C3CEE3"/>
                </a:solidFill>
                <a:effectLst/>
                <a:latin typeface="JetBrains Mono"/>
                <a:cs typeface="Arial" pitchFamily="34" charset="0"/>
              </a:rPr>
              <a:t>name</a:t>
            </a:r>
            <a:r>
              <a:rPr kumimoji="0" lang="ru-RU" sz="1600" b="0" i="0" u="none" strike="noStrike" cap="none" normalizeH="0" baseline="0" dirty="0">
                <a:ln>
                  <a:noFill/>
                </a:ln>
                <a:solidFill>
                  <a:srgbClr val="89DDFF"/>
                </a:solidFill>
                <a:effectLst/>
                <a:latin typeface="JetBrains Mono"/>
                <a:cs typeface="Arial" pitchFamily="34" charset="0"/>
              </a:rPr>
              <a:t>)</a:t>
            </a:r>
            <a:endParaRPr kumimoji="0" lang="ru-RU" sz="3600" b="0" i="0" u="none" strike="noStrike" cap="none" normalizeH="0" baseline="0" dirty="0">
              <a:ln>
                <a:noFill/>
              </a:ln>
              <a:solidFill>
                <a:schemeClr val="tx1"/>
              </a:solidFill>
              <a:effectLst/>
              <a:latin typeface="Arial" pitchFamily="34" charset="0"/>
              <a:cs typeface="Arial" pitchFamily="34"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6925" y="2883846"/>
            <a:ext cx="280987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669972" y="1995298"/>
            <a:ext cx="6839070" cy="338554"/>
          </a:xfrm>
          <a:prstGeom prst="rect">
            <a:avLst/>
          </a:prstGeom>
        </p:spPr>
        <p:txBody>
          <a:bodyPr wrap="square">
            <a:spAutoFit/>
          </a:bodyPr>
          <a:lstStyle/>
          <a:p>
            <a:r>
              <a:rPr lang="uk-UA" sz="1600" i="1" dirty="0"/>
              <a:t>Аргумент, передано методу, і включено у повідомлення як змінна </a:t>
            </a:r>
            <a:endParaRPr lang="ru-RU" sz="1600" i="1" dirty="0"/>
          </a:p>
        </p:txBody>
      </p:sp>
      <p:sp>
        <p:nvSpPr>
          <p:cNvPr id="7" name="Rectangle 6"/>
          <p:cNvSpPr>
            <a:spLocks noChangeArrowheads="1"/>
          </p:cNvSpPr>
          <p:nvPr/>
        </p:nvSpPr>
        <p:spPr bwMode="auto">
          <a:xfrm>
            <a:off x="341619" y="4154622"/>
            <a:ext cx="3201517"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import </a:t>
            </a:r>
            <a:r>
              <a:rPr kumimoji="0" lang="ru-RU" sz="1400" b="0" i="0" u="none" strike="noStrike" cap="none" normalizeH="0" baseline="0" dirty="0">
                <a:ln>
                  <a:noFill/>
                </a:ln>
                <a:solidFill>
                  <a:srgbClr val="C3CEE3"/>
                </a:solidFill>
                <a:effectLst/>
                <a:latin typeface="JetBrains Mono"/>
                <a:cs typeface="Arial" pitchFamily="34" charset="0"/>
              </a:rPr>
              <a:t>logging</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name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E88D"/>
                </a:solidFill>
                <a:effectLst/>
                <a:latin typeface="JetBrains Mono"/>
                <a:cs typeface="Arial" pitchFamily="34" charset="0"/>
              </a:rPr>
              <a:t>'John'</a:t>
            </a:r>
            <a:br>
              <a:rPr kumimoji="0" lang="ru-RU" sz="1400" b="0" i="0" u="none" strike="noStrike" cap="none" normalizeH="0" baseline="0" dirty="0">
                <a:ln>
                  <a:noFill/>
                </a:ln>
                <a:solidFill>
                  <a:srgbClr val="C3E88D"/>
                </a:solidFill>
                <a:effectLst/>
                <a:latin typeface="JetBrains Mono"/>
                <a:cs typeface="Arial" pitchFamily="34" charset="0"/>
              </a:rPr>
            </a:br>
            <a:br>
              <a:rPr kumimoji="0" lang="ru-RU" sz="1400" b="0" i="0" u="none" strike="noStrike" cap="none" normalizeH="0" baseline="0" dirty="0">
                <a:ln>
                  <a:noFill/>
                </a:ln>
                <a:solidFill>
                  <a:srgbClr val="C3E88D"/>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logging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82AAFF"/>
                </a:solidFill>
                <a:effectLst/>
                <a:latin typeface="JetBrains Mono"/>
                <a:cs typeface="Arial" pitchFamily="34" charset="0"/>
              </a:rPr>
              <a:t>error</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name</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 raised an error'</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802" y="4971748"/>
            <a:ext cx="2847975"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5129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lgn="ctr">
              <a:buNone/>
            </a:pPr>
            <a:r>
              <a:rPr lang="ru-RU" sz="2000" b="1" dirty="0"/>
              <a:t>Логування винятк</a:t>
            </a:r>
            <a:r>
              <a:rPr lang="uk-UA" sz="2000" b="1" dirty="0"/>
              <a:t>ів</a:t>
            </a:r>
            <a:endParaRPr lang="en-US" sz="2000" b="1" dirty="0"/>
          </a:p>
          <a:p>
            <a:pPr marL="0" indent="0">
              <a:buNone/>
            </a:pPr>
            <a:r>
              <a:rPr lang="uk-UA" sz="2000" dirty="0"/>
              <a:t>Модуль</a:t>
            </a:r>
            <a:r>
              <a:rPr lang="en-US" sz="2000" dirty="0"/>
              <a:t> logging </a:t>
            </a:r>
            <a:r>
              <a:rPr lang="uk-UA" sz="2000" dirty="0"/>
              <a:t>дозволяє фіксувати </a:t>
            </a:r>
            <a:r>
              <a:rPr lang="en-US" sz="2000" i="1" dirty="0"/>
              <a:t>full stack traces </a:t>
            </a:r>
            <a:r>
              <a:rPr lang="uk-UA" sz="2000" dirty="0"/>
              <a:t>в програмі. </a:t>
            </a:r>
            <a:endParaRPr lang="en-US" sz="2000" dirty="0"/>
          </a:p>
          <a:p>
            <a:pPr marL="0" indent="0">
              <a:buNone/>
            </a:pPr>
            <a:r>
              <a:rPr lang="uk-UA" sz="2000" dirty="0"/>
              <a:t>Інформацію про винятки можна отримати, якщо параметр </a:t>
            </a:r>
            <a:r>
              <a:rPr lang="en-US" sz="2000" b="1" i="1" dirty="0" err="1"/>
              <a:t>exc_info</a:t>
            </a:r>
            <a:r>
              <a:rPr lang="en-US" sz="2000" dirty="0"/>
              <a:t> </a:t>
            </a:r>
            <a:r>
              <a:rPr lang="uk-UA" sz="2000" dirty="0"/>
              <a:t>передано як </a:t>
            </a:r>
            <a:r>
              <a:rPr lang="en-US" sz="2000" dirty="0"/>
              <a:t>True, </a:t>
            </a:r>
            <a:r>
              <a:rPr lang="uk-UA" sz="2000" dirty="0"/>
              <a:t>а функції ведення журналу викликаються так: </a:t>
            </a:r>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r>
              <a:rPr lang="uk-UA" sz="2000" dirty="0"/>
              <a:t>Якщо для параметра </a:t>
            </a:r>
            <a:r>
              <a:rPr lang="en-US" sz="2000" b="1" i="1" dirty="0" err="1"/>
              <a:t>exc_info</a:t>
            </a:r>
            <a:r>
              <a:rPr lang="en-US" sz="2000" dirty="0"/>
              <a:t> </a:t>
            </a:r>
            <a:r>
              <a:rPr lang="uk-UA" sz="2000" dirty="0"/>
              <a:t>не встановлено значення </a:t>
            </a:r>
            <a:r>
              <a:rPr lang="en-US" sz="2000" b="1" i="1" dirty="0"/>
              <a:t>True</a:t>
            </a:r>
            <a:r>
              <a:rPr lang="en-US" sz="2000" dirty="0"/>
              <a:t>, </a:t>
            </a:r>
            <a:r>
              <a:rPr lang="uk-UA" sz="2000" dirty="0"/>
              <a:t>вихідні дані вищезазначеної програми нічого не повідомлять нам про виняток, який у реальному сценарії може бути не таким простим, як </a:t>
            </a:r>
            <a:r>
              <a:rPr lang="en-US" sz="2000" i="1" dirty="0" err="1"/>
              <a:t>ZeroDivisionError</a:t>
            </a:r>
            <a:r>
              <a:rPr lang="en-US" sz="2000" i="1" dirty="0"/>
              <a:t>.</a:t>
            </a:r>
            <a:endParaRPr lang="uk-UA" sz="2000" i="1" dirty="0"/>
          </a:p>
          <a:p>
            <a:pPr marL="0" indent="0">
              <a:buNone/>
            </a:pPr>
            <a:r>
              <a:rPr lang="uk-UA" sz="2000" dirty="0"/>
              <a:t>Уявіть, що ви намагаєтеся налагодити помилку в складній базі даних за допомогою журналу, який відображає лише це: </a:t>
            </a:r>
            <a:endParaRPr lang="en-US" sz="2000" dirty="0"/>
          </a:p>
          <a:p>
            <a:pPr marL="0" indent="0">
              <a:buNone/>
            </a:pPr>
            <a:endParaRPr lang="ru-RU" sz="2000" i="1" dirty="0"/>
          </a:p>
        </p:txBody>
      </p:sp>
      <p:sp>
        <p:nvSpPr>
          <p:cNvPr id="4" name="Rectangle 3"/>
          <p:cNvSpPr>
            <a:spLocks noChangeArrowheads="1"/>
          </p:cNvSpPr>
          <p:nvPr/>
        </p:nvSpPr>
        <p:spPr bwMode="auto">
          <a:xfrm>
            <a:off x="186263" y="1713772"/>
            <a:ext cx="4291046"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err="1">
                <a:ln>
                  <a:noFill/>
                </a:ln>
                <a:solidFill>
                  <a:srgbClr val="C792EA"/>
                </a:solidFill>
                <a:effectLst/>
                <a:latin typeface="JetBrains Mono"/>
                <a:cs typeface="Arial" pitchFamily="34" charset="0"/>
              </a:rPr>
              <a:t>import</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0" u="none" strike="noStrike" cap="none" normalizeH="0" baseline="0" dirty="0" err="1">
                <a:ln>
                  <a:noFill/>
                </a:ln>
                <a:solidFill>
                  <a:srgbClr val="C3CEE3"/>
                </a:solidFill>
                <a:effectLst/>
                <a:latin typeface="JetBrains Mono"/>
                <a:cs typeface="Arial" pitchFamily="34" charset="0"/>
              </a:rPr>
              <a:t>logging</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5</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b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0</a:t>
            </a:r>
            <a:br>
              <a:rPr kumimoji="0" lang="ru-RU" sz="1400" b="0" i="0" u="none" strike="noStrike" cap="none" normalizeH="0" baseline="0" dirty="0">
                <a:ln>
                  <a:noFill/>
                </a:ln>
                <a:solidFill>
                  <a:srgbClr val="F78C6C"/>
                </a:solidFill>
                <a:effectLst/>
                <a:latin typeface="JetBrains Mono"/>
                <a:cs typeface="Arial" pitchFamily="34" charset="0"/>
              </a:rPr>
            </a:b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1" u="none" strike="noStrike" cap="none" normalizeH="0" baseline="0" dirty="0" err="1">
                <a:ln>
                  <a:noFill/>
                </a:ln>
                <a:solidFill>
                  <a:srgbClr val="C792EA"/>
                </a:solidFill>
                <a:effectLst/>
                <a:latin typeface="JetBrains Mono"/>
                <a:cs typeface="Arial" pitchFamily="34" charset="0"/>
              </a:rPr>
              <a:t>try</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c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b</a:t>
            </a: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1" u="none" strike="noStrike" cap="none" normalizeH="0" baseline="0" dirty="0" err="1">
                <a:ln>
                  <a:noFill/>
                </a:ln>
                <a:solidFill>
                  <a:srgbClr val="C792EA"/>
                </a:solidFill>
                <a:effectLst/>
                <a:latin typeface="JetBrains Mono"/>
                <a:cs typeface="Arial" pitchFamily="34" charset="0"/>
              </a:rPr>
              <a:t>except</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1" u="none" strike="noStrike" cap="none" normalizeH="0" baseline="0" dirty="0" err="1">
                <a:ln>
                  <a:noFill/>
                </a:ln>
                <a:solidFill>
                  <a:srgbClr val="82AAFF"/>
                </a:solidFill>
                <a:effectLst/>
                <a:latin typeface="JetBrains Mono"/>
                <a:cs typeface="Arial" pitchFamily="34" charset="0"/>
              </a:rPr>
              <a:t>Exception</a:t>
            </a:r>
            <a:r>
              <a:rPr kumimoji="0" lang="ru-RU" sz="1400" b="0" i="1" u="none" strike="noStrike" cap="none" normalizeH="0" baseline="0" dirty="0">
                <a:ln>
                  <a:noFill/>
                </a:ln>
                <a:solidFill>
                  <a:srgbClr val="82AAFF"/>
                </a:solidFill>
                <a:effectLst/>
                <a:latin typeface="JetBrains Mono"/>
                <a:cs typeface="Arial" pitchFamily="34" charset="0"/>
              </a:rPr>
              <a:t> </a:t>
            </a:r>
            <a:r>
              <a:rPr kumimoji="0" lang="ru-RU" sz="1400" b="0" i="1" u="none" strike="noStrike" cap="none" normalizeH="0" baseline="0" dirty="0" err="1">
                <a:ln>
                  <a:noFill/>
                </a:ln>
                <a:solidFill>
                  <a:srgbClr val="C792EA"/>
                </a:solidFill>
                <a:effectLst/>
                <a:latin typeface="JetBrains Mono"/>
                <a:cs typeface="Arial" pitchFamily="34" charset="0"/>
              </a:rPr>
              <a:t>as</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e</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err="1">
                <a:ln>
                  <a:noFill/>
                </a:ln>
                <a:solidFill>
                  <a:srgbClr val="C3CEE3"/>
                </a:solidFill>
                <a:effectLst/>
                <a:latin typeface="JetBrains Mono"/>
                <a:cs typeface="Arial" pitchFamily="34" charset="0"/>
              </a:rPr>
              <a:t>logging</a:t>
            </a:r>
            <a:r>
              <a:rPr kumimoji="0" lang="ru-RU" sz="1400" b="0" i="0" u="none" strike="noStrike" cap="none" normalizeH="0" baseline="0" dirty="0" err="1">
                <a:ln>
                  <a:noFill/>
                </a:ln>
                <a:solidFill>
                  <a:srgbClr val="89DDFF"/>
                </a:solidFill>
                <a:effectLst/>
                <a:latin typeface="JetBrains Mono"/>
                <a:cs typeface="Arial" pitchFamily="34" charset="0"/>
              </a:rPr>
              <a:t>.</a:t>
            </a:r>
            <a:r>
              <a:rPr kumimoji="0" lang="ru-RU" sz="1400" b="0" i="0" u="none" strike="noStrike" cap="none" normalizeH="0" baseline="0" dirty="0" err="1">
                <a:ln>
                  <a:noFill/>
                </a:ln>
                <a:solidFill>
                  <a:srgbClr val="82AAFF"/>
                </a:solidFill>
                <a:effectLst/>
                <a:latin typeface="JetBrains Mono"/>
                <a:cs typeface="Arial" pitchFamily="34" charset="0"/>
              </a:rPr>
              <a:t>error</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err="1">
                <a:ln>
                  <a:noFill/>
                </a:ln>
                <a:solidFill>
                  <a:srgbClr val="C3E88D"/>
                </a:solidFill>
                <a:effectLst/>
                <a:latin typeface="JetBrains Mono"/>
                <a:cs typeface="Arial" pitchFamily="34" charset="0"/>
              </a:rPr>
              <a:t>Exception</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err="1">
                <a:ln>
                  <a:noFill/>
                </a:ln>
                <a:solidFill>
                  <a:srgbClr val="C3E88D"/>
                </a:solidFill>
                <a:effectLst/>
                <a:latin typeface="JetBrains Mono"/>
                <a:cs typeface="Arial" pitchFamily="34" charset="0"/>
              </a:rPr>
              <a:t>occurred</a:t>
            </a:r>
            <a:r>
              <a:rPr kumimoji="0" lang="ru-RU" sz="1400" b="0" i="0" u="none" strike="noStrike" cap="none" normalizeH="0" baseline="0" dirty="0">
                <a:ln>
                  <a:noFill/>
                </a:ln>
                <a:solidFill>
                  <a:srgbClr val="C3E88D"/>
                </a:solidFill>
                <a:effectLst/>
                <a:latin typeface="JetBrains Mono"/>
                <a:cs typeface="Arial" pitchFamily="34" charset="0"/>
              </a:rPr>
              <a:t>"</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err="1">
                <a:ln>
                  <a:noFill/>
                </a:ln>
                <a:solidFill>
                  <a:srgbClr val="F78C6C"/>
                </a:solidFill>
                <a:effectLst/>
                <a:latin typeface="JetBrains Mono"/>
                <a:cs typeface="Arial" pitchFamily="34" charset="0"/>
              </a:rPr>
              <a:t>exc_info</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1" u="none" strike="noStrike" cap="none" normalizeH="0" baseline="0" dirty="0" err="1">
                <a:ln>
                  <a:noFill/>
                </a:ln>
                <a:solidFill>
                  <a:srgbClr val="C792EA"/>
                </a:solidFill>
                <a:effectLst/>
                <a:latin typeface="JetBrains Mono"/>
                <a:cs typeface="Arial" pitchFamily="34" charset="0"/>
              </a:rPr>
              <a:t>True</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7463" y="2259197"/>
            <a:ext cx="733425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263" y="5830541"/>
            <a:ext cx="310515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0119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267" y="194733"/>
            <a:ext cx="11785600" cy="6426200"/>
          </a:xfrm>
        </p:spPr>
        <p:txBody>
          <a:bodyPr>
            <a:normAutofit/>
          </a:bodyPr>
          <a:lstStyle/>
          <a:p>
            <a:pPr marL="0" indent="0">
              <a:buNone/>
            </a:pPr>
            <a:r>
              <a:rPr lang="uk-UA" sz="2000" dirty="0"/>
              <a:t>Тому порада: </a:t>
            </a:r>
          </a:p>
          <a:p>
            <a:pPr marL="0" indent="0">
              <a:buNone/>
            </a:pPr>
            <a:r>
              <a:rPr lang="uk-UA" sz="2000" i="1" dirty="0"/>
              <a:t>якщо ви ведете журнал із обробника винятків, використовуйте метод </a:t>
            </a:r>
            <a:r>
              <a:rPr lang="en-US" sz="2000" b="1" i="1" dirty="0" err="1"/>
              <a:t>logging.exception</a:t>
            </a:r>
            <a:r>
              <a:rPr lang="en-US" sz="2000" b="1" i="1" dirty="0"/>
              <a:t>()</a:t>
            </a:r>
            <a:r>
              <a:rPr lang="en-US" sz="2000" i="1" dirty="0"/>
              <a:t>, </a:t>
            </a:r>
            <a:r>
              <a:rPr lang="uk-UA" sz="2000" i="1" dirty="0"/>
              <a:t>який реєструє повідомлення з рівнем </a:t>
            </a:r>
            <a:r>
              <a:rPr lang="en-US" sz="2000" i="1" dirty="0"/>
              <a:t>ERROR</a:t>
            </a:r>
            <a:r>
              <a:rPr lang="uk-UA" sz="2000" i="1" dirty="0"/>
              <a:t> та додає до повідомлення інформацію про винятки. Тобто, виклик </a:t>
            </a:r>
            <a:r>
              <a:rPr lang="en-US" sz="2000" b="1" i="1" dirty="0" err="1"/>
              <a:t>logging.exception</a:t>
            </a:r>
            <a:r>
              <a:rPr lang="en-US" sz="2000" b="1" i="1" dirty="0"/>
              <a:t>()</a:t>
            </a:r>
            <a:r>
              <a:rPr lang="en-US" sz="2000" i="1" dirty="0"/>
              <a:t> - </a:t>
            </a:r>
            <a:r>
              <a:rPr lang="uk-UA" sz="2000" i="1" dirty="0"/>
              <a:t>це все одно, що викликати </a:t>
            </a:r>
            <a:r>
              <a:rPr lang="en-US" sz="2000" b="1" i="1" dirty="0" err="1"/>
              <a:t>logging.error</a:t>
            </a:r>
            <a:r>
              <a:rPr lang="en-US" sz="2000" b="1" i="1" dirty="0"/>
              <a:t>(</a:t>
            </a:r>
            <a:r>
              <a:rPr lang="en-US" sz="2000" b="1" i="1" dirty="0" err="1"/>
              <a:t>exc_info</a:t>
            </a:r>
            <a:r>
              <a:rPr lang="en-US" sz="2000" b="1" i="1" dirty="0"/>
              <a:t> = True)</a:t>
            </a:r>
            <a:r>
              <a:rPr lang="en-US" sz="2000" i="1" dirty="0"/>
              <a:t>.</a:t>
            </a:r>
            <a:r>
              <a:rPr lang="en-US" sz="2000" b="1" i="1" dirty="0"/>
              <a:t> </a:t>
            </a:r>
            <a:r>
              <a:rPr lang="uk-UA" sz="2000" i="1" dirty="0"/>
              <a:t>Але оскільки цей метод завжди скидає інформацію про винятки, його слід викликати лише з обробника винятків. </a:t>
            </a:r>
          </a:p>
          <a:p>
            <a:pPr marL="0" indent="0">
              <a:buNone/>
            </a:pPr>
            <a:endParaRPr lang="en-US" sz="2000" dirty="0"/>
          </a:p>
          <a:p>
            <a:pPr marL="0" indent="0">
              <a:buNone/>
            </a:pPr>
            <a:r>
              <a:rPr lang="uk-UA" sz="2000" dirty="0"/>
              <a:t>Наприклад:</a:t>
            </a:r>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endParaRPr lang="uk-UA" sz="2000" dirty="0"/>
          </a:p>
          <a:p>
            <a:pPr marL="0" indent="0">
              <a:buNone/>
            </a:pPr>
            <a:r>
              <a:rPr lang="uk-UA" sz="2000" dirty="0"/>
              <a:t>Використання </a:t>
            </a:r>
            <a:r>
              <a:rPr lang="en-US" sz="2000" b="1" i="1" dirty="0" err="1"/>
              <a:t>logging.exception</a:t>
            </a:r>
            <a:r>
              <a:rPr lang="en-US" sz="2000" b="1" i="1" dirty="0"/>
              <a:t>()</a:t>
            </a:r>
            <a:r>
              <a:rPr lang="en-US" sz="2000" dirty="0"/>
              <a:t> </a:t>
            </a:r>
            <a:r>
              <a:rPr lang="uk-UA" sz="2000" dirty="0"/>
              <a:t>покаже лог на рівні </a:t>
            </a:r>
            <a:r>
              <a:rPr lang="en-US" sz="2000" b="1" dirty="0"/>
              <a:t>ERROR</a:t>
            </a:r>
            <a:r>
              <a:rPr lang="uk-UA" sz="2000" dirty="0"/>
              <a:t>. </a:t>
            </a:r>
            <a:endParaRPr lang="en-US" sz="2000" dirty="0"/>
          </a:p>
          <a:p>
            <a:pPr marL="0" indent="0">
              <a:buNone/>
            </a:pPr>
            <a:r>
              <a:rPr lang="uk-UA" sz="2000" dirty="0"/>
              <a:t>Якщо це не потрібно, то можна викликати будь-який інший метод ведення журналу від </a:t>
            </a:r>
            <a:r>
              <a:rPr lang="en-US" sz="2000" b="1" i="1" dirty="0"/>
              <a:t>debug()</a:t>
            </a:r>
            <a:r>
              <a:rPr lang="en-US" sz="2000" dirty="0"/>
              <a:t> </a:t>
            </a:r>
            <a:r>
              <a:rPr lang="uk-UA" sz="2000" dirty="0"/>
              <a:t>до </a:t>
            </a:r>
            <a:r>
              <a:rPr lang="en-US" sz="2000" b="1" i="1" dirty="0"/>
              <a:t>critical</a:t>
            </a:r>
            <a:r>
              <a:rPr lang="uk-UA" sz="2000" b="1" i="1" dirty="0"/>
              <a:t>()</a:t>
            </a:r>
            <a:r>
              <a:rPr lang="uk-UA" sz="2000" dirty="0"/>
              <a:t> і передати параметр </a:t>
            </a:r>
            <a:r>
              <a:rPr lang="en-US" sz="2000" b="1" i="1" dirty="0" err="1"/>
              <a:t>exc_info</a:t>
            </a:r>
            <a:r>
              <a:rPr lang="en-US" sz="2000" dirty="0"/>
              <a:t> </a:t>
            </a:r>
            <a:r>
              <a:rPr lang="uk-UA" sz="2000" dirty="0"/>
              <a:t>як </a:t>
            </a:r>
            <a:r>
              <a:rPr lang="en-US" sz="2000" b="1" i="1" dirty="0"/>
              <a:t>True</a:t>
            </a:r>
            <a:r>
              <a:rPr lang="en-US" sz="2000" dirty="0"/>
              <a:t>. </a:t>
            </a:r>
            <a:endParaRPr lang="ru-RU" sz="2000" dirty="0"/>
          </a:p>
          <a:p>
            <a:pPr marL="0" indent="0">
              <a:buNone/>
            </a:pPr>
            <a:r>
              <a:rPr lang="uk-UA" sz="2000" dirty="0"/>
              <a:t> </a:t>
            </a:r>
            <a:endParaRPr lang="en-US" sz="2000" dirty="0"/>
          </a:p>
          <a:p>
            <a:pPr marL="0" indent="0">
              <a:buNone/>
            </a:pPr>
            <a:endParaRPr lang="en-US" sz="2000" dirty="0"/>
          </a:p>
          <a:p>
            <a:pPr marL="0" indent="0">
              <a:buNone/>
            </a:pPr>
            <a:endParaRPr lang="ru-RU" sz="2000" dirty="0"/>
          </a:p>
        </p:txBody>
      </p:sp>
      <p:sp>
        <p:nvSpPr>
          <p:cNvPr id="2" name="Rectangle 3"/>
          <p:cNvSpPr>
            <a:spLocks noChangeArrowheads="1"/>
          </p:cNvSpPr>
          <p:nvPr/>
        </p:nvSpPr>
        <p:spPr bwMode="auto">
          <a:xfrm>
            <a:off x="186267" y="2567319"/>
            <a:ext cx="3456395"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import </a:t>
            </a:r>
            <a:r>
              <a:rPr kumimoji="0" lang="ru-RU" sz="1400" b="0" i="0" u="none" strike="noStrike" cap="none" normalizeH="0" baseline="0" dirty="0">
                <a:ln>
                  <a:noFill/>
                </a:ln>
                <a:solidFill>
                  <a:srgbClr val="C3CEE3"/>
                </a:solidFill>
                <a:effectLst/>
                <a:latin typeface="JetBrains Mono"/>
                <a:cs typeface="Arial" pitchFamily="34" charset="0"/>
              </a:rPr>
              <a:t>logging</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5</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b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0</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1" u="none" strike="noStrike" cap="none" normalizeH="0" baseline="0" dirty="0">
                <a:ln>
                  <a:noFill/>
                </a:ln>
                <a:solidFill>
                  <a:srgbClr val="C792EA"/>
                </a:solidFill>
                <a:effectLst/>
                <a:latin typeface="JetBrains Mono"/>
                <a:cs typeface="Arial" pitchFamily="34" charset="0"/>
              </a:rPr>
              <a:t>try</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c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b</a:t>
            </a: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1" u="none" strike="noStrike" cap="none" normalizeH="0" baseline="0" dirty="0">
                <a:ln>
                  <a:noFill/>
                </a:ln>
                <a:solidFill>
                  <a:srgbClr val="C792EA"/>
                </a:solidFill>
                <a:effectLst/>
                <a:latin typeface="JetBrains Mono"/>
                <a:cs typeface="Arial" pitchFamily="34" charset="0"/>
              </a:rPr>
              <a:t>except </a:t>
            </a:r>
            <a:r>
              <a:rPr kumimoji="0" lang="ru-RU" sz="1400" b="0" i="1" u="none" strike="noStrike" cap="none" normalizeH="0" baseline="0" dirty="0">
                <a:ln>
                  <a:noFill/>
                </a:ln>
                <a:solidFill>
                  <a:srgbClr val="82AAFF"/>
                </a:solidFill>
                <a:effectLst/>
                <a:latin typeface="JetBrains Mono"/>
                <a:cs typeface="Arial" pitchFamily="34" charset="0"/>
              </a:rPr>
              <a:t>Exception </a:t>
            </a:r>
            <a:r>
              <a:rPr kumimoji="0" lang="ru-RU" sz="1400" b="0" i="1" u="none" strike="noStrike" cap="none" normalizeH="0" baseline="0" dirty="0">
                <a:ln>
                  <a:noFill/>
                </a:ln>
                <a:solidFill>
                  <a:srgbClr val="C792EA"/>
                </a:solidFill>
                <a:effectLst/>
                <a:latin typeface="JetBrains Mono"/>
                <a:cs typeface="Arial" pitchFamily="34" charset="0"/>
              </a:rPr>
              <a:t>as </a:t>
            </a:r>
            <a:r>
              <a:rPr kumimoji="0" lang="ru-RU" sz="1400" b="0" i="0" u="none" strike="noStrike" cap="none" normalizeH="0" baseline="0" dirty="0">
                <a:ln>
                  <a:noFill/>
                </a:ln>
                <a:solidFill>
                  <a:srgbClr val="C3CEE3"/>
                </a:solidFill>
                <a:effectLst/>
                <a:latin typeface="JetBrains Mono"/>
                <a:cs typeface="Arial" pitchFamily="34" charset="0"/>
              </a:rPr>
              <a:t>e</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logging</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82AAFF"/>
                </a:solidFill>
                <a:effectLst/>
                <a:latin typeface="JetBrains Mono"/>
                <a:cs typeface="Arial" pitchFamily="34" charset="0"/>
              </a:rPr>
              <a:t>exception</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"Exception occurred"</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3939" y="2897301"/>
            <a:ext cx="748665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0263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4066" y="2541582"/>
            <a:ext cx="5693790" cy="1039819"/>
          </a:xfrm>
        </p:spPr>
        <p:txBody>
          <a:bodyPr/>
          <a:lstStyle/>
          <a:p>
            <a:pPr algn="ctr"/>
            <a:r>
              <a:rPr lang="uk-UA" b="1" dirty="0"/>
              <a:t>Дякую за увагу!</a:t>
            </a:r>
            <a:endParaRPr lang="ru-RU" b="1" dirty="0"/>
          </a:p>
        </p:txBody>
      </p:sp>
    </p:spTree>
    <p:extLst>
      <p:ext uri="{BB962C8B-B14F-4D97-AF65-F5344CB8AC3E}">
        <p14:creationId xmlns:p14="http://schemas.microsoft.com/office/powerpoint/2010/main" val="1394579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1962</TotalTime>
  <Words>6717</Words>
  <Application>Microsoft Office PowerPoint</Application>
  <PresentationFormat>Widescreen</PresentationFormat>
  <Paragraphs>408</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JetBrains Mono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Пользователь Windows</dc:creator>
  <cp:lastModifiedBy>Пользователь Windows</cp:lastModifiedBy>
  <cp:revision>167</cp:revision>
  <dcterms:created xsi:type="dcterms:W3CDTF">2021-02-07T18:10:48Z</dcterms:created>
  <dcterms:modified xsi:type="dcterms:W3CDTF">2026-09-19T12:47:21Z</dcterms:modified>
</cp:coreProperties>
</file>