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F9BEC7-21F8-48AD-B57B-09E62257C0CE}" v="187" dt="2026-10-01T12:10:39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modSld">
      <pc:chgData name="Yana Hladyshchuk" userId="76f89f3d3a5d35e1" providerId="LiveId" clId="{57AFC747-19C7-44B3-8C4B-E513CF6FC1C7}" dt="2026-10-01T12:10:39.828" v="554" actId="6549"/>
      <pc:docMkLst>
        <pc:docMk/>
      </pc:docMkLst>
      <pc:sldChg chg="modSp mod">
        <pc:chgData name="Yana Hladyshchuk" userId="76f89f3d3a5d35e1" providerId="LiveId" clId="{57AFC747-19C7-44B3-8C4B-E513CF6FC1C7}" dt="2026-10-01T11:02:42.128" v="167" actId="790"/>
        <pc:sldMkLst>
          <pc:docMk/>
          <pc:sldMk cId="0" sldId="256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2:42.128" v="167" actId="790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7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2:42.128" v="167" actId="790"/>
        <pc:sldMkLst>
          <pc:docMk/>
          <pc:sldMk cId="0" sldId="258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2:55.199" v="170" actId="242"/>
        <pc:sldMkLst>
          <pc:docMk/>
          <pc:sldMk cId="0" sldId="259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55.199" v="170" actId="242"/>
          <ac:spMkLst>
            <pc:docMk/>
            <pc:sldMk cId="0" sldId="259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55.199" v="170" actId="242"/>
          <ac:spMkLst>
            <pc:docMk/>
            <pc:sldMk cId="0" sldId="259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3:05.191" v="173" actId="242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05.191" v="173" actId="242"/>
          <ac:spMkLst>
            <pc:docMk/>
            <pc:sldMk cId="0" sldId="26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05.191" v="173" actId="242"/>
          <ac:spMkLst>
            <pc:docMk/>
            <pc:sldMk cId="0" sldId="26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05.191" v="173" actId="242"/>
          <ac:spMkLst>
            <pc:docMk/>
            <pc:sldMk cId="0" sldId="260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0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3:19.349" v="207" actId="20577"/>
        <pc:sldMkLst>
          <pc:docMk/>
          <pc:sldMk cId="0" sldId="261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19.349" v="207" actId="20577"/>
          <ac:spMkLst>
            <pc:docMk/>
            <pc:sldMk cId="0" sldId="26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13.486" v="176" actId="242"/>
          <ac:spMkLst>
            <pc:docMk/>
            <pc:sldMk cId="0" sldId="26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3:27.828" v="210" actId="242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27.828" v="210" actId="242"/>
          <ac:spMkLst>
            <pc:docMk/>
            <pc:sldMk cId="0" sldId="262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27.828" v="210" actId="242"/>
          <ac:spMkLst>
            <pc:docMk/>
            <pc:sldMk cId="0" sldId="262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27.828" v="210" actId="242"/>
          <ac:spMkLst>
            <pc:docMk/>
            <pc:sldMk cId="0" sldId="262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3:27.828" v="210" actId="242"/>
          <ac:spMkLst>
            <pc:docMk/>
            <pc:sldMk cId="0" sldId="262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2"/>
            <ac:spMk id="10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3:50.223" v="216" actId="20577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3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3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3"/>
            <ac:spMk id="7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10-01T11:03:50.223" v="216" actId="20577"/>
          <ac:graphicFrameMkLst>
            <pc:docMk/>
            <pc:sldMk cId="0" sldId="263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01T12:09:49.066" v="542" actId="6549"/>
        <pc:sldMkLst>
          <pc:docMk/>
          <pc:sldMk cId="0" sldId="264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4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2:08:57.347" v="494" actId="20577"/>
          <ac:spMkLst>
            <pc:docMk/>
            <pc:sldMk cId="0" sldId="264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2:09:49.066" v="542" actId="6549"/>
          <ac:spMkLst>
            <pc:docMk/>
            <pc:sldMk cId="0" sldId="264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4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2:10:03.933" v="546" actId="6549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5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5"/>
            <ac:spMk id="7" creationId="{00000000-0000-0000-0000-000000000000}"/>
          </ac:spMkLst>
        </pc:spChg>
        <pc:graphicFrameChg chg="mod modGraphic">
          <ac:chgData name="Yana Hladyshchuk" userId="76f89f3d3a5d35e1" providerId="LiveId" clId="{57AFC747-19C7-44B3-8C4B-E513CF6FC1C7}" dt="2026-10-01T12:10:03.933" v="546" actId="6549"/>
          <ac:graphicFrameMkLst>
            <pc:docMk/>
            <pc:sldMk cId="0" sldId="265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01T11:07:19.020" v="275" actId="20577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7:19.020" v="275" actId="20577"/>
          <ac:spMkLst>
            <pc:docMk/>
            <pc:sldMk cId="0" sldId="266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7:13.944" v="273" actId="20577"/>
          <ac:spMkLst>
            <pc:docMk/>
            <pc:sldMk cId="0" sldId="266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2:42.128" v="167" actId="790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7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7:55.146" v="287" actId="20577"/>
        <pc:sldMkLst>
          <pc:docMk/>
          <pc:sldMk cId="0" sldId="268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7:45.162" v="278" actId="242"/>
          <ac:spMkLst>
            <pc:docMk/>
            <pc:sldMk cId="0" sldId="268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7:45.162" v="278" actId="242"/>
          <ac:spMkLst>
            <pc:docMk/>
            <pc:sldMk cId="0" sldId="268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7:55.146" v="287" actId="20577"/>
          <ac:spMkLst>
            <pc:docMk/>
            <pc:sldMk cId="0" sldId="268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8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8:23.535" v="299" actId="20577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8:23.535" v="299" actId="20577"/>
          <ac:spMkLst>
            <pc:docMk/>
            <pc:sldMk cId="0" sldId="269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8:08.947" v="292" actId="403"/>
          <ac:spMkLst>
            <pc:docMk/>
            <pc:sldMk cId="0" sldId="269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9:06.318" v="337" actId="20577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0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8:42.168" v="332" actId="20577"/>
          <ac:spMkLst>
            <pc:docMk/>
            <pc:sldMk cId="0" sldId="270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9:06.318" v="337" actId="20577"/>
          <ac:spMkLst>
            <pc:docMk/>
            <pc:sldMk cId="0" sldId="270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0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9:18.260" v="340" actId="242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9:18.260" v="340" actId="242"/>
          <ac:spMkLst>
            <pc:docMk/>
            <pc:sldMk cId="0" sldId="27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9:18.260" v="340" actId="242"/>
          <ac:spMkLst>
            <pc:docMk/>
            <pc:sldMk cId="0" sldId="27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9:18.260" v="340" actId="242"/>
          <ac:spMkLst>
            <pc:docMk/>
            <pc:sldMk cId="0" sldId="271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1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1:12.194" v="368" actId="20577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9:30.028" v="343" actId="242"/>
          <ac:spMkLst>
            <pc:docMk/>
            <pc:sldMk cId="0" sldId="272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1:12.194" v="368" actId="20577"/>
          <ac:spMkLst>
            <pc:docMk/>
            <pc:sldMk cId="0" sldId="272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2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02:42.128" v="167" actId="790"/>
        <pc:sldMkLst>
          <pc:docMk/>
          <pc:sldMk cId="0" sldId="273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3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1:55.758" v="383" actId="20577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4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1:22.901" v="371" actId="242"/>
          <ac:spMkLst>
            <pc:docMk/>
            <pc:sldMk cId="0" sldId="274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1:44.335" v="378" actId="20577"/>
          <ac:spMkLst>
            <pc:docMk/>
            <pc:sldMk cId="0" sldId="274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1:55.758" v="383" actId="20577"/>
          <ac:spMkLst>
            <pc:docMk/>
            <pc:sldMk cId="0" sldId="274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4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2:04.291" v="385" actId="20577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2:04.291" v="385" actId="20577"/>
          <ac:spMkLst>
            <pc:docMk/>
            <pc:sldMk cId="0" sldId="27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5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5"/>
            <ac:spMk id="7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10-01T11:02:42.128" v="167" actId="790"/>
          <ac:graphicFrameMkLst>
            <pc:docMk/>
            <pc:sldMk cId="0" sldId="275"/>
            <ac:graphicFrameMk id="6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01T11:12:41.896" v="422" actId="20577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2:41.896" v="422" actId="20577"/>
          <ac:spMkLst>
            <pc:docMk/>
            <pc:sldMk cId="0" sldId="276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2:20.997" v="388" actId="242"/>
          <ac:spMkLst>
            <pc:docMk/>
            <pc:sldMk cId="0" sldId="276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6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1:12:59.898" v="425" actId="242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2:59.898" v="425" actId="242"/>
          <ac:spMkLst>
            <pc:docMk/>
            <pc:sldMk cId="0" sldId="277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2:59.898" v="425" actId="242"/>
          <ac:spMkLst>
            <pc:docMk/>
            <pc:sldMk cId="0" sldId="277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12:59.898" v="425" actId="242"/>
          <ac:spMkLst>
            <pc:docMk/>
            <pc:sldMk cId="0" sldId="277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7"/>
            <ac:spMk id="9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01T12:10:39.828" v="554" actId="6549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1:02:42.128" v="167" actId="790"/>
          <ac:spMkLst>
            <pc:docMk/>
            <pc:sldMk cId="0" sldId="27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01T12:10:39.828" v="554" actId="6549"/>
          <ac:spMkLst>
            <pc:docMk/>
            <pc:sldMk cId="0" sldId="278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73152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МАРКЕТИНГ У ВИРОБНИЧІЙ І НЕВИРОБНИЧІЙ СФЕРАХ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10728655" cy="38404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74320" rIns="365760" rtlCol="0" anchor="ctr"/>
          <a:lstStyle/>
          <a:p>
            <a:pPr algn="ctr">
              <a:spcAft>
                <a:spcPts val="800"/>
              </a:spcAft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ТЕМА 4. ЦИФРОВІ B2B-ПЛАТФОРМИ ТА УПРАВЛІННЯ РОЗПОДІЛОМ ТОВАРІВ ПРОМИСЛОВОГО ПРИЗНАЧЕННЯ</a:t>
            </a:r>
          </a:p>
          <a:p>
            <a:pPr>
              <a:spcAft>
                <a:spcPts val="1600"/>
              </a:spcAft>
              <a:defRPr sz="15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ЧАСТИНА 1. СТРУКТУРА КАНАЛІВ, ВЕРТИКАЛЬНІ СИСТЕМИ ТА ЦИФРОВІЗАЦІЯ КУПІВЕЛЬНОГО ШЛЯХУ (ПУНКТИ 4.1–4.3)</a:t>
            </a:r>
          </a:p>
          <a:p>
            <a:pPr>
              <a:defRPr sz="1150">
                <a:solidFill>
                  <a:srgbClr val="141E32"/>
                </a:solidFill>
                <a:latin typeface="Montserrat"/>
              </a:defRPr>
            </a:pPr>
            <a:r>
              <a:rPr lang="uk-UA" noProof="0" dirty="0"/>
              <a:t>Розробник: </a:t>
            </a:r>
            <a:r>
              <a:rPr lang="uk-UA" noProof="0" dirty="0" err="1"/>
              <a:t>PhD</a:t>
            </a:r>
            <a:r>
              <a:rPr lang="uk-UA" noProof="0" dirty="0"/>
              <a:t> (доктор філософії), старший викладач Гладищук Яна Андріївна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57784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Montserrat"/>
              </a:defRPr>
            </a:pPr>
            <a:r>
              <a:rPr lang="uk-UA" noProof="0" dirty="0"/>
              <a:t>ДЕРЖАВНИЙ УНІВЕРСИТЕТ «ЖИТОМИРСЬКА ПОЛІТЕХНІКА»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ПЛАН ЛЕКЦІЙНОГО ЗАНЯТТЯ (ЧАСТИНА 1)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Розподіл ТПП: передача права власності </a:t>
            </a:r>
            <a:r>
              <a:rPr lang="uk-UA" sz="1400" noProof="0" dirty="0" err="1"/>
              <a:t>vs</a:t>
            </a:r>
            <a:r>
              <a:rPr lang="uk-UA" sz="1400" noProof="0" dirty="0"/>
              <a:t> товарообіг.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Три виміри каналу: рівень, ширина, глибина.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Логістичний альянс (3PL/4PL) та 5 функціональних потоків.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Критерій прибутку, точка байдужості (</a:t>
            </a:r>
            <a:r>
              <a:rPr lang="uk-UA" sz="1400" noProof="0" dirty="0" err="1"/>
              <a:t>Q_ind</a:t>
            </a:r>
            <a:r>
              <a:rPr lang="uk-UA" sz="1400" noProof="0" dirty="0"/>
              <a:t>) та модель Оснача.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ПУНКТ 4.2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Управління каналами: Корпоративні, Договірні та Адміністративні ВМС.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Елементи дистриб'юторської угоди та маркетингові KPI.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Конфлікти у каналах та політика мінімальної ціни (MAP).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Управління ключовими клієнтами (KAM) та зворотні канали (</a:t>
            </a:r>
            <a:r>
              <a:rPr lang="uk-UA" sz="1400" noProof="0" dirty="0" err="1"/>
              <a:t>Reverse</a:t>
            </a:r>
            <a:r>
              <a:rPr lang="uk-UA" sz="1400" noProof="0" dirty="0"/>
              <a:t> </a:t>
            </a:r>
            <a:r>
              <a:rPr lang="uk-UA" sz="1400" noProof="0" dirty="0" err="1"/>
              <a:t>Logistics</a:t>
            </a:r>
            <a:r>
              <a:rPr lang="uk-UA" sz="1400" noProof="0" dirty="0"/>
              <a:t>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ПУНКТ 4.3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Трансформація купівельного шляху (</a:t>
            </a:r>
            <a:r>
              <a:rPr lang="uk-UA" sz="1400" noProof="0" dirty="0" err="1"/>
              <a:t>McKinsey</a:t>
            </a:r>
            <a:r>
              <a:rPr lang="uk-UA" sz="1400" noProof="0" dirty="0"/>
              <a:t>: 10 каналів, «правило третин»).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Кількісні орієнтири B2B E-</a:t>
            </a:r>
            <a:r>
              <a:rPr lang="uk-UA" sz="1400" noProof="0" dirty="0" err="1"/>
              <a:t>commerce</a:t>
            </a:r>
            <a:r>
              <a:rPr lang="uk-UA" sz="1400" noProof="0" dirty="0"/>
              <a:t> (</a:t>
            </a:r>
            <a:r>
              <a:rPr lang="uk-UA" sz="1400" noProof="0" dirty="0" err="1"/>
              <a:t>McKinsey</a:t>
            </a:r>
            <a:r>
              <a:rPr lang="uk-UA" sz="1400" noProof="0" dirty="0"/>
              <a:t>, </a:t>
            </a:r>
            <a:r>
              <a:rPr lang="uk-UA" sz="1400" noProof="0" dirty="0" err="1"/>
              <a:t>Gartner</a:t>
            </a:r>
            <a:r>
              <a:rPr lang="uk-UA" sz="1400" noProof="0" dirty="0"/>
              <a:t>, </a:t>
            </a:r>
            <a:r>
              <a:rPr lang="uk-UA" sz="1400" noProof="0" dirty="0" err="1"/>
              <a:t>Forrester</a:t>
            </a:r>
            <a:r>
              <a:rPr lang="uk-UA" sz="14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Еволюція моделей (</a:t>
            </a:r>
            <a:r>
              <a:rPr lang="uk-UA" sz="1400" noProof="0" dirty="0" err="1"/>
              <a:t>Omnichannel</a:t>
            </a:r>
            <a:r>
              <a:rPr lang="uk-UA" sz="1400" noProof="0" dirty="0"/>
              <a:t>) та </a:t>
            </a:r>
            <a:r>
              <a:rPr lang="uk-UA" sz="1400" noProof="0" dirty="0" err="1"/>
              <a:t>фіджитал</a:t>
            </a:r>
            <a:r>
              <a:rPr lang="uk-UA" sz="1400" noProof="0" dirty="0"/>
              <a:t>-підхід (</a:t>
            </a:r>
            <a:r>
              <a:rPr lang="uk-UA" sz="1400" noProof="0" dirty="0" err="1"/>
              <a:t>Phygital</a:t>
            </a:r>
            <a:r>
              <a:rPr lang="uk-UA" sz="14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400" noProof="0" dirty="0"/>
              <a:t>• Автоматизований M2M-збут (EDI, API, </a:t>
            </a:r>
            <a:r>
              <a:rPr lang="uk-UA" sz="1400" noProof="0" dirty="0" err="1"/>
              <a:t>IoT</a:t>
            </a:r>
            <a:r>
              <a:rPr lang="uk-UA" sz="1400" noProof="0" dirty="0"/>
              <a:t>, VMI/CMI).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2011680"/>
            <a:ext cx="9448495" cy="2834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РОЗДІЛ 1 (ПУНКТ 4.1)</a:t>
            </a:r>
          </a:p>
          <a:p>
            <a:pPr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РОЗПОДІЛ ТОВАРІВ ПРОМИСЛОВОГО ПРИЗНАЧЕННЯ: ПОТОКИ ТА ЕКОНОМІКА КАНАЛІВ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4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СУТНІСТЬ ПРОМИСЛОВОГО РОЗПОДІЛУ ТА «ROUTES TO MARKET»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ДВІ КЛЮЧОВІ СКЛАДОВІ РОЗПОДІЛУ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ПЕРЕДАЧА ПРАВА ВЛАСНОСТІ: комерційно-правові відносини між виробником, посередниками та B2B-замовником.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ФІЗИЧНИЙ ТОВАРОРУХ (ЛОГІСТИКА): комплексна система транспортування, складування, вантажопереробки та пакування.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СТРАТЕГІЧНИЙ ПАРАДОКС: логістика генерує прямі витрати, але право власності формує дохідну частину бізнесу.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СПЕЦИФІКА B2B ТА КОНЦЕПЦІЯ «ROUTES TO MARKET»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Характеристики ТПП: висока одинична вартість, </a:t>
            </a:r>
            <a:r>
              <a:rPr lang="uk-UA" sz="1200" noProof="0" dirty="0" err="1"/>
              <a:t>кастомізація</a:t>
            </a:r>
            <a:r>
              <a:rPr lang="uk-UA" sz="1200" noProof="0" dirty="0"/>
              <a:t>, складність встановлення та обслуговування.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Формування </a:t>
            </a:r>
            <a:r>
              <a:rPr lang="uk-UA" sz="1200" noProof="0" dirty="0" err="1"/>
              <a:t>Routes</a:t>
            </a:r>
            <a:r>
              <a:rPr lang="uk-UA" sz="1200" noProof="0" dirty="0"/>
              <a:t> </a:t>
            </a:r>
            <a:r>
              <a:rPr lang="uk-UA" sz="1200" noProof="0" dirty="0" err="1"/>
              <a:t>to</a:t>
            </a:r>
            <a:r>
              <a:rPr lang="uk-UA" sz="1200" noProof="0" dirty="0"/>
              <a:t> </a:t>
            </a:r>
            <a:r>
              <a:rPr lang="uk-UA" sz="1200" noProof="0" dirty="0" err="1"/>
              <a:t>Market</a:t>
            </a:r>
            <a:r>
              <a:rPr lang="uk-UA" sz="1200" noProof="0" dirty="0"/>
              <a:t> (RTM): </a:t>
            </a:r>
            <a:r>
              <a:rPr lang="uk-UA" sz="1200" noProof="0" dirty="0" err="1"/>
              <a:t>проектирование</a:t>
            </a:r>
            <a:r>
              <a:rPr lang="uk-UA" sz="1200" noProof="0" dirty="0"/>
              <a:t> оптимізованих шляхів виходу товару на цільовий сегмент.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Головна мета RTM: мінімізація трансакційних витрат покупця за максимального рівня сервісного супроводу.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та ін. (2011), </a:t>
            </a:r>
            <a:r>
              <a:rPr lang="uk-UA" noProof="0" dirty="0" err="1"/>
              <a:t>Зозульов</a:t>
            </a:r>
            <a:r>
              <a:rPr lang="uk-UA" noProof="0" dirty="0"/>
              <a:t> &amp; Царьова (2026, лекція 14).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5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ТРИ ВИМІРИ СТРУКТУРИ КАНАЛУ РОЗПОДІЛУ У B2B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1. РІВЕНЬ КАНАЛУ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Кількість посередницьких ланок між виробником і споживачем.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Канал 0-го рівня: прямий збут (Виробник -&gt; Споживач).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Канали 1–2 рівнів: залучення дистриб'юторів, дилерів, системних інтеграторів.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2. ШИРИНА КАНАЛУ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Кількість посередників на одному рівні дистрибуції.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Інтенсивний збут: масові стандартні деталі, витратні матеріали.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Селективний та ексклюзивний збут: складне кастомне обладнання.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3. ГЛИБИНА КАНАЛУ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Здатність каналу проникати у вузькоспеціалізовані галузеві ніші.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Характеризує кількість рівнів сервісного та інжинірингового супроводу.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Забезпечує локальну підтримку 24/7.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Зозульов</a:t>
            </a:r>
            <a:r>
              <a:rPr lang="uk-UA" noProof="0" dirty="0"/>
              <a:t> &amp; Царьова (2026, лекція 14).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6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ЛОГІСТИЧНИЙ АЛЬЯНС (3PL / 4PL) ЯК СТРАТЕГІЧНА АЛЬТЕРНАТИВА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СУТНІСТЬ ЛОГІСТИЧНОГО АЛЬЯНСУ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Довгострокова угода з 3PL/4PL-провайдерами про аутсорсинг фізичного товароруху.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3PL (</a:t>
            </a:r>
            <a:r>
              <a:rPr lang="uk-UA" sz="1200" noProof="0" dirty="0" err="1"/>
              <a:t>Third-Party</a:t>
            </a:r>
            <a:r>
              <a:rPr lang="uk-UA" sz="1200" noProof="0" dirty="0"/>
              <a:t> </a:t>
            </a:r>
            <a:r>
              <a:rPr lang="uk-UA" sz="1200" noProof="0" dirty="0" err="1"/>
              <a:t>Logistics</a:t>
            </a:r>
            <a:r>
              <a:rPr lang="uk-UA" sz="1200" noProof="0" dirty="0"/>
              <a:t>): комплексні послуги з транспортування, складування та митного оформлення.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4PL (</a:t>
            </a:r>
            <a:r>
              <a:rPr lang="uk-UA" sz="1200" noProof="0" dirty="0" err="1"/>
              <a:t>Fourth-Party</a:t>
            </a:r>
            <a:r>
              <a:rPr lang="uk-UA" sz="1200" noProof="0" dirty="0"/>
              <a:t> </a:t>
            </a:r>
            <a:r>
              <a:rPr lang="uk-UA" sz="1200" noProof="0" dirty="0" err="1"/>
              <a:t>Logistics</a:t>
            </a:r>
            <a:r>
              <a:rPr lang="uk-UA" sz="1200" noProof="0" dirty="0"/>
              <a:t>): повна інтеграція та управління всім ланцюгом постачання замовника.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ПЕРЕВАГИ ТА СФЕРИ ДОЦІЛЬНОСТІ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Усуває ризик втрати контакту з клієнтом (право власності залишається у виробника).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Звільняє виробника від капіталомістких інвестицій у складську та транспортну інфраструктуру.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Критично важливо при виході на віддалені міжнародні та регіональні ринки.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Brennan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(2024), </a:t>
            </a:r>
            <a:r>
              <a:rPr lang="uk-UA" noProof="0" dirty="0" err="1"/>
              <a:t>Zimmerman</a:t>
            </a:r>
            <a:r>
              <a:rPr lang="uk-UA" noProof="0" dirty="0"/>
              <a:t> &amp; </a:t>
            </a:r>
            <a:r>
              <a:rPr lang="uk-UA" noProof="0" dirty="0" err="1"/>
              <a:t>Blythe</a:t>
            </a:r>
            <a:r>
              <a:rPr lang="uk-UA" noProof="0" dirty="0"/>
              <a:t> (2022).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7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П'ЯТЬ ФУНКЦІОНАЛЬНИХ ПОТОКІВ У B2B-КАНАЛІ (ЗА Б. РОЗЕНБЛЮМОМ)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1. ПОТІК ПРОДУКТУ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Фізичне переміщення сировини, вузлів чи готових ТПП від заводу до замовника.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92424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2. ПОТІК ПЕРЕГОВОРІВ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Прямий контакт інженерів виробника із Закупівельним центром замовника.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6208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3. ПОТІК ВЛАСНОСТІ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Юридична передача прав та фінансових зобов'язань за угодою.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70848" y="1554480"/>
            <a:ext cx="256946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4. ІНФОРМАЦІЯ ТА ПРОСУВАННЯ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Перенесення в цифру: CRM, ERP, EDI-платформи, двосторонні дані.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Розенблюм</a:t>
            </a:r>
            <a:r>
              <a:rPr lang="uk-UA" noProof="0" dirty="0"/>
              <a:t> Б. / </a:t>
            </a:r>
            <a:r>
              <a:rPr lang="uk-UA" noProof="0" dirty="0" err="1"/>
              <a:t>Зозульов</a:t>
            </a:r>
            <a:r>
              <a:rPr lang="uk-UA" noProof="0" dirty="0"/>
              <a:t> О.В. (2026).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8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ПОРІВНЯННЯ СПОСОБІВ ЗБУТУ ПРОМИСЛОВОЇ ПРОДУКЦІЇ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27780"/>
              </p:ext>
            </p:extLst>
          </p:nvPr>
        </p:nvGraphicFramePr>
        <p:xfrm>
          <a:off x="548640" y="1508760"/>
          <a:ext cx="1109441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6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КРИТЕРІЙ ПОРІВНЯННЯ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ПРЯМИЙ ЗБУТ (0-Й РІВЕНЬ)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ОПТОВИЙ ДИСТРИБ'ЮТОР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ЗБУТОВИЙ АГЕНТ / БРОКЕР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Право власності на товар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Залишається у виробника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Переходить до дистриб'ютора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Не переходить (посередник)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Рівень контролю ціни й сервісу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Абсолютний (100%)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Обмежений (угодою)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Низький (комісійна модель)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Постійні витрати на канал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Високі (утримання ВЗ)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Низькі (витрати посередника)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Мінімальні (комісія від продажів)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Глибина покриття ринку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Вузька (топ-клієнти)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Широка (галузева мережа)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Спеціалізована (</a:t>
                      </a:r>
                      <a:r>
                        <a:rPr lang="uk-UA" sz="1400" noProof="0" dirty="0" err="1"/>
                        <a:t>нішева</a:t>
                      </a:r>
                      <a:r>
                        <a:rPr lang="uk-UA" sz="1400" noProof="0" dirty="0"/>
                        <a:t>)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Сфера застосування ТПП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Унікальне, кастомне ТПП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Стандартні машини, сировина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Сезонні чи разові партії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Узагальнено за Оснач О.Ф. та ін. (2011, с. 248–252).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9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ОБЧИСЛЕННЯ ТОЧКИ БАЙДУЖОСТІ ТА МОДЕЛЬ ПРИБУТКУ КАНАЛУ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solidFill>
                <a:srgbClr val="05193C"/>
              </a:solidFill>
              <a:ln w="25400">
                <a:solidFill>
                  <a:srgbClr val="D4A01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201168" tIns="164592" rIns="201168" bIns="137160" rtlCol="0" anchor="ctr"/>
              <a:lstStyle/>
              <a:p>
                <a:pPr algn="ctr">
                  <a:spcAft>
                    <a:spcPts val="600"/>
                  </a:spcAft>
                  <a:defRPr sz="1200" b="1">
                    <a:solidFill>
                      <a:srgbClr val="D4A017"/>
                    </a:solidFill>
                    <a:latin typeface="Montserrat"/>
                  </a:defRPr>
                </a:pPr>
                <a:r>
                  <a:rPr lang="uk-UA" noProof="0" dirty="0"/>
                  <a:t>ФОРМУЛИ КРИТЕРІЮ ПРИБУТКУ ТА ТОЧКИ БАЙДУЖОСТІ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i="1" noProof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noProof="0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i="1" noProof="0" dirty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m:rPr>
                            <m:sty m:val="p"/>
                          </m:rPr>
                          <a:rPr lang="en-US" b="1" i="1" noProof="0" dirty="0" smtClean="0">
                            <a:latin typeface="Cambria Math" panose="02040503050406030204" pitchFamily="18" charset="0"/>
                          </a:rPr>
                          <m:t>nd</m:t>
                        </m:r>
                      </m:sub>
                    </m:sSub>
                  </m:oMath>
                </a14:m>
                <a:endParaRPr lang="uk-UA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1) Точка байдужості без капіталу в запасах:</a:t>
                </a:r>
              </a:p>
              <a:p>
                <a:pPr algn="ctr"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uk-UA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i="1" noProof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uk-UA" i="1" noProof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nd</m:t>
                          </m:r>
                        </m:sub>
                      </m:sSub>
                      <m:r>
                        <a:rPr lang="uk-UA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uk-UA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n-US" b="1" i="1" noProof="0" smtClean="0">
                                  <a:latin typeface="Cambria Math" panose="02040503050406030204" pitchFamily="18" charset="0"/>
                                </a:rPr>
                                <m:t>ir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uk-UA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uk-UA" b="1" i="1" noProof="0"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1" i="1" noProof="0" smtClean="0">
                                      <a:latin typeface="Cambria Math" panose="02040503050406030204" pitchFamily="18" charset="0"/>
                                    </a:rPr>
                                    <m:t>ir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uk-UA" noProof="0" dirty="0"/>
              </a:p>
              <a:p>
                <a:pPr algn="ctr"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2) Точка байдужості з урахуванням капіталу (</a:t>
                </a:r>
                <a:r>
                  <a:rPr lang="uk-UA" noProof="0" dirty="0" err="1"/>
                  <a:t>L·r</a:t>
                </a:r>
                <a:r>
                  <a:rPr lang="uk-UA" noProof="0" dirty="0"/>
                  <a:t>):</a:t>
                </a:r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sty m:val="p"/>
                                </m:r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nd</m:t>
                              </m:r>
                            </m:sub>
                          </m:sSub>
                        </m:e>
                        <m:sup>
                          <m:r>
                            <a:rPr lang="uk-UA" b="1" i="1" noProof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uk-UA" i="0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uk-UA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1" i="1" noProof="0" smtClean="0">
                                      <a:latin typeface="Cambria Math" panose="02040503050406030204" pitchFamily="18" charset="0"/>
                                    </a:rPr>
                                    <m:t>ir</m:t>
                                  </m:r>
                                </m:sub>
                              </m:sSub>
                              <m:r>
                                <a:rPr lang="uk-UA" noProof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uk-UA" noProof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uk-UA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i="1" noProof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uk-UA" noProof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uk-UA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𝜸</m:t>
                              </m:r>
                              <m:r>
                                <a:rPr lang="uk-UA" noProof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uk-UA" i="1" noProof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1" i="1" noProof="0" smtClean="0">
                                      <a:latin typeface="Cambria Math" panose="02040503050406030204" pitchFamily="18" charset="0"/>
                                    </a:rPr>
                                    <m:t>ir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uk-UA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3) Модель валового прибутку каналу:</a:t>
                </a:r>
              </a:p>
              <a:p>
                <a:pPr algn="ctr"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   </a:t>
                </a:r>
                <a14:m>
                  <m:oMath xmlns:m="http://schemas.openxmlformats.org/officeDocument/2006/math">
                    <m:r>
                      <a:rPr lang="uk-UA" noProof="0" smtClean="0">
                        <a:latin typeface="Cambria Math" panose="02040503050406030204" pitchFamily="18" charset="0"/>
                      </a:rPr>
                      <m:t>П</m:t>
                    </m:r>
                    <m:r>
                      <a:rPr lang="uk-UA" i="0" noProof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uk-UA" i="1" noProof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uk-UA" i="1" noProof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uk-UA" i="0" noProof="0">
                            <a:latin typeface="Cambria Math" panose="02040503050406030204" pitchFamily="18" charset="0"/>
                          </a:rPr>
                          <m:t>·</m:t>
                        </m:r>
                        <m:d>
                          <m:dPr>
                            <m:ctrlPr>
                              <a:rPr lang="uk-UA" i="0" noProof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i="0" noProof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uk-UA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𝜸</m:t>
                            </m:r>
                          </m:e>
                        </m:d>
                        <m:r>
                          <a:rPr lang="uk-UA" i="0" noProof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uk-UA" i="1" noProof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uk-UA" i="1" noProof="0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uk-UA" i="0" noProof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uk-UA" i="1" noProof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d>
                      </m:e>
                    </m:d>
                    <m:r>
                      <a:rPr lang="uk-UA" i="0" noProof="0">
                        <a:latin typeface="Cambria Math" panose="02040503050406030204" pitchFamily="18" charset="0"/>
                      </a:rPr>
                      <m:t>·</m:t>
                    </m:r>
                    <m:r>
                      <a:rPr lang="uk-UA" i="1" noProof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uk-UA" noProof="0" dirty="0"/>
              </a:p>
              <a:p>
                <a:pPr>
                  <a:spcAft>
                    <a:spcPts val="400"/>
                  </a:spcAft>
                  <a:defRPr sz="1300" b="1">
                    <a:solidFill>
                      <a:srgbClr val="FFFFFF"/>
                    </a:solidFill>
                    <a:latin typeface="Montserrat"/>
                  </a:defRPr>
                </a:pPr>
                <a:r>
                  <a:rPr lang="uk-UA" noProof="0" dirty="0"/>
                  <a:t>—————————————————————————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 sz="1050" b="0" i="1" noProof="0" dirty="0" smtClean="0">
                            <a:latin typeface="Cambria Math" panose="02040503050406030204" pitchFamily="18" charset="0"/>
                          </a:rPr>
                          <m:t>ir</m:t>
                        </m:r>
                      </m:sub>
                    </m:sSub>
                  </m:oMath>
                </a14:m>
                <a:r>
                  <a:rPr lang="uk-UA" sz="1050" noProof="0" dirty="0"/>
                  <a:t> — Постійні витрати на утримання прямого відділу збуту (грн/рік).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P — Оптова ціна одиниці ТПП (грн/од.).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r>
                      <a:rPr lang="uk-UA" sz="1050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uk-UA" sz="1050" noProof="0" dirty="0"/>
                  <a:t> — Торговельно-дилерська маржа посередника (у частках від 1).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05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uk-UA" sz="1050" i="1" noProof="0" dirty="0" err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 sz="1050" b="0" i="1" noProof="0" dirty="0" smtClean="0">
                            <a:latin typeface="Cambria Math" panose="02040503050406030204" pitchFamily="18" charset="0"/>
                          </a:rPr>
                          <m:t>ir</m:t>
                        </m:r>
                      </m:sub>
                    </m:sSub>
                  </m:oMath>
                </a14:m>
                <a:r>
                  <a:rPr lang="uk-UA" sz="1050" noProof="0" dirty="0"/>
                  <a:t> — Змінні витрати прямого збуту на одиницю (грн/од.).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L · r — Вартість іммобілізованого капіталу в запасах (L - вартість запасів, r - ставка).</a:t>
                </a:r>
              </a:p>
              <a:p>
                <a:pPr>
                  <a:spcAft>
                    <a:spcPts val="250"/>
                  </a:spcAft>
                  <a:defRPr sz="950">
                    <a:solidFill>
                      <a:srgbClr val="DCE6F5"/>
                    </a:solidFill>
                    <a:latin typeface="Montserrat"/>
                  </a:defRPr>
                </a:pPr>
                <a:r>
                  <a:rPr lang="uk-UA" sz="1050" noProof="0" dirty="0"/>
                  <a:t>• S, U — Витрати на транспортування та управління збутом на одиницю.</a:t>
                </a: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554480"/>
                <a:ext cx="5303520" cy="46634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rgbClr val="D4A017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rgbClr val="D2DEF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64592" rIns="182880" bIns="164592" rtlCol="0" anchor="t"/>
              <a:lstStyle/>
              <a:p>
                <a:pPr algn="ctr">
                  <a:spcAft>
                    <a:spcPts val="600"/>
                  </a:spcAft>
                  <a:defRPr sz="1250" b="1">
                    <a:solidFill>
                      <a:srgbClr val="002050"/>
                    </a:solidFill>
                    <a:latin typeface="Montserrat"/>
                  </a:defRPr>
                </a:pPr>
                <a:r>
                  <a:rPr lang="uk-UA" sz="1400" noProof="0" dirty="0"/>
                  <a:t>ЕКОНОМІЧНЕ ТЛУМАЧЕННЯ КРИТЕРІЮ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100" noProof="0" dirty="0"/>
                  <a:t>• КРИТИЧНИЙ ОБСЯГ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1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US" sz="1100" b="0" i="1" noProof="0" smtClean="0">
                            <a:latin typeface="Cambria Math" panose="02040503050406030204" pitchFamily="18" charset="0"/>
                          </a:rPr>
                          <m:t>nd</m:t>
                        </m:r>
                      </m:sub>
                    </m:sSub>
                  </m:oMath>
                </a14:m>
                <a:r>
                  <a:rPr lang="uk-UA" sz="1100" noProof="0" dirty="0"/>
                  <a:t>): обсяг реалізації, за якого витрати на прямий відділ збуту зрівнюються із виплатою маржі дистриб'ютору.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100" noProof="0" dirty="0"/>
                  <a:t>• ПРАВИЛО ПРИЙНЯТТЯ РІШЕННЯ: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100" noProof="0" dirty="0"/>
                  <a:t>• Якщо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1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m:rPr>
                            <m:sty m:val="p"/>
                          </m:rPr>
                          <a:rPr lang="en-US" sz="1100" b="0" i="1" noProof="0" smtClean="0">
                            <a:latin typeface="Cambria Math" panose="02040503050406030204" pitchFamily="18" charset="0"/>
                          </a:rPr>
                          <m:t>lan</m:t>
                        </m:r>
                      </m:sub>
                    </m:sSub>
                    <m:r>
                      <a:rPr lang="uk-UA" sz="1100" i="0" noProof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uk-UA" sz="11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US" sz="1100" b="0" i="1" noProof="0" smtClean="0">
                            <a:latin typeface="Cambria Math" panose="02040503050406030204" pitchFamily="18" charset="0"/>
                          </a:rPr>
                          <m:t>nd</m:t>
                        </m:r>
                      </m:sub>
                    </m:sSub>
                  </m:oMath>
                </a14:m>
                <a:r>
                  <a:rPr lang="uk-UA" sz="1100" noProof="0" dirty="0"/>
                  <a:t>— економічно вигідніший </a:t>
                </a:r>
                <a:r>
                  <a:rPr lang="uk-UA" sz="1100" noProof="0" dirty="0" err="1"/>
                  <a:t>недиректний</a:t>
                </a:r>
                <a:r>
                  <a:rPr lang="uk-UA" sz="1100" noProof="0" dirty="0"/>
                  <a:t> канал (дистриб'ютор).</a:t>
                </a:r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100" noProof="0" dirty="0"/>
                  <a:t>• Якщо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1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m:rPr>
                            <m:sty m:val="p"/>
                          </m:rPr>
                          <a:rPr lang="en-US" sz="1100" b="0" i="1" noProof="0" smtClean="0">
                            <a:latin typeface="Cambria Math" panose="02040503050406030204" pitchFamily="18" charset="0"/>
                          </a:rPr>
                          <m:t>lan</m:t>
                        </m:r>
                      </m:sub>
                    </m:sSub>
                    <m:r>
                      <a:rPr lang="uk-UA" sz="1100" i="0" noProof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uk-UA" sz="11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sz="1100" i="1" noProof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US" sz="1100" b="0" i="1" noProof="0" smtClean="0">
                            <a:latin typeface="Cambria Math" panose="02040503050406030204" pitchFamily="18" charset="0"/>
                          </a:rPr>
                          <m:t>nd</m:t>
                        </m:r>
                      </m:sub>
                    </m:sSub>
                  </m:oMath>
                </a14:m>
                <a:r>
                  <a:rPr lang="uk-UA" sz="1100" noProof="0" dirty="0"/>
                  <a:t>— економічно вигідніший прямий збут (власна служба).</a:t>
                </a:r>
                <a:endParaRPr lang="en-US" sz="1100" noProof="0" dirty="0"/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endParaRPr lang="uk-UA" sz="1100" noProof="0" dirty="0"/>
              </a:p>
              <a:p>
                <a:pPr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100" noProof="0" dirty="0"/>
                  <a:t>ВРАХУВАННЯ ЗАПАСІВ: врахування L · r підвищує поріг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uk-UA" sz="1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1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uk-UA" sz="11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m:rPr>
                                <m:sty m:val="p"/>
                              </m:r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  <m:t>nd</m:t>
                            </m:r>
                          </m:sub>
                        </m:sSub>
                      </m:e>
                      <m:sup>
                        <m:r>
                          <a:rPr lang="uk-UA" sz="11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uk-UA" sz="1100" noProof="0" dirty="0"/>
                  <a:t>, розширюючи зону доцільності залучення дистриб'ютора.</a:t>
                </a: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0" y="1554480"/>
                <a:ext cx="5303520" cy="466344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D2DEF0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6327648"/>
            <a:ext cx="1109441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Оснач О.Ф. (2011, с. 250–251)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10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ВИБІР КАНАЛУ ЗБУТУ ЗA КРИТЕРІЄМ ПРИБУТКУ (ПЕРЕРАХУНОК КЕЙСУ)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828890"/>
                  </p:ext>
                </p:extLst>
              </p:nvPr>
            </p:nvGraphicFramePr>
            <p:xfrm>
              <a:off x="548640" y="1508760"/>
              <a:ext cx="11094415" cy="4572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6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6459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3329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143000"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ВАРІАНТ КАНАЛУ ЗБУТУ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ОБСЯГ Q (ОД.)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ВАЛОВИЙ ДОХІД (МЛН ГРН)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СУМАРНІ ВИТРАТИ (МЛН ГРН)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ЧИСТИЙ ПРИБУТОК (МЛН ГРН)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43000">
                    <a:tc>
                      <a:txBody>
                        <a:bodyPr/>
                        <a:lstStyle/>
                        <a:p>
                          <a:pPr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Прямий збут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50.0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38.5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uk-UA" sz="1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sz="1400" i="1" noProof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uk-UA" sz="1400" i="1" noProof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 b="0" i="1" noProof="0" smtClean="0">
                                      <a:latin typeface="Cambria Math" panose="02040503050406030204" pitchFamily="18" charset="0"/>
                                    </a:rPr>
                                    <m:t>ir</m:t>
                                  </m:r>
                                </m:sub>
                              </m:sSub>
                              <m:r>
                                <a:rPr lang="uk-UA" sz="1400" i="0" noProof="0">
                                  <a:latin typeface="Cambria Math" panose="02040503050406030204" pitchFamily="18" charset="0"/>
                                </a:rPr>
                                <m:t>=3.5+</m:t>
                              </m:r>
                              <m:r>
                                <a:rPr lang="uk-UA" sz="1400" i="1" noProof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uk-UA" sz="1400" i="0" noProof="0">
                                  <a:latin typeface="Cambria Math" panose="02040503050406030204" pitchFamily="18" charset="0"/>
                                </a:rPr>
                                <m:t>=35.0</m:t>
                              </m:r>
                            </m:oMath>
                          </a14:m>
                          <a:r>
                            <a:rPr lang="uk-UA" sz="1400" noProof="0" dirty="0"/>
                            <a:t>)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11.5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143000">
                    <a:tc>
                      <a:txBody>
                        <a:bodyPr/>
                        <a:lstStyle/>
                        <a:p>
                          <a:pPr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Непрямий збут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500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50.0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37.5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200" noProof="0" dirty="0"/>
                            <a:t>(Дилерська маржа 25%)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12.5 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200" noProof="0" dirty="0"/>
                            <a:t>(Вигідніше на 1.0 млн)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143000">
                    <a:tc>
                      <a:txBody>
                        <a:bodyPr/>
                        <a:lstStyle/>
                        <a:p>
                          <a:pPr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Змішаний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50.0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38.0 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200" noProof="0" dirty="0"/>
                            <a:t>(Комбіновані витрати)</a:t>
                          </a:r>
                          <a:endParaRPr lang="uk-UA" sz="1400" noProof="0" dirty="0"/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12.0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5828890"/>
                  </p:ext>
                </p:extLst>
              </p:nvPr>
            </p:nvGraphicFramePr>
            <p:xfrm>
              <a:off x="548640" y="1508760"/>
              <a:ext cx="11094415" cy="4572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26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64592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031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3329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143000"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ВАРІАНТ КАНАЛУ ЗБУТУ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ОБСЯГ Q (ОД.)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ВАЛОВИЙ ДОХІД (МЛН ГРН)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СУМАРНІ ВИТРАТИ (МЛН ГРН)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1050" b="1">
                              <a:solidFill>
                                <a:srgbClr val="FFFFFF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ЧИСТИЙ ПРИБУТОК (МЛН ГРН)</a:t>
                          </a:r>
                        </a:p>
                      </a:txBody>
                      <a:tcPr>
                        <a:solidFill>
                          <a:srgbClr val="002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143000">
                    <a:tc>
                      <a:txBody>
                        <a:bodyPr/>
                        <a:lstStyle/>
                        <a:p>
                          <a:pPr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Прямий збут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50.0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92533" t="-100532" r="-94667" b="-200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11.5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143000">
                    <a:tc>
                      <a:txBody>
                        <a:bodyPr/>
                        <a:lstStyle/>
                        <a:p>
                          <a:pPr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Непрямий збут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500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50.0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37.5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200" noProof="0" dirty="0"/>
                            <a:t>(Дилерська маржа 25%)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12.5 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200" noProof="0" dirty="0"/>
                            <a:t>(Вигідніше на 1.0 млн)</a:t>
                          </a:r>
                        </a:p>
                      </a:txBody>
                      <a:tcPr anchor="ctr">
                        <a:solidFill>
                          <a:srgbClr val="F0F5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143000">
                    <a:tc>
                      <a:txBody>
                        <a:bodyPr/>
                        <a:lstStyle/>
                        <a:p>
                          <a:pPr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Змішаний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50.0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38.0 </a:t>
                          </a:r>
                        </a:p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200" noProof="0" dirty="0"/>
                            <a:t>(Комбіновані витрати)</a:t>
                          </a:r>
                          <a:endParaRPr lang="uk-UA" sz="1400" noProof="0" dirty="0"/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defRPr sz="950">
                              <a:solidFill>
                                <a:srgbClr val="141E32"/>
                              </a:solidFill>
                              <a:latin typeface="Montserrat"/>
                            </a:defRPr>
                          </a:pPr>
                          <a:r>
                            <a:rPr lang="uk-UA" sz="1400" noProof="0" dirty="0"/>
                            <a:t>12.0</a:t>
                          </a:r>
                        </a:p>
                      </a:txBody>
                      <a:tcPr anchor="ctr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Авторський перерахунок вихідних даних Оснача О.Ф. (P = 100 тис. грн, </a:t>
            </a:r>
            <a:r>
              <a:rPr lang="uk-UA" noProof="0" dirty="0" err="1"/>
              <a:t>gamma</a:t>
            </a:r>
            <a:r>
              <a:rPr lang="uk-UA" noProof="0" dirty="0"/>
              <a:t> = 25%, </a:t>
            </a:r>
            <a:r>
              <a:rPr lang="uk-UA" noProof="0" dirty="0" err="1"/>
              <a:t>F_dir</a:t>
            </a:r>
            <a:r>
              <a:rPr lang="uk-UA" noProof="0" dirty="0"/>
              <a:t> = 3.5 млн грн).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11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СЕЛЕКТИВНА VS ЕКСКЛЮЗИВНА ДИСТРИБУЦІЯ (ДОВГОСТРОКОВИЙ ЕФЕКТ)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ПОТОЧНИЙ МАРЖИНАЛЬНИЙ ДОХІД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3 Селективні партнери: продають 100 од./рік за ціною 100 тис. грн. Валовий дохід = 10.0 млн грн. Маржа 20% = 2.0 млн грн прибутку.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1 Ексклюзивний партнер: продає 80 од./рік. Валовий дохід = 8.0 млн грн. Маржа 20% = 1.6 млн грн прибутку.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endParaRPr lang="uk-UA" sz="1200" dirty="0"/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ВИСНОВОК: селективна дистрибуція дає на 400 тис. грн більше прибутку в потоці 1-го року.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ДОВГОСТРОКОВИЙ ЕФЕКТ УТРИМАННЯ КЛІЄНТІВ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Ексклюзивний партнер: забезпечує 95% коефіцієнт утримання замовників (LTV), надає якісний гарантійний інжиніринг.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Селективні партнери: через внутрішню конкуренцію знижують якість сервісу, утримання падає до 70%.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endParaRPr lang="uk-UA" sz="1200" noProof="0" dirty="0"/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ВИСНОВОК: на горизонті 3–5 років ексклюзивний канал генерує на 25–30% вищий </a:t>
            </a:r>
            <a:r>
              <a:rPr lang="uk-UA" sz="1200" noProof="0" dirty="0" err="1"/>
              <a:t>Cumulative</a:t>
            </a:r>
            <a:r>
              <a:rPr lang="uk-UA" sz="1200" noProof="0" dirty="0"/>
              <a:t> LTV.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Зозульов</a:t>
            </a:r>
            <a:r>
              <a:rPr lang="uk-UA" noProof="0" dirty="0"/>
              <a:t> &amp; Царьова (2026), </a:t>
            </a:r>
            <a:r>
              <a:rPr lang="uk-UA" noProof="0" dirty="0" err="1"/>
              <a:t>Brennan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(2024).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2011680"/>
            <a:ext cx="9448495" cy="2834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РОЗДІЛ 2 (ПУНКТ 4.2)</a:t>
            </a:r>
          </a:p>
          <a:p>
            <a:pPr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УПРАВЛІННЯ КАНАЛАМИ РОЗПОДІЛУ: ВЕРТИКАЛЬНІ СИСТЕМИ, КIМ ТА ЗВОРОТНА ЛОГІСТИКА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13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ТИПОЛОГІЯ ВЕРТИКАЛЬНИХ МАРКЕТИНГОВИХ СИСТЕМ (ВМС)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КОРПОРАТИВНА ВМС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Єдиний власник володіє всіма ланцюгами.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Максимальний контроль ціни, сервісу та бренд-стандартів.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Високі капітальні витрати (CAPEX).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ДОГОВІРНА ВМС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Незалежні компанії пов'язані договорами.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Франчайзинг, залогові дистриб'юторські мережі.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Баланс контролю та гнучкості.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АДМІНІСТРАТИВНА ВМС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Координація за рахунок економічної сили ринкового лідера (капітана каналу).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Не потребує володіння акціями.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Приклад: вимоги компаній-гігантів до постачальників.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Зозульов</a:t>
            </a:r>
            <a:r>
              <a:rPr lang="uk-UA" noProof="0" dirty="0"/>
              <a:t> О.В. (2026, лекція 15).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14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ЕЛЕМЕНТИ ДИСТРИБ'ЮТОРСЬКОЇ УГОДИ ТА СИСТЕМА KPI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КЛЮЧОВІ РОЗДІЛИ ДИСТРИБ'ЮТОРСЬКОГО ДОГОВОРУ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Територіальна закріпленість та ексклюзивність (</a:t>
            </a:r>
            <a:r>
              <a:rPr lang="uk-UA" sz="1200" noProof="0" dirty="0" err="1"/>
              <a:t>Exclusivity</a:t>
            </a:r>
            <a:r>
              <a:rPr lang="uk-UA" sz="1200" noProof="0" dirty="0"/>
              <a:t> </a:t>
            </a:r>
            <a:r>
              <a:rPr lang="uk-UA" sz="1200" noProof="0" dirty="0" err="1"/>
              <a:t>Clause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Політика формування ціни та знижок (</a:t>
            </a:r>
            <a:r>
              <a:rPr lang="uk-UA" sz="1200" noProof="0" dirty="0" err="1"/>
              <a:t>Rebate</a:t>
            </a:r>
            <a:r>
              <a:rPr lang="uk-UA" sz="1200" noProof="0" dirty="0"/>
              <a:t> </a:t>
            </a:r>
            <a:r>
              <a:rPr lang="uk-UA" sz="1200" noProof="0" dirty="0" err="1"/>
              <a:t>Structure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Стандарти сервісного обслуговування та гарантійного ремонту (SLA).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Умови повернення нереалізованої продукції та нормативи мінімального запасу.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СИСТЕМА МАРКЕТИНГОВИХ KPI ПАРТНЕРА КАНАЛУ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Обсяг продажів та виконання квартального плану (</a:t>
            </a:r>
            <a:r>
              <a:rPr lang="uk-UA" sz="1200" noProof="0" dirty="0" err="1"/>
              <a:t>Sales</a:t>
            </a:r>
            <a:r>
              <a:rPr lang="uk-UA" sz="1200" noProof="0" dirty="0"/>
              <a:t> </a:t>
            </a:r>
            <a:r>
              <a:rPr lang="uk-UA" sz="1200" noProof="0" dirty="0" err="1"/>
              <a:t>Target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Рівень проникнення в цільову базу замовників (</a:t>
            </a:r>
            <a:r>
              <a:rPr lang="uk-UA" sz="1200" noProof="0" dirty="0" err="1"/>
              <a:t>Market</a:t>
            </a:r>
            <a:r>
              <a:rPr lang="uk-UA" sz="1200" noProof="0" dirty="0"/>
              <a:t> </a:t>
            </a:r>
            <a:r>
              <a:rPr lang="uk-UA" sz="1200" noProof="0" dirty="0" err="1"/>
              <a:t>Penetration</a:t>
            </a:r>
            <a:r>
              <a:rPr lang="uk-UA" sz="1200" noProof="0" dirty="0"/>
              <a:t> </a:t>
            </a:r>
            <a:r>
              <a:rPr lang="uk-UA" sz="1200" noProof="0" dirty="0" err="1"/>
              <a:t>Rate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Точність прогнозів збуту (</a:t>
            </a:r>
            <a:r>
              <a:rPr lang="uk-UA" sz="1200" noProof="0" dirty="0" err="1"/>
              <a:t>Forecast</a:t>
            </a:r>
            <a:r>
              <a:rPr lang="uk-UA" sz="1200" noProof="0" dirty="0"/>
              <a:t> </a:t>
            </a:r>
            <a:r>
              <a:rPr lang="uk-UA" sz="1200" noProof="0" dirty="0" err="1"/>
              <a:t>Accuracy</a:t>
            </a:r>
            <a:r>
              <a:rPr lang="uk-UA" sz="1200" noProof="0" dirty="0"/>
              <a:t> &gt;= 85%).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Індекс задоволеності кінцевих B2B-покупців сервісом (CSAT/NPS).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Зозульов</a:t>
            </a:r>
            <a:r>
              <a:rPr lang="uk-UA" noProof="0" dirty="0"/>
              <a:t> &amp; Царьова (2026), Оснач О.Ф. (2011).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15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УПРАВЛІННЯ КОНФЛІКТАМИ ТА ПОЛІТИКА MAP (MINIMUM ADVERTISED PRICE)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ДЖЕРЕЛА КОНФЛІКТІВ У МУЛЬТИКАНАЛЬНИХ СИСТЕМАХ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Вертикальні конфлікти: між виробником і дистриб'ютором через маржу або обхід у прямих продажах.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Горизонтальні конфлікти: цінові війни між дилерами на одній території (</a:t>
            </a:r>
            <a:r>
              <a:rPr lang="uk-UA" sz="1200" noProof="0" dirty="0" err="1"/>
              <a:t>free-riding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E-</a:t>
            </a:r>
            <a:r>
              <a:rPr lang="uk-UA" sz="1200" noProof="0" dirty="0" err="1"/>
              <a:t>commerce</a:t>
            </a:r>
            <a:r>
              <a:rPr lang="uk-UA" sz="1200" noProof="0" dirty="0"/>
              <a:t>-конфлікт: демпінг в </a:t>
            </a:r>
            <a:r>
              <a:rPr lang="uk-UA" sz="1200" noProof="0" dirty="0" err="1"/>
              <a:t>онлайні</a:t>
            </a:r>
            <a:r>
              <a:rPr lang="uk-UA" sz="1200" noProof="0" dirty="0"/>
              <a:t> руйнує офлайн-дилерів.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МЕХАНІЗМ ПОЛІТИКИ МІНІМАЛЬНОЇ РЕКЛАМОВАНОЇ ЦІНИ (MAP)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Сутність MAP: вимога до дилерів не публікувати у відкритих джерелах ціну, нижчу за встановлений поріг.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Захищає маржу традиційних дилерів, які надають дорогим ТПП якісний інжиніринговий консалтинг.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Застосування штрафних санкцій аж до позбавлення дилерського статусу.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Зозульов</a:t>
            </a:r>
            <a:r>
              <a:rPr lang="uk-UA" noProof="0" dirty="0"/>
              <a:t> О.В. (2026), </a:t>
            </a:r>
            <a:r>
              <a:rPr lang="uk-UA" noProof="0" dirty="0" err="1"/>
              <a:t>Zimmerman</a:t>
            </a:r>
            <a:r>
              <a:rPr lang="uk-UA" noProof="0" dirty="0"/>
              <a:t> &amp; </a:t>
            </a:r>
            <a:r>
              <a:rPr lang="uk-UA" noProof="0" dirty="0" err="1"/>
              <a:t>Blythe</a:t>
            </a:r>
            <a:r>
              <a:rPr lang="uk-UA" noProof="0" dirty="0"/>
              <a:t> (2022).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16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УПРАВЛІННЯ КЛЮЧОВИМИ КЛІЄНТАМИ (KEY ACCOUNT MANAGEMENT — KAM)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1. СУТНІСТЬ KAM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Створення </a:t>
            </a:r>
            <a:r>
              <a:rPr lang="uk-UA" sz="1200" noProof="0" dirty="0" err="1"/>
              <a:t>міжфункціональної</a:t>
            </a:r>
            <a:r>
              <a:rPr lang="uk-UA" sz="1200" noProof="0" dirty="0"/>
              <a:t> команди для обслуговування стратегічних замовників.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Формування персоналізованих ціннісних пропозицій (</a:t>
            </a:r>
            <a:r>
              <a:rPr lang="uk-UA" sz="1200" noProof="0" dirty="0" err="1"/>
              <a:t>Value</a:t>
            </a:r>
            <a:r>
              <a:rPr lang="uk-UA" sz="1200" noProof="0" dirty="0"/>
              <a:t> </a:t>
            </a:r>
            <a:r>
              <a:rPr lang="uk-UA" sz="1200" noProof="0" dirty="0" err="1"/>
              <a:t>Proposition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Глибока інтеграція бізнес-процесів.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2. РОЗПОДІЛ РОЛЕЙ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Цифрова платформа: перебирає рутинні повторні закупівлі стандартних позицій.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KAM-менеджер: фокусується на складних інжинірингових рішеннях.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Розвиток стратегічного партнерства.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3. СТРАТЕГІЧНИЙ ЕФЕКТ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Прямий збут для замовників з високим LTV.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Канали дистрибуції — для дрібного та середнього бізнесу (SME).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Максимізація прибутковості портфеля.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Brennan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(2024, </a:t>
            </a:r>
            <a:r>
              <a:rPr lang="uk-UA" noProof="0" dirty="0" err="1"/>
              <a:t>розд</a:t>
            </a:r>
            <a:r>
              <a:rPr lang="uk-UA" noProof="0" dirty="0"/>
              <a:t>. 9), </a:t>
            </a:r>
            <a:r>
              <a:rPr lang="uk-UA" noProof="0" dirty="0" err="1"/>
              <a:t>Zimmerman</a:t>
            </a:r>
            <a:r>
              <a:rPr lang="uk-UA" noProof="0" dirty="0"/>
              <a:t> &amp; </a:t>
            </a:r>
            <a:r>
              <a:rPr lang="uk-UA" noProof="0" dirty="0" err="1"/>
              <a:t>Blythe</a:t>
            </a:r>
            <a:r>
              <a:rPr lang="uk-UA" noProof="0" dirty="0"/>
              <a:t> (2022).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17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КАНАЛИ ЗВОРОТНОГО РУХУ (REVERSE LOGISTICS) ТА КЕЙС CAT REMAN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ФУНКЦІЇ ЗВОРОТНИХ КАНАЛІВ У B2B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Повернення браку, гарантійне обслуговування та відновлення (</a:t>
            </a:r>
            <a:r>
              <a:rPr lang="uk-UA" sz="1200" noProof="0" dirty="0" err="1"/>
              <a:t>Remanufacturing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Утилізація відпрацьованого обладнання за стандартами ESG.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Відповідність вимогам розширеної відповідальності виробника (EPR).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ПРАКТИЧНИЙ КЕЙС CATERPILLAR REMAN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Повернення в обіг понад 60 000 тонн зношених компонентів і вузлів щороку.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Відновлена деталь коштує на 40–50% дешевше за нову зі збереженням 100% заводської гарантії.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Формує потужне колове джерело доходу та підвищує лояльність B2B-клієнтів.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Caterpillar</a:t>
            </a:r>
            <a:r>
              <a:rPr lang="uk-UA" noProof="0" dirty="0"/>
              <a:t> </a:t>
            </a:r>
            <a:r>
              <a:rPr lang="uk-UA" noProof="0" dirty="0" err="1"/>
              <a:t>Reman</a:t>
            </a:r>
            <a:r>
              <a:rPr lang="uk-UA" noProof="0" dirty="0"/>
              <a:t> </a:t>
            </a:r>
            <a:r>
              <a:rPr lang="uk-UA" noProof="0" dirty="0" err="1"/>
              <a:t>Official</a:t>
            </a:r>
            <a:r>
              <a:rPr lang="uk-UA" noProof="0" dirty="0"/>
              <a:t> </a:t>
            </a:r>
            <a:r>
              <a:rPr lang="uk-UA" noProof="0" dirty="0" err="1"/>
              <a:t>Report</a:t>
            </a:r>
            <a:r>
              <a:rPr lang="uk-UA" noProof="0" dirty="0"/>
              <a:t> (2024), </a:t>
            </a:r>
            <a:r>
              <a:rPr lang="uk-UA" noProof="0" dirty="0" err="1"/>
              <a:t>Brennan</a:t>
            </a:r>
            <a:r>
              <a:rPr lang="uk-UA" noProof="0" dirty="0"/>
              <a:t> </a:t>
            </a:r>
            <a:r>
              <a:rPr lang="uk-UA" noProof="0" dirty="0" err="1"/>
              <a:t>et</a:t>
            </a:r>
            <a:r>
              <a:rPr lang="uk-UA" noProof="0" dirty="0"/>
              <a:t> </a:t>
            </a:r>
            <a:r>
              <a:rPr lang="uk-UA" noProof="0" dirty="0" err="1"/>
              <a:t>al</a:t>
            </a:r>
            <a:r>
              <a:rPr lang="uk-UA" noProof="0" dirty="0"/>
              <a:t>. (2024).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2011680"/>
            <a:ext cx="9448495" cy="2834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D4A017"/>
                </a:solidFill>
                <a:latin typeface="Montserrat"/>
              </a:defRPr>
            </a:pPr>
            <a:r>
              <a:rPr lang="uk-UA" noProof="0" dirty="0"/>
              <a:t>РОЗДІЛ 3 (ПУНКТ 4.3)</a:t>
            </a:r>
          </a:p>
          <a:p>
            <a:pPr>
              <a:defRPr sz="210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ЦИФРОВІЗАЦІЯ КУПІВЕЛЬНОГО ШЛЯХУ: ОМНІКАНАЛЬНІСТЬ ТА АВТОМАТИЗОВАНИЙ M2M-ЗБУТ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19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ТРАНСФОРМАЦІЯ B2B-КУПІВЕЛЬНОГО ШЛЯХУ (MCKINSEY B2B PULSE)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10 КАНАЛІВ ВЗАЄМОДІЇ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Зростання з 5 каналів у 2016 р. до 10 каналів у 2024–2026 рр.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Покупці використовують вебсайти, </a:t>
            </a:r>
            <a:r>
              <a:rPr lang="uk-UA" sz="1200" noProof="0" dirty="0" err="1"/>
              <a:t>маркетплейси</a:t>
            </a:r>
            <a:r>
              <a:rPr lang="uk-UA" sz="1200" noProof="0" dirty="0"/>
              <a:t>, мобільні додатки, чати.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Вимога безшовного переходу між каналами.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ПРАВИЛО ТРЕТИН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Рівномірний розподіл: 1/3 особисті зустрічі, 1/3 віддалені відео-дзвінки, 1/3 цифрове самообслуговування.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Гнучкість вибору каналу замовником.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Залежність вибору від етапу закупівлі.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ПРИЧИНИ ЗМІНИ ПОСТАЧАЛЬНИКА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1 місце: неузгодженість даних про наявність та ціни у різних каналах.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2 місце: повільна відповідь у цифрових каналах.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3 місце: відсутність персоналізації.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McKinsey</a:t>
            </a:r>
            <a:r>
              <a:rPr lang="uk-UA" noProof="0" dirty="0"/>
              <a:t> </a:t>
            </a:r>
            <a:r>
              <a:rPr lang="uk-UA" noProof="0" dirty="0" err="1"/>
              <a:t>Global</a:t>
            </a:r>
            <a:r>
              <a:rPr lang="uk-UA" noProof="0" dirty="0"/>
              <a:t> B2B </a:t>
            </a:r>
            <a:r>
              <a:rPr lang="uk-UA" noProof="0" dirty="0" err="1"/>
              <a:t>Pulse</a:t>
            </a:r>
            <a:r>
              <a:rPr lang="uk-UA" noProof="0" dirty="0"/>
              <a:t> (2024, 2026).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20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КІЛЬКІСНІ ОРІЄНТИРИ ЦИФРОВОГО B2B ЗA ДАНИМИ ДОСЛІДЖЕНЬ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958652"/>
              </p:ext>
            </p:extLst>
          </p:nvPr>
        </p:nvGraphicFramePr>
        <p:xfrm>
          <a:off x="548640" y="1508760"/>
          <a:ext cx="1109441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0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ПОКАЗНИК / МЕТРИКА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ЗНАЧЕННЯ ПОКАЗНИКА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МАРКЕТИНГОВИЙ ВИСНОВОК ДЛЯ B2B-ВИРОБНИКА</a:t>
                      </a:r>
                    </a:p>
                  </a:txBody>
                  <a:tcPr>
                    <a:solidFill>
                      <a:srgbClr val="002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Частка покупців, що віддають перевагу </a:t>
                      </a:r>
                      <a:r>
                        <a:rPr lang="uk-UA" sz="1400" noProof="0" dirty="0" err="1"/>
                        <a:t>Digital</a:t>
                      </a:r>
                      <a:r>
                        <a:rPr lang="uk-UA" sz="1400" noProof="0" dirty="0"/>
                        <a:t> </a:t>
                      </a:r>
                      <a:r>
                        <a:rPr lang="uk-UA" sz="1400" noProof="0" dirty="0" err="1"/>
                        <a:t>Self-Serve</a:t>
                      </a:r>
                      <a:endParaRPr lang="uk-UA" sz="1400" noProof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61–65%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Більшість замовників вивчають ТПП самостійно до контакту з менеджером.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Поріг готовності укладати онлайн-угоди без зустрічі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До $500 000+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Зростання довіри до цифрових каналів навіть для великих контрактів.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Пошукові запити на B2B-маркетплейсах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На 22% більше ніж у Google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 err="1"/>
                        <a:t>Маркетплейси</a:t>
                      </a:r>
                      <a:r>
                        <a:rPr lang="uk-UA" sz="1400" noProof="0" dirty="0"/>
                        <a:t> стають першою точкою пошуку промислових товарів.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Втрата виторгу через відсутність омніканальності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До 15–20% доходу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41E32"/>
                          </a:solidFill>
                          <a:latin typeface="Montserrat"/>
                        </a:defRPr>
                      </a:pPr>
                      <a:r>
                        <a:rPr lang="uk-UA" sz="1400" noProof="0" dirty="0"/>
                        <a:t>Компанії з </a:t>
                      </a:r>
                      <a:r>
                        <a:rPr lang="uk-UA" sz="1400" noProof="0" dirty="0" err="1"/>
                        <a:t>одноканальним</a:t>
                      </a:r>
                      <a:r>
                        <a:rPr lang="uk-UA" sz="1400" noProof="0" dirty="0"/>
                        <a:t> збутом стрімко втрачають частку ринку.</a:t>
                      </a:r>
                    </a:p>
                  </a:txBody>
                  <a:tcPr>
                    <a:solidFill>
                      <a:srgbClr val="F0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Узагальнено за </a:t>
            </a:r>
            <a:r>
              <a:rPr lang="uk-UA" noProof="0" dirty="0" err="1"/>
              <a:t>McKinsey</a:t>
            </a:r>
            <a:r>
              <a:rPr lang="uk-UA" noProof="0" dirty="0"/>
              <a:t>, </a:t>
            </a:r>
            <a:r>
              <a:rPr lang="uk-UA" noProof="0" dirty="0" err="1"/>
              <a:t>Gartner</a:t>
            </a:r>
            <a:r>
              <a:rPr lang="uk-UA" noProof="0" dirty="0"/>
              <a:t>, </a:t>
            </a:r>
            <a:r>
              <a:rPr lang="uk-UA" noProof="0" dirty="0" err="1"/>
              <a:t>Forrester</a:t>
            </a:r>
            <a:r>
              <a:rPr lang="uk-UA" noProof="0" dirty="0"/>
              <a:t> (2024–2026).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21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ЕВОЛЮЦІЯ ЗБУТОВИХ МОДЕЛЕЙ ТА ФІДЖИТАЛ-ПІДХІД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СТАДІЇ ІНТЕГРАЦІЇ КАНАЛІВ ЗБУТУ</a:t>
            </a:r>
          </a:p>
          <a:p>
            <a:pPr algn="ctr"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b="1" noProof="0" dirty="0" err="1"/>
              <a:t>Одноканальна</a:t>
            </a:r>
            <a:r>
              <a:rPr lang="uk-UA" sz="1200" b="1" noProof="0" dirty="0"/>
              <a:t> -&gt; </a:t>
            </a:r>
            <a:r>
              <a:rPr lang="uk-UA" sz="1200" b="1" noProof="0" dirty="0" err="1"/>
              <a:t>Мультиканальна</a:t>
            </a:r>
            <a:r>
              <a:rPr lang="uk-UA" sz="1200" b="1" noProof="0" dirty="0"/>
              <a:t> -&gt; Крос-канальна -&gt; </a:t>
            </a:r>
            <a:r>
              <a:rPr lang="uk-UA" sz="1200" b="1" noProof="0" dirty="0" err="1"/>
              <a:t>Омніканальна</a:t>
            </a:r>
            <a:r>
              <a:rPr lang="uk-UA" sz="1200" b="1" noProof="0" dirty="0"/>
              <a:t>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ОМНІКАНАЛЬНІСТЬ: єдина централізована база даних (PIM/ERP/CRM).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Замовник розпочинає замовлення в додатку, узгоджує його з KAM і отримує його через дистриб'ютора без повторного введення даних.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303520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СПЕЦИФІКА ФІДЖИТАЛ-МОДЕЛІ (PHYGITAL) У B2B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Поєднання фізичного та цифрового досвіду (</a:t>
            </a:r>
            <a:r>
              <a:rPr lang="uk-UA" sz="1200" noProof="0" dirty="0" err="1"/>
              <a:t>Physical</a:t>
            </a:r>
            <a:r>
              <a:rPr lang="uk-UA" sz="1200" noProof="0" dirty="0"/>
              <a:t> + </a:t>
            </a:r>
            <a:r>
              <a:rPr lang="uk-UA" sz="1200" noProof="0" dirty="0" err="1"/>
              <a:t>Digital</a:t>
            </a:r>
            <a:r>
              <a:rPr lang="uk-UA" sz="1200" noProof="0" dirty="0"/>
              <a:t>).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Інтерактивні </a:t>
            </a:r>
            <a:r>
              <a:rPr lang="uk-UA" sz="1200" noProof="0" dirty="0" err="1"/>
              <a:t>шоуруми</a:t>
            </a:r>
            <a:r>
              <a:rPr lang="uk-UA" sz="1200" noProof="0" dirty="0"/>
              <a:t> з AR/VR </a:t>
            </a:r>
            <a:r>
              <a:rPr lang="uk-UA" sz="1200" noProof="0" dirty="0" err="1"/>
              <a:t>конфігураторами</a:t>
            </a:r>
            <a:r>
              <a:rPr lang="uk-UA" sz="1200" noProof="0" dirty="0"/>
              <a:t> промислового обладнання.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QR-коди на обладнанні для миттєвого замовлення оригінальних запчастин через смарт-портал.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Ткачук та ін. (2025), Виговський та ін. (2024).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ПУНКТ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22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АВТОМАТИЗОВАНИЙ M2M-ЗБУТ (MACHINE-TO-MACHINE) ТА IOT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ТЕХНОЛОГІЧНИЙ СТЕК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EDI, API, пряма ERP-інтеграція.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</a:t>
            </a:r>
            <a:r>
              <a:rPr lang="uk-UA" sz="1200" noProof="0" dirty="0" err="1"/>
              <a:t>IoT</a:t>
            </a:r>
            <a:r>
              <a:rPr lang="uk-UA" sz="1200" noProof="0" dirty="0"/>
              <a:t>-датчики на обладнанні замовника.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</a:t>
            </a:r>
            <a:r>
              <a:rPr lang="uk-UA" sz="1200" noProof="0" dirty="0" err="1"/>
              <a:t>Предиктивний</a:t>
            </a:r>
            <a:r>
              <a:rPr lang="uk-UA" sz="1200" noProof="0" dirty="0"/>
              <a:t> аналіз зносу.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МОДЕЛІ VMI / CMI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</a:t>
            </a:r>
            <a:r>
              <a:rPr lang="uk-UA" sz="1200" noProof="0" dirty="0" err="1"/>
              <a:t>Vendor</a:t>
            </a:r>
            <a:r>
              <a:rPr lang="uk-UA" sz="1200" noProof="0" dirty="0"/>
              <a:t> </a:t>
            </a:r>
            <a:r>
              <a:rPr lang="uk-UA" sz="1200" noProof="0" dirty="0" err="1"/>
              <a:t>Managed</a:t>
            </a:r>
            <a:r>
              <a:rPr lang="uk-UA" sz="1200" noProof="0" dirty="0"/>
              <a:t> </a:t>
            </a:r>
            <a:r>
              <a:rPr lang="uk-UA" sz="1200" noProof="0" dirty="0" err="1"/>
              <a:t>Inventory</a:t>
            </a:r>
            <a:r>
              <a:rPr lang="uk-UA" sz="1200" noProof="0" dirty="0"/>
              <a:t>: постачальник сам </a:t>
            </a:r>
            <a:r>
              <a:rPr lang="uk-UA" sz="1200" noProof="0" dirty="0" err="1"/>
              <a:t>моніторить</a:t>
            </a:r>
            <a:r>
              <a:rPr lang="uk-UA" sz="1200" noProof="0" dirty="0"/>
              <a:t> залишки і формує поставку.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Повністю усуває людський чинник у повторних </a:t>
            </a:r>
            <a:r>
              <a:rPr lang="uk-UA" sz="1200" noProof="0" dirty="0" err="1"/>
              <a:t>закупівлях</a:t>
            </a:r>
            <a:r>
              <a:rPr lang="uk-UA" sz="1200" noProof="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554480"/>
            <a:ext cx="351129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2DE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64592" rIns="182880" bIns="164592" rtlCol="0" anchor="t"/>
          <a:lstStyle/>
          <a:p>
            <a:pPr algn="ctr">
              <a:spcAft>
                <a:spcPts val="600"/>
              </a:spcAft>
              <a:defRPr sz="1250" b="1">
                <a:solidFill>
                  <a:srgbClr val="002050"/>
                </a:solidFill>
                <a:latin typeface="Montserrat"/>
              </a:defRPr>
            </a:pPr>
            <a:r>
              <a:rPr lang="uk-UA" sz="1600" noProof="0" dirty="0"/>
              <a:t>КЕЙС JOHN DEERE JDLINK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Дистанційний моніторинг зносу техніки.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Автоматичне формування замовлення на запчастини до поломки.</a:t>
            </a:r>
          </a:p>
          <a:p>
            <a:pPr>
              <a:spcAft>
                <a:spcPts val="350"/>
              </a:spcAft>
              <a:defRPr sz="1050">
                <a:solidFill>
                  <a:srgbClr val="141E32"/>
                </a:solidFill>
                <a:latin typeface="Montserrat"/>
              </a:defRPr>
            </a:pPr>
            <a:r>
              <a:rPr lang="uk-UA" sz="1200" noProof="0" dirty="0"/>
              <a:t>• Нульовий простій для клієнта.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27648"/>
            <a:ext cx="110944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i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Джерело / Примітка: </a:t>
            </a:r>
            <a:r>
              <a:rPr lang="uk-UA" noProof="0" dirty="0" err="1"/>
              <a:t>John</a:t>
            </a:r>
            <a:r>
              <a:rPr lang="uk-UA" noProof="0" dirty="0"/>
              <a:t> </a:t>
            </a:r>
            <a:r>
              <a:rPr lang="uk-UA" noProof="0" dirty="0" err="1"/>
              <a:t>Deere</a:t>
            </a:r>
            <a:r>
              <a:rPr lang="uk-UA" noProof="0" dirty="0"/>
              <a:t> </a:t>
            </a:r>
            <a:r>
              <a:rPr lang="uk-UA" noProof="0" dirty="0" err="1"/>
              <a:t>JDLink</a:t>
            </a:r>
            <a:r>
              <a:rPr lang="uk-UA" noProof="0" dirty="0"/>
              <a:t> (2026), Бабко &amp; </a:t>
            </a:r>
            <a:r>
              <a:rPr lang="uk-UA" noProof="0" dirty="0" err="1"/>
              <a:t>Войтко</a:t>
            </a:r>
            <a:r>
              <a:rPr lang="uk-UA" noProof="0" dirty="0"/>
              <a:t> (2024).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ПІДСУМОК 4.1–4.3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75520" y="3200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1">
                <a:solidFill>
                  <a:srgbClr val="465F82"/>
                </a:solidFill>
                <a:latin typeface="Montserrat"/>
              </a:defRPr>
            </a:pPr>
            <a:r>
              <a:rPr lang="uk-UA" noProof="0" dirty="0"/>
              <a:t>23 /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11094415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50" b="1">
                <a:solidFill>
                  <a:srgbClr val="002050"/>
                </a:solidFill>
                <a:latin typeface="Montserrat"/>
              </a:defRPr>
            </a:pPr>
            <a:r>
              <a:rPr lang="uk-UA" noProof="0" dirty="0"/>
              <a:t>ПИТАННЯ ДЛЯ САМОКОНТРОЛЮ СТУДЕНТІВ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4415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548640" y="1554480"/>
                <a:ext cx="11094415" cy="4663440"/>
              </a:xfrm>
              <a:prstGeom prst="roundRect">
                <a:avLst/>
              </a:prstGeom>
              <a:solidFill>
                <a:srgbClr val="FFFFFF"/>
              </a:solidFill>
              <a:ln w="19050">
                <a:solidFill>
                  <a:srgbClr val="D2DEF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182880" tIns="164592" rIns="182880" bIns="164592" rtlCol="0" anchor="ctr"/>
              <a:lstStyle/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1. Чим відрізняється передача права власності від фізичного товароруху в промисловому маркетингу?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2. Охарактеризуйте три виміри каналу розподілу (рівень, ширина, глибина) та наведіть приклади.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3. Які критерії визначають доцільність створення логістичного альянсу (3PL/4PL)?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4. Поясніть економічний зміст точки байдужості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400" i="1" noProof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sz="1400" i="1" noProof="0" dirty="0" err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uk-UA" sz="1400" i="1" noProof="0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US" sz="1400" b="0" i="1" noProof="0" dirty="0" smtClean="0">
                            <a:latin typeface="Cambria Math" panose="02040503050406030204" pitchFamily="18" charset="0"/>
                          </a:rPr>
                          <m:t>nd</m:t>
                        </m:r>
                      </m:sub>
                    </m:sSub>
                  </m:oMath>
                </a14:m>
                <a:r>
                  <a:rPr lang="uk-UA" sz="1400" noProof="0" dirty="0"/>
                  <a:t> та її модифікації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uk-UA" sz="1400" i="1" dirty="0" err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uk-UA" sz="14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sz="1400" i="1" dirty="0" err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uk-UA" sz="1400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m:rPr>
                                <m:sty m:val="p"/>
                              </m:r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nd</m:t>
                            </m:r>
                          </m:sub>
                        </m:sSub>
                      </m:e>
                      <m:sup>
                        <m:r>
                          <a:rPr lang="uk-UA" sz="1400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uk-UA" sz="1400" noProof="0" dirty="0"/>
                  <a:t> з урахуванням капіталу в запасах.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5. Опишіть три типи вертикальних маркетингових систем (ВМС) та умови їх застосування.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6. Що таке політика MAP (</a:t>
                </a:r>
                <a:r>
                  <a:rPr lang="uk-UA" sz="1400" noProof="0" dirty="0" err="1"/>
                  <a:t>Minimum</a:t>
                </a:r>
                <a:r>
                  <a:rPr lang="uk-UA" sz="1400" noProof="0" dirty="0"/>
                  <a:t> </a:t>
                </a:r>
                <a:r>
                  <a:rPr lang="uk-UA" sz="1400" noProof="0" dirty="0" err="1"/>
                  <a:t>Advertised</a:t>
                </a:r>
                <a:r>
                  <a:rPr lang="uk-UA" sz="1400" noProof="0" dirty="0"/>
                  <a:t> </a:t>
                </a:r>
                <a:r>
                  <a:rPr lang="uk-UA" sz="1400" noProof="0" dirty="0" err="1"/>
                  <a:t>Price</a:t>
                </a:r>
                <a:r>
                  <a:rPr lang="uk-UA" sz="1400" noProof="0" dirty="0"/>
                  <a:t>) і як вона запобігає конфліктам у каналах?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7. Яку роль відіграє </a:t>
                </a:r>
                <a:r>
                  <a:rPr lang="uk-UA" sz="1400" noProof="0" dirty="0" err="1"/>
                  <a:t>Key</a:t>
                </a:r>
                <a:r>
                  <a:rPr lang="uk-UA" sz="1400" noProof="0" dirty="0"/>
                  <a:t> </a:t>
                </a:r>
                <a:r>
                  <a:rPr lang="uk-UA" sz="1400" noProof="0" dirty="0" err="1"/>
                  <a:t>Account</a:t>
                </a:r>
                <a:r>
                  <a:rPr lang="uk-UA" sz="1400" noProof="0" dirty="0"/>
                  <a:t> </a:t>
                </a:r>
                <a:r>
                  <a:rPr lang="uk-UA" sz="1400" noProof="0" dirty="0" err="1"/>
                  <a:t>Management</a:t>
                </a:r>
                <a:r>
                  <a:rPr lang="uk-UA" sz="1400" noProof="0" dirty="0"/>
                  <a:t> (KAM) в умовах цифровізації масових закупівель?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8. У чому полягає стратегічна та екологічна цінність зворотних каналів (</a:t>
                </a:r>
                <a:r>
                  <a:rPr lang="uk-UA" sz="1400" noProof="0" dirty="0" err="1"/>
                  <a:t>Reverse</a:t>
                </a:r>
                <a:r>
                  <a:rPr lang="uk-UA" sz="1400" noProof="0" dirty="0"/>
                  <a:t> </a:t>
                </a:r>
                <a:r>
                  <a:rPr lang="uk-UA" sz="1400" noProof="0" dirty="0" err="1"/>
                  <a:t>Logistics</a:t>
                </a:r>
                <a:r>
                  <a:rPr lang="uk-UA" sz="1400" noProof="0" dirty="0"/>
                  <a:t>) на прикладі </a:t>
                </a:r>
                <a:r>
                  <a:rPr lang="uk-UA" sz="1400" noProof="0" dirty="0" err="1"/>
                  <a:t>Caterpillar</a:t>
                </a:r>
                <a:r>
                  <a:rPr lang="uk-UA" sz="1400" noProof="0" dirty="0"/>
                  <a:t> </a:t>
                </a:r>
                <a:r>
                  <a:rPr lang="uk-UA" sz="1400" noProof="0" dirty="0" err="1"/>
                  <a:t>Reman</a:t>
                </a:r>
                <a:r>
                  <a:rPr lang="uk-UA" sz="1400" noProof="0" dirty="0"/>
                  <a:t>?</a:t>
                </a:r>
              </a:p>
              <a:p>
                <a:pPr algn="just">
                  <a:spcAft>
                    <a:spcPts val="350"/>
                  </a:spcAft>
                  <a:defRPr sz="1050">
                    <a:solidFill>
                      <a:srgbClr val="141E32"/>
                    </a:solidFill>
                    <a:latin typeface="Montserrat"/>
                  </a:defRPr>
                </a:pPr>
                <a:r>
                  <a:rPr lang="uk-UA" sz="1400" noProof="0" dirty="0"/>
                  <a:t>9. Як правило третин </a:t>
                </a:r>
                <a:r>
                  <a:rPr lang="uk-UA" sz="1400" noProof="0" dirty="0" err="1"/>
                  <a:t>McKinsey</a:t>
                </a:r>
                <a:r>
                  <a:rPr lang="uk-UA" sz="1400" noProof="0" dirty="0"/>
                  <a:t> пояснює сучасну поведінку B2B-покупців та концепцію M2M-збуту?</a:t>
                </a: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1554480"/>
                <a:ext cx="11094415" cy="466344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>
                <a:solidFill>
                  <a:srgbClr val="D2DEF0"/>
                </a:solidFill>
              </a:ln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2587</Words>
  <Application>Microsoft Office PowerPoint</Application>
  <PresentationFormat>Широкий екран</PresentationFormat>
  <Paragraphs>320</Paragraphs>
  <Slides>23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 Math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2026-10-01T12:10:45Z</dcterms:modified>
  <cp:category/>
</cp:coreProperties>
</file>