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  <p:sldId id="278" r:id="rId23"/>
    <p:sldId id="279" r:id="rId24"/>
    <p:sldId id="275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BE2B4-CFB7-4CEC-9647-B5BB68F5B7B4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0ED82-AADD-4496-94F4-0CC6A9EA7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45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0ED82-AADD-4496-94F4-0CC6A9EA7FB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669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002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36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35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30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61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81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01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61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741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993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9808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020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5470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354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660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61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B80FD-B330-4078-B9FC-8A6B68425EC9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80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456-17#n371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of.gov.ua/uk/budget" TargetMode="External"/><Relationship Id="rId2" Type="http://schemas.openxmlformats.org/officeDocument/2006/relationships/hyperlink" Target="https://zakon.rada.gov.ua/laws/show/2456-17#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zakon.rada.gov.ua/laws/show/1861-17#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65279" y="504967"/>
            <a:ext cx="9539334" cy="5650173"/>
          </a:xfrm>
        </p:spPr>
        <p:txBody>
          <a:bodyPr/>
          <a:lstStyle/>
          <a:p>
            <a:r>
              <a:rPr lang="uk-UA" b="1" dirty="0"/>
              <a:t>Тема 7. </a:t>
            </a:r>
            <a:r>
              <a:rPr lang="ru-RU" b="1" dirty="0" err="1"/>
              <a:t>Бюджетний</a:t>
            </a:r>
            <a:r>
              <a:rPr lang="ru-RU" b="1" dirty="0"/>
              <a:t> </a:t>
            </a:r>
            <a:r>
              <a:rPr lang="ru-RU" b="1" dirty="0" err="1"/>
              <a:t>процес</a:t>
            </a:r>
            <a:r>
              <a:rPr lang="ru-RU" b="1" dirty="0"/>
              <a:t> в </a:t>
            </a:r>
            <a:r>
              <a:rPr lang="ru-RU" b="1" dirty="0" err="1"/>
              <a:t>Україні</a:t>
            </a:r>
            <a:endParaRPr lang="ru-RU" dirty="0"/>
          </a:p>
          <a:p>
            <a:r>
              <a:rPr lang="uk-UA" dirty="0"/>
              <a:t>1.	Загальна характеристика бюджетного процесу</a:t>
            </a:r>
            <a:endParaRPr lang="ru-RU" dirty="0"/>
          </a:p>
          <a:p>
            <a:r>
              <a:rPr lang="uk-UA" dirty="0"/>
              <a:t>2.	</a:t>
            </a:r>
            <a:r>
              <a:rPr lang="ru-RU" dirty="0" err="1"/>
              <a:t>Середньострокове</a:t>
            </a:r>
            <a:r>
              <a:rPr lang="ru-RU" dirty="0"/>
              <a:t> </a:t>
            </a:r>
            <a:r>
              <a:rPr lang="ru-RU" dirty="0" err="1"/>
              <a:t>бюджетне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endParaRPr lang="ru-RU" dirty="0"/>
          </a:p>
          <a:p>
            <a:r>
              <a:rPr lang="uk-UA" dirty="0"/>
              <a:t>3.	Стадії бюджетного процесу в Україні, його учасники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40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/>
              <a:t>1.	Загальна характеристика бюджетного процесу</a:t>
            </a:r>
            <a:endParaRPr lang="ru-RU" b="1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</a:t>
            </a:r>
            <a:r>
              <a:rPr lang="uk-UA" dirty="0" err="1" smtClean="0"/>
              <a:t>ідповідно</a:t>
            </a:r>
            <a:r>
              <a:rPr lang="uk-UA" dirty="0" smtClean="0"/>
              <a:t> до Бюджетного кодексу України:</a:t>
            </a:r>
          </a:p>
          <a:p>
            <a:r>
              <a:rPr lang="ru-RU" b="1" u="sng" dirty="0" err="1" smtClean="0"/>
              <a:t>Бюджетний</a:t>
            </a:r>
            <a:r>
              <a:rPr lang="ru-RU" b="1" u="sng" dirty="0" smtClean="0"/>
              <a:t> </a:t>
            </a:r>
            <a:r>
              <a:rPr lang="ru-RU" b="1" u="sng" dirty="0" err="1"/>
              <a:t>процес</a:t>
            </a:r>
            <a:r>
              <a:rPr lang="ru-RU" b="1" u="sng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регламентований</a:t>
            </a:r>
            <a:r>
              <a:rPr lang="ru-RU" dirty="0" smtClean="0"/>
              <a:t> </a:t>
            </a:r>
            <a:r>
              <a:rPr lang="ru-RU" dirty="0" err="1"/>
              <a:t>бюджетним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складання</a:t>
            </a:r>
            <a:r>
              <a:rPr lang="ru-RU" dirty="0"/>
              <a:t>, </a:t>
            </a:r>
            <a:r>
              <a:rPr lang="ru-RU" dirty="0" err="1"/>
              <a:t>розгляду</a:t>
            </a:r>
            <a:r>
              <a:rPr lang="ru-RU" dirty="0"/>
              <a:t>, </a:t>
            </a:r>
            <a:r>
              <a:rPr lang="ru-RU" dirty="0" err="1"/>
              <a:t>затвердження</a:t>
            </a:r>
            <a:r>
              <a:rPr lang="ru-RU" dirty="0"/>
              <a:t>,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, </a:t>
            </a:r>
            <a:r>
              <a:rPr lang="ru-RU" dirty="0" err="1"/>
              <a:t>звітування</a:t>
            </a:r>
            <a:r>
              <a:rPr lang="ru-RU" dirty="0"/>
              <a:t> про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контролю за </a:t>
            </a:r>
            <a:r>
              <a:rPr lang="ru-RU" dirty="0" err="1"/>
              <a:t>дотриманням</a:t>
            </a:r>
            <a:r>
              <a:rPr lang="ru-RU" dirty="0"/>
              <a:t> бюджетного </a:t>
            </a:r>
            <a:r>
              <a:rPr lang="ru-RU" dirty="0" err="1" smtClean="0"/>
              <a:t>законодавства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у </a:t>
            </a:r>
            <a:r>
              <a:rPr lang="ru-RU" dirty="0" err="1"/>
              <a:t>фінансуванні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Мінфін</a:t>
            </a:r>
            <a:r>
              <a:rPr lang="ru-RU" dirty="0"/>
              <a:t> </a:t>
            </a:r>
            <a:r>
              <a:rPr lang="ru-RU" dirty="0" err="1"/>
              <a:t>ініціює</a:t>
            </a:r>
            <a:r>
              <a:rPr lang="ru-RU" dirty="0"/>
              <a:t> 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реформи</a:t>
            </a:r>
            <a:r>
              <a:rPr lang="ru-RU" dirty="0"/>
              <a:t> у </a:t>
            </a:r>
            <a:r>
              <a:rPr lang="ru-RU" dirty="0" err="1"/>
              <a:t>цілому</a:t>
            </a:r>
            <a:r>
              <a:rPr lang="ru-RU" dirty="0"/>
              <a:t>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галузей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освіта</a:t>
            </a:r>
            <a:r>
              <a:rPr lang="ru-RU" dirty="0"/>
              <a:t> та наука, </a:t>
            </a:r>
            <a:r>
              <a:rPr lang="ru-RU" dirty="0" err="1"/>
              <a:t>охорона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соціальна</a:t>
            </a:r>
            <a:r>
              <a:rPr lang="ru-RU" dirty="0"/>
              <a:t> сфера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u="sng" dirty="0"/>
              <a:t>При </a:t>
            </a:r>
            <a:r>
              <a:rPr lang="ru-RU" u="sng" dirty="0" err="1"/>
              <a:t>розробці</a:t>
            </a:r>
            <a:r>
              <a:rPr lang="ru-RU" u="sng" dirty="0"/>
              <a:t> проекту </a:t>
            </a:r>
            <a:r>
              <a:rPr lang="ru-RU" u="sng" dirty="0" err="1"/>
              <a:t>держбюджету</a:t>
            </a:r>
            <a:r>
              <a:rPr lang="ru-RU" u="sng" dirty="0"/>
              <a:t> </a:t>
            </a:r>
            <a:r>
              <a:rPr lang="ru-RU" dirty="0" err="1"/>
              <a:t>Мінфін</a:t>
            </a:r>
            <a:r>
              <a:rPr lang="ru-RU" dirty="0"/>
              <a:t> </a:t>
            </a:r>
            <a:r>
              <a:rPr lang="ru-RU" dirty="0" err="1"/>
              <a:t>керується</a:t>
            </a:r>
            <a:r>
              <a:rPr lang="ru-RU" dirty="0"/>
              <a:t> </a:t>
            </a:r>
            <a:r>
              <a:rPr lang="ru-RU" u="sng" dirty="0"/>
              <a:t>такими </a:t>
            </a:r>
            <a:r>
              <a:rPr lang="ru-RU" b="1" u="sng" dirty="0"/>
              <a:t>принципами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b="1" dirty="0" err="1" smtClean="0"/>
              <a:t>Реалістичний</a:t>
            </a:r>
            <a:r>
              <a:rPr lang="ru-RU" b="1" dirty="0"/>
              <a:t>:</a:t>
            </a:r>
          </a:p>
          <a:p>
            <a:pPr marL="0" indent="0">
              <a:buNone/>
            </a:pPr>
            <a:r>
              <a:rPr lang="ru-RU" dirty="0" smtClean="0"/>
              <a:t>Уряд </a:t>
            </a:r>
            <a:r>
              <a:rPr lang="ru-RU" dirty="0"/>
              <a:t>не </a:t>
            </a:r>
            <a:r>
              <a:rPr lang="ru-RU" dirty="0" err="1"/>
              <a:t>надуває</a:t>
            </a:r>
            <a:r>
              <a:rPr lang="ru-RU" dirty="0"/>
              <a:t> і не </a:t>
            </a:r>
            <a:r>
              <a:rPr lang="ru-RU" dirty="0" err="1"/>
              <a:t>приховує</a:t>
            </a:r>
            <a:r>
              <a:rPr lang="ru-RU" dirty="0"/>
              <a:t> доходи.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видатки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підтверджені</a:t>
            </a:r>
            <a:r>
              <a:rPr lang="ru-RU" dirty="0"/>
              <a:t> доходами.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запорука</a:t>
            </a:r>
            <a:r>
              <a:rPr lang="ru-RU" dirty="0"/>
              <a:t> </a:t>
            </a:r>
            <a:r>
              <a:rPr lang="ru-RU" dirty="0" err="1"/>
              <a:t>збалансованості</a:t>
            </a:r>
            <a:r>
              <a:rPr lang="ru-RU" dirty="0"/>
              <a:t> бюджету.</a:t>
            </a:r>
          </a:p>
          <a:p>
            <a:pPr marL="0" indent="0">
              <a:buNone/>
            </a:pPr>
            <a:r>
              <a:rPr lang="ru-RU" dirty="0" err="1"/>
              <a:t>Бюджетні</a:t>
            </a:r>
            <a:r>
              <a:rPr lang="ru-RU" dirty="0"/>
              <a:t> доходи </a:t>
            </a:r>
            <a:r>
              <a:rPr lang="ru-RU" dirty="0" err="1"/>
              <a:t>відображають</a:t>
            </a:r>
            <a:r>
              <a:rPr lang="ru-RU" dirty="0"/>
              <a:t> те,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реально </a:t>
            </a:r>
            <a:r>
              <a:rPr lang="ru-RU" dirty="0" err="1"/>
              <a:t>зможе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наступного</a:t>
            </a:r>
            <a:r>
              <a:rPr lang="ru-RU" dirty="0"/>
              <a:t> року </a:t>
            </a:r>
            <a:r>
              <a:rPr lang="ru-RU" dirty="0" err="1"/>
              <a:t>економіка</a:t>
            </a:r>
            <a:r>
              <a:rPr lang="ru-RU" dirty="0"/>
              <a:t> без тотального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..</a:t>
            </a:r>
          </a:p>
          <a:p>
            <a:pPr marL="0" indent="0">
              <a:buNone/>
            </a:pP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підхід</a:t>
            </a:r>
            <a:r>
              <a:rPr lang="ru-RU" dirty="0"/>
              <a:t> дозволить </a:t>
            </a:r>
            <a:r>
              <a:rPr lang="ru-RU" dirty="0" err="1"/>
              <a:t>вперше</a:t>
            </a:r>
            <a:r>
              <a:rPr lang="ru-RU" dirty="0"/>
              <a:t> в </a:t>
            </a:r>
            <a:r>
              <a:rPr lang="ru-RU" dirty="0" err="1"/>
              <a:t>історії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 </a:t>
            </a:r>
            <a:r>
              <a:rPr lang="ru-RU" dirty="0" err="1"/>
              <a:t>припинити</a:t>
            </a:r>
            <a:r>
              <a:rPr lang="ru-RU" dirty="0"/>
              <a:t> </a:t>
            </a:r>
            <a:r>
              <a:rPr lang="ru-RU" dirty="0" err="1"/>
              <a:t>хибну</a:t>
            </a:r>
            <a:r>
              <a:rPr lang="ru-RU" dirty="0"/>
              <a:t> практику </a:t>
            </a:r>
            <a:r>
              <a:rPr lang="ru-RU" dirty="0" err="1"/>
              <a:t>тиску</a:t>
            </a:r>
            <a:r>
              <a:rPr lang="ru-RU" dirty="0"/>
              <a:t> </a:t>
            </a:r>
            <a:r>
              <a:rPr lang="ru-RU" dirty="0" err="1"/>
              <a:t>податківців</a:t>
            </a:r>
            <a:r>
              <a:rPr lang="ru-RU" dirty="0"/>
              <a:t> на </a:t>
            </a:r>
            <a:r>
              <a:rPr lang="ru-RU" dirty="0" err="1"/>
              <a:t>бізнес</a:t>
            </a:r>
            <a:r>
              <a:rPr lang="ru-RU" dirty="0"/>
              <a:t> через </a:t>
            </a:r>
            <a:r>
              <a:rPr lang="ru-RU" dirty="0" err="1"/>
              <a:t>завищені</a:t>
            </a:r>
            <a:r>
              <a:rPr lang="ru-RU" dirty="0"/>
              <a:t> </a:t>
            </a:r>
            <a:r>
              <a:rPr lang="ru-RU" dirty="0" err="1"/>
              <a:t>плани</a:t>
            </a:r>
            <a:r>
              <a:rPr lang="ru-RU" dirty="0"/>
              <a:t> та </a:t>
            </a:r>
            <a:r>
              <a:rPr lang="ru-RU" dirty="0" err="1"/>
              <a:t>припинити</a:t>
            </a:r>
            <a:r>
              <a:rPr lang="ru-RU" dirty="0"/>
              <a:t> </a:t>
            </a:r>
            <a:r>
              <a:rPr lang="ru-RU" dirty="0" err="1"/>
              <a:t>друкувати</a:t>
            </a:r>
            <a:r>
              <a:rPr lang="ru-RU" dirty="0"/>
              <a:t> </a:t>
            </a:r>
            <a:r>
              <a:rPr lang="ru-RU" dirty="0" err="1"/>
              <a:t>гроші</a:t>
            </a:r>
            <a:r>
              <a:rPr lang="ru-RU" dirty="0"/>
              <a:t> для </a:t>
            </a:r>
            <a:r>
              <a:rPr lang="ru-RU" dirty="0" err="1"/>
              <a:t>фінансування</a:t>
            </a:r>
            <a:r>
              <a:rPr lang="ru-RU" dirty="0"/>
              <a:t> </a:t>
            </a:r>
            <a:r>
              <a:rPr lang="ru-RU" dirty="0" err="1"/>
              <a:t>завищених</a:t>
            </a:r>
            <a:r>
              <a:rPr lang="ru-RU" dirty="0"/>
              <a:t> </a:t>
            </a:r>
            <a:r>
              <a:rPr lang="ru-RU" dirty="0" err="1"/>
              <a:t>видатків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9714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ru-RU" b="1" dirty="0" err="1"/>
              <a:t>Прозорий</a:t>
            </a:r>
            <a:r>
              <a:rPr lang="ru-RU" b="1" dirty="0"/>
              <a:t>:</a:t>
            </a:r>
            <a:endParaRPr lang="ru-RU" dirty="0"/>
          </a:p>
          <a:p>
            <a:pPr fontAlgn="base"/>
            <a:r>
              <a:rPr lang="ru-RU" dirty="0"/>
              <a:t>Прогноз </a:t>
            </a:r>
            <a:r>
              <a:rPr lang="ru-RU" dirty="0" err="1"/>
              <a:t>доходів</a:t>
            </a:r>
            <a:r>
              <a:rPr lang="ru-RU" dirty="0"/>
              <a:t> бюджету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перевірений</a:t>
            </a:r>
            <a:r>
              <a:rPr lang="ru-RU" dirty="0"/>
              <a:t> та </a:t>
            </a:r>
            <a:r>
              <a:rPr lang="ru-RU" dirty="0" err="1"/>
              <a:t>підтверджений</a:t>
            </a:r>
            <a:r>
              <a:rPr lang="ru-RU" dirty="0"/>
              <a:t> </a:t>
            </a:r>
            <a:r>
              <a:rPr lang="ru-RU" dirty="0" err="1"/>
              <a:t>незалежними</a:t>
            </a:r>
            <a:r>
              <a:rPr lang="ru-RU" dirty="0"/>
              <a:t> </a:t>
            </a:r>
            <a:r>
              <a:rPr lang="ru-RU" dirty="0" err="1"/>
              <a:t>експертами</a:t>
            </a:r>
            <a:r>
              <a:rPr lang="ru-RU" dirty="0"/>
              <a:t> та </a:t>
            </a:r>
            <a:r>
              <a:rPr lang="ru-RU" dirty="0" err="1"/>
              <a:t>представниками</a:t>
            </a:r>
            <a:r>
              <a:rPr lang="ru-RU" dirty="0"/>
              <a:t> </a:t>
            </a:r>
            <a:r>
              <a:rPr lang="ru-RU" dirty="0" err="1"/>
              <a:t>громадянського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бюджетування</a:t>
            </a:r>
            <a:r>
              <a:rPr lang="ru-RU" dirty="0"/>
              <a:t> </a:t>
            </a:r>
            <a:r>
              <a:rPr lang="ru-RU" dirty="0" err="1"/>
              <a:t>справді</a:t>
            </a:r>
            <a:r>
              <a:rPr lang="ru-RU" dirty="0"/>
              <a:t> </a:t>
            </a:r>
            <a:r>
              <a:rPr lang="ru-RU" dirty="0" err="1"/>
              <a:t>прозорим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b="1" dirty="0"/>
              <a:t>З </a:t>
            </a:r>
            <a:r>
              <a:rPr lang="ru-RU" b="1" dirty="0" err="1"/>
              <a:t>чітко</a:t>
            </a:r>
            <a:r>
              <a:rPr lang="ru-RU" b="1" dirty="0"/>
              <a:t> </a:t>
            </a:r>
            <a:r>
              <a:rPr lang="ru-RU" b="1" dirty="0" err="1"/>
              <a:t>визначеними</a:t>
            </a:r>
            <a:r>
              <a:rPr lang="ru-RU" b="1" dirty="0"/>
              <a:t> </a:t>
            </a:r>
            <a:r>
              <a:rPr lang="ru-RU" b="1" dirty="0" err="1"/>
              <a:t>пріоритетами</a:t>
            </a:r>
            <a:r>
              <a:rPr lang="ru-RU" b="1" dirty="0"/>
              <a:t>:</a:t>
            </a:r>
            <a:endParaRPr lang="ru-RU" dirty="0"/>
          </a:p>
          <a:p>
            <a:pPr fontAlgn="base"/>
            <a:r>
              <a:rPr lang="ru-RU" dirty="0"/>
              <a:t>Уряд </a:t>
            </a:r>
            <a:r>
              <a:rPr lang="ru-RU" dirty="0" err="1"/>
              <a:t>відмовився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хибної</a:t>
            </a:r>
            <a:r>
              <a:rPr lang="ru-RU" dirty="0"/>
              <a:t> практики </a:t>
            </a:r>
            <a:r>
              <a:rPr lang="ru-RU" dirty="0" err="1"/>
              <a:t>розпорошування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на </a:t>
            </a:r>
            <a:r>
              <a:rPr lang="ru-RU" dirty="0" err="1"/>
              <a:t>сотні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коли </a:t>
            </a:r>
            <a:r>
              <a:rPr lang="ru-RU" dirty="0" err="1"/>
              <a:t>жодна</a:t>
            </a:r>
            <a:r>
              <a:rPr lang="ru-RU" dirty="0"/>
              <a:t> не </a:t>
            </a:r>
            <a:r>
              <a:rPr lang="ru-RU" dirty="0" err="1"/>
              <a:t>отримувала</a:t>
            </a:r>
            <a:r>
              <a:rPr lang="ru-RU" dirty="0"/>
              <a:t> </a:t>
            </a:r>
            <a:r>
              <a:rPr lang="ru-RU" dirty="0" err="1"/>
              <a:t>належного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, не </a:t>
            </a:r>
            <a:r>
              <a:rPr lang="ru-RU" dirty="0" err="1"/>
              <a:t>виконувалася</a:t>
            </a:r>
            <a:r>
              <a:rPr lang="ru-RU" dirty="0"/>
              <a:t> і не приносила </a:t>
            </a:r>
            <a:r>
              <a:rPr lang="ru-RU" dirty="0" err="1"/>
              <a:t>користь</a:t>
            </a:r>
            <a:r>
              <a:rPr lang="ru-RU" dirty="0"/>
              <a:t> </a:t>
            </a:r>
            <a:r>
              <a:rPr lang="ru-RU" dirty="0" err="1"/>
              <a:t>суспільству</a:t>
            </a:r>
            <a:r>
              <a:rPr lang="ru-RU" dirty="0"/>
              <a:t> і </a:t>
            </a:r>
            <a:r>
              <a:rPr lang="ru-RU" dirty="0" err="1"/>
              <a:t>економіці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Тепер</a:t>
            </a:r>
            <a:r>
              <a:rPr lang="ru-RU" dirty="0"/>
              <a:t> </a:t>
            </a:r>
            <a:r>
              <a:rPr lang="ru-RU" dirty="0" err="1"/>
              <a:t>визначено</a:t>
            </a:r>
            <a:r>
              <a:rPr lang="ru-RU" dirty="0"/>
              <a:t> </a:t>
            </a:r>
            <a:r>
              <a:rPr lang="ru-RU" dirty="0" err="1"/>
              <a:t>конкретні</a:t>
            </a:r>
            <a:r>
              <a:rPr lang="ru-RU" dirty="0"/>
              <a:t> </a:t>
            </a:r>
            <a:r>
              <a:rPr lang="ru-RU" dirty="0" err="1"/>
              <a:t>сфери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отримають</a:t>
            </a:r>
            <a:r>
              <a:rPr lang="ru-RU" dirty="0"/>
              <a:t> </a:t>
            </a:r>
            <a:r>
              <a:rPr lang="ru-RU" dirty="0" err="1"/>
              <a:t>пріоритетну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та </a:t>
            </a:r>
            <a:r>
              <a:rPr lang="ru-RU" dirty="0" err="1"/>
              <a:t>фінансування</a:t>
            </a:r>
            <a:r>
              <a:rPr lang="ru-RU" dirty="0"/>
              <a:t> - </a:t>
            </a:r>
            <a:r>
              <a:rPr lang="ru-RU" dirty="0" err="1"/>
              <a:t>обороноздатність</a:t>
            </a:r>
            <a:r>
              <a:rPr lang="ru-RU" dirty="0"/>
              <a:t>,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, </a:t>
            </a:r>
            <a:r>
              <a:rPr lang="ru-RU" dirty="0" err="1"/>
              <a:t>освіта</a:t>
            </a:r>
            <a:r>
              <a:rPr lang="ru-RU" dirty="0"/>
              <a:t>, </a:t>
            </a:r>
            <a:r>
              <a:rPr lang="ru-RU" dirty="0" err="1"/>
              <a:t>охорона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дипломатія</a:t>
            </a:r>
            <a:r>
              <a:rPr lang="ru-RU" dirty="0"/>
              <a:t>, АПК,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Дорожнього</a:t>
            </a:r>
            <a:r>
              <a:rPr lang="ru-RU" dirty="0"/>
              <a:t> фонду, </a:t>
            </a:r>
            <a:r>
              <a:rPr lang="ru-RU" dirty="0" err="1"/>
              <a:t>енергоефективність</a:t>
            </a:r>
            <a:r>
              <a:rPr lang="ru-RU" dirty="0"/>
              <a:t>, культура і </a:t>
            </a:r>
            <a:r>
              <a:rPr lang="ru-RU" dirty="0" err="1"/>
              <a:t>децентралізація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b="1" dirty="0" err="1"/>
              <a:t>Розрахований</a:t>
            </a:r>
            <a:r>
              <a:rPr lang="ru-RU" b="1" dirty="0"/>
              <a:t> на </a:t>
            </a:r>
            <a:r>
              <a:rPr lang="ru-RU" b="1" dirty="0" err="1"/>
              <a:t>майбутнє</a:t>
            </a:r>
            <a:r>
              <a:rPr lang="ru-RU" b="1" dirty="0"/>
              <a:t> </a:t>
            </a:r>
            <a:r>
              <a:rPr lang="ru-RU" b="1" dirty="0" err="1"/>
              <a:t>зростання</a:t>
            </a:r>
            <a:endParaRPr lang="ru-RU" dirty="0"/>
          </a:p>
          <a:p>
            <a:pPr fontAlgn="base"/>
            <a:r>
              <a:rPr lang="ru-RU" dirty="0"/>
              <a:t>Уряд </a:t>
            </a:r>
            <a:r>
              <a:rPr lang="ru-RU" dirty="0" err="1"/>
              <a:t>перейшов</a:t>
            </a:r>
            <a:r>
              <a:rPr lang="ru-RU" dirty="0"/>
              <a:t> на </a:t>
            </a:r>
            <a:r>
              <a:rPr lang="ru-RU" dirty="0" err="1"/>
              <a:t>середньострокове</a:t>
            </a:r>
            <a:r>
              <a:rPr lang="ru-RU" dirty="0"/>
              <a:t> </a:t>
            </a:r>
            <a:r>
              <a:rPr lang="ru-RU" dirty="0" err="1"/>
              <a:t>публічне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бюджету.</a:t>
            </a:r>
          </a:p>
          <a:p>
            <a:pPr fontAlgn="base"/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параметри</a:t>
            </a:r>
            <a:r>
              <a:rPr lang="ru-RU" dirty="0"/>
              <a:t> </a:t>
            </a:r>
            <a:r>
              <a:rPr lang="ru-RU" dirty="0" err="1"/>
              <a:t>розраховані</a:t>
            </a:r>
            <a:r>
              <a:rPr lang="ru-RU" dirty="0"/>
              <a:t> на </a:t>
            </a:r>
            <a:r>
              <a:rPr lang="ru-RU" dirty="0" err="1"/>
              <a:t>найближчі</a:t>
            </a:r>
            <a:r>
              <a:rPr lang="ru-RU" dirty="0"/>
              <a:t> три роки з прогнозом на </a:t>
            </a:r>
            <a:r>
              <a:rPr lang="ru-RU" dirty="0" err="1"/>
              <a:t>поступове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і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Передбачуваність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та </a:t>
            </a:r>
            <a:r>
              <a:rPr lang="ru-RU" dirty="0" err="1"/>
              <a:t>прогнозування</a:t>
            </a:r>
            <a:r>
              <a:rPr lang="ru-RU" dirty="0"/>
              <a:t> на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вперед дозволить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глибокі</a:t>
            </a:r>
            <a:r>
              <a:rPr lang="ru-RU" dirty="0"/>
              <a:t> </a:t>
            </a:r>
            <a:r>
              <a:rPr lang="ru-RU" dirty="0" err="1"/>
              <a:t>реформи</a:t>
            </a:r>
            <a:r>
              <a:rPr lang="ru-RU" dirty="0"/>
              <a:t>, </a:t>
            </a:r>
            <a:r>
              <a:rPr lang="ru-RU" dirty="0" err="1"/>
              <a:t>підвищити</a:t>
            </a:r>
            <a:r>
              <a:rPr lang="ru-RU" dirty="0"/>
              <a:t> </a:t>
            </a:r>
            <a:r>
              <a:rPr lang="ru-RU" dirty="0" err="1"/>
              <a:t>інвестиційну</a:t>
            </a:r>
            <a:r>
              <a:rPr lang="ru-RU" dirty="0"/>
              <a:t> </a:t>
            </a:r>
            <a:r>
              <a:rPr lang="ru-RU" dirty="0" err="1"/>
              <a:t>привабливість</a:t>
            </a:r>
            <a:r>
              <a:rPr lang="ru-RU" dirty="0"/>
              <a:t> та </a:t>
            </a:r>
            <a:r>
              <a:rPr lang="ru-RU" dirty="0" err="1"/>
              <a:t>покращити</a:t>
            </a:r>
            <a:r>
              <a:rPr lang="ru-RU" dirty="0"/>
              <a:t> </a:t>
            </a:r>
            <a:r>
              <a:rPr lang="ru-RU" dirty="0" err="1"/>
              <a:t>бізнес-клімат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929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 err="1"/>
              <a:t>Міністерство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розробляє</a:t>
            </a:r>
            <a:r>
              <a:rPr lang="ru-RU" dirty="0"/>
              <a:t> </a:t>
            </a:r>
            <a:r>
              <a:rPr lang="ru-RU" dirty="0" err="1"/>
              <a:t>Бюджетну</a:t>
            </a:r>
            <a:r>
              <a:rPr lang="ru-RU" dirty="0"/>
              <a:t> </a:t>
            </a:r>
            <a:r>
              <a:rPr lang="ru-RU" dirty="0" err="1"/>
              <a:t>декларацію</a:t>
            </a:r>
            <a:r>
              <a:rPr lang="ru-RU" dirty="0"/>
              <a:t>, проект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відповідний</a:t>
            </a:r>
            <a:r>
              <a:rPr lang="ru-RU" dirty="0"/>
              <a:t> </a:t>
            </a:r>
            <a:r>
              <a:rPr lang="ru-RU" dirty="0" err="1"/>
              <a:t>рік</a:t>
            </a:r>
            <a:r>
              <a:rPr lang="ru-RU" dirty="0"/>
              <a:t>,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Державного бюджету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здійснює</a:t>
            </a:r>
            <a:r>
              <a:rPr lang="ru-RU" dirty="0"/>
              <a:t> контроль за </a:t>
            </a:r>
            <a:r>
              <a:rPr lang="ru-RU" dirty="0" err="1"/>
              <a:t>дотриманням</a:t>
            </a:r>
            <a:r>
              <a:rPr lang="ru-RU" dirty="0"/>
              <a:t> бюджетного </a:t>
            </a:r>
            <a:r>
              <a:rPr lang="ru-RU" dirty="0" err="1"/>
              <a:t>законодавства</a:t>
            </a:r>
            <a:r>
              <a:rPr lang="ru-RU" dirty="0"/>
              <a:t> на </a:t>
            </a:r>
            <a:r>
              <a:rPr lang="ru-RU" dirty="0" err="1"/>
              <a:t>кожній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бюджетного </a:t>
            </a:r>
            <a:r>
              <a:rPr lang="ru-RU" dirty="0" err="1"/>
              <a:t>процесу</a:t>
            </a:r>
            <a:r>
              <a:rPr lang="ru-RU" dirty="0"/>
              <a:t> як </a:t>
            </a:r>
            <a:r>
              <a:rPr lang="ru-RU" dirty="0" err="1"/>
              <a:t>стосовно</a:t>
            </a:r>
            <a:r>
              <a:rPr lang="ru-RU" dirty="0"/>
              <a:t> державного бюджету, так і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u="sng" dirty="0" err="1"/>
              <a:t>Бюджетний</a:t>
            </a:r>
            <a:r>
              <a:rPr lang="ru-RU" b="1" u="sng" dirty="0"/>
              <a:t> </a:t>
            </a:r>
            <a:r>
              <a:rPr lang="ru-RU" b="1" u="sng" dirty="0" err="1"/>
              <a:t>період</a:t>
            </a:r>
            <a:r>
              <a:rPr lang="ru-RU" b="1" u="sng" dirty="0"/>
              <a:t> </a:t>
            </a:r>
            <a:r>
              <a:rPr lang="ru-RU" dirty="0"/>
              <a:t>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складають</a:t>
            </a:r>
            <a:r>
              <a:rPr lang="ru-RU" dirty="0"/>
              <a:t> </a:t>
            </a:r>
            <a:r>
              <a:rPr lang="ru-RU" dirty="0" err="1"/>
              <a:t>бюджетну</a:t>
            </a:r>
            <a:r>
              <a:rPr lang="ru-RU" dirty="0"/>
              <a:t> систему </a:t>
            </a:r>
            <a:r>
              <a:rPr lang="ru-RU" dirty="0" err="1"/>
              <a:t>України</a:t>
            </a:r>
            <a:r>
              <a:rPr lang="ru-RU" dirty="0"/>
              <a:t>, становить один </a:t>
            </a:r>
            <a:r>
              <a:rPr lang="ru-RU" dirty="0" err="1"/>
              <a:t>календарний</a:t>
            </a:r>
            <a:r>
              <a:rPr lang="ru-RU" dirty="0"/>
              <a:t> </a:t>
            </a:r>
            <a:r>
              <a:rPr lang="ru-RU" dirty="0" err="1"/>
              <a:t>рік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1 </a:t>
            </a:r>
            <a:r>
              <a:rPr lang="ru-RU" dirty="0" err="1"/>
              <a:t>січня</a:t>
            </a:r>
            <a:r>
              <a:rPr lang="ru-RU" dirty="0"/>
              <a:t> кожного року і </a:t>
            </a:r>
            <a:r>
              <a:rPr lang="ru-RU" dirty="0" err="1"/>
              <a:t>закінчується</a:t>
            </a:r>
            <a:r>
              <a:rPr lang="ru-RU" dirty="0"/>
              <a:t> 31 </a:t>
            </a:r>
            <a:r>
              <a:rPr lang="ru-RU" dirty="0" err="1"/>
              <a:t>грудня</a:t>
            </a:r>
            <a:r>
              <a:rPr lang="ru-RU" dirty="0"/>
              <a:t> того ж року. </a:t>
            </a:r>
            <a:r>
              <a:rPr lang="ru-RU" dirty="0" err="1"/>
              <a:t>Неприйняття</a:t>
            </a:r>
            <a:r>
              <a:rPr lang="ru-RU" dirty="0"/>
              <a:t> Верховною Радою </a:t>
            </a:r>
            <a:r>
              <a:rPr lang="ru-RU" dirty="0" err="1"/>
              <a:t>України</a:t>
            </a:r>
            <a:r>
              <a:rPr lang="ru-RU" dirty="0"/>
              <a:t>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до 1 </a:t>
            </a:r>
            <a:r>
              <a:rPr lang="ru-RU" dirty="0" err="1"/>
              <a:t>січня</a:t>
            </a:r>
            <a:r>
              <a:rPr lang="ru-RU" dirty="0"/>
              <a:t> </a:t>
            </a:r>
            <a:r>
              <a:rPr lang="ru-RU" dirty="0" err="1"/>
              <a:t>відповідного</a:t>
            </a:r>
            <a:r>
              <a:rPr lang="ru-RU" dirty="0"/>
              <a:t> року не є </a:t>
            </a:r>
            <a:r>
              <a:rPr lang="ru-RU" dirty="0" err="1"/>
              <a:t>підставою</a:t>
            </a:r>
            <a:r>
              <a:rPr lang="ru-RU" dirty="0"/>
              <a:t> для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бюджетного </a:t>
            </a:r>
            <a:r>
              <a:rPr lang="ru-RU" dirty="0" err="1"/>
              <a:t>періоду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 smtClean="0"/>
              <a:t>Відповідно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Конституції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для Державного бюджету </a:t>
            </a:r>
            <a:r>
              <a:rPr lang="ru-RU" dirty="0" err="1"/>
              <a:t>України</a:t>
            </a:r>
            <a:r>
              <a:rPr lang="ru-RU" dirty="0"/>
              <a:t> за </a:t>
            </a:r>
            <a:r>
              <a:rPr lang="ru-RU" dirty="0" err="1"/>
              <a:t>особливих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іншим</a:t>
            </a:r>
            <a:r>
              <a:rPr lang="ru-RU" dirty="0" smtClean="0"/>
              <a:t>,. </a:t>
            </a:r>
            <a:r>
              <a:rPr lang="ru-RU" b="1" u="sng" dirty="0" err="1" smtClean="0"/>
              <a:t>Особливими</a:t>
            </a:r>
            <a:r>
              <a:rPr lang="ru-RU" b="1" u="sng" dirty="0" smtClean="0"/>
              <a:t> </a:t>
            </a:r>
            <a:r>
              <a:rPr lang="ru-RU" b="1" u="sng" dirty="0" err="1"/>
              <a:t>обставинами</a:t>
            </a:r>
            <a:r>
              <a:rPr lang="ru-RU" b="1" u="sng" dirty="0"/>
              <a:t>, за </a:t>
            </a:r>
            <a:r>
              <a:rPr lang="ru-RU" b="1" u="sng" dirty="0" err="1"/>
              <a:t>яких</a:t>
            </a:r>
            <a:r>
              <a:rPr lang="ru-RU" b="1" u="sng" dirty="0"/>
              <a:t> </a:t>
            </a:r>
            <a:r>
              <a:rPr lang="ru-RU" b="1" u="sng" dirty="0" err="1"/>
              <a:t>Державний</a:t>
            </a:r>
            <a:r>
              <a:rPr lang="ru-RU" b="1" u="sng" dirty="0"/>
              <a:t> бюджет </a:t>
            </a:r>
            <a:r>
              <a:rPr lang="ru-RU" b="1" u="sng" dirty="0" err="1"/>
              <a:t>України</a:t>
            </a:r>
            <a:r>
              <a:rPr lang="ru-RU" b="1" u="sng" dirty="0"/>
              <a:t> </a:t>
            </a:r>
            <a:r>
              <a:rPr lang="ru-RU" b="1" u="sng" dirty="0" err="1"/>
              <a:t>може</a:t>
            </a:r>
            <a:r>
              <a:rPr lang="ru-RU" b="1" u="sng" dirty="0"/>
              <a:t> бути </a:t>
            </a:r>
            <a:r>
              <a:rPr lang="ru-RU" b="1" u="sng" dirty="0" err="1"/>
              <a:t>затверджено</a:t>
            </a:r>
            <a:r>
              <a:rPr lang="ru-RU" b="1" u="sng" dirty="0"/>
              <a:t> на </a:t>
            </a:r>
            <a:r>
              <a:rPr lang="ru-RU" b="1" u="sng" dirty="0" err="1" smtClean="0"/>
              <a:t>інший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бюджетний</a:t>
            </a:r>
            <a:r>
              <a:rPr lang="ru-RU" b="1" u="sng" dirty="0" smtClean="0"/>
              <a:t> </a:t>
            </a:r>
            <a:r>
              <a:rPr lang="ru-RU" b="1" u="sng" dirty="0" err="1"/>
              <a:t>період</a:t>
            </a:r>
            <a:r>
              <a:rPr lang="ru-RU" b="1" u="sng" dirty="0"/>
              <a:t>, є: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dirty="0" err="1"/>
              <a:t>оголошення</a:t>
            </a:r>
            <a:r>
              <a:rPr lang="ru-RU" dirty="0"/>
              <a:t> </a:t>
            </a:r>
            <a:r>
              <a:rPr lang="ru-RU" dirty="0" err="1"/>
              <a:t>надзвичайного</a:t>
            </a:r>
            <a:r>
              <a:rPr lang="ru-RU" dirty="0"/>
              <a:t> стану в </a:t>
            </a:r>
            <a:r>
              <a:rPr lang="ru-RU" dirty="0" err="1"/>
              <a:t>Україні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затвердження</a:t>
            </a:r>
            <a:r>
              <a:rPr lang="ru-RU" dirty="0"/>
              <a:t> Державного бюджету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інший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 smtClean="0"/>
              <a:t>передбачено</a:t>
            </a:r>
            <a:r>
              <a:rPr lang="ru-RU" dirty="0" smtClean="0"/>
              <a:t>,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бюджети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затверджені</a:t>
            </a:r>
            <a:r>
              <a:rPr lang="ru-RU" dirty="0"/>
              <a:t> на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самий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 err="1"/>
              <a:t>середньострокового</a:t>
            </a:r>
            <a:r>
              <a:rPr lang="ru-RU" dirty="0"/>
              <a:t> бюджетного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середньостроковий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плановий</a:t>
            </a:r>
            <a:r>
              <a:rPr lang="ru-RU" dirty="0"/>
              <a:t> та </a:t>
            </a:r>
            <a:r>
              <a:rPr lang="ru-RU" dirty="0" err="1"/>
              <a:t>наступні</a:t>
            </a:r>
            <a:r>
              <a:rPr lang="ru-RU" dirty="0"/>
              <a:t> за </a:t>
            </a:r>
            <a:r>
              <a:rPr lang="ru-RU" dirty="0" err="1"/>
              <a:t>плановим</a:t>
            </a:r>
            <a:r>
              <a:rPr lang="ru-RU" dirty="0"/>
              <a:t> два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482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pPr marL="0" indent="0">
              <a:buNone/>
            </a:pPr>
            <a:r>
              <a:rPr lang="uk-UA" b="1" dirty="0"/>
              <a:t>2.	</a:t>
            </a:r>
            <a:r>
              <a:rPr lang="ru-RU" b="1" dirty="0" err="1"/>
              <a:t>Середньострокове</a:t>
            </a:r>
            <a:r>
              <a:rPr lang="ru-RU" b="1" dirty="0"/>
              <a:t> </a:t>
            </a:r>
            <a:r>
              <a:rPr lang="ru-RU" b="1" dirty="0" err="1"/>
              <a:t>бюджетне</a:t>
            </a:r>
            <a:r>
              <a:rPr lang="ru-RU" b="1" dirty="0"/>
              <a:t> </a:t>
            </a:r>
            <a:r>
              <a:rPr lang="ru-RU" b="1" dirty="0" err="1"/>
              <a:t>планування</a:t>
            </a:r>
            <a:endParaRPr lang="ru-RU" b="1" dirty="0"/>
          </a:p>
          <a:p>
            <a:r>
              <a:rPr lang="ru-RU" b="1" dirty="0" err="1" smtClean="0"/>
              <a:t>Середньострокове</a:t>
            </a:r>
            <a:r>
              <a:rPr lang="ru-RU" b="1" dirty="0" smtClean="0"/>
              <a:t> </a:t>
            </a:r>
            <a:r>
              <a:rPr lang="ru-RU" b="1" dirty="0" err="1"/>
              <a:t>бюджетне</a:t>
            </a:r>
            <a:r>
              <a:rPr lang="ru-RU" b="1" dirty="0"/>
              <a:t> </a:t>
            </a:r>
            <a:r>
              <a:rPr lang="ru-RU" b="1" dirty="0" err="1"/>
              <a:t>планування</a:t>
            </a:r>
            <a:r>
              <a:rPr lang="ru-RU" b="1" dirty="0"/>
              <a:t> (ССБП) </a:t>
            </a:r>
            <a:r>
              <a:rPr lang="ru-RU" dirty="0"/>
              <a:t>— </a:t>
            </a:r>
            <a:r>
              <a:rPr lang="ru-RU" dirty="0" err="1"/>
              <a:t>це</a:t>
            </a:r>
            <a:r>
              <a:rPr lang="ru-RU" dirty="0"/>
              <a:t>  </a:t>
            </a:r>
            <a:r>
              <a:rPr lang="ru-RU" dirty="0" err="1"/>
              <a:t>формування</a:t>
            </a:r>
            <a:r>
              <a:rPr lang="ru-RU" dirty="0"/>
              <a:t>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err="1"/>
              <a:t>розпорядниками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плану </a:t>
            </a:r>
            <a:r>
              <a:rPr lang="ru-RU" dirty="0" err="1"/>
              <a:t>своєї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на  </a:t>
            </a:r>
            <a:r>
              <a:rPr lang="ru-RU" dirty="0" err="1"/>
              <a:t>середньостроковий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,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обсягів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 smtClean="0"/>
              <a:t>поставлених</a:t>
            </a:r>
            <a:r>
              <a:rPr lang="ru-RU" dirty="0" smtClean="0"/>
              <a:t> </a:t>
            </a:r>
            <a:r>
              <a:rPr lang="ru-RU" dirty="0" err="1"/>
              <a:t>цілей</a:t>
            </a:r>
            <a:r>
              <a:rPr lang="ru-RU" dirty="0"/>
              <a:t> у </a:t>
            </a:r>
            <a:r>
              <a:rPr lang="ru-RU" dirty="0" err="1"/>
              <a:t>середньостроковій</a:t>
            </a:r>
            <a:r>
              <a:rPr lang="ru-RU" dirty="0"/>
              <a:t> </a:t>
            </a:r>
            <a:r>
              <a:rPr lang="ru-RU" dirty="0" err="1" smtClean="0"/>
              <a:t>перспективі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84" y="1984759"/>
            <a:ext cx="7488995" cy="468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76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2202" y="382137"/>
            <a:ext cx="9262234" cy="607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557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r>
              <a:rPr lang="ru-RU" dirty="0"/>
              <a:t>Є </a:t>
            </a:r>
            <a:r>
              <a:rPr lang="ru-RU" dirty="0" err="1"/>
              <a:t>також</a:t>
            </a:r>
            <a:r>
              <a:rPr lang="ru-RU" dirty="0"/>
              <a:t> і </a:t>
            </a:r>
            <a:r>
              <a:rPr lang="ru-RU" b="1" dirty="0" err="1"/>
              <a:t>недоліки</a:t>
            </a:r>
            <a:r>
              <a:rPr lang="ru-RU" b="1" dirty="0"/>
              <a:t> та </a:t>
            </a:r>
            <a:r>
              <a:rPr lang="ru-RU" b="1" dirty="0" err="1"/>
              <a:t>складнощі</a:t>
            </a:r>
            <a:r>
              <a:rPr lang="ru-RU" b="1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середньострокового</a:t>
            </a:r>
            <a:r>
              <a:rPr lang="ru-RU" dirty="0"/>
              <a:t> бюджетного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 в </a:t>
            </a:r>
            <a:r>
              <a:rPr lang="ru-RU" dirty="0" err="1"/>
              <a:t>Україні</a:t>
            </a:r>
            <a:r>
              <a:rPr lang="ru-RU" dirty="0"/>
              <a:t>. В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євроінтеграції</a:t>
            </a:r>
            <a:r>
              <a:rPr lang="ru-RU" dirty="0"/>
              <a:t>, як </a:t>
            </a:r>
            <a:r>
              <a:rPr lang="ru-RU" dirty="0" err="1"/>
              <a:t>ключового</a:t>
            </a:r>
            <a:r>
              <a:rPr lang="ru-RU" dirty="0"/>
              <a:t> </a:t>
            </a:r>
            <a:r>
              <a:rPr lang="ru-RU" dirty="0" err="1"/>
              <a:t>політичного</a:t>
            </a:r>
            <a:r>
              <a:rPr lang="ru-RU" dirty="0"/>
              <a:t> та </a:t>
            </a:r>
            <a:r>
              <a:rPr lang="ru-RU" dirty="0" err="1"/>
              <a:t>економічного</a:t>
            </a:r>
            <a:r>
              <a:rPr lang="ru-RU" dirty="0"/>
              <a:t> курсу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однією</a:t>
            </a:r>
            <a:r>
              <a:rPr lang="ru-RU" dirty="0"/>
              <a:t> з </a:t>
            </a:r>
            <a:r>
              <a:rPr lang="ru-RU" dirty="0" err="1"/>
              <a:t>головних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сучасного</a:t>
            </a:r>
            <a:r>
              <a:rPr lang="ru-RU" dirty="0"/>
              <a:t> </a:t>
            </a:r>
            <a:r>
              <a:rPr lang="ru-RU" dirty="0" err="1"/>
              <a:t>соціально-економічного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залишається</a:t>
            </a:r>
            <a:r>
              <a:rPr lang="ru-RU" dirty="0"/>
              <a:t> </a:t>
            </a:r>
            <a:r>
              <a:rPr lang="ru-RU" dirty="0" err="1"/>
              <a:t>високий</a:t>
            </a:r>
            <a:r>
              <a:rPr lang="ru-RU" dirty="0"/>
              <a:t>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i="1" dirty="0" err="1"/>
              <a:t>зовнішніх</a:t>
            </a:r>
            <a:r>
              <a:rPr lang="ru-RU" i="1" dirty="0"/>
              <a:t> і </a:t>
            </a:r>
            <a:r>
              <a:rPr lang="ru-RU" i="1" dirty="0" err="1"/>
              <a:t>внутрішніх</a:t>
            </a:r>
            <a:r>
              <a:rPr lang="ru-RU" i="1" dirty="0"/>
              <a:t> </a:t>
            </a:r>
            <a:r>
              <a:rPr lang="ru-RU" i="1" dirty="0" err="1"/>
              <a:t>невизначеностей</a:t>
            </a:r>
            <a:r>
              <a:rPr lang="ru-RU" dirty="0"/>
              <a:t>. До того ж </a:t>
            </a:r>
            <a:r>
              <a:rPr lang="ru-RU" dirty="0" err="1"/>
              <a:t>особливістю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є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значного</a:t>
            </a:r>
            <a:r>
              <a:rPr lang="ru-RU" dirty="0"/>
              <a:t> </a:t>
            </a:r>
            <a:r>
              <a:rPr lang="ru-RU" dirty="0" err="1"/>
              <a:t>періоду</a:t>
            </a:r>
            <a:r>
              <a:rPr lang="ru-RU" dirty="0"/>
              <a:t> часу </a:t>
            </a:r>
            <a:r>
              <a:rPr lang="ru-RU" dirty="0" err="1"/>
              <a:t>країна</a:t>
            </a:r>
            <a:r>
              <a:rPr lang="ru-RU" dirty="0"/>
              <a:t> </a:t>
            </a:r>
            <a:r>
              <a:rPr lang="ru-RU" dirty="0" err="1"/>
              <a:t>існує</a:t>
            </a:r>
            <a:r>
              <a:rPr lang="ru-RU" dirty="0"/>
              <a:t> в </a:t>
            </a:r>
            <a:r>
              <a:rPr lang="ru-RU" dirty="0" err="1"/>
              <a:t>складних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 </a:t>
            </a:r>
            <a:r>
              <a:rPr lang="ru-RU" dirty="0" err="1"/>
              <a:t>збройного</a:t>
            </a:r>
            <a:r>
              <a:rPr lang="ru-RU" dirty="0"/>
              <a:t> </a:t>
            </a:r>
            <a:r>
              <a:rPr lang="ru-RU" dirty="0" err="1"/>
              <a:t>конфлікту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завершується</a:t>
            </a:r>
            <a:r>
              <a:rPr lang="ru-RU" dirty="0"/>
              <a:t>, та </a:t>
            </a:r>
            <a:r>
              <a:rPr lang="ru-RU" dirty="0" err="1"/>
              <a:t>анексії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території</a:t>
            </a:r>
            <a:r>
              <a:rPr lang="ru-RU" dirty="0"/>
              <a:t>.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ситуація</a:t>
            </a:r>
            <a:r>
              <a:rPr lang="ru-RU" dirty="0"/>
              <a:t> не </a:t>
            </a:r>
            <a:r>
              <a:rPr lang="ru-RU" dirty="0" err="1"/>
              <a:t>дозволяє</a:t>
            </a:r>
            <a:r>
              <a:rPr lang="ru-RU" dirty="0"/>
              <a:t> </a:t>
            </a:r>
            <a:r>
              <a:rPr lang="ru-RU" dirty="0" err="1"/>
              <a:t>достеменно</a:t>
            </a:r>
            <a:r>
              <a:rPr lang="ru-RU" dirty="0"/>
              <a:t> </a:t>
            </a:r>
            <a:r>
              <a:rPr lang="ru-RU" dirty="0" err="1"/>
              <a:t>передбачити</a:t>
            </a:r>
            <a:r>
              <a:rPr lang="ru-RU" dirty="0"/>
              <a:t> </a:t>
            </a:r>
            <a:r>
              <a:rPr lang="ru-RU" dirty="0" err="1"/>
              <a:t>ситуацію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, в свою </a:t>
            </a:r>
            <a:r>
              <a:rPr lang="ru-RU" dirty="0" err="1"/>
              <a:t>чергу</a:t>
            </a:r>
            <a:r>
              <a:rPr lang="ru-RU" dirty="0"/>
              <a:t>,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досконалих</a:t>
            </a:r>
            <a:r>
              <a:rPr lang="ru-RU" dirty="0"/>
              <a:t> методик </a:t>
            </a:r>
            <a:r>
              <a:rPr lang="ru-RU" dirty="0" err="1"/>
              <a:t>стратегічного</a:t>
            </a:r>
            <a:r>
              <a:rPr lang="ru-RU" dirty="0"/>
              <a:t> бюджетного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/>
              <a:t>гнучкості</a:t>
            </a:r>
            <a:r>
              <a:rPr lang="ru-RU" dirty="0"/>
              <a:t> </a:t>
            </a:r>
            <a:r>
              <a:rPr lang="ru-RU" dirty="0" err="1"/>
              <a:t>застосовуваного</a:t>
            </a:r>
            <a:r>
              <a:rPr lang="ru-RU" dirty="0"/>
              <a:t> </a:t>
            </a:r>
            <a:r>
              <a:rPr lang="ru-RU" dirty="0" err="1"/>
              <a:t>інструментарію</a:t>
            </a:r>
            <a:r>
              <a:rPr lang="ru-RU" dirty="0"/>
              <a:t>, та </a:t>
            </a:r>
            <a:r>
              <a:rPr lang="ru-RU" dirty="0" err="1"/>
              <a:t>вимагає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 </a:t>
            </a:r>
            <a:r>
              <a:rPr lang="ru-RU" dirty="0" err="1"/>
              <a:t>пошуку</a:t>
            </a:r>
            <a:r>
              <a:rPr lang="ru-RU" dirty="0"/>
              <a:t> та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підходів</a:t>
            </a:r>
            <a:r>
              <a:rPr lang="ru-RU" dirty="0"/>
              <a:t>, </a:t>
            </a:r>
            <a:r>
              <a:rPr lang="ru-RU" dirty="0" err="1"/>
              <a:t>орієнтованих</a:t>
            </a:r>
            <a:r>
              <a:rPr lang="ru-RU" dirty="0"/>
              <a:t> на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та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сучасного</a:t>
            </a:r>
            <a:r>
              <a:rPr lang="ru-RU" dirty="0"/>
              <a:t> </a:t>
            </a:r>
            <a:r>
              <a:rPr lang="ru-RU" dirty="0" err="1"/>
              <a:t>соціально-економічного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 в </a:t>
            </a:r>
            <a:r>
              <a:rPr lang="ru-RU" dirty="0" err="1"/>
              <a:t>сучасних</a:t>
            </a:r>
            <a:r>
              <a:rPr lang="ru-RU" dirty="0"/>
              <a:t> </a:t>
            </a:r>
            <a:r>
              <a:rPr lang="ru-RU" dirty="0" err="1"/>
              <a:t>умовах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22525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ФУНКЦІЇ БЮДЖЕТНОГО ПЛАНУВАННЯ </a:t>
            </a:r>
            <a:endParaRPr lang="ru-RU" dirty="0"/>
          </a:p>
          <a:p>
            <a:r>
              <a:rPr lang="ru-RU" dirty="0" err="1"/>
              <a:t>Розробка</a:t>
            </a:r>
            <a:r>
              <a:rPr lang="ru-RU" dirty="0"/>
              <a:t> </a:t>
            </a:r>
            <a:r>
              <a:rPr lang="ru-RU" dirty="0" err="1"/>
              <a:t>основних</a:t>
            </a:r>
            <a:r>
              <a:rPr lang="ru-RU" dirty="0"/>
              <a:t> </a:t>
            </a:r>
            <a:r>
              <a:rPr lang="ru-RU" dirty="0" err="1"/>
              <a:t>напрямів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</a:t>
            </a:r>
          </a:p>
          <a:p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раціональних</a:t>
            </a:r>
            <a:r>
              <a:rPr lang="ru-RU" dirty="0"/>
              <a:t> </a:t>
            </a:r>
            <a:r>
              <a:rPr lang="ru-RU" dirty="0" err="1"/>
              <a:t>шляхів</a:t>
            </a:r>
            <a:r>
              <a:rPr lang="ru-RU" dirty="0"/>
              <a:t> бюджетного </a:t>
            </a:r>
            <a:r>
              <a:rPr lang="ru-RU" dirty="0" err="1"/>
              <a:t>забезпечення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необхідного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і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</a:p>
          <a:p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перерозподілу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необхідних</a:t>
            </a:r>
            <a:r>
              <a:rPr lang="ru-RU" dirty="0"/>
              <a:t> </a:t>
            </a:r>
            <a:r>
              <a:rPr lang="ru-RU" dirty="0" err="1"/>
              <a:t>темпів</a:t>
            </a:r>
            <a:r>
              <a:rPr lang="ru-RU" dirty="0"/>
              <a:t> і </a:t>
            </a:r>
            <a:r>
              <a:rPr lang="ru-RU" dirty="0" err="1"/>
              <a:t>пропорцій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 та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суспільного</a:t>
            </a:r>
            <a:r>
              <a:rPr lang="ru-RU" dirty="0"/>
              <a:t> </a:t>
            </a:r>
            <a:r>
              <a:rPr lang="ru-RU" dirty="0" err="1"/>
              <a:t>добробуту</a:t>
            </a:r>
            <a:r>
              <a:rPr lang="ru-RU" dirty="0"/>
              <a:t> </a:t>
            </a:r>
          </a:p>
          <a:p>
            <a:r>
              <a:rPr lang="ru-RU" dirty="0" err="1" smtClean="0"/>
              <a:t>Встановлення</a:t>
            </a:r>
            <a:r>
              <a:rPr lang="ru-RU" dirty="0" smtClean="0"/>
              <a:t> </a:t>
            </a:r>
            <a:r>
              <a:rPr lang="ru-RU" dirty="0" err="1"/>
              <a:t>раціональних</a:t>
            </a:r>
            <a:r>
              <a:rPr lang="ru-RU" dirty="0"/>
              <a:t> форм </a:t>
            </a:r>
            <a:r>
              <a:rPr lang="ru-RU" dirty="0" err="1"/>
              <a:t>мобілізації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ресурсів</a:t>
            </a: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Згідно</a:t>
            </a:r>
            <a:r>
              <a:rPr lang="ru-RU" dirty="0" smtClean="0"/>
              <a:t> </a:t>
            </a:r>
            <a:r>
              <a:rPr lang="ru-RU" dirty="0" err="1"/>
              <a:t>із</a:t>
            </a:r>
            <a:r>
              <a:rPr lang="ru-RU" dirty="0"/>
              <a:t> Законом </a:t>
            </a:r>
            <a:r>
              <a:rPr lang="ru-RU" dirty="0" err="1"/>
              <a:t>України</a:t>
            </a:r>
            <a:r>
              <a:rPr lang="ru-RU" dirty="0"/>
              <a:t> «Про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Бюджетного кодексу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запровадження</a:t>
            </a:r>
            <a:r>
              <a:rPr lang="ru-RU" dirty="0"/>
              <a:t> </a:t>
            </a:r>
            <a:r>
              <a:rPr lang="ru-RU" dirty="0" err="1"/>
              <a:t>середньострокового</a:t>
            </a:r>
            <a:r>
              <a:rPr lang="ru-RU" dirty="0"/>
              <a:t> бюджетного </a:t>
            </a:r>
            <a:r>
              <a:rPr lang="ru-RU" dirty="0" err="1"/>
              <a:t>планування</a:t>
            </a:r>
            <a:r>
              <a:rPr lang="ru-RU" dirty="0"/>
              <a:t>» </a:t>
            </a:r>
            <a:r>
              <a:rPr lang="ru-RU" dirty="0" err="1"/>
              <a:t>від</a:t>
            </a:r>
            <a:r>
              <a:rPr lang="ru-RU" dirty="0"/>
              <a:t> 6 </a:t>
            </a:r>
            <a:r>
              <a:rPr lang="ru-RU" dirty="0" err="1"/>
              <a:t>грудня</a:t>
            </a:r>
            <a:r>
              <a:rPr lang="ru-RU" dirty="0"/>
              <a:t> 2018 року № 2646-</a:t>
            </a:r>
            <a:r>
              <a:rPr lang="en-US" dirty="0"/>
              <a:t>VIII </a:t>
            </a:r>
            <a:r>
              <a:rPr lang="ru-RU" dirty="0" err="1" smtClean="0"/>
              <a:t>основні</a:t>
            </a:r>
            <a:r>
              <a:rPr lang="ru-RU" dirty="0" smtClean="0"/>
              <a:t> </a:t>
            </a:r>
            <a:r>
              <a:rPr lang="ru-RU" dirty="0" err="1"/>
              <a:t>новації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тепер</a:t>
            </a:r>
            <a:r>
              <a:rPr lang="ru-RU" dirty="0"/>
              <a:t> є </a:t>
            </a:r>
            <a:r>
              <a:rPr lang="ru-RU" b="1" dirty="0" err="1"/>
              <a:t>обов’язковими</a:t>
            </a:r>
            <a:r>
              <a:rPr lang="ru-RU" dirty="0"/>
              <a:t>, </a:t>
            </a:r>
            <a:r>
              <a:rPr lang="ru-RU" dirty="0" err="1"/>
              <a:t>це</a:t>
            </a:r>
            <a:r>
              <a:rPr lang="ru-RU" dirty="0"/>
              <a:t>: </a:t>
            </a:r>
          </a:p>
          <a:p>
            <a:r>
              <a:rPr lang="ru-RU" dirty="0" err="1"/>
              <a:t>узгодження</a:t>
            </a:r>
            <a:r>
              <a:rPr lang="ru-RU" dirty="0"/>
              <a:t> </a:t>
            </a:r>
            <a:r>
              <a:rPr lang="ru-RU" dirty="0" err="1"/>
              <a:t>стратегічного</a:t>
            </a:r>
            <a:r>
              <a:rPr lang="ru-RU" dirty="0"/>
              <a:t> і бюджетного </a:t>
            </a:r>
            <a:r>
              <a:rPr lang="ru-RU" dirty="0" err="1"/>
              <a:t>планування</a:t>
            </a:r>
            <a:r>
              <a:rPr lang="ru-RU" dirty="0"/>
              <a:t>; </a:t>
            </a:r>
          </a:p>
          <a:p>
            <a:r>
              <a:rPr lang="ru-RU" dirty="0" err="1"/>
              <a:t>запровадження</a:t>
            </a:r>
            <a:r>
              <a:rPr lang="ru-RU" dirty="0"/>
              <a:t> </a:t>
            </a:r>
            <a:r>
              <a:rPr lang="ru-RU" dirty="0" err="1"/>
              <a:t>нової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, яка по факту </a:t>
            </a:r>
            <a:r>
              <a:rPr lang="ru-RU" dirty="0" err="1"/>
              <a:t>стає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документом бюджетного </a:t>
            </a:r>
            <a:r>
              <a:rPr lang="ru-RU" dirty="0" err="1"/>
              <a:t>процесу</a:t>
            </a:r>
            <a:r>
              <a:rPr lang="ru-RU" dirty="0"/>
              <a:t>; </a:t>
            </a:r>
          </a:p>
          <a:p>
            <a:r>
              <a:rPr lang="ru-RU" dirty="0" err="1"/>
              <a:t>новий</a:t>
            </a:r>
            <a:r>
              <a:rPr lang="ru-RU" dirty="0"/>
              <a:t>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календар</a:t>
            </a:r>
            <a:r>
              <a:rPr lang="ru-RU" dirty="0"/>
              <a:t>; </a:t>
            </a:r>
          </a:p>
          <a:p>
            <a:r>
              <a:rPr lang="ru-RU" dirty="0" err="1"/>
              <a:t>розширення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правил. </a:t>
            </a:r>
          </a:p>
          <a:p>
            <a:pPr marL="0" indent="0">
              <a:buNone/>
            </a:pPr>
            <a:r>
              <a:rPr lang="ru-RU" dirty="0" smtClean="0"/>
              <a:t>Кодексом </a:t>
            </a:r>
            <a:r>
              <a:rPr lang="ru-RU" dirty="0" err="1"/>
              <a:t>визначено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середньострокове</a:t>
            </a:r>
            <a:r>
              <a:rPr lang="ru-RU" dirty="0"/>
              <a:t> </a:t>
            </a:r>
            <a:r>
              <a:rPr lang="ru-RU" dirty="0" err="1"/>
              <a:t>бюджетне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на </a:t>
            </a:r>
            <a:r>
              <a:rPr lang="ru-RU" b="1" dirty="0" err="1"/>
              <a:t>середньостроковий</a:t>
            </a:r>
            <a:r>
              <a:rPr lang="ru-RU" b="1" dirty="0"/>
              <a:t> </a:t>
            </a:r>
            <a:r>
              <a:rPr lang="ru-RU" b="1" dirty="0" err="1"/>
              <a:t>період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плановий</a:t>
            </a:r>
            <a:r>
              <a:rPr lang="ru-RU" dirty="0"/>
              <a:t> та </a:t>
            </a:r>
            <a:r>
              <a:rPr lang="ru-RU" dirty="0" err="1"/>
              <a:t>наступні</a:t>
            </a:r>
            <a:r>
              <a:rPr lang="ru-RU" dirty="0"/>
              <a:t> за </a:t>
            </a:r>
            <a:r>
              <a:rPr lang="ru-RU" dirty="0" err="1"/>
              <a:t>плановим</a:t>
            </a:r>
            <a:r>
              <a:rPr lang="ru-RU" dirty="0"/>
              <a:t> два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9962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endParaRPr lang="ru-RU" dirty="0"/>
          </a:p>
          <a:p>
            <a:r>
              <a:rPr lang="ru-RU" b="1" dirty="0" err="1"/>
              <a:t>Бюджетна</a:t>
            </a:r>
            <a:r>
              <a:rPr lang="ru-RU" b="1" dirty="0"/>
              <a:t> </a:t>
            </a:r>
            <a:r>
              <a:rPr lang="ru-RU" b="1" dirty="0" err="1"/>
              <a:t>декларація</a:t>
            </a:r>
            <a:r>
              <a:rPr lang="ru-RU" b="1" dirty="0"/>
              <a:t> </a:t>
            </a:r>
            <a:r>
              <a:rPr lang="ru-RU" dirty="0"/>
              <a:t>— документ </a:t>
            </a:r>
            <a:r>
              <a:rPr lang="ru-RU" dirty="0" err="1"/>
              <a:t>середньострокового</a:t>
            </a:r>
            <a:r>
              <a:rPr lang="ru-RU" dirty="0"/>
              <a:t> бюджетного </a:t>
            </a:r>
            <a:r>
              <a:rPr lang="ru-RU" dirty="0" err="1"/>
              <a:t>планування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визначає</a:t>
            </a:r>
            <a:r>
              <a:rPr lang="ru-RU" dirty="0"/>
              <a:t> засади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і </a:t>
            </a:r>
            <a:r>
              <a:rPr lang="ru-RU" dirty="0" err="1"/>
              <a:t>показники</a:t>
            </a:r>
            <a:r>
              <a:rPr lang="ru-RU" dirty="0"/>
              <a:t> державного бюджету на </a:t>
            </a:r>
            <a:r>
              <a:rPr lang="ru-RU" dirty="0" err="1"/>
              <a:t>середньостроковий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та є </a:t>
            </a:r>
            <a:r>
              <a:rPr lang="ru-RU" dirty="0" err="1"/>
              <a:t>оновою</a:t>
            </a:r>
            <a:r>
              <a:rPr lang="ru-RU" dirty="0"/>
              <a:t> для </a:t>
            </a:r>
            <a:r>
              <a:rPr lang="ru-RU" dirty="0" err="1"/>
              <a:t>складання</a:t>
            </a:r>
            <a:r>
              <a:rPr lang="ru-RU" dirty="0"/>
              <a:t> проекту Державного бюджету </a:t>
            </a:r>
            <a:r>
              <a:rPr lang="ru-RU" dirty="0" err="1"/>
              <a:t>України</a:t>
            </a:r>
            <a:r>
              <a:rPr lang="ru-RU" dirty="0"/>
              <a:t> і </a:t>
            </a:r>
            <a:r>
              <a:rPr lang="ru-RU" dirty="0" err="1"/>
              <a:t>прогнозів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. </a:t>
            </a:r>
          </a:p>
          <a:p>
            <a:r>
              <a:rPr lang="ru-RU" b="1" dirty="0" err="1"/>
              <a:t>Бюджетна</a:t>
            </a:r>
            <a:r>
              <a:rPr lang="ru-RU" b="1" dirty="0"/>
              <a:t> </a:t>
            </a:r>
            <a:r>
              <a:rPr lang="ru-RU" b="1" dirty="0" err="1"/>
              <a:t>декларація</a:t>
            </a:r>
            <a:r>
              <a:rPr lang="ru-RU" b="1" dirty="0"/>
              <a:t> і </a:t>
            </a:r>
            <a:r>
              <a:rPr lang="ru-RU" b="1" dirty="0" err="1"/>
              <a:t>макропоказники</a:t>
            </a:r>
            <a:r>
              <a:rPr lang="ru-RU" b="1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і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схвалюватимуться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b="1" dirty="0" err="1"/>
              <a:t>одночасно</a:t>
            </a:r>
            <a:r>
              <a:rPr lang="ru-RU" b="1" dirty="0"/>
              <a:t> </a:t>
            </a:r>
            <a:r>
              <a:rPr lang="ru-RU" dirty="0"/>
              <a:t>— не </a:t>
            </a:r>
            <a:r>
              <a:rPr lang="ru-RU" dirty="0" err="1"/>
              <a:t>пізніше</a:t>
            </a:r>
            <a:r>
              <a:rPr lang="ru-RU" dirty="0"/>
              <a:t> </a:t>
            </a:r>
            <a:r>
              <a:rPr lang="ru-RU" b="1" dirty="0"/>
              <a:t>1 </a:t>
            </a:r>
            <a:r>
              <a:rPr lang="ru-RU" b="1" dirty="0" err="1"/>
              <a:t>червня</a:t>
            </a:r>
            <a:r>
              <a:rPr lang="ru-RU" b="1" dirty="0"/>
              <a:t> року</a:t>
            </a:r>
            <a:r>
              <a:rPr lang="ru-RU" dirty="0"/>
              <a:t>¸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передує</a:t>
            </a:r>
            <a:r>
              <a:rPr lang="ru-RU" dirty="0"/>
              <a:t> плановому. </a:t>
            </a:r>
          </a:p>
        </p:txBody>
      </p:sp>
    </p:spTree>
    <p:extLst>
      <p:ext uri="{BB962C8B-B14F-4D97-AF65-F5344CB8AC3E}">
        <p14:creationId xmlns:p14="http://schemas.microsoft.com/office/powerpoint/2010/main" val="2167384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8166" y="152599"/>
            <a:ext cx="7055893" cy="648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16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698" y="214460"/>
            <a:ext cx="8154205" cy="610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10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2574" y="387031"/>
            <a:ext cx="8447963" cy="597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12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579" y="341193"/>
            <a:ext cx="8652254" cy="6241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984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339934"/>
            <a:ext cx="8986806" cy="595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232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pPr marL="0" indent="0">
              <a:buNone/>
            </a:pPr>
            <a:r>
              <a:rPr lang="uk-UA" b="1" dirty="0"/>
              <a:t>3.	Стадії бюджетного процесу в Україні, його учасники</a:t>
            </a:r>
            <a:endParaRPr lang="ru-RU" b="1" dirty="0"/>
          </a:p>
          <a:p>
            <a:endParaRPr lang="uk-UA" dirty="0" smtClean="0"/>
          </a:p>
          <a:p>
            <a:r>
              <a:rPr lang="uk-UA" dirty="0" smtClean="0"/>
              <a:t>Відповідно до ст.19 Бюджетного кодексу України</a:t>
            </a:r>
            <a:endParaRPr lang="uk-UA" dirty="0"/>
          </a:p>
          <a:p>
            <a:pPr marL="0" indent="0">
              <a:buNone/>
            </a:pPr>
            <a:r>
              <a:rPr lang="ru-RU" b="1" u="sng" dirty="0" err="1">
                <a:solidFill>
                  <a:schemeClr val="tx1"/>
                </a:solidFill>
              </a:rPr>
              <a:t>Стадіями</a:t>
            </a:r>
            <a:r>
              <a:rPr lang="ru-RU" b="1" u="sng" dirty="0">
                <a:solidFill>
                  <a:schemeClr val="tx1"/>
                </a:solidFill>
              </a:rPr>
              <a:t> бюджетного </a:t>
            </a:r>
            <a:r>
              <a:rPr lang="ru-RU" b="1" u="sng" dirty="0" err="1" smtClean="0">
                <a:solidFill>
                  <a:schemeClr val="tx1"/>
                </a:solidFill>
              </a:rPr>
              <a:t>процесу</a:t>
            </a:r>
            <a:r>
              <a:rPr lang="ru-RU" b="1" u="sng" dirty="0" smtClean="0">
                <a:solidFill>
                  <a:schemeClr val="tx1"/>
                </a:solidFill>
              </a:rPr>
              <a:t> </a:t>
            </a:r>
            <a:r>
              <a:rPr lang="ru-RU" b="1" u="sng" dirty="0" err="1">
                <a:solidFill>
                  <a:schemeClr val="tx1"/>
                </a:solidFill>
              </a:rPr>
              <a:t>визнаються</a:t>
            </a:r>
            <a:r>
              <a:rPr lang="ru-RU" b="1" u="sng" dirty="0">
                <a:solidFill>
                  <a:schemeClr val="tx1"/>
                </a:solidFill>
              </a:rPr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складання</a:t>
            </a:r>
            <a:r>
              <a:rPr lang="ru-RU" dirty="0"/>
              <a:t> та </a:t>
            </a:r>
            <a:r>
              <a:rPr lang="ru-RU" dirty="0" err="1"/>
              <a:t>розгляд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(прогнозу </a:t>
            </a:r>
            <a:r>
              <a:rPr lang="ru-RU" dirty="0" err="1"/>
              <a:t>місцевого</a:t>
            </a:r>
            <a:r>
              <a:rPr lang="ru-RU" dirty="0"/>
              <a:t> бюджету) і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них;</a:t>
            </a:r>
          </a:p>
          <a:p>
            <a:r>
              <a:rPr lang="ru-RU" dirty="0"/>
              <a:t>2)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проектів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розгляд</a:t>
            </a:r>
            <a:r>
              <a:rPr lang="ru-RU" dirty="0"/>
              <a:t> проекту та </a:t>
            </a:r>
            <a:r>
              <a:rPr lang="ru-RU" dirty="0" err="1"/>
              <a:t>прийняття</a:t>
            </a:r>
            <a:r>
              <a:rPr lang="ru-RU" dirty="0"/>
              <a:t>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місцевий</a:t>
            </a:r>
            <a:r>
              <a:rPr lang="ru-RU" dirty="0"/>
              <a:t> бюджет);</a:t>
            </a:r>
          </a:p>
          <a:p>
            <a:r>
              <a:rPr lang="ru-RU" dirty="0"/>
              <a:t>4) </a:t>
            </a:r>
            <a:r>
              <a:rPr lang="ru-RU" dirty="0" err="1"/>
              <a:t>виконання</a:t>
            </a:r>
            <a:r>
              <a:rPr lang="ru-RU" dirty="0"/>
              <a:t> бюджету,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місцевий</a:t>
            </a:r>
            <a:r>
              <a:rPr lang="ru-RU" dirty="0"/>
              <a:t> бюджет);</a:t>
            </a:r>
          </a:p>
          <a:p>
            <a:r>
              <a:rPr lang="ru-RU" dirty="0"/>
              <a:t>5) </a:t>
            </a:r>
            <a:r>
              <a:rPr lang="ru-RU" dirty="0" err="1"/>
              <a:t>підготовка</a:t>
            </a:r>
            <a:r>
              <a:rPr lang="ru-RU" dirty="0"/>
              <a:t> та </a:t>
            </a:r>
            <a:r>
              <a:rPr lang="ru-RU" dirty="0" err="1"/>
              <a:t>розгляд</a:t>
            </a:r>
            <a:r>
              <a:rPr lang="ru-RU" dirty="0"/>
              <a:t> </a:t>
            </a:r>
            <a:r>
              <a:rPr lang="ru-RU" dirty="0" err="1"/>
              <a:t>звіту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бюджету і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нього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На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стадіях</a:t>
            </a:r>
            <a:r>
              <a:rPr lang="ru-RU" dirty="0"/>
              <a:t> бюджетного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здійснюються</a:t>
            </a:r>
            <a:r>
              <a:rPr lang="ru-RU" dirty="0"/>
              <a:t> контроль за </a:t>
            </a:r>
            <a:r>
              <a:rPr lang="ru-RU" dirty="0" err="1"/>
              <a:t>дотриманням</a:t>
            </a:r>
            <a:r>
              <a:rPr lang="ru-RU" dirty="0"/>
              <a:t> бюджетного </a:t>
            </a:r>
            <a:r>
              <a:rPr lang="ru-RU" dirty="0" err="1"/>
              <a:t>законодавства</a:t>
            </a:r>
            <a:r>
              <a:rPr lang="ru-RU" dirty="0"/>
              <a:t>, аудит та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бюджетними</a:t>
            </a:r>
            <a:r>
              <a:rPr lang="ru-RU" dirty="0"/>
              <a:t> коштами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законодавства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228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dirty="0" err="1" smtClean="0"/>
              <a:t>Учасниками</a:t>
            </a:r>
            <a:r>
              <a:rPr lang="ru-RU" dirty="0" smtClean="0"/>
              <a:t> </a:t>
            </a:r>
            <a:r>
              <a:rPr lang="ru-RU" dirty="0"/>
              <a:t>бюджетного </a:t>
            </a:r>
            <a:r>
              <a:rPr lang="ru-RU" dirty="0" err="1"/>
              <a:t>процесу</a:t>
            </a:r>
            <a:r>
              <a:rPr lang="ru-RU" dirty="0"/>
              <a:t> є </a:t>
            </a:r>
            <a:r>
              <a:rPr lang="ru-RU" dirty="0" err="1"/>
              <a:t>органи</a:t>
            </a:r>
            <a:r>
              <a:rPr lang="ru-RU" dirty="0"/>
              <a:t>, установи та </a:t>
            </a:r>
            <a:r>
              <a:rPr lang="ru-RU" dirty="0" err="1"/>
              <a:t>посадові</a:t>
            </a:r>
            <a:r>
              <a:rPr lang="ru-RU" dirty="0"/>
              <a:t> особи, </a:t>
            </a:r>
            <a:r>
              <a:rPr lang="ru-RU" dirty="0" err="1"/>
              <a:t>наділені</a:t>
            </a:r>
            <a:r>
              <a:rPr lang="ru-RU" dirty="0"/>
              <a:t>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повноваженнями</a:t>
            </a:r>
            <a:r>
              <a:rPr lang="ru-RU" dirty="0"/>
              <a:t> (правами та </a:t>
            </a:r>
            <a:r>
              <a:rPr lang="ru-RU" dirty="0" err="1"/>
              <a:t>обов'язками</a:t>
            </a:r>
            <a:r>
              <a:rPr lang="ru-RU" dirty="0"/>
              <a:t> з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бюджетними</a:t>
            </a:r>
            <a:r>
              <a:rPr lang="ru-RU" dirty="0"/>
              <a:t> коштами).</a:t>
            </a:r>
          </a:p>
          <a:p>
            <a:r>
              <a:rPr lang="ru-RU" b="1" dirty="0" err="1"/>
              <a:t>Застосування</a:t>
            </a:r>
            <a:r>
              <a:rPr lang="ru-RU" b="1" dirty="0"/>
              <a:t> </a:t>
            </a:r>
            <a:r>
              <a:rPr lang="ru-RU" b="1" dirty="0" err="1"/>
              <a:t>програмно-цільового</a:t>
            </a:r>
            <a:r>
              <a:rPr lang="ru-RU" b="1" dirty="0"/>
              <a:t> методу у бюджетному </a:t>
            </a:r>
            <a:r>
              <a:rPr lang="ru-RU" b="1" dirty="0" err="1"/>
              <a:t>процесі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У бюджетному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програмно-цільовий</a:t>
            </a:r>
            <a:r>
              <a:rPr lang="ru-RU" dirty="0"/>
              <a:t> метод </a:t>
            </a:r>
            <a:r>
              <a:rPr lang="ru-RU" dirty="0" err="1"/>
              <a:t>застосовується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державного бюджету та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 smtClean="0"/>
              <a:t>.</a:t>
            </a:r>
          </a:p>
          <a:p>
            <a:r>
              <a:rPr lang="ru-RU" dirty="0" err="1"/>
              <a:t>Особливими</a:t>
            </a:r>
            <a:r>
              <a:rPr lang="ru-RU" dirty="0"/>
              <a:t> </a:t>
            </a:r>
            <a:r>
              <a:rPr lang="ru-RU" dirty="0" err="1"/>
              <a:t>складовими</a:t>
            </a:r>
            <a:r>
              <a:rPr lang="ru-RU" dirty="0"/>
              <a:t> </a:t>
            </a:r>
            <a:r>
              <a:rPr lang="ru-RU" dirty="0" err="1"/>
              <a:t>програмно-цільового</a:t>
            </a:r>
            <a:r>
              <a:rPr lang="ru-RU" dirty="0"/>
              <a:t> методу у бюджетному </a:t>
            </a:r>
            <a:r>
              <a:rPr lang="ru-RU" dirty="0" err="1"/>
              <a:t>процесі</a:t>
            </a:r>
            <a:r>
              <a:rPr lang="ru-RU" dirty="0"/>
              <a:t> є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відповідальні</a:t>
            </a:r>
            <a:r>
              <a:rPr lang="ru-RU" dirty="0"/>
              <a:t> </a:t>
            </a:r>
            <a:r>
              <a:rPr lang="ru-RU" dirty="0" err="1"/>
              <a:t>виконавці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паспорти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результативні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.</a:t>
            </a:r>
          </a:p>
          <a:p>
            <a:r>
              <a:rPr lang="ru-RU" dirty="0" err="1" smtClean="0"/>
              <a:t>Бюджетні</a:t>
            </a:r>
            <a:r>
              <a:rPr lang="ru-RU" dirty="0" smtClean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формуються</a:t>
            </a:r>
            <a:r>
              <a:rPr lang="ru-RU" dirty="0"/>
              <a:t>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err="1"/>
              <a:t>розпорядниками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пропозицій</a:t>
            </a:r>
            <a:r>
              <a:rPr lang="ru-RU" dirty="0"/>
              <a:t> до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(прогнозу </a:t>
            </a:r>
            <a:r>
              <a:rPr lang="ru-RU" dirty="0" err="1"/>
              <a:t>місцевого</a:t>
            </a:r>
            <a:r>
              <a:rPr lang="ru-RU" dirty="0"/>
              <a:t> бюджету) та </a:t>
            </a:r>
            <a:r>
              <a:rPr lang="ru-RU" dirty="0" err="1"/>
              <a:t>складання</a:t>
            </a:r>
            <a:r>
              <a:rPr lang="ru-RU" dirty="0"/>
              <a:t> бюджетного </a:t>
            </a:r>
            <a:r>
              <a:rPr lang="ru-RU" dirty="0" err="1"/>
              <a:t>запиту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планів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на </a:t>
            </a:r>
            <a:r>
              <a:rPr lang="ru-RU" dirty="0" err="1"/>
              <a:t>середньостроковий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, </a:t>
            </a:r>
            <a:r>
              <a:rPr lang="ru-RU" dirty="0" err="1"/>
              <a:t>прогнозних</a:t>
            </a:r>
            <a:r>
              <a:rPr lang="ru-RU" dirty="0"/>
              <a:t> та </a:t>
            </a:r>
            <a:r>
              <a:rPr lang="ru-RU" dirty="0" err="1"/>
              <a:t>програмних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і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7624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r>
              <a:rPr lang="ru-RU" dirty="0" err="1"/>
              <a:t>Відповідальний</a:t>
            </a:r>
            <a:r>
              <a:rPr lang="ru-RU" dirty="0"/>
              <a:t> </a:t>
            </a:r>
            <a:r>
              <a:rPr lang="ru-RU" dirty="0" err="1"/>
              <a:t>виконавець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розпорядником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за </a:t>
            </a:r>
            <a:r>
              <a:rPr lang="ru-RU" dirty="0" err="1"/>
              <a:t>погодженням</a:t>
            </a:r>
            <a:r>
              <a:rPr lang="ru-RU" dirty="0"/>
              <a:t> з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місцевим</a:t>
            </a:r>
            <a:r>
              <a:rPr lang="ru-RU" dirty="0"/>
              <a:t> </a:t>
            </a:r>
            <a:r>
              <a:rPr lang="ru-RU" dirty="0" err="1"/>
              <a:t>фінансовим</a:t>
            </a:r>
            <a:r>
              <a:rPr lang="ru-RU" dirty="0"/>
              <a:t> органом). </a:t>
            </a:r>
            <a:r>
              <a:rPr lang="ru-RU" dirty="0" err="1"/>
              <a:t>Відповідальним</a:t>
            </a:r>
            <a:r>
              <a:rPr lang="ru-RU" dirty="0"/>
              <a:t> </a:t>
            </a:r>
            <a:r>
              <a:rPr lang="ru-RU" dirty="0" err="1"/>
              <a:t>виконавцем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розпорядник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за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програмами</a:t>
            </a:r>
            <a:r>
              <a:rPr lang="ru-RU" dirty="0"/>
              <a:t>,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апаратом</a:t>
            </a:r>
            <a:r>
              <a:rPr lang="ru-RU" dirty="0"/>
              <a:t>,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розпорядник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нижчого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у </a:t>
            </a:r>
            <a:r>
              <a:rPr lang="ru-RU" dirty="0" err="1"/>
              <a:t>системі</a:t>
            </a:r>
            <a:r>
              <a:rPr lang="ru-RU" dirty="0"/>
              <a:t> головного </a:t>
            </a:r>
            <a:r>
              <a:rPr lang="ru-RU" dirty="0" err="1"/>
              <a:t>розпорядника</a:t>
            </a:r>
            <a:r>
              <a:rPr lang="ru-RU" dirty="0" smtClean="0"/>
              <a:t>.</a:t>
            </a:r>
          </a:p>
          <a:p>
            <a:r>
              <a:rPr lang="ru-RU" dirty="0" err="1"/>
              <a:t>Відповідальний</a:t>
            </a:r>
            <a:r>
              <a:rPr lang="ru-RU" dirty="0"/>
              <a:t> </a:t>
            </a:r>
            <a:r>
              <a:rPr lang="ru-RU" dirty="0" err="1"/>
              <a:t>виконавець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цільове</a:t>
            </a:r>
            <a:r>
              <a:rPr lang="ru-RU" dirty="0"/>
              <a:t> та </a:t>
            </a:r>
            <a:r>
              <a:rPr lang="ru-RU" dirty="0" err="1"/>
              <a:t>ефективне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строку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у межах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призначень</a:t>
            </a:r>
            <a:r>
              <a:rPr lang="ru-RU" dirty="0" smtClean="0"/>
              <a:t>.</a:t>
            </a:r>
          </a:p>
          <a:p>
            <a:r>
              <a:rPr lang="ru-RU" dirty="0" err="1"/>
              <a:t>Результативні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за </a:t>
            </a:r>
            <a:r>
              <a:rPr lang="ru-RU" dirty="0" err="1"/>
              <a:t>напрямами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і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кількісні</a:t>
            </a:r>
            <a:r>
              <a:rPr lang="ru-RU" dirty="0"/>
              <a:t> та </a:t>
            </a:r>
            <a:r>
              <a:rPr lang="ru-RU" dirty="0" err="1"/>
              <a:t>якісні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результат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характеризують</a:t>
            </a:r>
            <a:r>
              <a:rPr lang="ru-RU" dirty="0"/>
              <a:t> </a:t>
            </a:r>
            <a:r>
              <a:rPr lang="ru-RU" dirty="0" err="1"/>
              <a:t>хід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,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відповідній</a:t>
            </a:r>
            <a:r>
              <a:rPr lang="ru-RU" dirty="0"/>
              <a:t>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формування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розпорядник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, </a:t>
            </a:r>
            <a:r>
              <a:rPr lang="ru-RU" dirty="0" err="1"/>
              <a:t>досягнення</a:t>
            </a:r>
            <a:r>
              <a:rPr lang="ru-RU" dirty="0"/>
              <a:t> мети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висвітлюють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і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публічних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7298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результативних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розробляється</a:t>
            </a:r>
            <a:r>
              <a:rPr lang="ru-RU" dirty="0"/>
              <a:t>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err="1"/>
              <a:t>розпорядниками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нормативно-</a:t>
            </a:r>
            <a:r>
              <a:rPr lang="ru-RU" dirty="0" err="1"/>
              <a:t>правовим</a:t>
            </a:r>
            <a:r>
              <a:rPr lang="ru-RU" dirty="0"/>
              <a:t> актом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r>
              <a:rPr lang="ru-RU" dirty="0" err="1"/>
              <a:t>Результативні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підтверджуватися</a:t>
            </a:r>
            <a:r>
              <a:rPr lang="ru-RU" dirty="0"/>
              <a:t> </a:t>
            </a:r>
            <a:r>
              <a:rPr lang="ru-RU" dirty="0" err="1"/>
              <a:t>офіційною</a:t>
            </a:r>
            <a:r>
              <a:rPr lang="ru-RU" dirty="0"/>
              <a:t> державною </a:t>
            </a:r>
            <a:r>
              <a:rPr lang="ru-RU" dirty="0" err="1"/>
              <a:t>статистичною</a:t>
            </a:r>
            <a:r>
              <a:rPr lang="ru-RU" dirty="0"/>
              <a:t>, </a:t>
            </a:r>
            <a:r>
              <a:rPr lang="ru-RU" dirty="0" err="1"/>
              <a:t>фінансовою</a:t>
            </a:r>
            <a:r>
              <a:rPr lang="ru-RU" dirty="0"/>
              <a:t> та </a:t>
            </a:r>
            <a:r>
              <a:rPr lang="ru-RU" dirty="0" err="1"/>
              <a:t>іншою</a:t>
            </a:r>
            <a:r>
              <a:rPr lang="ru-RU" dirty="0"/>
              <a:t> </a:t>
            </a:r>
            <a:r>
              <a:rPr lang="ru-RU" dirty="0" err="1"/>
              <a:t>звітністю</a:t>
            </a:r>
            <a:r>
              <a:rPr lang="ru-RU" dirty="0"/>
              <a:t>,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бухгалтерського</a:t>
            </a:r>
            <a:r>
              <a:rPr lang="ru-RU" dirty="0"/>
              <a:t>, </a:t>
            </a:r>
            <a:r>
              <a:rPr lang="ru-RU" dirty="0" err="1"/>
              <a:t>статистичного</a:t>
            </a:r>
            <a:r>
              <a:rPr lang="ru-RU" dirty="0"/>
              <a:t> та </a:t>
            </a:r>
            <a:r>
              <a:rPr lang="ru-RU" dirty="0" err="1"/>
              <a:t>внутрішньогосподарського</a:t>
            </a:r>
            <a:r>
              <a:rPr lang="ru-RU" dirty="0"/>
              <a:t> (</a:t>
            </a:r>
            <a:r>
              <a:rPr lang="ru-RU" dirty="0" err="1"/>
              <a:t>управлінського</a:t>
            </a:r>
            <a:r>
              <a:rPr lang="ru-RU" dirty="0"/>
              <a:t>) </a:t>
            </a:r>
            <a:r>
              <a:rPr lang="ru-RU" dirty="0" err="1"/>
              <a:t>обліку</a:t>
            </a:r>
            <a:r>
              <a:rPr lang="ru-RU" dirty="0"/>
              <a:t>.</a:t>
            </a:r>
          </a:p>
          <a:p>
            <a:r>
              <a:rPr lang="ru-RU" dirty="0"/>
              <a:t>На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стадіях</a:t>
            </a:r>
            <a:r>
              <a:rPr lang="ru-RU" dirty="0"/>
              <a:t> бюджетного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 в межах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оцінку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заходи з </a:t>
            </a:r>
            <a:r>
              <a:rPr lang="ru-RU" dirty="0" err="1"/>
              <a:t>моніторингу</a:t>
            </a:r>
            <a:r>
              <a:rPr lang="ru-RU" dirty="0"/>
              <a:t>, </a:t>
            </a:r>
            <a:r>
              <a:rPr lang="ru-RU" dirty="0" err="1"/>
              <a:t>аналізу</a:t>
            </a:r>
            <a:r>
              <a:rPr lang="ru-RU" dirty="0"/>
              <a:t> та контролю за </a:t>
            </a:r>
            <a:r>
              <a:rPr lang="ru-RU" dirty="0" err="1"/>
              <a:t>цільовим</a:t>
            </a:r>
            <a:r>
              <a:rPr lang="ru-RU" dirty="0"/>
              <a:t> та </a:t>
            </a:r>
            <a:r>
              <a:rPr lang="ru-RU" dirty="0" err="1"/>
              <a:t>ефективним</a:t>
            </a:r>
            <a:r>
              <a:rPr lang="ru-RU" dirty="0"/>
              <a:t>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.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моніторингу</a:t>
            </a:r>
            <a:r>
              <a:rPr lang="ru-RU" dirty="0"/>
              <a:t>,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результативних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у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запитах</a:t>
            </a:r>
            <a:r>
              <a:rPr lang="ru-RU" dirty="0"/>
              <a:t>, </a:t>
            </a:r>
            <a:r>
              <a:rPr lang="ru-RU" dirty="0" err="1"/>
              <a:t>кошторисах</a:t>
            </a:r>
            <a:r>
              <a:rPr lang="ru-RU" dirty="0"/>
              <a:t>, паспортах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звітах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кошторисів</a:t>
            </a:r>
            <a:r>
              <a:rPr lang="ru-RU" dirty="0"/>
              <a:t> та </a:t>
            </a:r>
            <a:r>
              <a:rPr lang="ru-RU" dirty="0" err="1"/>
              <a:t>звітах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паспортів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. </a:t>
            </a:r>
            <a:r>
              <a:rPr lang="ru-RU" dirty="0" err="1"/>
              <a:t>Організаційно-методологічні</a:t>
            </a:r>
            <a:r>
              <a:rPr lang="ru-RU" dirty="0"/>
              <a:t> засади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err="1"/>
              <a:t>розпорядниками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0120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(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уповноважених</a:t>
            </a:r>
            <a:r>
              <a:rPr lang="ru-RU" dirty="0"/>
              <a:t> на </a:t>
            </a:r>
            <a:r>
              <a:rPr lang="ru-RU" dirty="0" err="1"/>
              <a:t>проведення</a:t>
            </a:r>
            <a:r>
              <a:rPr lang="ru-RU" dirty="0"/>
              <a:t> контролю за </a:t>
            </a:r>
            <a:r>
              <a:rPr lang="ru-RU" dirty="0" err="1"/>
              <a:t>дотриманням</a:t>
            </a:r>
            <a:r>
              <a:rPr lang="ru-RU" dirty="0"/>
              <a:t> бюджетного </a:t>
            </a:r>
            <a:r>
              <a:rPr lang="ru-RU" dirty="0" err="1"/>
              <a:t>законодавства</a:t>
            </a:r>
            <a:r>
              <a:rPr lang="ru-RU" dirty="0"/>
              <a:t>, та </a:t>
            </a:r>
            <a:r>
              <a:rPr lang="ru-RU" dirty="0" err="1"/>
              <a:t>висновки</a:t>
            </a:r>
            <a:r>
              <a:rPr lang="ru-RU" dirty="0"/>
              <a:t> </a:t>
            </a:r>
            <a:r>
              <a:rPr lang="ru-RU" dirty="0" err="1"/>
              <a:t>Рахункової</a:t>
            </a:r>
            <a:r>
              <a:rPr lang="ru-RU" dirty="0"/>
              <a:t> </a:t>
            </a:r>
            <a:r>
              <a:rPr lang="ru-RU" dirty="0" err="1"/>
              <a:t>палати</a:t>
            </a:r>
            <a:r>
              <a:rPr lang="ru-RU" dirty="0"/>
              <a:t>) є </a:t>
            </a:r>
            <a:r>
              <a:rPr lang="ru-RU" dirty="0" err="1"/>
              <a:t>підставою</a:t>
            </a:r>
            <a:r>
              <a:rPr lang="ru-RU" dirty="0"/>
              <a:t> для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 про </a:t>
            </a:r>
            <a:r>
              <a:rPr lang="ru-RU" dirty="0" err="1"/>
              <a:t>внесення</a:t>
            </a:r>
            <a:r>
              <a:rPr lang="ru-RU" dirty="0"/>
              <a:t> в </a:t>
            </a:r>
            <a:r>
              <a:rPr lang="ru-RU" dirty="0" err="1"/>
              <a:t>установленому</a:t>
            </a:r>
            <a:r>
              <a:rPr lang="ru-RU" dirty="0"/>
              <a:t> порядку </a:t>
            </a:r>
            <a:r>
              <a:rPr lang="ru-RU" dirty="0" err="1"/>
              <a:t>змін</a:t>
            </a:r>
            <a:r>
              <a:rPr lang="ru-RU" dirty="0"/>
              <a:t> до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призначень</a:t>
            </a:r>
            <a:r>
              <a:rPr lang="ru-RU" dirty="0"/>
              <a:t> поточного бюджетного </a:t>
            </a:r>
            <a:r>
              <a:rPr lang="ru-RU" dirty="0" err="1"/>
              <a:t>періоду</a:t>
            </a:r>
            <a:r>
              <a:rPr lang="ru-RU" dirty="0"/>
              <a:t>,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пропозицій</a:t>
            </a:r>
            <a:r>
              <a:rPr lang="ru-RU" dirty="0"/>
              <a:t> до проекту бюджету на </a:t>
            </a:r>
            <a:r>
              <a:rPr lang="ru-RU" dirty="0" err="1"/>
              <a:t>плановий</a:t>
            </a:r>
            <a:r>
              <a:rPr lang="ru-RU" dirty="0"/>
              <a:t>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та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(прогнозу </a:t>
            </a:r>
            <a:r>
              <a:rPr lang="ru-RU" dirty="0" err="1"/>
              <a:t>місцевого</a:t>
            </a:r>
            <a:r>
              <a:rPr lang="ru-RU" dirty="0"/>
              <a:t> бюджету),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зупинення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 smtClean="0"/>
              <a:t>.</a:t>
            </a:r>
          </a:p>
          <a:p>
            <a:r>
              <a:rPr lang="ru-RU" dirty="0"/>
              <a:t> За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програмами</a:t>
            </a:r>
            <a:r>
              <a:rPr lang="ru-RU" dirty="0"/>
              <a:t>,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за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потребує</a:t>
            </a:r>
            <a:r>
              <a:rPr lang="ru-RU" dirty="0"/>
              <a:t> нормативно-правового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механізму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, </a:t>
            </a:r>
            <a:r>
              <a:rPr lang="ru-RU" dirty="0" err="1"/>
              <a:t>головні</a:t>
            </a:r>
            <a:r>
              <a:rPr lang="ru-RU" dirty="0"/>
              <a:t> </a:t>
            </a:r>
            <a:r>
              <a:rPr lang="ru-RU" dirty="0" err="1"/>
              <a:t>розпорядники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</a:t>
            </a:r>
            <a:r>
              <a:rPr lang="ru-RU" dirty="0" err="1"/>
              <a:t>розробляють</a:t>
            </a:r>
            <a:r>
              <a:rPr lang="ru-RU" dirty="0"/>
              <a:t> </a:t>
            </a:r>
            <a:r>
              <a:rPr lang="ru-RU" dirty="0" err="1"/>
              <a:t>проекти</a:t>
            </a:r>
            <a:r>
              <a:rPr lang="ru-RU" dirty="0"/>
              <a:t> </a:t>
            </a:r>
            <a:r>
              <a:rPr lang="ru-RU" dirty="0" err="1"/>
              <a:t>порядків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(в тому </a:t>
            </a:r>
            <a:r>
              <a:rPr lang="ru-RU" dirty="0" err="1"/>
              <a:t>числі</a:t>
            </a:r>
            <a:r>
              <a:rPr lang="ru-RU" dirty="0"/>
              <a:t> за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програмами</a:t>
            </a:r>
            <a:r>
              <a:rPr lang="ru-RU" dirty="0"/>
              <a:t>,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визначеними</a:t>
            </a:r>
            <a:r>
              <a:rPr lang="ru-RU" dirty="0"/>
              <a:t> законом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) та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30 </a:t>
            </a:r>
            <a:r>
              <a:rPr lang="ru-RU" dirty="0" err="1"/>
              <a:t>днів</a:t>
            </a:r>
            <a:r>
              <a:rPr lang="ru-RU" dirty="0"/>
              <a:t> з дня </a:t>
            </a:r>
            <a:r>
              <a:rPr lang="ru-RU" dirty="0" err="1"/>
              <a:t>набрання</a:t>
            </a:r>
            <a:r>
              <a:rPr lang="ru-RU" dirty="0"/>
              <a:t> </a:t>
            </a:r>
            <a:r>
              <a:rPr lang="ru-RU" dirty="0" err="1"/>
              <a:t>чинності</a:t>
            </a:r>
            <a:r>
              <a:rPr lang="ru-RU" dirty="0"/>
              <a:t> законом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. За </a:t>
            </a:r>
            <a:r>
              <a:rPr lang="ru-RU" dirty="0" err="1"/>
              <a:t>рішенням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(у </a:t>
            </a:r>
            <a:r>
              <a:rPr lang="ru-RU" dirty="0" err="1"/>
              <a:t>формі</a:t>
            </a:r>
            <a:r>
              <a:rPr lang="ru-RU" dirty="0"/>
              <a:t> протокольного </a:t>
            </a:r>
            <a:r>
              <a:rPr lang="ru-RU" dirty="0" err="1"/>
              <a:t>рішення</a:t>
            </a:r>
            <a:r>
              <a:rPr lang="ru-RU" dirty="0"/>
              <a:t>) </a:t>
            </a:r>
            <a:r>
              <a:rPr lang="ru-RU" u="sng" dirty="0">
                <a:hlinkClick r:id="rId2"/>
              </a:rPr>
              <a:t>порядки</a:t>
            </a:r>
            <a:r>
              <a:rPr lang="ru-RU" dirty="0"/>
              <a:t> 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</a:t>
            </a:r>
            <a:r>
              <a:rPr lang="ru-RU" dirty="0" err="1"/>
              <a:t>затверджуються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розпорядником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за </a:t>
            </a:r>
            <a:r>
              <a:rPr lang="ru-RU" dirty="0" err="1"/>
              <a:t>погодженням</a:t>
            </a:r>
            <a:r>
              <a:rPr lang="ru-RU" dirty="0"/>
              <a:t> з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 Про </a:t>
            </a:r>
            <a:r>
              <a:rPr lang="ru-RU" dirty="0" err="1"/>
              <a:t>затвердження</a:t>
            </a:r>
            <a:r>
              <a:rPr lang="ru-RU" dirty="0"/>
              <a:t> таких </a:t>
            </a:r>
            <a:r>
              <a:rPr lang="ru-RU" dirty="0" err="1"/>
              <a:t>порядків</a:t>
            </a:r>
            <a:r>
              <a:rPr lang="ru-RU" dirty="0"/>
              <a:t> </a:t>
            </a:r>
            <a:r>
              <a:rPr lang="ru-RU" dirty="0" err="1"/>
              <a:t>інформується</a:t>
            </a:r>
            <a:r>
              <a:rPr lang="ru-RU" dirty="0"/>
              <a:t> </a:t>
            </a:r>
            <a:r>
              <a:rPr lang="ru-RU" dirty="0" err="1"/>
              <a:t>Комітет</a:t>
            </a:r>
            <a:r>
              <a:rPr lang="ru-RU" dirty="0"/>
              <a:t> </a:t>
            </a:r>
            <a:r>
              <a:rPr lang="ru-RU" dirty="0" err="1"/>
              <a:t>Верховної</a:t>
            </a:r>
            <a:r>
              <a:rPr lang="ru-RU" dirty="0"/>
              <a:t> Ради </a:t>
            </a:r>
            <a:r>
              <a:rPr lang="ru-RU" dirty="0" err="1"/>
              <a:t>України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бюджету</a:t>
            </a:r>
            <a:r>
              <a:rPr lang="ru-RU" dirty="0" smtClean="0"/>
              <a:t>.</a:t>
            </a:r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реалізація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продовжується</a:t>
            </a:r>
            <a:r>
              <a:rPr lang="ru-RU" dirty="0"/>
              <a:t> у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періодах</a:t>
            </a:r>
            <a:r>
              <a:rPr lang="ru-RU" dirty="0"/>
              <a:t>, </a:t>
            </a:r>
            <a:r>
              <a:rPr lang="ru-RU" dirty="0" err="1"/>
              <a:t>дія</a:t>
            </a:r>
            <a:r>
              <a:rPr lang="ru-RU" dirty="0"/>
              <a:t> порядку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за такою бюджетною </a:t>
            </a:r>
            <a:r>
              <a:rPr lang="ru-RU" dirty="0" err="1"/>
              <a:t>програмою</a:t>
            </a:r>
            <a:r>
              <a:rPr lang="ru-RU" dirty="0"/>
              <a:t> (з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</a:t>
            </a:r>
            <a:r>
              <a:rPr lang="ru-RU" dirty="0" err="1"/>
              <a:t>цього</a:t>
            </a:r>
            <a:r>
              <a:rPr lang="ru-RU" dirty="0"/>
              <a:t> порядку, </a:t>
            </a:r>
            <a:r>
              <a:rPr lang="ru-RU" dirty="0" err="1"/>
              <a:t>внесених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) </a:t>
            </a:r>
            <a:r>
              <a:rPr lang="ru-RU" dirty="0" err="1"/>
              <a:t>продовжується</a:t>
            </a:r>
            <a:r>
              <a:rPr lang="ru-RU" dirty="0"/>
              <a:t> до </a:t>
            </a:r>
            <a:r>
              <a:rPr lang="ru-RU" dirty="0" err="1"/>
              <a:t>завершення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2960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8675" y="341193"/>
            <a:ext cx="9825937" cy="61414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Порядок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:</a:t>
            </a:r>
          </a:p>
          <a:p>
            <a:r>
              <a:rPr lang="ru-RU" dirty="0" err="1"/>
              <a:t>цілі</a:t>
            </a:r>
            <a:r>
              <a:rPr lang="ru-RU" dirty="0"/>
              <a:t> та </a:t>
            </a:r>
            <a:r>
              <a:rPr lang="ru-RU" dirty="0" err="1"/>
              <a:t>напрями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;</a:t>
            </a:r>
          </a:p>
          <a:p>
            <a:r>
              <a:rPr lang="ru-RU" dirty="0" err="1"/>
              <a:t>відповідального</a:t>
            </a:r>
            <a:r>
              <a:rPr lang="ru-RU" dirty="0"/>
              <a:t> </a:t>
            </a:r>
            <a:r>
              <a:rPr lang="ru-RU" dirty="0" err="1"/>
              <a:t>виконавця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підстави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одержувачів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;</a:t>
            </a:r>
          </a:p>
          <a:p>
            <a:r>
              <a:rPr lang="ru-RU" dirty="0" err="1"/>
              <a:t>завдання</a:t>
            </a:r>
            <a:r>
              <a:rPr lang="ru-RU" dirty="0"/>
              <a:t> головного </a:t>
            </a:r>
            <a:r>
              <a:rPr lang="ru-RU" dirty="0" err="1"/>
              <a:t>розпорядника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, </a:t>
            </a:r>
            <a:r>
              <a:rPr lang="ru-RU" dirty="0" err="1"/>
              <a:t>розпорядників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нижчого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(</a:t>
            </a:r>
            <a:r>
              <a:rPr lang="ru-RU" dirty="0" err="1"/>
              <a:t>одержувачів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з </a:t>
            </a:r>
            <a:r>
              <a:rPr lang="ru-RU" dirty="0" err="1"/>
              <a:t>визначенням</a:t>
            </a:r>
            <a:r>
              <a:rPr lang="ru-RU" dirty="0"/>
              <a:t> порядку </a:t>
            </a:r>
            <a:r>
              <a:rPr lang="ru-RU" dirty="0" err="1"/>
              <a:t>звітування</a:t>
            </a:r>
            <a:r>
              <a:rPr lang="ru-RU" dirty="0"/>
              <a:t> про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результативних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) та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невиконання</a:t>
            </a:r>
            <a:r>
              <a:rPr lang="ru-RU" dirty="0"/>
              <a:t>;</a:t>
            </a:r>
          </a:p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потреби порядок, </a:t>
            </a:r>
            <a:r>
              <a:rPr lang="ru-RU" dirty="0" err="1"/>
              <a:t>терміни</a:t>
            </a:r>
            <a:r>
              <a:rPr lang="ru-RU" dirty="0"/>
              <a:t> та </a:t>
            </a:r>
            <a:r>
              <a:rPr lang="ru-RU" dirty="0" err="1"/>
              <a:t>підстави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розподілу</a:t>
            </a:r>
            <a:r>
              <a:rPr lang="ru-RU" dirty="0"/>
              <a:t> (</a:t>
            </a:r>
            <a:r>
              <a:rPr lang="ru-RU" dirty="0" err="1"/>
              <a:t>перерозподілу</a:t>
            </a:r>
            <a:r>
              <a:rPr lang="ru-RU" dirty="0"/>
              <a:t>) </a:t>
            </a:r>
            <a:r>
              <a:rPr lang="ru-RU" dirty="0" err="1"/>
              <a:t>видатків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адміністративно-територіальними</a:t>
            </a:r>
            <a:r>
              <a:rPr lang="ru-RU" dirty="0"/>
              <a:t> </a:t>
            </a:r>
            <a:r>
              <a:rPr lang="ru-RU" dirty="0" err="1"/>
              <a:t>одиницями</a:t>
            </a:r>
            <a:r>
              <a:rPr lang="ru-RU" dirty="0"/>
              <a:t> у </a:t>
            </a:r>
            <a:r>
              <a:rPr lang="ru-RU" dirty="0" err="1"/>
              <a:t>розрізі</a:t>
            </a:r>
            <a:r>
              <a:rPr lang="ru-RU" dirty="0"/>
              <a:t> </a:t>
            </a:r>
            <a:r>
              <a:rPr lang="ru-RU" dirty="0" err="1"/>
              <a:t>розпорядників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нижчого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та </a:t>
            </a:r>
            <a:r>
              <a:rPr lang="ru-RU" dirty="0" err="1"/>
              <a:t>одержувачів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;</a:t>
            </a:r>
          </a:p>
          <a:p>
            <a:r>
              <a:rPr lang="ru-RU" dirty="0" err="1"/>
              <a:t>конкурсні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інвестиційних</a:t>
            </a:r>
            <a:r>
              <a:rPr lang="ru-RU" dirty="0"/>
              <a:t> </a:t>
            </a:r>
            <a:r>
              <a:rPr lang="ru-RU" dirty="0" err="1"/>
              <a:t>проектів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порядок та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відбору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та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виконавців</a:t>
            </a:r>
            <a:r>
              <a:rPr lang="ru-RU" dirty="0"/>
              <a:t> таких </a:t>
            </a:r>
            <a:r>
              <a:rPr lang="ru-RU" dirty="0" err="1"/>
              <a:t>проектів</a:t>
            </a:r>
            <a:r>
              <a:rPr lang="ru-RU" dirty="0"/>
              <a:t>;</a:t>
            </a:r>
          </a:p>
          <a:p>
            <a:r>
              <a:rPr lang="ru-RU" dirty="0" err="1" smtClean="0"/>
              <a:t>критерії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відбору</a:t>
            </a:r>
            <a:r>
              <a:rPr lang="ru-RU" dirty="0"/>
              <a:t> </a:t>
            </a:r>
            <a:r>
              <a:rPr lang="ru-RU" dirty="0" err="1"/>
              <a:t>суб'єктів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надається</a:t>
            </a:r>
            <a:r>
              <a:rPr lang="ru-RU" dirty="0"/>
              <a:t> </a:t>
            </a:r>
            <a:r>
              <a:rPr lang="ru-RU" dirty="0" err="1"/>
              <a:t>державна</a:t>
            </a:r>
            <a:r>
              <a:rPr lang="ru-RU" dirty="0"/>
              <a:t> </a:t>
            </a:r>
            <a:r>
              <a:rPr lang="ru-RU" dirty="0" err="1"/>
              <a:t>підтримка</a:t>
            </a:r>
            <a:r>
              <a:rPr lang="ru-RU" dirty="0"/>
              <a:t> з бюджету,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;</a:t>
            </a:r>
          </a:p>
          <a:p>
            <a:r>
              <a:rPr lang="ru-RU" dirty="0" err="1"/>
              <a:t>умови</a:t>
            </a:r>
            <a:r>
              <a:rPr lang="ru-RU" dirty="0"/>
              <a:t> та </a:t>
            </a:r>
            <a:r>
              <a:rPr lang="ru-RU" dirty="0" err="1"/>
              <a:t>критерії</a:t>
            </a:r>
            <a:r>
              <a:rPr lang="ru-RU" dirty="0"/>
              <a:t> конкурсного </a:t>
            </a:r>
            <a:r>
              <a:rPr lang="ru-RU" dirty="0" err="1"/>
              <a:t>відбору</a:t>
            </a:r>
            <a:r>
              <a:rPr lang="ru-RU" dirty="0"/>
              <a:t> </a:t>
            </a:r>
            <a:r>
              <a:rPr lang="ru-RU" dirty="0" err="1"/>
              <a:t>позичальників</a:t>
            </a:r>
            <a:r>
              <a:rPr lang="ru-RU" dirty="0"/>
              <a:t> та </a:t>
            </a:r>
            <a:r>
              <a:rPr lang="ru-RU" dirty="0" err="1"/>
              <a:t>проектів</a:t>
            </a:r>
            <a:r>
              <a:rPr lang="ru-RU" dirty="0"/>
              <a:t> (</a:t>
            </a:r>
            <a:r>
              <a:rPr lang="ru-RU" dirty="0" err="1"/>
              <a:t>програм</a:t>
            </a:r>
            <a:r>
              <a:rPr lang="ru-RU" dirty="0"/>
              <a:t>), на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надаються</a:t>
            </a:r>
            <a:r>
              <a:rPr lang="ru-RU" dirty="0"/>
              <a:t> </a:t>
            </a:r>
            <a:r>
              <a:rPr lang="ru-RU" dirty="0" err="1"/>
              <a:t>кредити</a:t>
            </a:r>
            <a:r>
              <a:rPr lang="ru-RU" dirty="0"/>
              <a:t> з бюджету;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кредитів</a:t>
            </a:r>
            <a:r>
              <a:rPr lang="ru-RU" dirty="0"/>
              <a:t> з бюджету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повернення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контролю за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поверненням</a:t>
            </a:r>
            <a:r>
              <a:rPr lang="ru-RU" dirty="0" smtClean="0"/>
              <a:t>;</a:t>
            </a:r>
          </a:p>
          <a:p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598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розпорядник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розробляє</a:t>
            </a:r>
            <a:r>
              <a:rPr lang="ru-RU" dirty="0"/>
              <a:t> та </a:t>
            </a:r>
            <a:r>
              <a:rPr lang="ru-RU" dirty="0" err="1"/>
              <a:t>протягом</a:t>
            </a:r>
            <a:r>
              <a:rPr lang="ru-RU" dirty="0"/>
              <a:t> 45 </a:t>
            </a:r>
            <a:r>
              <a:rPr lang="ru-RU" dirty="0" err="1"/>
              <a:t>днів</a:t>
            </a:r>
            <a:r>
              <a:rPr lang="ru-RU" dirty="0"/>
              <a:t> з дня </a:t>
            </a:r>
            <a:r>
              <a:rPr lang="ru-RU" dirty="0" err="1"/>
              <a:t>набрання</a:t>
            </a:r>
            <a:r>
              <a:rPr lang="ru-RU" dirty="0"/>
              <a:t> </a:t>
            </a:r>
            <a:r>
              <a:rPr lang="ru-RU" dirty="0" err="1"/>
              <a:t>чинності</a:t>
            </a:r>
            <a:r>
              <a:rPr lang="ru-RU" dirty="0"/>
              <a:t> законом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рішенням</a:t>
            </a:r>
            <a:r>
              <a:rPr lang="ru-RU" dirty="0"/>
              <a:t> про </a:t>
            </a:r>
            <a:r>
              <a:rPr lang="ru-RU" dirty="0" err="1"/>
              <a:t>місцевий</a:t>
            </a:r>
            <a:r>
              <a:rPr lang="ru-RU" dirty="0"/>
              <a:t> бюджет) </a:t>
            </a:r>
            <a:r>
              <a:rPr lang="ru-RU" dirty="0" err="1"/>
              <a:t>затверджує</a:t>
            </a:r>
            <a:r>
              <a:rPr lang="ru-RU" dirty="0"/>
              <a:t> за </a:t>
            </a:r>
            <a:r>
              <a:rPr lang="ru-RU" dirty="0" err="1"/>
              <a:t>погодженням</a:t>
            </a:r>
            <a:r>
              <a:rPr lang="ru-RU" dirty="0"/>
              <a:t> з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місцевим</a:t>
            </a:r>
            <a:r>
              <a:rPr lang="ru-RU" dirty="0"/>
              <a:t> </a:t>
            </a:r>
            <a:r>
              <a:rPr lang="ru-RU" dirty="0" err="1"/>
              <a:t>фінансовим</a:t>
            </a:r>
            <a:r>
              <a:rPr lang="ru-RU" dirty="0"/>
              <a:t> органом) паспорт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 smtClean="0"/>
              <a:t>.</a:t>
            </a:r>
          </a:p>
          <a:p>
            <a:r>
              <a:rPr lang="ru-RU" dirty="0" err="1"/>
              <a:t>Програмно-цільовий</a:t>
            </a:r>
            <a:r>
              <a:rPr lang="ru-RU" dirty="0"/>
              <a:t> метод у бюджетному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середньострокового</a:t>
            </a:r>
            <a:r>
              <a:rPr lang="ru-RU" dirty="0"/>
              <a:t> бюджетного </a:t>
            </a:r>
            <a:r>
              <a:rPr lang="ru-RU" dirty="0" err="1"/>
              <a:t>планування</a:t>
            </a:r>
            <a:r>
              <a:rPr lang="ru-RU" dirty="0"/>
              <a:t>, в рамках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(прогнозу </a:t>
            </a:r>
            <a:r>
              <a:rPr lang="ru-RU" dirty="0" err="1"/>
              <a:t>місцевого</a:t>
            </a:r>
            <a:r>
              <a:rPr lang="ru-RU" dirty="0"/>
              <a:t> бюджету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b="1" dirty="0" err="1"/>
              <a:t>Розпорядники</a:t>
            </a:r>
            <a:r>
              <a:rPr lang="ru-RU" b="1" dirty="0"/>
              <a:t> </a:t>
            </a:r>
            <a:r>
              <a:rPr lang="ru-RU" b="1" dirty="0" err="1"/>
              <a:t>бюджетних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обсягом</a:t>
            </a:r>
            <a:r>
              <a:rPr lang="ru-RU" dirty="0"/>
              <a:t> </a:t>
            </a:r>
            <a:r>
              <a:rPr lang="ru-RU" dirty="0" err="1"/>
              <a:t>наданих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 </a:t>
            </a:r>
            <a:r>
              <a:rPr lang="ru-RU" dirty="0" err="1"/>
              <a:t>розпорядники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b="1" dirty="0" err="1"/>
              <a:t>головних</a:t>
            </a:r>
            <a:r>
              <a:rPr lang="ru-RU" b="1" dirty="0"/>
              <a:t> </a:t>
            </a:r>
            <a:r>
              <a:rPr lang="ru-RU" b="1" dirty="0" err="1"/>
              <a:t>розпорядників</a:t>
            </a:r>
            <a:r>
              <a:rPr lang="ru-RU" b="1" dirty="0"/>
              <a:t> </a:t>
            </a:r>
            <a:r>
              <a:rPr lang="ru-RU" b="1" dirty="0" err="1"/>
              <a:t>бюджетних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r>
              <a:rPr lang="ru-RU" b="1" dirty="0"/>
              <a:t> </a:t>
            </a:r>
            <a:r>
              <a:rPr lang="ru-RU" dirty="0"/>
              <a:t>та </a:t>
            </a:r>
            <a:r>
              <a:rPr lang="ru-RU" b="1" dirty="0" err="1"/>
              <a:t>розпорядників</a:t>
            </a:r>
            <a:r>
              <a:rPr lang="ru-RU" b="1" dirty="0"/>
              <a:t> </a:t>
            </a:r>
            <a:r>
              <a:rPr lang="ru-RU" b="1" dirty="0" err="1"/>
              <a:t>бюджетних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r>
              <a:rPr lang="ru-RU" b="1" dirty="0"/>
              <a:t> </a:t>
            </a:r>
            <a:r>
              <a:rPr lang="ru-RU" b="1" dirty="0" err="1"/>
              <a:t>нижчого</a:t>
            </a:r>
            <a:r>
              <a:rPr lang="ru-RU" b="1" dirty="0"/>
              <a:t> </a:t>
            </a:r>
            <a:r>
              <a:rPr lang="ru-RU" b="1" dirty="0" err="1"/>
              <a:t>рівня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6456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err="1"/>
              <a:t>Головними</a:t>
            </a:r>
            <a:r>
              <a:rPr lang="ru-RU" b="1" dirty="0"/>
              <a:t> </a:t>
            </a:r>
            <a:r>
              <a:rPr lang="ru-RU" b="1" dirty="0" err="1"/>
              <a:t>розпорядниками</a:t>
            </a:r>
            <a:r>
              <a:rPr lang="ru-RU" b="1" dirty="0"/>
              <a:t> </a:t>
            </a:r>
            <a:r>
              <a:rPr lang="ru-RU" b="1" dirty="0" err="1"/>
              <a:t>бюджетних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r>
              <a:rPr lang="ru-RU" b="1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виключно</a:t>
            </a:r>
            <a:r>
              <a:rPr lang="ru-RU" dirty="0"/>
              <a:t>:</a:t>
            </a:r>
          </a:p>
          <a:p>
            <a:r>
              <a:rPr lang="ru-RU" u="sng" dirty="0"/>
              <a:t>1) за </a:t>
            </a:r>
            <a:r>
              <a:rPr lang="ru-RU" u="sng" dirty="0" err="1"/>
              <a:t>бюджетними</a:t>
            </a:r>
            <a:r>
              <a:rPr lang="ru-RU" u="sng" dirty="0"/>
              <a:t> </a:t>
            </a:r>
            <a:r>
              <a:rPr lang="ru-RU" u="sng" dirty="0" err="1"/>
              <a:t>призначеннями</a:t>
            </a:r>
            <a:r>
              <a:rPr lang="ru-RU" u="sng" dirty="0"/>
              <a:t>, </a:t>
            </a:r>
            <a:r>
              <a:rPr lang="ru-RU" u="sng" dirty="0" err="1"/>
              <a:t>визначеними</a:t>
            </a:r>
            <a:r>
              <a:rPr lang="ru-RU" u="sng" dirty="0"/>
              <a:t> законом про </a:t>
            </a:r>
            <a:r>
              <a:rPr lang="ru-RU" u="sng" dirty="0" err="1"/>
              <a:t>Державний</a:t>
            </a:r>
            <a:r>
              <a:rPr lang="ru-RU" u="sng" dirty="0"/>
              <a:t> бюджет </a:t>
            </a:r>
            <a:r>
              <a:rPr lang="ru-RU" u="sng" dirty="0" err="1"/>
              <a:t>України</a:t>
            </a:r>
            <a:r>
              <a:rPr lang="ru-RU" u="sng" dirty="0"/>
              <a:t>,</a:t>
            </a:r>
            <a:r>
              <a:rPr lang="ru-RU" dirty="0"/>
              <a:t> - установи, </a:t>
            </a:r>
            <a:r>
              <a:rPr lang="ru-RU" dirty="0" err="1"/>
              <a:t>уповноважені</a:t>
            </a:r>
            <a:r>
              <a:rPr lang="ru-RU" dirty="0"/>
              <a:t> </a:t>
            </a:r>
            <a:r>
              <a:rPr lang="ru-RU" dirty="0" err="1"/>
              <a:t>забезпечувати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Верховної</a:t>
            </a:r>
            <a:r>
              <a:rPr lang="ru-RU" dirty="0"/>
              <a:t> Ради </a:t>
            </a:r>
            <a:r>
              <a:rPr lang="ru-RU" dirty="0" err="1"/>
              <a:t>України</a:t>
            </a:r>
            <a:r>
              <a:rPr lang="ru-RU" dirty="0"/>
              <a:t>, Президента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; </a:t>
            </a:r>
            <a:r>
              <a:rPr lang="ru-RU" dirty="0" err="1"/>
              <a:t>міністерства</a:t>
            </a:r>
            <a:r>
              <a:rPr lang="ru-RU" dirty="0"/>
              <a:t>, </a:t>
            </a:r>
            <a:r>
              <a:rPr lang="ru-RU" dirty="0" err="1"/>
              <a:t>Національне</a:t>
            </a:r>
            <a:r>
              <a:rPr lang="ru-RU" dirty="0"/>
              <a:t> </a:t>
            </a:r>
            <a:r>
              <a:rPr lang="ru-RU" dirty="0" err="1"/>
              <a:t>антикорупційне</a:t>
            </a:r>
            <a:r>
              <a:rPr lang="ru-RU" dirty="0"/>
              <a:t> бюро </a:t>
            </a:r>
            <a:r>
              <a:rPr lang="ru-RU" dirty="0" err="1"/>
              <a:t>України</a:t>
            </a:r>
            <a:r>
              <a:rPr lang="ru-RU" dirty="0"/>
              <a:t>, Служба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Конституційний</a:t>
            </a:r>
            <a:r>
              <a:rPr lang="ru-RU" dirty="0"/>
              <a:t> Суд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Верховний</a:t>
            </a:r>
            <a:r>
              <a:rPr lang="ru-RU" dirty="0"/>
              <a:t> Суд, </a:t>
            </a:r>
            <a:r>
              <a:rPr lang="ru-RU" dirty="0" err="1"/>
              <a:t>вищі</a:t>
            </a:r>
            <a:r>
              <a:rPr lang="ru-RU" dirty="0"/>
              <a:t> </a:t>
            </a:r>
            <a:r>
              <a:rPr lang="ru-RU" dirty="0" err="1"/>
              <a:t>спеціалізовані</a:t>
            </a:r>
            <a:r>
              <a:rPr lang="ru-RU" dirty="0"/>
              <a:t> суди, </a:t>
            </a:r>
            <a:r>
              <a:rPr lang="ru-RU" dirty="0" err="1"/>
              <a:t>Вища</a:t>
            </a:r>
            <a:r>
              <a:rPr lang="ru-RU" dirty="0"/>
              <a:t> рада </a:t>
            </a:r>
            <a:r>
              <a:rPr lang="ru-RU" dirty="0" err="1"/>
              <a:t>правосуддя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Конституцією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Державна</a:t>
            </a:r>
            <a:r>
              <a:rPr lang="ru-RU" dirty="0"/>
              <a:t> </a:t>
            </a:r>
            <a:r>
              <a:rPr lang="ru-RU" dirty="0" err="1"/>
              <a:t>судова</a:t>
            </a:r>
            <a:r>
              <a:rPr lang="ru-RU" dirty="0"/>
              <a:t>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аграрних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педагогічних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правових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мистецтв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інші</a:t>
            </a:r>
            <a:r>
              <a:rPr lang="ru-RU" dirty="0"/>
              <a:t> установи, </a:t>
            </a:r>
            <a:r>
              <a:rPr lang="ru-RU" dirty="0" err="1"/>
              <a:t>уповноважені</a:t>
            </a:r>
            <a:r>
              <a:rPr lang="ru-RU" dirty="0"/>
              <a:t> законом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відповідній</a:t>
            </a:r>
            <a:r>
              <a:rPr lang="ru-RU" dirty="0"/>
              <a:t> </a:t>
            </a:r>
            <a:r>
              <a:rPr lang="ru-RU" dirty="0" err="1"/>
              <a:t>сфері</a:t>
            </a:r>
            <a:r>
              <a:rPr lang="ru-RU" dirty="0"/>
              <a:t>,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;</a:t>
            </a:r>
          </a:p>
          <a:p>
            <a:r>
              <a:rPr lang="ru-RU" u="sng" dirty="0"/>
              <a:t>2) за </a:t>
            </a:r>
            <a:r>
              <a:rPr lang="ru-RU" u="sng" dirty="0" err="1"/>
              <a:t>бюджетними</a:t>
            </a:r>
            <a:r>
              <a:rPr lang="ru-RU" u="sng" dirty="0"/>
              <a:t> </a:t>
            </a:r>
            <a:r>
              <a:rPr lang="ru-RU" u="sng" dirty="0" err="1"/>
              <a:t>призначеннями</a:t>
            </a:r>
            <a:r>
              <a:rPr lang="ru-RU" u="sng" dirty="0"/>
              <a:t>, </a:t>
            </a:r>
            <a:r>
              <a:rPr lang="ru-RU" u="sng" dirty="0" err="1"/>
              <a:t>визначеними</a:t>
            </a:r>
            <a:r>
              <a:rPr lang="ru-RU" u="sng" dirty="0"/>
              <a:t> </a:t>
            </a:r>
            <a:r>
              <a:rPr lang="ru-RU" u="sng" dirty="0" err="1"/>
              <a:t>рішенням</a:t>
            </a:r>
            <a:r>
              <a:rPr lang="ru-RU" u="sng" dirty="0"/>
              <a:t> про бюджет </a:t>
            </a:r>
            <a:r>
              <a:rPr lang="ru-RU" u="sng" dirty="0" err="1"/>
              <a:t>Автономної</a:t>
            </a:r>
            <a:r>
              <a:rPr lang="ru-RU" u="sng" dirty="0"/>
              <a:t> </a:t>
            </a:r>
            <a:r>
              <a:rPr lang="ru-RU" u="sng" dirty="0" err="1"/>
              <a:t>Республіки</a:t>
            </a:r>
            <a:r>
              <a:rPr lang="ru-RU" u="sng" dirty="0"/>
              <a:t> </a:t>
            </a:r>
            <a:r>
              <a:rPr lang="ru-RU" u="sng" dirty="0" err="1"/>
              <a:t>Крим</a:t>
            </a:r>
            <a:r>
              <a:rPr lang="ru-RU" u="sng" dirty="0"/>
              <a:t>,</a:t>
            </a:r>
            <a:r>
              <a:rPr lang="ru-RU" dirty="0"/>
              <a:t> - </a:t>
            </a:r>
            <a:r>
              <a:rPr lang="ru-RU" dirty="0" err="1"/>
              <a:t>уповноважені</a:t>
            </a:r>
            <a:r>
              <a:rPr lang="ru-RU" dirty="0"/>
              <a:t> </a:t>
            </a:r>
            <a:r>
              <a:rPr lang="ru-RU" dirty="0" err="1"/>
              <a:t>юридичні</a:t>
            </a:r>
            <a:r>
              <a:rPr lang="ru-RU" dirty="0"/>
              <a:t> особи (</a:t>
            </a:r>
            <a:r>
              <a:rPr lang="ru-RU" dirty="0" err="1"/>
              <a:t>бюджетні</a:t>
            </a:r>
            <a:r>
              <a:rPr lang="ru-RU" dirty="0"/>
              <a:t> установи),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Верховної</a:t>
            </a:r>
            <a:r>
              <a:rPr lang="ru-RU" dirty="0"/>
              <a:t> Ради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 та Ради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міністерства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;</a:t>
            </a:r>
          </a:p>
          <a:p>
            <a:r>
              <a:rPr lang="ru-RU" u="sng" dirty="0"/>
              <a:t>3) за </a:t>
            </a:r>
            <a:r>
              <a:rPr lang="ru-RU" u="sng" dirty="0" err="1"/>
              <a:t>бюджетними</a:t>
            </a:r>
            <a:r>
              <a:rPr lang="ru-RU" u="sng" dirty="0"/>
              <a:t> </a:t>
            </a:r>
            <a:r>
              <a:rPr lang="ru-RU" u="sng" dirty="0" err="1"/>
              <a:t>призначеннями</a:t>
            </a:r>
            <a:r>
              <a:rPr lang="ru-RU" u="sng" dirty="0"/>
              <a:t>, </a:t>
            </a:r>
            <a:r>
              <a:rPr lang="ru-RU" u="sng" dirty="0" err="1"/>
              <a:t>визначеними</a:t>
            </a:r>
            <a:r>
              <a:rPr lang="ru-RU" u="sng" dirty="0"/>
              <a:t> </a:t>
            </a:r>
            <a:r>
              <a:rPr lang="ru-RU" u="sng" dirty="0" err="1"/>
              <a:t>іншими</a:t>
            </a:r>
            <a:r>
              <a:rPr lang="ru-RU" u="sng" dirty="0"/>
              <a:t> </a:t>
            </a:r>
            <a:r>
              <a:rPr lang="ru-RU" u="sng" dirty="0" err="1"/>
              <a:t>рішеннями</a:t>
            </a:r>
            <a:r>
              <a:rPr lang="ru-RU" u="sng" dirty="0"/>
              <a:t> про </a:t>
            </a:r>
            <a:r>
              <a:rPr lang="ru-RU" u="sng" dirty="0" err="1"/>
              <a:t>місцеві</a:t>
            </a:r>
            <a:r>
              <a:rPr lang="ru-RU" u="sng" dirty="0"/>
              <a:t> </a:t>
            </a:r>
            <a:r>
              <a:rPr lang="ru-RU" u="sng" dirty="0" err="1"/>
              <a:t>бюджети</a:t>
            </a:r>
            <a:r>
              <a:rPr lang="ru-RU" u="sng" dirty="0"/>
              <a:t>, </a:t>
            </a:r>
            <a:r>
              <a:rPr lang="ru-RU" dirty="0"/>
              <a:t>-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державні</a:t>
            </a:r>
            <a:r>
              <a:rPr lang="ru-RU" dirty="0"/>
              <a:t> </a:t>
            </a:r>
            <a:r>
              <a:rPr lang="ru-RU" dirty="0" err="1"/>
              <a:t>адміністрації</a:t>
            </a:r>
            <a:r>
              <a:rPr lang="ru-RU" dirty="0"/>
              <a:t>, </a:t>
            </a:r>
            <a:r>
              <a:rPr lang="ru-RU" dirty="0" err="1"/>
              <a:t>виконавчі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та </a:t>
            </a:r>
            <a:r>
              <a:rPr lang="ru-RU" dirty="0" err="1"/>
              <a:t>апарати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рад (</a:t>
            </a:r>
            <a:r>
              <a:rPr lang="ru-RU" dirty="0" err="1"/>
              <a:t>секретаріат</a:t>
            </a:r>
            <a:r>
              <a:rPr lang="ru-RU" dirty="0"/>
              <a:t> </a:t>
            </a:r>
            <a:r>
              <a:rPr lang="ru-RU" dirty="0" err="1"/>
              <a:t>Київської</a:t>
            </a:r>
            <a:r>
              <a:rPr lang="ru-RU" dirty="0"/>
              <a:t> </a:t>
            </a:r>
            <a:r>
              <a:rPr lang="ru-RU" dirty="0" err="1"/>
              <a:t>міської</a:t>
            </a:r>
            <a:r>
              <a:rPr lang="ru-RU" dirty="0"/>
              <a:t> ради), </a:t>
            </a:r>
            <a:r>
              <a:rPr lang="ru-RU" dirty="0" err="1"/>
              <a:t>структурні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адміністрацій</a:t>
            </a:r>
            <a:r>
              <a:rPr lang="ru-RU" dirty="0"/>
              <a:t>, </a:t>
            </a:r>
            <a:r>
              <a:rPr lang="ru-RU" dirty="0" err="1"/>
              <a:t>виконавчих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рад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0598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/>
              <a:t>розгляду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у </a:t>
            </a:r>
            <a:r>
              <a:rPr lang="ru-RU" dirty="0" err="1"/>
              <a:t>Верховній</a:t>
            </a:r>
            <a:r>
              <a:rPr lang="ru-RU" dirty="0"/>
              <a:t> </a:t>
            </a:r>
            <a:r>
              <a:rPr lang="ru-RU" dirty="0" err="1"/>
              <a:t>Раді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поданого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річного</a:t>
            </a:r>
            <a:r>
              <a:rPr lang="ru-RU" dirty="0"/>
              <a:t> </a:t>
            </a:r>
            <a:r>
              <a:rPr lang="ru-RU" dirty="0" err="1"/>
              <a:t>звіту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закону про </a:t>
            </a:r>
            <a:r>
              <a:rPr lang="ru-RU" dirty="0" err="1"/>
              <a:t>Держбюджет</a:t>
            </a:r>
            <a:r>
              <a:rPr lang="ru-RU" dirty="0"/>
              <a:t> за </a:t>
            </a:r>
            <a:r>
              <a:rPr lang="ru-RU" dirty="0" err="1"/>
              <a:t>попередній</a:t>
            </a:r>
            <a:r>
              <a:rPr lang="ru-RU" dirty="0"/>
              <a:t>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До моменту </a:t>
            </a:r>
            <a:r>
              <a:rPr lang="ru-RU" dirty="0" err="1"/>
              <a:t>розгляду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 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відбутися</a:t>
            </a:r>
            <a:r>
              <a:rPr lang="ru-RU" dirty="0"/>
              <a:t> не </a:t>
            </a:r>
            <a:r>
              <a:rPr lang="ru-RU" dirty="0" err="1"/>
              <a:t>пізніше</a:t>
            </a:r>
            <a:r>
              <a:rPr lang="ru-RU" dirty="0"/>
              <a:t> 15 </a:t>
            </a:r>
            <a:r>
              <a:rPr lang="ru-RU" dirty="0" err="1"/>
              <a:t>липня</a:t>
            </a:r>
            <a:r>
              <a:rPr lang="ru-RU" dirty="0"/>
              <a:t> поточного року, </a:t>
            </a:r>
            <a:r>
              <a:rPr lang="ru-RU" dirty="0" err="1"/>
              <a:t>народні</a:t>
            </a:r>
            <a:r>
              <a:rPr lang="ru-RU" dirty="0"/>
              <a:t> </a:t>
            </a:r>
            <a:r>
              <a:rPr lang="ru-RU" dirty="0" err="1"/>
              <a:t>депутати</a:t>
            </a:r>
            <a:r>
              <a:rPr lang="ru-RU" dirty="0"/>
              <a:t> </a:t>
            </a:r>
            <a:r>
              <a:rPr lang="ru-RU" dirty="0" err="1"/>
              <a:t>подають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пропозиції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 </a:t>
            </a:r>
            <a:r>
              <a:rPr lang="ru-RU" dirty="0" err="1"/>
              <a:t>профільний</a:t>
            </a:r>
            <a:r>
              <a:rPr lang="ru-RU" dirty="0"/>
              <a:t> </a:t>
            </a:r>
            <a:r>
              <a:rPr lang="ru-RU" dirty="0" err="1"/>
              <a:t>комітет</a:t>
            </a:r>
            <a:r>
              <a:rPr lang="ru-RU" dirty="0"/>
              <a:t> </a:t>
            </a:r>
            <a:r>
              <a:rPr lang="ru-RU" dirty="0" err="1"/>
              <a:t>готує</a:t>
            </a:r>
            <a:r>
              <a:rPr lang="ru-RU" dirty="0"/>
              <a:t> та </a:t>
            </a:r>
            <a:r>
              <a:rPr lang="ru-RU" dirty="0" err="1"/>
              <a:t>подає</a:t>
            </a:r>
            <a:r>
              <a:rPr lang="ru-RU" dirty="0"/>
              <a:t> на </a:t>
            </a:r>
            <a:r>
              <a:rPr lang="ru-RU" dirty="0" err="1"/>
              <a:t>розгляд</a:t>
            </a:r>
            <a:r>
              <a:rPr lang="ru-RU" dirty="0"/>
              <a:t> </a:t>
            </a:r>
            <a:r>
              <a:rPr lang="ru-RU" dirty="0" err="1"/>
              <a:t>Верховній</a:t>
            </a:r>
            <a:r>
              <a:rPr lang="ru-RU" dirty="0"/>
              <a:t> </a:t>
            </a:r>
            <a:r>
              <a:rPr lang="ru-RU" dirty="0" err="1"/>
              <a:t>Раді</a:t>
            </a:r>
            <a:r>
              <a:rPr lang="ru-RU" dirty="0"/>
              <a:t> </a:t>
            </a:r>
            <a:r>
              <a:rPr lang="ru-RU" dirty="0" err="1"/>
              <a:t>відповідний</a:t>
            </a:r>
            <a:r>
              <a:rPr lang="ru-RU" dirty="0"/>
              <a:t> проект постанови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пріоритетів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, </a:t>
            </a:r>
            <a:r>
              <a:rPr lang="ru-RU" dirty="0" err="1"/>
              <a:t>визначених</a:t>
            </a:r>
            <a:r>
              <a:rPr lang="ru-RU" dirty="0"/>
              <a:t> Бюджетною </a:t>
            </a:r>
            <a:r>
              <a:rPr lang="ru-RU" dirty="0" err="1"/>
              <a:t>декларацією</a:t>
            </a:r>
            <a:r>
              <a:rPr lang="ru-RU" dirty="0"/>
              <a:t>, є:</a:t>
            </a:r>
          </a:p>
          <a:p>
            <a:pPr fontAlgn="base"/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обороноздатності</a:t>
            </a:r>
            <a:r>
              <a:rPr lang="ru-RU" dirty="0"/>
              <a:t> і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агропромислового</a:t>
            </a:r>
            <a:r>
              <a:rPr lang="ru-RU" dirty="0"/>
              <a:t> комплексу;</a:t>
            </a:r>
          </a:p>
          <a:p>
            <a:pPr fontAlgn="base"/>
            <a:r>
              <a:rPr lang="ru-RU" dirty="0" err="1"/>
              <a:t>формування</a:t>
            </a:r>
            <a:r>
              <a:rPr lang="ru-RU" dirty="0"/>
              <a:t> чистого та </a:t>
            </a:r>
            <a:r>
              <a:rPr lang="ru-RU" dirty="0" err="1"/>
              <a:t>безпечного</a:t>
            </a:r>
            <a:r>
              <a:rPr lang="ru-RU" dirty="0"/>
              <a:t> </a:t>
            </a:r>
            <a:r>
              <a:rPr lang="ru-RU" dirty="0" err="1"/>
              <a:t>довкілля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адміністративних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цифровізація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енергонезалежності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ефективної</a:t>
            </a:r>
            <a:r>
              <a:rPr lang="ru-RU" dirty="0"/>
              <a:t> та </a:t>
            </a:r>
            <a:r>
              <a:rPr lang="ru-RU" dirty="0" err="1"/>
              <a:t>досконалої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соціальної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та </a:t>
            </a:r>
            <a:r>
              <a:rPr lang="ru-RU" dirty="0" err="1"/>
              <a:t>пенсійного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якісної</a:t>
            </a:r>
            <a:r>
              <a:rPr lang="ru-RU" dirty="0"/>
              <a:t>, </a:t>
            </a:r>
            <a:r>
              <a:rPr lang="ru-RU" dirty="0" err="1"/>
              <a:t>сучасної</a:t>
            </a:r>
            <a:r>
              <a:rPr lang="ru-RU" dirty="0"/>
              <a:t>, </a:t>
            </a:r>
            <a:r>
              <a:rPr lang="ru-RU" dirty="0" err="1"/>
              <a:t>доступної</a:t>
            </a:r>
            <a:r>
              <a:rPr lang="ru-RU" dirty="0"/>
              <a:t> й </a:t>
            </a:r>
            <a:r>
              <a:rPr lang="ru-RU" dirty="0" err="1"/>
              <a:t>інклюзивної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якісного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прозорості</a:t>
            </a:r>
            <a:r>
              <a:rPr lang="ru-RU" dirty="0"/>
              <a:t> в </a:t>
            </a:r>
            <a:r>
              <a:rPr lang="ru-RU" dirty="0" err="1"/>
              <a:t>управлінні</a:t>
            </a:r>
            <a:r>
              <a:rPr lang="ru-RU" dirty="0"/>
              <a:t> </a:t>
            </a:r>
            <a:r>
              <a:rPr lang="ru-RU" dirty="0" err="1"/>
              <a:t>державними</a:t>
            </a:r>
            <a:r>
              <a:rPr lang="ru-RU" dirty="0"/>
              <a:t> </a:t>
            </a:r>
            <a:r>
              <a:rPr lang="ru-RU" dirty="0" err="1"/>
              <a:t>фінансами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dirty="0"/>
              <a:t>У </a:t>
            </a:r>
            <a:r>
              <a:rPr lang="ru-RU" dirty="0" err="1"/>
              <a:t>схваленій</a:t>
            </a:r>
            <a:r>
              <a:rPr lang="ru-RU" dirty="0"/>
              <a:t> Урядом </a:t>
            </a:r>
            <a:r>
              <a:rPr lang="ru-RU" dirty="0" err="1"/>
              <a:t>Бюджетній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</a:t>
            </a:r>
            <a:r>
              <a:rPr lang="ru-RU" dirty="0" err="1"/>
              <a:t>надано</a:t>
            </a:r>
            <a:r>
              <a:rPr lang="ru-RU" dirty="0"/>
              <a:t>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</a:t>
            </a:r>
            <a:r>
              <a:rPr lang="ru-RU" dirty="0" err="1"/>
              <a:t>Податкового</a:t>
            </a:r>
            <a:r>
              <a:rPr lang="ru-RU" dirty="0"/>
              <a:t> кодексу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стануть</a:t>
            </a:r>
            <a:r>
              <a:rPr lang="ru-RU" dirty="0"/>
              <a:t> ресурсною базою для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 </a:t>
            </a:r>
            <a:r>
              <a:rPr lang="ru-RU" dirty="0" err="1"/>
              <a:t>держбюджету</a:t>
            </a:r>
            <a:r>
              <a:rPr lang="ru-RU" dirty="0"/>
              <a:t> в </a:t>
            </a:r>
            <a:r>
              <a:rPr lang="ru-RU" dirty="0" err="1"/>
              <a:t>середньостроковий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093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3958" y="418633"/>
            <a:ext cx="10030655" cy="590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15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388" y="382137"/>
            <a:ext cx="10822224" cy="552908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64" y="245294"/>
            <a:ext cx="11781250" cy="64694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70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6788" y="573206"/>
            <a:ext cx="9907824" cy="595042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dirty="0"/>
              <a:t>Матеріали презентації укладено за:</a:t>
            </a: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1. </a:t>
            </a:r>
            <a:r>
              <a:rPr lang="ru-RU" dirty="0" err="1" smtClean="0"/>
              <a:t>Бюджетний</a:t>
            </a:r>
            <a:r>
              <a:rPr lang="ru-RU" dirty="0" smtClean="0"/>
              <a:t> </a:t>
            </a:r>
            <a:r>
              <a:rPr lang="ru-RU" dirty="0"/>
              <a:t>кодекс </a:t>
            </a:r>
            <a:r>
              <a:rPr lang="ru-RU" dirty="0" err="1"/>
              <a:t>України</a:t>
            </a:r>
            <a:r>
              <a:rPr lang="ru-RU" dirty="0"/>
              <a:t> : Закон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08.07.2010 р. № 2456-VI (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змінами</a:t>
            </a:r>
            <a:r>
              <a:rPr lang="ru-RU" dirty="0"/>
              <a:t>). </a:t>
            </a:r>
            <a:r>
              <a:rPr lang="en-US" dirty="0"/>
              <a:t>URL</a:t>
            </a:r>
            <a:r>
              <a:rPr lang="uk-UA" dirty="0"/>
              <a:t>: </a:t>
            </a:r>
            <a:r>
              <a:rPr lang="en-US" dirty="0">
                <a:hlinkClick r:id="rId2"/>
              </a:rPr>
              <a:t>https://zakon.rada.gov.ua/laws/show/2456-17#Text</a:t>
            </a:r>
            <a:endParaRPr lang="uk-UA" dirty="0"/>
          </a:p>
          <a:p>
            <a:pPr marL="0" indent="0">
              <a:spcBef>
                <a:spcPts val="0"/>
              </a:spcBef>
              <a:buNone/>
            </a:pPr>
            <a:r>
              <a:rPr lang="uk-UA" dirty="0"/>
              <a:t>2</a:t>
            </a:r>
            <a:r>
              <a:rPr lang="uk-UA" dirty="0" smtClean="0"/>
              <a:t>. </a:t>
            </a:r>
            <a:r>
              <a:rPr lang="ru-RU" dirty="0"/>
              <a:t>Про </a:t>
            </a:r>
            <a:r>
              <a:rPr lang="ru-RU" dirty="0" err="1"/>
              <a:t>схвалення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на 2026-2028 роки: Постанова </a:t>
            </a:r>
            <a:r>
              <a:rPr lang="uk-UA" dirty="0"/>
              <a:t>Кабінету Міністрів України </a:t>
            </a:r>
            <a:r>
              <a:rPr lang="ru-RU" dirty="0" err="1"/>
              <a:t>від</a:t>
            </a:r>
            <a:r>
              <a:rPr lang="ru-RU" dirty="0"/>
              <a:t> 27 </a:t>
            </a:r>
            <a:r>
              <a:rPr lang="ru-RU" dirty="0" err="1"/>
              <a:t>червня</a:t>
            </a:r>
            <a:r>
              <a:rPr lang="ru-RU" dirty="0"/>
              <a:t> 2025 р., № 774 </a:t>
            </a:r>
            <a:r>
              <a:rPr lang="en-US" dirty="0"/>
              <a:t>URL</a:t>
            </a:r>
            <a:r>
              <a:rPr lang="uk-UA" dirty="0"/>
              <a:t>: </a:t>
            </a:r>
            <a:r>
              <a:rPr lang="en-US" dirty="0"/>
              <a:t>https://zakon.rada.gov.ua/laws/show/774-2025-%D0%BF#Text</a:t>
            </a:r>
            <a:r>
              <a:rPr lang="ru-RU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3</a:t>
            </a:r>
            <a:r>
              <a:rPr lang="ru-RU" dirty="0" smtClean="0"/>
              <a:t>. </a:t>
            </a:r>
            <a:r>
              <a:rPr lang="ru-RU" dirty="0" err="1"/>
              <a:t>Офіційний</a:t>
            </a:r>
            <a:r>
              <a:rPr lang="ru-RU" dirty="0"/>
              <a:t> сайт </a:t>
            </a:r>
            <a:r>
              <a:rPr lang="uk-UA" dirty="0"/>
              <a:t>Міністерства фінансів України</a:t>
            </a:r>
            <a:r>
              <a:rPr lang="ru-RU" dirty="0"/>
              <a:t>. </a:t>
            </a:r>
            <a:r>
              <a:rPr lang="en-US" dirty="0"/>
              <a:t>URL</a:t>
            </a:r>
            <a:r>
              <a:rPr lang="uk-UA" dirty="0"/>
              <a:t>: 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mof.gov.ua/uk/budget</a:t>
            </a: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4</a:t>
            </a:r>
            <a:r>
              <a:rPr lang="ru-RU" dirty="0"/>
              <a:t>. Про Регламент </a:t>
            </a:r>
            <a:r>
              <a:rPr lang="ru-RU" dirty="0" err="1"/>
              <a:t>Верховної</a:t>
            </a:r>
            <a:r>
              <a:rPr lang="ru-RU" dirty="0"/>
              <a:t> Ради </a:t>
            </a:r>
            <a:r>
              <a:rPr lang="ru-RU" dirty="0" err="1"/>
              <a:t>України</a:t>
            </a:r>
            <a:r>
              <a:rPr lang="ru-RU" dirty="0"/>
              <a:t> : Закон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10 лют. 2010 р. № 1861-VI. URL: </a:t>
            </a:r>
            <a:r>
              <a:rPr lang="ru-RU" dirty="0">
                <a:hlinkClick r:id="rId4"/>
              </a:rPr>
              <a:t>https://</a:t>
            </a:r>
            <a:r>
              <a:rPr lang="ru-RU" dirty="0" smtClean="0">
                <a:hlinkClick r:id="rId4"/>
              </a:rPr>
              <a:t>zakon.rada.gov.ua/laws/show/1861-17#Text</a:t>
            </a:r>
            <a:endParaRPr lang="ru-RU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dirty="0" smtClean="0"/>
              <a:t>5</a:t>
            </a:r>
            <a:r>
              <a:rPr lang="ru-RU" dirty="0"/>
              <a:t>.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// </a:t>
            </a:r>
            <a:r>
              <a:rPr lang="ru-RU" dirty="0" err="1"/>
              <a:t>Open</a:t>
            </a:r>
            <a:r>
              <a:rPr lang="ru-RU" dirty="0"/>
              <a:t> </a:t>
            </a:r>
            <a:r>
              <a:rPr lang="ru-RU" dirty="0" err="1"/>
              <a:t>Budget</a:t>
            </a:r>
            <a:r>
              <a:rPr lang="ru-RU" dirty="0"/>
              <a:t> : </a:t>
            </a:r>
            <a:r>
              <a:rPr lang="ru-RU" dirty="0" err="1"/>
              <a:t>державний</a:t>
            </a:r>
            <a:r>
              <a:rPr lang="ru-RU" dirty="0"/>
              <a:t> портал для </a:t>
            </a:r>
            <a:r>
              <a:rPr lang="ru-RU" dirty="0" err="1"/>
              <a:t>громадян</a:t>
            </a:r>
            <a:r>
              <a:rPr lang="ru-RU" dirty="0"/>
              <a:t>. </a:t>
            </a:r>
            <a:r>
              <a:rPr lang="ru-RU"/>
              <a:t>URL: https://openbudget.gov.ua/budget-literacy/budget-process</a:t>
            </a:r>
            <a:endParaRPr lang="ru-RU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6597912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557</TotalTime>
  <Words>1718</Words>
  <Application>Microsoft Office PowerPoint</Application>
  <PresentationFormat>Широкоэкранный</PresentationFormat>
  <Paragraphs>111</Paragraphs>
  <Slides>26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22</cp:revision>
  <dcterms:created xsi:type="dcterms:W3CDTF">2021-10-25T05:20:04Z</dcterms:created>
  <dcterms:modified xsi:type="dcterms:W3CDTF">2026-02-25T15:58:15Z</dcterms:modified>
</cp:coreProperties>
</file>