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Лекція має «сполучну» функцію: пов’язує інституційну систему ЄС із грантово-проєктною політикою. Компетентності: ЗК5, СК1, РН2, РН4, РН6.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суб’єкта, що готує проєкт, уміння «зчитувати» ієрархію документів визначає якість обґрунтування доречності (relevance).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СРС (12 год.): дослідження процедур ухвалення рішень і їх впливу на стратегічні пріоритети; аналіз принципів субсидіарності, пропорційності, прозорості та підзвітності.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image" Target="../media/image-2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9491472" y="14904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10291572" y="1704858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0877286" y="22905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1091672" y="30906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0877286" y="38907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0291572" y="4476486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491472" y="46908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691372" y="4476486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105658" y="38907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891272" y="30906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105658" y="22905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8691372" y="1704858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732520" y="233172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88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7315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2B7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3 · ЗМІСТОВИЙ МОДУЛЬ 1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548640" y="1325880"/>
            <a:ext cx="7498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Механізми ухвалення рішень і реалізації політик Європейського Союзу</a:t>
            </a:r>
            <a:endParaRPr lang="en-US" sz="380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406908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Навчальна дисципліна «Європейські інституції та грантово-проєктна політика ЄС»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548640" y="55778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3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Освітній ступінь «магістр» · С1 «Економіка та міжнародні економічні відносини» · С1.02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Державний університет «Житомирська політехніка» · Кафедра міжнародних економічних відносин і політичного менеджменту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лекції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розгляду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64792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176479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1691640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Система компетенцій ЄС: виключні, спільні, підтримувальні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548640" y="2788920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2788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1280160" y="2715768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Законодавчі процедури: звичайна та спеціальні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48640" y="381304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3813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1280160" y="3739896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Роль інституцій у формуванні стратегічних пріоритетів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548640" y="4837176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48640" y="483717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280160" y="4764024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Програмні та стратегічні документи як основа реалізації політик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6324448" y="1764792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448" y="176479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7055968" y="1691640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Механізми координації політик: ЄС, держави-члени, партнери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6324448" y="2788920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324448" y="2788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7055968" y="2715768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Субсидіарність, пропорційність, прозорість, підзвітність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6324448" y="381304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324448" y="3813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7055968" y="3739896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Вплив рішень ЄС на міжнародні економічні відносини України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Вступ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Від політичного пріоритету до проєкту: наскрізна логіка лекції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965960"/>
            <a:ext cx="1605229" cy="3246120"/>
          </a:xfrm>
          <a:prstGeom prst="roundRect">
            <a:avLst>
              <a:gd name="adj" fmla="val 5696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76935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76935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2331720"/>
            <a:ext cx="138577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Стратегічний порядок денний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76656" y="3108960"/>
            <a:ext cx="1349197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Європейська Рада: загальні пріоритети на 5 років.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2190445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446477" y="1965960"/>
            <a:ext cx="1605229" cy="3246120"/>
          </a:xfrm>
          <a:prstGeom prst="roundRect">
            <a:avLst>
              <a:gd name="adj" fmla="val 5696"/>
            </a:avLst>
          </a:prstGeom>
          <a:solidFill>
            <a:srgbClr val="E6EEF8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974772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2974772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2556205" y="2331720"/>
            <a:ext cx="138577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Програма Комісії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2574493" y="3108960"/>
            <a:ext cx="1349197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Політичні настанови і щорічна Робоча програма: ініціативи та законодавчі пропозиції.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4088282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344314" y="1965960"/>
            <a:ext cx="1605229" cy="3246120"/>
          </a:xfrm>
          <a:prstGeom prst="roundRect">
            <a:avLst>
              <a:gd name="adj" fmla="val 5696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72609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872609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4454042" y="2331720"/>
            <a:ext cx="138577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Регламент програми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4472330" y="3108960"/>
            <a:ext cx="1349197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Парламент і Рада: цілі, бюджет, правила участі.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5986120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242152" y="1965960"/>
            <a:ext cx="1605229" cy="3246120"/>
          </a:xfrm>
          <a:prstGeom prst="roundRect">
            <a:avLst>
              <a:gd name="adj" fmla="val 5696"/>
            </a:avLst>
          </a:prstGeom>
          <a:solidFill>
            <a:srgbClr val="E6EEF8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770446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770446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6351880" y="2331720"/>
            <a:ext cx="138577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Робоча програма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6370168" y="3108960"/>
            <a:ext cx="1349197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Виконавчий акт Комісії за участі комітету держав-членів.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7883957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139989" y="1965960"/>
            <a:ext cx="1605229" cy="3246120"/>
          </a:xfrm>
          <a:prstGeom prst="roundRect">
            <a:avLst>
              <a:gd name="adj" fmla="val 5696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668283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668283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34" name="Text 32"/>
          <p:cNvSpPr txBox="1"/>
          <p:nvPr/>
        </p:nvSpPr>
        <p:spPr>
          <a:xfrm>
            <a:off x="8249717" y="2331720"/>
            <a:ext cx="138577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Конкурс (call / topic)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8268005" y="3108960"/>
            <a:ext cx="1349197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Критерії прийнятності, відбору, оцінювання; очікувані результати.</a:t>
            </a:r>
            <a:endParaRPr lang="en-US" sz="1500" dirty="0"/>
          </a:p>
        </p:txBody>
      </p:sp>
      <p:sp>
        <p:nvSpPr>
          <p:cNvPr id="36" name="Shape 34"/>
          <p:cNvSpPr/>
          <p:nvPr/>
        </p:nvSpPr>
        <p:spPr>
          <a:xfrm>
            <a:off x="9781794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0037826" y="1965960"/>
            <a:ext cx="1605229" cy="3246120"/>
          </a:xfrm>
          <a:prstGeom prst="roundRect">
            <a:avLst>
              <a:gd name="adj" fmla="val 5696"/>
            </a:avLst>
          </a:prstGeom>
          <a:solidFill>
            <a:srgbClr val="E6EEF8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0566121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10566121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40" name="Text 38"/>
          <p:cNvSpPr txBox="1"/>
          <p:nvPr/>
        </p:nvSpPr>
        <p:spPr>
          <a:xfrm>
            <a:off x="10147554" y="2331720"/>
            <a:ext cx="138577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Грантова угода</a:t>
            </a:r>
            <a:endParaRPr lang="en-US" sz="1300" dirty="0"/>
          </a:p>
        </p:txBody>
      </p:sp>
      <p:sp>
        <p:nvSpPr>
          <p:cNvPr id="41" name="Text 39"/>
          <p:cNvSpPr txBox="1"/>
          <p:nvPr/>
        </p:nvSpPr>
        <p:spPr>
          <a:xfrm>
            <a:off x="10165842" y="3108960"/>
            <a:ext cx="1349197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Проєкт: результати, бюджет, звітність.</a:t>
            </a:r>
            <a:endParaRPr lang="en-US" sz="1500" dirty="0"/>
          </a:p>
        </p:txBody>
      </p:sp>
      <p:sp>
        <p:nvSpPr>
          <p:cNvPr id="42" name="Text 40"/>
          <p:cNvSpPr txBox="1"/>
          <p:nvPr/>
        </p:nvSpPr>
        <p:spPr>
          <a:xfrm>
            <a:off x="548640" y="54406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Пріоритет стає «грошима» лише тоді, коли його втілено в регламенті програми на належній правовій основі, а згодом — у робочій програмі та оголошенні конкурсу.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Система компетенцій ЄС: виключні, спільні та підтримувальні повноваження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5 ДЄС · ст. 2–6 ДФЄС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3 · Питання 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Категорії компетенцій Європейського Союзу</a:t>
            </a:r>
            <a:endParaRPr lang="en-US" sz="2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1417320"/>
                <a:gridCol w="4572000"/>
                <a:gridCol w="2999232"/>
              </a:tblGrid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Категорія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ДФЄС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Сфери (приклади)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Наслідки для дій ЄС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Виключна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Митний союз; правила конкуренції; монетарна політика зони євро; морські біоресурси; спільна торговельна політика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Законодавствує лише ЄС; субсидіарність не застосовується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Спільна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4(2)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Внутрішній ринок; згуртованість; сільське господарство; довкілля; транспорт; енергетика; простір свободи, безпеки і юстиції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Держави діють, доки ЄС не реалізував компетенцію; субсидіарність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Паралельна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4(3)–(4)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Дослідження, технологічний розвиток, космос; співробітництво з метою розвитку, гуманітарна допомога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Програми ЄС не позбавляють держави власних програм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Координаційна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Економічна політика, зайнятість, соціальна політика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Настанови, Європейський семестр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Підтримувальна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Здоров’я людини; промисловість; культура; туризм; освіта, молодь, спорт; цивільний захист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Лише підтримка; гармонізацію виключено (ст. 2(5))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 категорії залежать: хто законодавствує; чи діє субсидіарність; які інструменти доступні — гармонізація чи фінансові програми.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3 · Питання 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Чому програми ЄС — головний інструмент у сферах освіти і культури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91640"/>
            <a:ext cx="6029993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165(4), 166(4), 167(5) ДФЄС: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лише стимулюючі заходи без гармонізації законодавства.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Наслідок: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Erasmus+, Creative Europe, European Solidarity Corps — основний механізм реалізації компетенції ЄС.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Вибір правової основи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визначає процедуру, спосіб голосування і роль Парламенту; предмет спорів у Суді ЄС.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035833" y="1691640"/>
            <a:ext cx="4607223" cy="4343400"/>
          </a:xfrm>
          <a:prstGeom prst="roundRect">
            <a:avLst>
              <a:gd name="adj" fmla="val 2526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55873" y="1965960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813073" y="1901952"/>
            <a:ext cx="36013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Доповнення системи компетенцій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55873" y="2514600"/>
            <a:ext cx="3967143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Доктрина неявних зовнішніх повноважень (ERTA, 22/70) — ст. 3(2), 216 ДФЄС.</a:t>
            </a: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Положення про гнучкість (ст. 352 ДФЄС): Рада одностайно за згодою Парламенту.</a:t>
            </a: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Посилена співпраця (ст. 20 ДЄС): щонайменше 9 держав.</a:t>
            </a:r>
            <a:endParaRPr lang="en-US" sz="1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Законодавчі процедури ЄС: звичайна та спеціальні процедури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288–294 ДФЄС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3 · Питання 2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Звичайна законодавча процедура (ст. 294 ДФЄС)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266718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266718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Пропозиція Комісії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76656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Оцінка впливу, консультації; направлення Парламенту, Раді, національним парламентам.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2570013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826045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E6EEF8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544123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544123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2935773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Перше читання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2954061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Позиція Парламенту → Рада схвалює (акт ухвалено) або ухвалює власну позицію. Строків немає.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4847417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103449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821528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821528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5213177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Друге читання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5231465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Парламент: 3 міс. (+1). Рада: 3 міс. (+1) — схвалення поправок або погодження.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7124822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380854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E6EEF8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098932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098932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7490582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Погодження</a:t>
            </a:r>
            <a:endParaRPr lang="en-US" sz="1600" dirty="0"/>
          </a:p>
        </p:txBody>
      </p:sp>
      <p:sp>
        <p:nvSpPr>
          <p:cNvPr id="29" name="Text 27"/>
          <p:cNvSpPr txBox="1"/>
          <p:nvPr/>
        </p:nvSpPr>
        <p:spPr>
          <a:xfrm>
            <a:off x="7508870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Погоджувальний комітет (27 + 27): 6 тижнів (+2) на спільний текст.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9402227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658259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0376337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10376337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34" name="Text 32"/>
          <p:cNvSpPr txBox="1"/>
          <p:nvPr/>
        </p:nvSpPr>
        <p:spPr>
          <a:xfrm>
            <a:off x="9767987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Третє читання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9786275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Парламент (більшість поданих голосів) і Рада (КБ): 6 тижнів (+2).</a:t>
            </a:r>
            <a:endParaRPr lang="en-US" sz="150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54406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Трилоги (Парламент — Рада — Комісія) дають змогу досягати компромісу на ранніх етапах: у 9-му скликанні (2019–2024) усі файли узгоджено в першому або «ранньому другому» читанні.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3 · Питання 2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Кейс: шлях Регламенту (ЄС) 2021/817 про Erasmus+ (процедура 2018/0191(COD))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3611880"/>
            <a:ext cx="11094415" cy="0"/>
          </a:xfrm>
          <a:prstGeom prst="line">
            <a:avLst/>
          </a:prstGeom>
          <a:noFill/>
          <a:ln w="31750">
            <a:solidFill>
              <a:srgbClr val="0B2A5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481328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3044952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30.05.2018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1600200"/>
            <a:ext cx="21031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Пропозиція Комісії COM(2018) 367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3279587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2346899" y="3813048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28.03.2019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2346899" y="4178808"/>
            <a:ext cx="21031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Перше читання Парламенту (527 «за»); пропозиція бюджету 46,758 млрд €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5077846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145158" y="3044952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17.12.2020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4145158" y="1600200"/>
            <a:ext cx="21031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Регламент про БФР 2021–2027 рр.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6876105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943417" y="3813048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04.2021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5943417" y="4178808"/>
            <a:ext cx="21031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Позиція Ради: 24,574 млрд € + 1,7 млрд € (ціни 2018 р.)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8674364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41676" y="3044952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18.05.2021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7741676" y="1600200"/>
            <a:ext cx="21031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Схвалення Парламентом у другому читанні</a:t>
            </a:r>
            <a:endParaRPr lang="en-US" sz="1450" dirty="0"/>
          </a:p>
        </p:txBody>
      </p:sp>
      <p:sp>
        <p:nvSpPr>
          <p:cNvPr id="23" name="Shape 21"/>
          <p:cNvSpPr/>
          <p:nvPr/>
        </p:nvSpPr>
        <p:spPr>
          <a:xfrm>
            <a:off x="10472623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9539935" y="3813048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20.05.2021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9539935" y="4178808"/>
            <a:ext cx="21031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Підписання; OJ L 189 від 28.05.2021; застосування з 1.01.2021</a:t>
            </a:r>
            <a:endParaRPr lang="en-US" sz="145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57607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Правова основа — ст. 165(4), 166(4) ДФЄС. Тривалість процедури зумовлена прив’язкою до переговорів щодо БФР; завершено раннім другим читанням.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3 · Питання 2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Спеціальні процедури та незаконодавчі акти</a:t>
            </a:r>
            <a:endParaRPr lang="en-US" sz="28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920240"/>
                <a:gridCol w="3749040"/>
                <a:gridCol w="304495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Процедура / акт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Правова основа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Сутність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Приклади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Консультації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289(2) ДФЄС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Рада ухвалює акт після висновку Парламенту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Податки (ст. 113); Спеціальна програма Horizon Europe — Рішення Ради (ЄС) 2021/764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Згода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312, 352 ДФЄС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Рада ухвалює акт лише за згодою Парламенту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Регламент БФР (Рада одностайно)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Власні ресурси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311 ДФЄС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Рада одностайно + ратифікація державами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Рішення про власні ресурси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Міжнародні угоди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218 ДФЄС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Мандат Ради → переговори → укладення; згода Парламенту для ключових угод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Угоди про асоціацію; асоціація до програм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Делеговані акти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290 ДФЄС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Доповнюють / змінюють неосновні елементи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Технічні додатки регламентів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Виконавчі акти (комітологія)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291 ДФЄС; Рег. (ЄС) 182/2011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Однакові умови імплементації за участі комітетів держав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Робочі програми Erasmus+ і Horizon Europe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Держави-члени впливають на зміст конкурсів не лише на законодавчому етапі, а й через програмні комітети на етапі програмування.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Роль інституцій ЄС у формуванні стратегічних пріоритетів розвитку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П’ятирічний інституційний цикл · семирічний фінансовий цикл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3 · Питання 3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Цикл стратегічного планування ЄС, 2024–2029</a:t>
            </a:r>
            <a:endParaRPr lang="en-US" sz="28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5486400"/>
                <a:gridCol w="3227832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Рівень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Ініціатор, дата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Стратегічний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Стратегічний порядок денний 2024–2029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Європейська Рада, 27.06.2024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Політичний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Політичні настанови «Вибір Європи» (7 напрямів)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Кандидатка на посаду Голови Комісії, 18.07.2024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Персональний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Місійні листи членам Комісії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Голова Комісії, вересень 2024 р.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Щорічний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Робоча програма Комісії 2026 «Момент незалежності Європи»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Комісія, 21.10.2025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Міжінституційний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Спільна декларація про законодавчі пріоритети на 2026 р.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Парламент, Рада, Комісія, 18.12.2025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Секторний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Компас конкурентоспроможності, COM(2025) 30 та ін.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Комісія, 29.01.2025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Головування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Програма головування Ірландії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Липень–грудень 2026 р.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Консультації зі стейкхолдерами — портал «Have Your Say»; експертна основа — JRC, стратегічне передбачення, доповіді Е. Летти і М. Драгі.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3 · Питання 3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Стратегічний порядок денний 2024–2029: три пріоритети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3515258" cy="4069080"/>
          </a:xfrm>
          <a:prstGeom prst="roundRect">
            <a:avLst>
              <a:gd name="adj" fmla="val 260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256" y="2066544"/>
            <a:ext cx="310896" cy="31089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481328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Вільна і демократична Європа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2633472"/>
            <a:ext cx="3058058" cy="3081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Верховенство права, демократія, захист від іноземного втручання, цінності ЄС.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4338218" y="1737360"/>
            <a:ext cx="3515258" cy="4069080"/>
          </a:xfrm>
          <a:prstGeom prst="roundRect">
            <a:avLst>
              <a:gd name="adj" fmla="val 260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56681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834" y="2066544"/>
            <a:ext cx="310896" cy="31089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270906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Сильна і безпечна Європа</a:t>
            </a:r>
            <a:endParaRPr lang="en-US" sz="1350" dirty="0"/>
          </a:p>
        </p:txBody>
      </p:sp>
      <p:sp>
        <p:nvSpPr>
          <p:cNvPr id="16" name="Text 12"/>
          <p:cNvSpPr txBox="1"/>
          <p:nvPr/>
        </p:nvSpPr>
        <p:spPr>
          <a:xfrm>
            <a:off x="4566818" y="2633472"/>
            <a:ext cx="3058058" cy="3081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Оборона і безпека, підтримка України, розширення, міграція, глобальна роль ЄС.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8127797" y="1737360"/>
            <a:ext cx="3515258" cy="4069080"/>
          </a:xfrm>
          <a:prstGeom prst="roundRect">
            <a:avLst>
              <a:gd name="adj" fmla="val 260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8356397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4413" y="2066544"/>
            <a:ext cx="310896" cy="310896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9060485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Процвітаюча і конкурентоспроможна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356397" y="2633472"/>
            <a:ext cx="3058058" cy="3081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Єдиний ринок, інновації, зелений і цифровий перехід, навички, економічна безпека.</a:t>
            </a:r>
            <a:endParaRPr lang="en-US" sz="2000" dirty="0"/>
          </a:p>
        </p:txBody>
      </p:sp>
      <p:sp>
        <p:nvSpPr>
          <p:cNvPr id="22" name="Text 17"/>
          <p:cNvSpPr txBox="1"/>
          <p:nvPr/>
        </p:nvSpPr>
        <p:spPr>
          <a:xfrm>
            <a:off x="548640" y="5870448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Саме ці пріоритети стають «вершиною» логіки втручання для регламентів і робочих програм ЄС.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Програмні та стратегічні документи ЄС як основа реалізації політик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Логіка втручання: цілі → пріоритети → дії → результати → наслідки → вплив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3 · Питання 4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Ієрархія документів: від Договорів до грантової угоди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48640" y="1645920"/>
            <a:ext cx="11091672" cy="603504"/>
          </a:xfrm>
          <a:prstGeom prst="roundRect">
            <a:avLst>
              <a:gd name="adj" fmla="val 12121"/>
            </a:avLst>
          </a:prstGeom>
          <a:solidFill>
            <a:srgbClr val="F4F7FB"/>
          </a:solidFill>
          <a:ln w="6350">
            <a:solidFill>
              <a:srgbClr val="C9D3E1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40080" y="1719072"/>
            <a:ext cx="457200" cy="457200"/>
          </a:xfrm>
          <a:prstGeom prst="ellipse">
            <a:avLst/>
          </a:prstGeom>
          <a:solidFill>
            <a:srgbClr val="0B2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40080" y="171907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1234440" y="1645920"/>
            <a:ext cx="3749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Установчі договори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5029200" y="1645920"/>
            <a:ext cx="651967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165–166, 179–190 ДФЄС — правова основа програм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841248" y="2322576"/>
            <a:ext cx="10799064" cy="603504"/>
          </a:xfrm>
          <a:prstGeom prst="roundRect">
            <a:avLst>
              <a:gd name="adj" fmla="val 12121"/>
            </a:avLst>
          </a:prstGeom>
          <a:solidFill>
            <a:srgbClr val="E6EEF8"/>
          </a:solidFill>
          <a:ln w="6350">
            <a:solidFill>
              <a:srgbClr val="C9D3E1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932688" y="2395728"/>
            <a:ext cx="457200" cy="457200"/>
          </a:xfrm>
          <a:prstGeom prst="ellipse">
            <a:avLst/>
          </a:prstGeom>
          <a:solidFill>
            <a:srgbClr val="0B2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932688" y="23957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1527048" y="2322576"/>
            <a:ext cx="3749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Стратегічні документи інституцій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5321808" y="2322576"/>
            <a:ext cx="622706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Стратегічний порядок денний; Політичні настанови</a:t>
            </a:r>
            <a:endParaRPr lang="en-US" sz="1550" dirty="0"/>
          </a:p>
        </p:txBody>
      </p:sp>
      <p:sp>
        <p:nvSpPr>
          <p:cNvPr id="18" name="Shape 15"/>
          <p:cNvSpPr/>
          <p:nvPr/>
        </p:nvSpPr>
        <p:spPr>
          <a:xfrm>
            <a:off x="1133856" y="2999232"/>
            <a:ext cx="10506456" cy="603504"/>
          </a:xfrm>
          <a:prstGeom prst="roundRect">
            <a:avLst>
              <a:gd name="adj" fmla="val 12121"/>
            </a:avLst>
          </a:prstGeom>
          <a:solidFill>
            <a:srgbClr val="F4F7FB"/>
          </a:solidFill>
          <a:ln w="6350">
            <a:solidFill>
              <a:srgbClr val="C9D3E1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1225296" y="3072384"/>
            <a:ext cx="457200" cy="457200"/>
          </a:xfrm>
          <a:prstGeom prst="ellipse">
            <a:avLst/>
          </a:prstGeom>
          <a:solidFill>
            <a:srgbClr val="0B2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1225296" y="30723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21" name="Text 18"/>
          <p:cNvSpPr txBox="1"/>
          <p:nvPr/>
        </p:nvSpPr>
        <p:spPr>
          <a:xfrm>
            <a:off x="1819656" y="2999232"/>
            <a:ext cx="3749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Секторні стратегії, повідомлення</a:t>
            </a:r>
            <a:endParaRPr lang="en-US" sz="1600" dirty="0"/>
          </a:p>
        </p:txBody>
      </p:sp>
      <p:sp>
        <p:nvSpPr>
          <p:cNvPr id="22" name="Text 19"/>
          <p:cNvSpPr txBox="1"/>
          <p:nvPr/>
        </p:nvSpPr>
        <p:spPr>
          <a:xfrm>
            <a:off x="5614416" y="2999232"/>
            <a:ext cx="593445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Компас конкурентоспроможності; Зелений курс; Стратегія економічної безпеки</a:t>
            </a:r>
            <a:endParaRPr lang="en-US" sz="1550" dirty="0"/>
          </a:p>
        </p:txBody>
      </p:sp>
      <p:sp>
        <p:nvSpPr>
          <p:cNvPr id="23" name="Shape 20"/>
          <p:cNvSpPr/>
          <p:nvPr/>
        </p:nvSpPr>
        <p:spPr>
          <a:xfrm>
            <a:off x="1426464" y="3675888"/>
            <a:ext cx="10213848" cy="603504"/>
          </a:xfrm>
          <a:prstGeom prst="roundRect">
            <a:avLst>
              <a:gd name="adj" fmla="val 12121"/>
            </a:avLst>
          </a:prstGeom>
          <a:solidFill>
            <a:srgbClr val="E6EEF8"/>
          </a:solidFill>
          <a:ln w="6350">
            <a:solidFill>
              <a:srgbClr val="C9D3E1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1517904" y="3749040"/>
            <a:ext cx="457200" cy="457200"/>
          </a:xfrm>
          <a:prstGeom prst="ellipse">
            <a:avLst/>
          </a:prstGeom>
          <a:solidFill>
            <a:srgbClr val="0B2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1517904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6" name="Text 23"/>
          <p:cNvSpPr txBox="1"/>
          <p:nvPr/>
        </p:nvSpPr>
        <p:spPr>
          <a:xfrm>
            <a:off x="2112264" y="3675888"/>
            <a:ext cx="3749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Регламенти програм і БФР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5907024" y="3675888"/>
            <a:ext cx="56418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Регламент (ЄС) 2021/817 (Erasmus+); 2021/695 (Horizon Europe)</a:t>
            </a:r>
            <a:endParaRPr lang="en-US" sz="1550" dirty="0"/>
          </a:p>
        </p:txBody>
      </p:sp>
      <p:sp>
        <p:nvSpPr>
          <p:cNvPr id="28" name="Shape 25"/>
          <p:cNvSpPr/>
          <p:nvPr/>
        </p:nvSpPr>
        <p:spPr>
          <a:xfrm>
            <a:off x="1719072" y="4352544"/>
            <a:ext cx="9921240" cy="603504"/>
          </a:xfrm>
          <a:prstGeom prst="roundRect">
            <a:avLst>
              <a:gd name="adj" fmla="val 12121"/>
            </a:avLst>
          </a:prstGeom>
          <a:solidFill>
            <a:srgbClr val="F4F7FB"/>
          </a:solidFill>
          <a:ln w="6350">
            <a:solidFill>
              <a:srgbClr val="C9D3E1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1810512" y="4425696"/>
            <a:ext cx="457200" cy="457200"/>
          </a:xfrm>
          <a:prstGeom prst="ellipse">
            <a:avLst/>
          </a:prstGeom>
          <a:solidFill>
            <a:srgbClr val="0B2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1810512" y="442569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31" name="Text 28"/>
          <p:cNvSpPr txBox="1"/>
          <p:nvPr/>
        </p:nvSpPr>
        <p:spPr>
          <a:xfrm>
            <a:off x="2404872" y="4352544"/>
            <a:ext cx="3749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Робочі програми (виконавчі акти)</a:t>
            </a:r>
            <a:endParaRPr lang="en-US" sz="1600" dirty="0"/>
          </a:p>
        </p:txBody>
      </p:sp>
      <p:sp>
        <p:nvSpPr>
          <p:cNvPr id="32" name="Text 29"/>
          <p:cNvSpPr txBox="1"/>
          <p:nvPr/>
        </p:nvSpPr>
        <p:spPr>
          <a:xfrm>
            <a:off x="6199632" y="4352544"/>
            <a:ext cx="5349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Пріоритети конкурсів, бюджети, очікувані результати</a:t>
            </a:r>
            <a:endParaRPr lang="en-US" sz="1550" dirty="0"/>
          </a:p>
        </p:txBody>
      </p:sp>
      <p:sp>
        <p:nvSpPr>
          <p:cNvPr id="33" name="Shape 30"/>
          <p:cNvSpPr/>
          <p:nvPr/>
        </p:nvSpPr>
        <p:spPr>
          <a:xfrm>
            <a:off x="2011680" y="5029200"/>
            <a:ext cx="9628632" cy="603504"/>
          </a:xfrm>
          <a:prstGeom prst="roundRect">
            <a:avLst>
              <a:gd name="adj" fmla="val 12121"/>
            </a:avLst>
          </a:prstGeom>
          <a:solidFill>
            <a:srgbClr val="E6EEF8"/>
          </a:solidFill>
          <a:ln w="6350">
            <a:solidFill>
              <a:srgbClr val="C9D3E1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2103120" y="5102352"/>
            <a:ext cx="457200" cy="457200"/>
          </a:xfrm>
          <a:prstGeom prst="ellipse">
            <a:avLst/>
          </a:prstGeom>
          <a:solidFill>
            <a:srgbClr val="0B2A5B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2103120" y="51023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500" dirty="0"/>
          </a:p>
        </p:txBody>
      </p:sp>
      <p:sp>
        <p:nvSpPr>
          <p:cNvPr id="36" name="Text 33"/>
          <p:cNvSpPr txBox="1"/>
          <p:nvPr/>
        </p:nvSpPr>
        <p:spPr>
          <a:xfrm>
            <a:off x="2697480" y="5029200"/>
            <a:ext cx="3749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Програмні настанови, конкурси</a:t>
            </a:r>
            <a:endParaRPr lang="en-US" sz="1600" dirty="0"/>
          </a:p>
        </p:txBody>
      </p:sp>
      <p:sp>
        <p:nvSpPr>
          <p:cNvPr id="37" name="Text 34"/>
          <p:cNvSpPr txBox="1"/>
          <p:nvPr/>
        </p:nvSpPr>
        <p:spPr>
          <a:xfrm>
            <a:off x="6492240" y="5029200"/>
            <a:ext cx="505663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Erasmus+ Programme Guide 2026; topics на Funding &amp; Tenders Portal</a:t>
            </a:r>
            <a:endParaRPr lang="en-US" sz="1550" dirty="0"/>
          </a:p>
        </p:txBody>
      </p:sp>
      <p:sp>
        <p:nvSpPr>
          <p:cNvPr id="38" name="Shape 35"/>
          <p:cNvSpPr/>
          <p:nvPr/>
        </p:nvSpPr>
        <p:spPr>
          <a:xfrm>
            <a:off x="2304288" y="5705856"/>
            <a:ext cx="9336024" cy="603504"/>
          </a:xfrm>
          <a:prstGeom prst="roundRect">
            <a:avLst>
              <a:gd name="adj" fmla="val 12121"/>
            </a:avLst>
          </a:prstGeom>
          <a:solidFill>
            <a:srgbClr val="0B2A5B"/>
          </a:solidFill>
          <a:ln w="6350">
            <a:solidFill>
              <a:srgbClr val="C9D3E1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2395728" y="5779008"/>
            <a:ext cx="457200" cy="457200"/>
          </a:xfrm>
          <a:prstGeom prst="ellipse">
            <a:avLst/>
          </a:prstGeom>
          <a:solidFill>
            <a:srgbClr val="F2B70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2395728" y="57790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500" dirty="0"/>
          </a:p>
        </p:txBody>
      </p:sp>
      <p:sp>
        <p:nvSpPr>
          <p:cNvPr id="41" name="Text 38"/>
          <p:cNvSpPr txBox="1"/>
          <p:nvPr/>
        </p:nvSpPr>
        <p:spPr>
          <a:xfrm>
            <a:off x="2990088" y="5705856"/>
            <a:ext cx="37490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Грантова угода</a:t>
            </a:r>
            <a:endParaRPr lang="en-US" sz="1600" dirty="0"/>
          </a:p>
        </p:txBody>
      </p:sp>
      <p:sp>
        <p:nvSpPr>
          <p:cNvPr id="42" name="Text 39"/>
          <p:cNvSpPr txBox="1"/>
          <p:nvPr/>
        </p:nvSpPr>
        <p:spPr>
          <a:xfrm>
            <a:off x="6784848" y="5705856"/>
            <a:ext cx="476402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Результати, бюджет і звітність конкретного проєкту</a:t>
            </a:r>
            <a:endParaRPr lang="en-US" sz="15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3 · Питання 4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Приклад «розгортання» пріоритету: дослідження та інновації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965960"/>
            <a:ext cx="1605229" cy="3246120"/>
          </a:xfrm>
          <a:prstGeom prst="roundRect">
            <a:avLst>
              <a:gd name="adj" fmla="val 5696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76935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76935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58368" y="2331720"/>
            <a:ext cx="138577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Ціль і компетенція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76656" y="3108960"/>
            <a:ext cx="1349197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3(3) ДЄС (науково-технічний прогрес); ст. 4(3), 179–190 ДФЄС.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2190445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446477" y="1965960"/>
            <a:ext cx="1605229" cy="3246120"/>
          </a:xfrm>
          <a:prstGeom prst="roundRect">
            <a:avLst>
              <a:gd name="adj" fmla="val 5696"/>
            </a:avLst>
          </a:prstGeom>
          <a:solidFill>
            <a:srgbClr val="E6EEF8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974772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2974772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2556205" y="2331720"/>
            <a:ext cx="138577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Стратегічний пріоритет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2574493" y="3108960"/>
            <a:ext cx="1349197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«Процвітаюча і конкурентоспроможна Європа».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4088282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344314" y="1965960"/>
            <a:ext cx="1605229" cy="3246120"/>
          </a:xfrm>
          <a:prstGeom prst="roundRect">
            <a:avLst>
              <a:gd name="adj" fmla="val 5696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72609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872609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4454042" y="2331720"/>
            <a:ext cx="138577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Секторна стратегія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4472330" y="3108960"/>
            <a:ext cx="1349197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Компас конкурентоспроможності: подолання інноваційного розриву.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5986120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242152" y="1965960"/>
            <a:ext cx="1605229" cy="3246120"/>
          </a:xfrm>
          <a:prstGeom prst="roundRect">
            <a:avLst>
              <a:gd name="adj" fmla="val 5696"/>
            </a:avLst>
          </a:prstGeom>
          <a:solidFill>
            <a:srgbClr val="E6EEF8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770446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770446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6351880" y="2331720"/>
            <a:ext cx="138577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Регламент</a:t>
            </a:r>
            <a:endParaRPr lang="en-US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6370168" y="3108960"/>
            <a:ext cx="1349197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Регламент (ЄС) 2021/695 про Horizon Europe.</a:t>
            </a:r>
            <a:endParaRPr lang="en-US" sz="1500" dirty="0"/>
          </a:p>
        </p:txBody>
      </p:sp>
      <p:sp>
        <p:nvSpPr>
          <p:cNvPr id="30" name="Shape 28"/>
          <p:cNvSpPr/>
          <p:nvPr/>
        </p:nvSpPr>
        <p:spPr>
          <a:xfrm>
            <a:off x="7883957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139989" y="1965960"/>
            <a:ext cx="1605229" cy="3246120"/>
          </a:xfrm>
          <a:prstGeom prst="roundRect">
            <a:avLst>
              <a:gd name="adj" fmla="val 5696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668283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668283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34" name="Text 32"/>
          <p:cNvSpPr txBox="1"/>
          <p:nvPr/>
        </p:nvSpPr>
        <p:spPr>
          <a:xfrm>
            <a:off x="8249717" y="2331720"/>
            <a:ext cx="138577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Робоча програма</a:t>
            </a:r>
            <a:endParaRPr lang="en-US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8268005" y="3108960"/>
            <a:ext cx="1349197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Частина «Widening participation and strengthening the ERA».</a:t>
            </a:r>
            <a:endParaRPr lang="en-US" sz="1500" dirty="0"/>
          </a:p>
        </p:txBody>
      </p:sp>
      <p:sp>
        <p:nvSpPr>
          <p:cNvPr id="36" name="Shape 34"/>
          <p:cNvSpPr/>
          <p:nvPr/>
        </p:nvSpPr>
        <p:spPr>
          <a:xfrm>
            <a:off x="9781794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0037826" y="1965960"/>
            <a:ext cx="1605229" cy="3246120"/>
          </a:xfrm>
          <a:prstGeom prst="roundRect">
            <a:avLst>
              <a:gd name="adj" fmla="val 5696"/>
            </a:avLst>
          </a:prstGeom>
          <a:solidFill>
            <a:srgbClr val="E6EEF8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0566121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10566121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40" name="Text 38"/>
          <p:cNvSpPr txBox="1"/>
          <p:nvPr/>
        </p:nvSpPr>
        <p:spPr>
          <a:xfrm>
            <a:off x="10147554" y="2331720"/>
            <a:ext cx="1385773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Проєкт</a:t>
            </a:r>
            <a:endParaRPr lang="en-US" sz="1300" dirty="0"/>
          </a:p>
        </p:txBody>
      </p:sp>
      <p:sp>
        <p:nvSpPr>
          <p:cNvPr id="41" name="Text 39"/>
          <p:cNvSpPr txBox="1"/>
          <p:nvPr/>
        </p:nvSpPr>
        <p:spPr>
          <a:xfrm>
            <a:off x="10165842" y="3108960"/>
            <a:ext cx="1349197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Консорціум за участі українського університету; outcomes відповідають expected outcomes запиту.</a:t>
            </a:r>
            <a:endParaRPr lang="en-US" sz="1500" dirty="0"/>
          </a:p>
        </p:txBody>
      </p:sp>
      <p:sp>
        <p:nvSpPr>
          <p:cNvPr id="42" name="Text 40"/>
          <p:cNvSpPr txBox="1"/>
          <p:nvPr/>
        </p:nvSpPr>
        <p:spPr>
          <a:xfrm>
            <a:off x="548640" y="54406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Оцінювачі перевіряють узгодженість результатів проєкту з очікуваними наслідками (expected outcomes) відповідного тематичного запиту.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Механізми координації політик між ЄС, державами-членами та партнерськими країнами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Жорстка і м’яка координація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3 · Питання 5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Координаційні механізми: всередині ЄС і з Україною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5410048" cy="4069080"/>
          </a:xfrm>
          <a:prstGeom prst="roundRect">
            <a:avLst>
              <a:gd name="adj" fmla="val 224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256" y="2066544"/>
            <a:ext cx="310896" cy="31089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481328" y="1892808"/>
            <a:ext cx="431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ЄС — держави-члени</a:t>
            </a:r>
            <a:endParaRPr lang="en-US" sz="190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2633472"/>
            <a:ext cx="4952848" cy="3081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Європейський семестр (з 2011 р.): рекомендації для окремих країн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Відкритий метод координації (освіта, молодь, соціальна інклюзія)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Спільне управління фондами: угоди про партнерство, плани відновлення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Макрорегіональні стратегії, Interreg (зокрема Дунайська стратегія за участі України)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6233008" y="1737360"/>
            <a:ext cx="5410048" cy="4069080"/>
          </a:xfrm>
          <a:prstGeom prst="roundRect">
            <a:avLst>
              <a:gd name="adj" fmla="val 224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46160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9624" y="2066544"/>
            <a:ext cx="310896" cy="31089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7165696" y="1892808"/>
            <a:ext cx="431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ЄС — Україна</a:t>
            </a:r>
            <a:endParaRPr lang="en-US" sz="1900" dirty="0"/>
          </a:p>
        </p:txBody>
      </p:sp>
      <p:sp>
        <p:nvSpPr>
          <p:cNvPr id="16" name="Text 12"/>
          <p:cNvSpPr txBox="1"/>
          <p:nvPr/>
        </p:nvSpPr>
        <p:spPr>
          <a:xfrm>
            <a:off x="6461608" y="2633472"/>
            <a:ext cx="4952848" cy="3081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Інституції асоціації: саміт, Рада і Комітет асоціації, Парламентський комітет, Платформа громадянського суспільства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Переговорна рамка: міжурядові конференції, скринінг, контрольні показники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Ukraine Facility / План для України: реформи як умова траншів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Донорська координація: «Команда Європа»; конференція з відновлення (Гданськ, 25–26.06.2026)</a:t>
            </a:r>
            <a:endParaRPr lang="en-US" sz="2000" dirty="0"/>
          </a:p>
        </p:txBody>
      </p:sp>
      <p:sp>
        <p:nvSpPr>
          <p:cNvPr id="17" name="Text 13"/>
          <p:cNvSpPr txBox="1"/>
          <p:nvPr/>
        </p:nvSpPr>
        <p:spPr>
          <a:xfrm>
            <a:off x="548640" y="5870448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Жорстка координація — правові зобов’язання, фінансова обумовленість; м’яка — рекомендації, порівняльний аналіз, взаємне навчання. Для кандидатів характерне поєднання обох.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Принципи субсидіарності, пропорційності, прозорості та підзвітності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1, 5 ДЄС · ст. 15 ДФЄС · Протокол № 2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3 · Питання 6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Субсидіарність і пропорційність: подвійний тест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91640"/>
            <a:ext cx="6029993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Субсидіарність (ст. 5(3) ДЄС):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невиключних сферах ЄС діє, лише якщо цілі не досягаються достатньо державами і краще досягаються на рівні Союзу.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Тест необхідності: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недостатні дії держав-членів?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Тест доданої вартості: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кращий результат на рівні ЄС?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Пропорційність (ст. 5(4) ДЄС):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зміст і форма дій не виходять за межі необхідного.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035833" y="1691640"/>
            <a:ext cx="4607223" cy="4343400"/>
          </a:xfrm>
          <a:prstGeom prst="roundRect">
            <a:avLst>
              <a:gd name="adj" fmla="val 2526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55873" y="1965960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813073" y="1901952"/>
            <a:ext cx="36013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Зв’язок із проєктами ЄС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55873" y="2514600"/>
            <a:ext cx="3967143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Логіка доданої європейської вартості (European added value) лежить в основі вимоги до проєктів демонструвати транснаціональний характер і результати, яких неможливо досягти на національному рівні.</a:t>
            </a: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Детально — тема 8 курсу.</a:t>
            </a:r>
            <a:endParaRPr lang="en-US" sz="16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3 · Питання 6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Контроль національних парламентів (Протокол № 2)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54</a:t>
            </a:r>
            <a:endParaRPr lang="en-US" sz="44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голоси: 27 парламентів × 2 (у двопалатних — по 1 на палату)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390824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7984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</a:t>
            </a:r>
            <a:endParaRPr lang="en-US" sz="4400" dirty="0"/>
          </a:p>
        </p:txBody>
      </p:sp>
      <p:sp>
        <p:nvSpPr>
          <p:cNvPr id="12" name="Text 10"/>
          <p:cNvSpPr txBox="1"/>
          <p:nvPr/>
        </p:nvSpPr>
        <p:spPr>
          <a:xfrm>
            <a:off x="3573704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«жовта картка» — 1/3 голосів; перегляд пропозиції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33008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70168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</a:t>
            </a:r>
            <a:endParaRPr lang="en-US" sz="4400" dirty="0"/>
          </a:p>
        </p:txBody>
      </p:sp>
      <p:sp>
        <p:nvSpPr>
          <p:cNvPr id="15" name="Text 13"/>
          <p:cNvSpPr txBox="1"/>
          <p:nvPr/>
        </p:nvSpPr>
        <p:spPr>
          <a:xfrm>
            <a:off x="6415888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«жовта картка» у сфері свободи, безпеки і юстиції — 1/4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9075191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212351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28</a:t>
            </a:r>
            <a:endParaRPr lang="en-US" sz="4400" dirty="0"/>
          </a:p>
        </p:txBody>
      </p:sp>
      <p:sp>
        <p:nvSpPr>
          <p:cNvPr id="18" name="Text 16"/>
          <p:cNvSpPr txBox="1"/>
          <p:nvPr/>
        </p:nvSpPr>
        <p:spPr>
          <a:xfrm>
            <a:off x="9258071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«помаранчева картка» — проста більшість (звичайна процедура)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4206240"/>
            <a:ext cx="1109441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Строк: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тижнів на мотивований висновок; наступний контроль — позов до Суду ЄС (ст. 8 Протоколу № 2).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«Жовта картка» застосовувалася тричі: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Monti II (2012 — відкликано), Європейська прокуратура (2013), відрядження працівників (2016).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«Помаранчева картка»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жодного разу не застосовувалася.</a:t>
            </a:r>
            <a:endParaRPr lang="en-US" sz="1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3 · Питання 6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Прозорість і підзвітність в управлінні ЄС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256" y="2066544"/>
            <a:ext cx="310896" cy="31089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481328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Доступ до документів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263347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1 ДЄС; ст. 15 ДФЄС; Регламент (ЄС) № 1049/2001; публічність законодавчих засідань.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4338218" y="173736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56681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834" y="2066544"/>
            <a:ext cx="310896" cy="31089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270906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Реєстр прозорості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4566818" y="263347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Обов’язковий реєстр (Міжінституційна угода від 20.05.2021); портал «Have Your Say»; OEIL, EUR-Lex.</a:t>
            </a:r>
            <a:endParaRPr lang="en-US" sz="1700" dirty="0"/>
          </a:p>
        </p:txBody>
      </p:sp>
      <p:sp>
        <p:nvSpPr>
          <p:cNvPr id="17" name="Shape 13"/>
          <p:cNvSpPr/>
          <p:nvPr/>
        </p:nvSpPr>
        <p:spPr>
          <a:xfrm>
            <a:off x="8127797" y="173736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8356397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4413" y="2066544"/>
            <a:ext cx="310896" cy="310896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9060485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Бази одержувачів коштів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8356397" y="263347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Transparency System, Kohesio, CORDIS, Erasmus+ Project Results Platform — аналіз проєктів і пошук партнерів.</a:t>
            </a:r>
            <a:endParaRPr lang="en-US" sz="1700" dirty="0"/>
          </a:p>
        </p:txBody>
      </p:sp>
      <p:sp>
        <p:nvSpPr>
          <p:cNvPr id="22" name="Shape 17"/>
          <p:cNvSpPr/>
          <p:nvPr/>
        </p:nvSpPr>
        <p:spPr>
          <a:xfrm>
            <a:off x="548640" y="411480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7240" y="431596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256" y="4443984"/>
            <a:ext cx="310896" cy="310896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1481328" y="427024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Фінансова підзвітність</a:t>
            </a:r>
            <a:endParaRPr lang="en-US" sz="1700" dirty="0"/>
          </a:p>
        </p:txBody>
      </p:sp>
      <p:sp>
        <p:nvSpPr>
          <p:cNvPr id="26" name="Text 20"/>
          <p:cNvSpPr txBox="1"/>
          <p:nvPr/>
        </p:nvSpPr>
        <p:spPr>
          <a:xfrm>
            <a:off x="777240" y="501091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Звільнення від відповідальності (ст. 319 ДФЄС); Рахункова палата; Фінансовий регламент 2024/2509.</a:t>
            </a:r>
            <a:endParaRPr lang="en-US" sz="1700" dirty="0"/>
          </a:p>
        </p:txBody>
      </p:sp>
      <p:sp>
        <p:nvSpPr>
          <p:cNvPr id="27" name="Shape 21"/>
          <p:cNvSpPr/>
          <p:nvPr/>
        </p:nvSpPr>
        <p:spPr>
          <a:xfrm>
            <a:off x="4338218" y="411480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8" name="Shape 22"/>
          <p:cNvSpPr/>
          <p:nvPr/>
        </p:nvSpPr>
        <p:spPr>
          <a:xfrm>
            <a:off x="4566818" y="431596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4834" y="4443984"/>
            <a:ext cx="310896" cy="310896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5270906" y="427024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Боротьба з шахрайством</a:t>
            </a:r>
            <a:endParaRPr lang="en-US" sz="1700" dirty="0"/>
          </a:p>
        </p:txBody>
      </p:sp>
      <p:sp>
        <p:nvSpPr>
          <p:cNvPr id="31" name="Text 24"/>
          <p:cNvSpPr txBox="1"/>
          <p:nvPr/>
        </p:nvSpPr>
        <p:spPr>
          <a:xfrm>
            <a:off x="4566818" y="501091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OLAF (адміністративні розслідування); Європейська прокуратура (кримінальне переслідування).</a:t>
            </a:r>
            <a:endParaRPr lang="en-US" sz="1700" dirty="0"/>
          </a:p>
        </p:txBody>
      </p:sp>
      <p:sp>
        <p:nvSpPr>
          <p:cNvPr id="32" name="Shape 25"/>
          <p:cNvSpPr/>
          <p:nvPr/>
        </p:nvSpPr>
        <p:spPr>
          <a:xfrm>
            <a:off x="8127797" y="411480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33" name="Shape 26"/>
          <p:cNvSpPr/>
          <p:nvPr/>
        </p:nvSpPr>
        <p:spPr>
          <a:xfrm>
            <a:off x="8356397" y="431596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3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4413" y="4443984"/>
            <a:ext cx="310896" cy="310896"/>
          </a:xfrm>
          <a:prstGeom prst="rect">
            <a:avLst/>
          </a:prstGeom>
        </p:spPr>
      </p:pic>
      <p:sp>
        <p:nvSpPr>
          <p:cNvPr id="35" name="Text 27"/>
          <p:cNvSpPr txBox="1"/>
          <p:nvPr/>
        </p:nvSpPr>
        <p:spPr>
          <a:xfrm>
            <a:off x="9060485" y="427024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Краще регулювання</a:t>
            </a:r>
            <a:endParaRPr lang="en-US" sz="1700" dirty="0"/>
          </a:p>
        </p:txBody>
      </p:sp>
      <p:sp>
        <p:nvSpPr>
          <p:cNvPr id="36" name="Text 28"/>
          <p:cNvSpPr txBox="1"/>
          <p:nvPr/>
        </p:nvSpPr>
        <p:spPr>
          <a:xfrm>
            <a:off x="8356397" y="501091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Угода від 13.04.2016; COM(2021) 219: оцінка впливу, «один прийшов — один пішов»; спрощення з 2025 р.</a:t>
            </a:r>
            <a:endParaRPr lang="en-US" sz="17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Вплив рішень ЄС на розвиток міжнародних економічних відносин України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Інституція · процедура · правова форма · канал впливу</a:t>
            </a:r>
            <a:endParaRPr lang="en-US" sz="17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3 · Питання 7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Канали впливу рішень ЄС на МЕВ України</a:t>
            </a:r>
            <a:endParaRPr lang="en-US" sz="28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4754880"/>
                <a:gridCol w="4233672"/>
              </a:tblGrid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Канал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Рішення ЄС (приклади)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Економічні наслідки для України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Торговельний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АТЗ (06.2022–05.06.2025); оновлена ПВЗВТ за ст. 29 Угоди (з 29.10.2025)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Стабільний доступ; розширені квоти в обмін на наближення до стандартів ЄС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Регуляторний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CBAM (Регламент (ЄС) 2023/956; остаточний режим з 1.01.2026)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Витрати експортерів сталі, добрив, алюмінію, цементу, електроенергії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Фінансовий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Ukraine Facility (Регламент (ЄС) 2024/792); позика 90 млрд € на 2026–2027 рр.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Макрофінансова стабільність, відбудова, умовність реформ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Секторна інтеграція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ENTSO-E (2022); спільний транзит (2022); «роумінг як удома» (2026)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Зниження транзакційних витрат; інтеграція ринків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Санкційний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 пакетів санкцій проти РФ (станом на червень 2026 р.)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Обмеження ресурсів агресора; зміна логістики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Інтеграційний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Відкриття кластерів 1 (15.06.2026) і 6 (14.07.2026)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Регуляторна конвергенція, інвестиційна привабливість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Програмний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Асоціація до Horizon Europe, Creative Europe, Single Market Programme, Digital Europe, EU4Health, CEF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Доступ до грантів нарівні з державами-членами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Людський капітал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Тимчасовий захист (продовжено до 4.03.2027)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Ринок праці, перекази, людський капітал для відновлення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3 · Питання 7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Асиметрія впливу: Україна як rule-taker і стратегія проактивності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91640"/>
            <a:ext cx="6029993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Системний характер: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вплив ЄС виходить далеко за межі торгівлі.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Асиметрія: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вступу можливості впливу обмежені консультаціями в межах асоціації та переговорів.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Аналітичне правило: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кожного рішення визначати інституцію, процедуру і правову форму — це дає змогу прогнозувати його стабільність і строки.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035833" y="1691640"/>
            <a:ext cx="4607223" cy="4343400"/>
          </a:xfrm>
          <a:prstGeom prst="roundRect">
            <a:avLst>
              <a:gd name="adj" fmla="val 2526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55873" y="1965960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813073" y="1901952"/>
            <a:ext cx="36013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Від адаптації до впливу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55873" y="2514600"/>
            <a:ext cx="3967143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Участь у консультаціях ЄС («Have Your Say»)</a:t>
            </a: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Членство в європейських мережах та асоціаціях</a:t>
            </a: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Участь у консорціумах програм ЄС</a:t>
            </a: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Партнерства громад у межах Європейського альянсу міст і регіонів</a:t>
            </a:r>
            <a:endParaRPr lang="en-US" sz="165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Аналітична підтримка переговорних позицій</a:t>
            </a:r>
            <a:endParaRPr lang="en-US" sz="16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54512" y="3474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183112" y="408725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350459" y="5760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411712" y="8046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350459" y="10332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183112" y="1200619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954512" y="12618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725912" y="1200619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58565" y="10332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497312" y="8046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558565" y="5760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725912" y="408725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50292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Висновки</a:t>
            </a:r>
            <a:endParaRPr lang="en-US" sz="3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1600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143000" y="1618488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Категорія компетенції визначає інструменти ЄС: у сферах підтримувальної компетенції (освіта, культура, молодь) головним механізмом є фінансові програми.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230559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143000" y="2323882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Звичайна законодавча процедура — основна; у 9-му скликанні всі файли узгоджено в першому або ранньому другому читанні. Спеціальні процедури — для БФР, власних ресурсів, податків.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3010989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143000" y="3029277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Робочі програми ухвалюються як виконавчі акти за участі комітетів держав-членів — ключова точка формування пріоритетів конкурсів.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3716383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3734671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Стратегічне планування багаторівневе: від Стратегічного порядку денного до конкурсу і грантової угоди.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4421777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1143000" y="4440065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Координація поєднує жорсткі та м’які механізми; для України — асоціація, переговорна рамка, Ukraine Facility.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5127171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1143000" y="5145459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Субсидіарність, пропорційність, прозорість і підзвітність безпосередньо впливають на дизайн і оцінювання проєктів ЄС.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583256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000" dirty="0"/>
          </a:p>
        </p:txBody>
      </p:sp>
      <p:sp>
        <p:nvSpPr>
          <p:cNvPr id="28" name="Text 26"/>
          <p:cNvSpPr txBox="1"/>
          <p:nvPr/>
        </p:nvSpPr>
        <p:spPr>
          <a:xfrm>
            <a:off x="1143000" y="5850854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ЄС впливають на МЕВ України через торговельний, регуляторний, фінансовий, секторний, санкційний, інтеграційний і програмний канали.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Самоконтроль і самостійна робота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самоконтролю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1645920"/>
            <a:ext cx="5318608" cy="452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Чому вибір правової основи акта має принципове значення?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Порівняйте виключні, спільні та підтримувальні компетенції.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Чому програми ЄС — основний інструмент у сфері освіти?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Опишіть етапи звичайної законодавчої процедури.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Чим спеціальні процедури відрізняються від звичайної?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Розмежуйте делеговані та виконавчі акти.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6324448" y="1645920"/>
            <a:ext cx="5318608" cy="452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Які пріоритети визначає Стратегічний порядок денний 2024–2029?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Побудуйте ієрархію документів ЄС до грантової угоди.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Що таке логіка втручання?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Як працюють «жовта» і «помаранчева» картки?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 Які інструменти забезпечують прозорість фінансів ЄС?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 Через які канали рішення ЄС впливають на МЕВ України?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3. Механізми ухвалення рішень і реалізації політик ЄС</dc:title>
  <dc:subject>PptxGenJS Presentation</dc:subject>
  <dc:creator>Державний університет «Житомирська політехніка»</dc:creator>
  <cp:lastModifiedBy>Державний університет «Житомирська політехніка»</cp:lastModifiedBy>
  <cp:revision>1</cp:revision>
  <dcterms:created xsi:type="dcterms:W3CDTF">2026-09-11T16:18:35Z</dcterms:created>
  <dcterms:modified xsi:type="dcterms:W3CDTF">2026-09-11T16:18:35Z</dcterms:modified>
</cp:coreProperties>
</file>