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207" d="100"/>
          <a:sy n="207" d="100"/>
        </p:scale>
        <p:origin x="47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775188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Продовження лекції 1: там визначили, що таке цифровий продукт; сьогодні — карта типів. Точки інтерактиву: вступне питання про три пропозиції (2–3 хв), бліц про Zapier (1 хв), «три роботи Telegram» (2 хв). Таблицю B2B/B2C показувати рядок за рядком.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Винести в чат на 2–3 хв. Очікуваний висновок: класифікація — не академічна вправа, а перший практичний крок будь-якого вибору: тип продукту визначає, які питання ставити вендору, які критерії застосовувати і які ризики перевіряти.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Універсальної «правильної» класифікації не існує — типологія залежить від мети. Для завдань курсу (вибір і використання продуктів бізнесом) найпрактичніша класифікація за формою, в якій продукт створює цінність.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Управління часом: докладно — Agentforce і Bloomberg Terminal; оглядово — GitHub Copilot, Harvey, Canva, Zapier. Якщо група сильна в ІТ — скоротити 1.1 і віддати час агентам; якщо маркетологи-практики — навпаки.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Сім класичних типів. Кейси банку: Amazon, Epic vs Apple, Booking, Bloomberg, Zapier.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SaaS — точка відліку для порівняння з іншими типами. Питання покупця до кожної форми різні: у SaaS — про дані і ціни, в on-premise — про супровід.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Два «тихі» типи, які часто пропускають у портфелі. Контент — це і про власне навчання студентів (освітні платформи).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Платформи з'єднують продавців і покупців, водіїв і пасажирів, роботодавців і кандидатів, розробників і користувачів. Далі три кейси платформних ризиків: Amazon, Epic vs Apple, Booking.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Уроки: (1) тристороння роль унікальна для платформного типу і має бути в профілі продукту явно; (2) питання «хто і як використовує наші операційні дані» обов'язкове для платформ, як і для AI; (3) диференціація має жити поза платформою — бренд, спільнота, прямий канал.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Уроки: комісія — не головна ціна; головна — підпорядкованість правилам, що змінюються односторонньо. Залежність від одного каналу — концентраційний ризик (повернеться в темі 8).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Третій платформний кейс — про повсякденну економіку, ближчу до малого бізнесу, ніж Epic.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Розглянути докладно (базовий сценарій). Мережевий ефект може «жити» всередині інструментального продукту і створювати найпотужніший lock-in — детально на лекції 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Інтерактив №2: бліц-голосування 1 хв. Гарна розминка перед ПЗ3 (захист спірних класифікацій).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Опорна таблиця для МКР1 і ПЗ3. Сьомий «тип» — AI-категорії — настільки інший, що виносимо в окреме питання.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AI-хвиля породила категорії з принципово іншою логікою цінності, витрат і ризиків. Вісь — автономність. Докладно: Agentforce; оглядово: GitHub Copilot, Harvey.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Не «ще один тип ПЗ» — інша логіка. Розрізняємо чотири за зростанням автономності. Головна відмінність асистента від агента — на слайді 20.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Copilot продається як доповнення до наявного процесу — впровадження майже безболісне, звідси швидкість адопції.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Жива ілюстрація зв'язки тем: типологія (Л2) визначає, що міряти; TCO/ROI (тема 6) — як рахувати; впровадження (тема 7) — чому без навчання цінність не з'являється. Дискусійне питання 4 наприкінці — саме про це.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Розвилка «універсальний чи спеціалізований» повернеться у вертикальному AI (Harvey) — там вирішують вимоги середовища, а не бенчмарки моделі.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Хибне уявлення №1 групи: «агент — це просунутий чат-бот». Ні: тест автономності на наступному слайді.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Тест — головний практичний висновок питання 2 і питання МКР1. Решта «агентів» — перейменовані чат-боти і скрипти автоматизації.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Розглянути докладно (базовий сценарій). Зв'язка з Л1 (зсув 1 ринку) і з лекцією 3 (економіка ціноутворення).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Оглядово (2–3 речення), якщо часу мало. Передвістя теми 4: нефункціональні вимоги важать не менше за функціональні.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Опорна таблиця для МКР1. Перший стовпчик читати як питання до групи: «а який ризик в агента?» — перед розкриттям.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П'ять властивостей → чекліст покупця. Таблицю B2B/B2C показувати рядок за рядком, питаючи «а як у B2C?».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Властивості — з робочої програми теми 2. Наступний слайд перетворює кожну на пару питань — техніка для RFP у темі 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Практичний спосіб зробити властивості робочими, а не абстракцією. Питання самоперевірки 10 — конвертація оновлюваності й масштабованості в пункти RFP.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Кожна класифікація підсвічує власний набір ризиків — у цьому й практична цінність вправи ПЗ3.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Показувати рядок за рядком: спершу питати групу «а як у B2C?», потім розкривати. Хибне уявлення №2: «B2B — це B2C для компаній».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Оглядово. Slack: у simple-icons логотип відсутній — текстовий бейдж у фірмовому баклажановому.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Кульмінація лекції: класифікація за роботою важливіша за форму. Інтерактив «три роботи Telegram» (чат, 2 хв) — на початку.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Інтерактив №3: попросити в чаті ще приклади «одна оболонка — кілька робіт». У кожній ролі Telegram має різних конкурентів — це і є практична сила JTBD.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Профіль миттєво показує: порівнювати Zoom треба не з відеосервісами, а з бандлом Microsoft — конкуренція йде за роботу і бюджет, а не за категорію. Ризики стають перевірюваними пунктами.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Уроки ProZorro: data-продукт не обов'язково платний — монетизація зміщується в надбудови; якість «безкоштовного» перевіряється так само (повнота, свіжість, стабільність API).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Зв'язок із контролем: МКР1 — типологія, властивості, тест агентності, B2B/B2C; екзамен — класифікаційний кейс з обґрунтуванням типу і «робіт» продукту.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Нагадати про читання до Л3 і про те, що матеріал типології безпосередньо перевіряється у МКР1.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75120" y="-2011680"/>
            <a:ext cx="4937760" cy="4937760"/>
          </a:xfrm>
          <a:prstGeom prst="ellipse">
            <a:avLst/>
          </a:prstGeom>
          <a:solidFill>
            <a:srgbClr val="EAF5F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-1645920" y="3566160"/>
            <a:ext cx="4206240" cy="4206240"/>
          </a:xfrm>
          <a:prstGeom prst="ellipse">
            <a:avLst/>
          </a:prstGeom>
          <a:solidFill>
            <a:srgbClr val="EAF5F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7635240" y="502920"/>
            <a:ext cx="960120" cy="960120"/>
          </a:xfrm>
          <a:prstGeom prst="ellipse">
            <a:avLst/>
          </a:prstGeom>
          <a:solidFill>
            <a:srgbClr val="0A7E8C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mage 0" descr="/home/claude/assets/cube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2128" y="749808"/>
            <a:ext cx="475488" cy="47548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48640" y="685800"/>
            <a:ext cx="6766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0A7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ДИСЦИПЛІНА «ЦИФРОВІ ПРОДУКТИ В БІЗНЕСІ» ЛЕКЦІЯ 2</a:t>
            </a:r>
            <a:endParaRPr lang="en-US" sz="1250" dirty="0"/>
          </a:p>
        </p:txBody>
      </p:sp>
      <p:sp>
        <p:nvSpPr>
          <p:cNvPr id="7" name="Text 4"/>
          <p:cNvSpPr/>
          <p:nvPr/>
        </p:nvSpPr>
        <p:spPr>
          <a:xfrm>
            <a:off x="548640" y="1143000"/>
            <a:ext cx="78638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30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Типологія та характеристики цифрових продуктів. Продукти на основі штучного інтелекту</a:t>
            </a:r>
            <a:endParaRPr lang="en-US" sz="3300" dirty="0"/>
          </a:p>
        </p:txBody>
      </p:sp>
      <p:sp>
        <p:nvSpPr>
          <p:cNvPr id="8" name="Text 5"/>
          <p:cNvSpPr/>
          <p:nvPr/>
        </p:nvSpPr>
        <p:spPr>
          <a:xfrm>
            <a:off x="548640" y="3017520"/>
            <a:ext cx="6858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 err="1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Лекція-дискусія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A7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ТИЗЕР ·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66928"/>
            <a:ext cx="8321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На вашому столі — три пропозиції. Це одна категорія чи три?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457200" y="1417320"/>
            <a:ext cx="2651760" cy="1965960"/>
          </a:xfrm>
          <a:prstGeom prst="roundRect">
            <a:avLst>
              <a:gd name="adj" fmla="val 3256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621792" y="1572768"/>
            <a:ext cx="566928" cy="566928"/>
          </a:xfrm>
          <a:prstGeom prst="ellipse">
            <a:avLst/>
          </a:prstGeom>
          <a:solidFill>
            <a:srgbClr val="EAF5F6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/home/claude/assets/userti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193" y="1720169"/>
            <a:ext cx="272125" cy="272125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325880" y="1536192"/>
            <a:ext cx="1691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0A7E8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$50</a:t>
            </a:r>
            <a:endParaRPr lang="en-US" sz="2100" dirty="0"/>
          </a:p>
        </p:txBody>
      </p:sp>
      <p:sp>
        <p:nvSpPr>
          <p:cNvPr id="8" name="Text 5"/>
          <p:cNvSpPr/>
          <p:nvPr/>
        </p:nvSpPr>
        <p:spPr>
          <a:xfrm>
            <a:off x="1325880" y="1938528"/>
            <a:ext cx="1691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 користувача / міс</a:t>
            </a:r>
            <a:endParaRPr lang="en-US" sz="950" dirty="0"/>
          </a:p>
        </p:txBody>
      </p:sp>
      <p:sp>
        <p:nvSpPr>
          <p:cNvPr id="9" name="Text 6"/>
          <p:cNvSpPr/>
          <p:nvPr/>
        </p:nvSpPr>
        <p:spPr>
          <a:xfrm>
            <a:off x="621792" y="233172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Підписка на CRM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3291840" y="1417320"/>
            <a:ext cx="2651760" cy="1965960"/>
          </a:xfrm>
          <a:prstGeom prst="roundRect">
            <a:avLst>
              <a:gd name="adj" fmla="val 3256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3456432" y="1572768"/>
            <a:ext cx="566928" cy="566928"/>
          </a:xfrm>
          <a:prstGeom prst="ellipse">
            <a:avLst/>
          </a:prstGeom>
          <a:solidFill>
            <a:srgbClr val="EAF5F6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2" name="Image 1" descr="/home/claude/assets/dat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3833" y="1720169"/>
            <a:ext cx="272125" cy="272125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4160520" y="1536192"/>
            <a:ext cx="1691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0A7E8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$2 000</a:t>
            </a:r>
            <a:endParaRPr lang="en-US" sz="2100" dirty="0"/>
          </a:p>
        </p:txBody>
      </p:sp>
      <p:sp>
        <p:nvSpPr>
          <p:cNvPr id="14" name="Text 10"/>
          <p:cNvSpPr/>
          <p:nvPr/>
        </p:nvSpPr>
        <p:spPr>
          <a:xfrm>
            <a:off x="4160520" y="1938528"/>
            <a:ext cx="1691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 місяць</a:t>
            </a:r>
            <a:endParaRPr lang="en-US" sz="950" dirty="0"/>
          </a:p>
        </p:txBody>
      </p:sp>
      <p:sp>
        <p:nvSpPr>
          <p:cNvPr id="15" name="Text 11"/>
          <p:cNvSpPr/>
          <p:nvPr/>
        </p:nvSpPr>
        <p:spPr>
          <a:xfrm>
            <a:off x="3456432" y="233172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База даних про наміри покупців (intent data)</a:t>
            </a:r>
            <a:endParaRPr lang="en-US" sz="1250" dirty="0"/>
          </a:p>
        </p:txBody>
      </p:sp>
      <p:sp>
        <p:nvSpPr>
          <p:cNvPr id="16" name="Shape 12"/>
          <p:cNvSpPr/>
          <p:nvPr/>
        </p:nvSpPr>
        <p:spPr>
          <a:xfrm>
            <a:off x="6126480" y="1417320"/>
            <a:ext cx="2651760" cy="1965960"/>
          </a:xfrm>
          <a:prstGeom prst="roundRect">
            <a:avLst>
              <a:gd name="adj" fmla="val 3256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3"/>
          <p:cNvSpPr/>
          <p:nvPr/>
        </p:nvSpPr>
        <p:spPr>
          <a:xfrm>
            <a:off x="6291072" y="1572768"/>
            <a:ext cx="566928" cy="566928"/>
          </a:xfrm>
          <a:prstGeom prst="ellipse">
            <a:avLst/>
          </a:prstGeom>
          <a:solidFill>
            <a:srgbClr val="EAF5F6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8" name="Image 2" descr="/home/claude/assets/robo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8473" y="1720169"/>
            <a:ext cx="272125" cy="272125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6995160" y="1536192"/>
            <a:ext cx="1691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0A7E8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 / розмову</a:t>
            </a:r>
            <a:endParaRPr lang="en-US" sz="2100" dirty="0"/>
          </a:p>
        </p:txBody>
      </p:sp>
      <p:sp>
        <p:nvSpPr>
          <p:cNvPr id="20" name="Text 15"/>
          <p:cNvSpPr/>
          <p:nvPr/>
        </p:nvSpPr>
        <p:spPr>
          <a:xfrm>
            <a:off x="6995160" y="1938528"/>
            <a:ext cx="1691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оплата за результат</a:t>
            </a:r>
            <a:endParaRPr lang="en-US" sz="950" dirty="0"/>
          </a:p>
        </p:txBody>
      </p:sp>
      <p:sp>
        <p:nvSpPr>
          <p:cNvPr id="21" name="Text 16"/>
          <p:cNvSpPr/>
          <p:nvPr/>
        </p:nvSpPr>
        <p:spPr>
          <a:xfrm>
            <a:off x="6291072" y="233172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AI-агент, який «сам веде лідів»</a:t>
            </a:r>
            <a:endParaRPr lang="en-US" sz="1250" dirty="0"/>
          </a:p>
        </p:txBody>
      </p:sp>
      <p:sp>
        <p:nvSpPr>
          <p:cNvPr id="22" name="Shape 17"/>
          <p:cNvSpPr/>
          <p:nvPr/>
        </p:nvSpPr>
        <p:spPr>
          <a:xfrm>
            <a:off x="457200" y="3611880"/>
            <a:ext cx="8229600" cy="1143000"/>
          </a:xfrm>
          <a:prstGeom prst="roundRect">
            <a:avLst>
              <a:gd name="adj" fmla="val 5600"/>
            </a:avLst>
          </a:prstGeom>
          <a:solidFill>
            <a:srgbClr val="F4FAFA"/>
          </a:solidFill>
          <a:ln w="12700">
            <a:solidFill>
              <a:srgbClr val="D7E6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18"/>
          <p:cNvSpPr/>
          <p:nvPr/>
        </p:nvSpPr>
        <p:spPr>
          <a:xfrm>
            <a:off x="685800" y="3794760"/>
            <a:ext cx="777240" cy="77724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4" name="Image 3" descr="/home/claude/assets/chatq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7882" y="3996842"/>
            <a:ext cx="373075" cy="373075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1645920" y="3703320"/>
            <a:ext cx="681228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Усі три — цифрові продукти за ознаками лекції 1. Але це три різні типи: інша логіка цінності, інша модель оплати, інші ризики. </a:t>
            </a:r>
            <a:r>
              <a:rPr lang="en-US" sz="1250" b="1" dirty="0">
                <a:solidFill>
                  <a:srgbClr val="0B5E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Порівнювати їх «в лоб» за ціною — груба помилка: спершу визначте тип і зрозумійте, що саме купується.</a:t>
            </a:r>
            <a:endParaRPr lang="en-US" sz="12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A7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ТИЗЕР · НАВІЩО ЦЕ ВАМ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66928"/>
            <a:ext cx="8321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Будуємо «карту місцевості» ринку, на якому ви працюватимете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4023360" cy="182880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685800" y="1536192"/>
            <a:ext cx="548640" cy="548640"/>
          </a:xfrm>
          <a:prstGeom prst="ellipse">
            <a:avLst/>
          </a:prstGeom>
          <a:solidFill>
            <a:srgbClr val="EAF5F6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/home/claude/assets/fla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446" y="1678838"/>
            <a:ext cx="263347" cy="263347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371600" y="1536192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З лекції 1 ми знаємо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685800" y="2148840"/>
            <a:ext cx="36118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Чотири ознаки цифрового продукту</a:t>
            </a:r>
            <a:endParaRPr lang="en-US" sz="115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Погляд бізнесу-покупця, а не виробника</a:t>
            </a:r>
            <a:endParaRPr lang="en-US" sz="115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Рамку JTBD: продукт «наймають на роботу»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4663440" y="1371600"/>
            <a:ext cx="4023360" cy="1828800"/>
          </a:xfrm>
          <a:prstGeom prst="roundRect">
            <a:avLst>
              <a:gd name="adj" fmla="val 3500"/>
            </a:avLst>
          </a:prstGeom>
          <a:solidFill>
            <a:srgbClr val="E7F6F1"/>
          </a:solidFill>
          <a:ln w="12700">
            <a:solidFill>
              <a:srgbClr val="D7E6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4892040" y="1536192"/>
            <a:ext cx="548640" cy="54864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1" descr="/home/claude/assets/diagra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4686" y="1678838"/>
            <a:ext cx="263347" cy="263347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577840" y="1536192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Сьогодні додаємо</a:t>
            </a:r>
            <a:endParaRPr lang="en-US" sz="1500" dirty="0"/>
          </a:p>
        </p:txBody>
      </p:sp>
      <p:sp>
        <p:nvSpPr>
          <p:cNvPr id="13" name="Text 9"/>
          <p:cNvSpPr/>
          <p:nvPr/>
        </p:nvSpPr>
        <p:spPr>
          <a:xfrm>
            <a:off x="4892040" y="2148840"/>
            <a:ext cx="36118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класичних типів + 4 нові категорії AI-ери</a:t>
            </a:r>
            <a:endParaRPr lang="en-US" sz="115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П'ять властивостей як чекліст покупця</a:t>
            </a:r>
            <a:endParaRPr lang="en-US" sz="115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Профіль продукту — інструмент для ПЗ3–ПЗ4</a:t>
            </a:r>
            <a:endParaRPr lang="en-US" sz="1150" dirty="0"/>
          </a:p>
        </p:txBody>
      </p:sp>
      <p:sp>
        <p:nvSpPr>
          <p:cNvPr id="14" name="Shape 10"/>
          <p:cNvSpPr/>
          <p:nvPr/>
        </p:nvSpPr>
        <p:spPr>
          <a:xfrm>
            <a:off x="457200" y="3429000"/>
            <a:ext cx="8229600" cy="1280160"/>
          </a:xfrm>
          <a:prstGeom prst="roundRect">
            <a:avLst>
              <a:gd name="adj" fmla="val 5000"/>
            </a:avLst>
          </a:prstGeom>
          <a:solidFill>
            <a:srgbClr val="EAF5F6"/>
          </a:solidFill>
          <a:ln w="12700">
            <a:solidFill>
              <a:srgbClr val="D7E6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1"/>
          <p:cNvSpPr/>
          <p:nvPr/>
        </p:nvSpPr>
        <p:spPr>
          <a:xfrm>
            <a:off x="685800" y="3657600"/>
            <a:ext cx="822960" cy="82296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6" name="Image 2" descr="/home/claude/assets/idea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9770" y="3871570"/>
            <a:ext cx="395021" cy="395021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691640" y="3547872"/>
            <a:ext cx="6766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Чому це критично для маркетолога: </a:t>
            </a:r>
            <a:r>
              <a:rPr lang="en-US" sz="120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тип продукту визначає, як його продають і купують. Ви не зможете скласти ціннісну пропозицію SaaS, платформи чи AI-агента, не розуміючи, за що насправді платить покупець кожного типу — і чого він боїться. AI-хвиля за три роки додала до карти цілі нові материки.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A7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СТРУКТУРА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12064"/>
            <a:ext cx="8321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 err="1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План</a:t>
            </a:r>
            <a:r>
              <a:rPr lang="en-US" sz="280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800" b="1" dirty="0" err="1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лекції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325880"/>
            <a:ext cx="6858000" cy="548640"/>
          </a:xfrm>
          <a:prstGeom prst="roundRect">
            <a:avLst>
              <a:gd name="adj" fmla="val 11667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621792" y="1417320"/>
            <a:ext cx="365760" cy="365760"/>
          </a:xfrm>
          <a:prstGeom prst="ellipse">
            <a:avLst/>
          </a:prstGeom>
          <a:solidFill>
            <a:srgbClr val="0A7E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621792" y="14173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143000" y="1325880"/>
            <a:ext cx="5212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Класична типологія: ПЗ, контент, платформи, дані як продукт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457200" y="1984248"/>
            <a:ext cx="6858000" cy="548640"/>
          </a:xfrm>
          <a:prstGeom prst="roundRect">
            <a:avLst>
              <a:gd name="adj" fmla="val 11667"/>
            </a:avLst>
          </a:prstGeom>
          <a:solidFill>
            <a:srgbClr val="F4FAFA"/>
          </a:solidFill>
          <a:ln w="12700">
            <a:solidFill>
              <a:srgbClr val="D7E6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621792" y="2075688"/>
            <a:ext cx="365760" cy="365760"/>
          </a:xfrm>
          <a:prstGeom prst="ellipse">
            <a:avLst/>
          </a:prstGeom>
          <a:solidFill>
            <a:srgbClr val="0A7E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621792" y="207568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143000" y="1984248"/>
            <a:ext cx="5212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Нові категорії AI-ери: copilot, GenAI, AI-агенти, вертикальний AI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457200" y="2642616"/>
            <a:ext cx="6858000" cy="548640"/>
          </a:xfrm>
          <a:prstGeom prst="roundRect">
            <a:avLst>
              <a:gd name="adj" fmla="val 11667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621792" y="2734056"/>
            <a:ext cx="365760" cy="365760"/>
          </a:xfrm>
          <a:prstGeom prst="ellipse">
            <a:avLst/>
          </a:prstGeom>
          <a:solidFill>
            <a:srgbClr val="0A7E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621792" y="273405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143000" y="2642616"/>
            <a:ext cx="5212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Властивості цифрових продуктів. Відмінності B2B та B2C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457200" y="3300984"/>
            <a:ext cx="6858000" cy="548640"/>
          </a:xfrm>
          <a:prstGeom prst="roundRect">
            <a:avLst>
              <a:gd name="adj" fmla="val 11667"/>
            </a:avLst>
          </a:prstGeom>
          <a:solidFill>
            <a:srgbClr val="F4FAFA"/>
          </a:solidFill>
          <a:ln w="12700">
            <a:solidFill>
              <a:srgbClr val="D7E6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621792" y="3392424"/>
            <a:ext cx="365760" cy="365760"/>
          </a:xfrm>
          <a:prstGeom prst="ellipse">
            <a:avLst/>
          </a:prstGeom>
          <a:solidFill>
            <a:srgbClr val="0A7E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621792" y="339242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143000" y="3300984"/>
            <a:ext cx="5212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Типологія за завданням: Jobs-to-be-Done і профіль продукту</a:t>
            </a:r>
            <a:endParaRPr lang="en-US" sz="1250" dirty="0"/>
          </a:p>
        </p:txBody>
      </p:sp>
      <p:sp>
        <p:nvSpPr>
          <p:cNvPr id="25" name="Shape 23"/>
          <p:cNvSpPr/>
          <p:nvPr/>
        </p:nvSpPr>
        <p:spPr>
          <a:xfrm>
            <a:off x="7818120" y="1554480"/>
            <a:ext cx="594360" cy="59436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Shape 25"/>
          <p:cNvSpPr/>
          <p:nvPr/>
        </p:nvSpPr>
        <p:spPr>
          <a:xfrm>
            <a:off x="457200" y="4069080"/>
            <a:ext cx="8229600" cy="713232"/>
          </a:xfrm>
          <a:prstGeom prst="roundRect">
            <a:avLst>
              <a:gd name="adj" fmla="val 8974"/>
            </a:avLst>
          </a:prstGeom>
          <a:solidFill>
            <a:srgbClr val="FDF3E7"/>
          </a:solidFill>
          <a:ln w="12700">
            <a:solidFill>
              <a:srgbClr val="D7E6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Shape 26"/>
          <p:cNvSpPr/>
          <p:nvPr/>
        </p:nvSpPr>
        <p:spPr>
          <a:xfrm>
            <a:off x="603504" y="4169664"/>
            <a:ext cx="512064" cy="512064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0" name="Image 1" descr="/home/claude/assets/boo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641" y="4302801"/>
            <a:ext cx="245791" cy="245791"/>
          </a:xfrm>
          <a:prstGeom prst="rect">
            <a:avLst/>
          </a:prstGeom>
        </p:spPr>
      </p:pic>
      <p:sp>
        <p:nvSpPr>
          <p:cNvPr id="31" name="Text 27"/>
          <p:cNvSpPr/>
          <p:nvPr/>
        </p:nvSpPr>
        <p:spPr>
          <a:xfrm>
            <a:off x="1234440" y="4114800"/>
            <a:ext cx="7360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uk-UA" sz="1050" b="1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Рекомендоване</a:t>
            </a:r>
            <a:r>
              <a:rPr lang="en-US" sz="1050" b="1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читання: </a:t>
            </a:r>
            <a:r>
              <a:rPr lang="en-US" sz="10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Grewal et al. How generative AI is shaping the future of marketing (JAMS, 2025) — типи GenAI-інструментів; Ransbotham et al. The Emerging Agentic Enterprise (MIT SMR &amp; BCG, 2025) — агенти проти асистентів.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AF5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280160" y="3108960"/>
            <a:ext cx="4023360" cy="4023360"/>
          </a:xfrm>
          <a:prstGeom prst="ellipse">
            <a:avLst/>
          </a:prstGeom>
          <a:solidFill>
            <a:srgbClr val="DFEFF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7406640" y="-1645920"/>
            <a:ext cx="3474720" cy="3474720"/>
          </a:xfrm>
          <a:prstGeom prst="ellipse">
            <a:avLst/>
          </a:prstGeom>
          <a:solidFill>
            <a:srgbClr val="DFEFF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685800" y="960120"/>
            <a:ext cx="1371600" cy="1371600"/>
          </a:xfrm>
          <a:prstGeom prst="ellipse">
            <a:avLst/>
          </a:prstGeom>
          <a:solidFill>
            <a:srgbClr val="0A7E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85800" y="96012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2377440" y="1078992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300" dirty="0">
                <a:solidFill>
                  <a:srgbClr val="0A7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ПИТАННЯ ЛЕКЦІЇ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2377440" y="1417320"/>
            <a:ext cx="61264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Класична типологія: ПЗ, контент, платформи, дані</a:t>
            </a:r>
            <a:endParaRPr lang="en-US" sz="3000" dirty="0"/>
          </a:p>
        </p:txBody>
      </p:sp>
      <p:sp>
        <p:nvSpPr>
          <p:cNvPr id="10" name="Shape 8"/>
          <p:cNvSpPr/>
          <p:nvPr/>
        </p:nvSpPr>
        <p:spPr>
          <a:xfrm>
            <a:off x="7223760" y="3291840"/>
            <a:ext cx="1188720" cy="118872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0" descr="/home/claude/assets/cube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2827" y="3600907"/>
            <a:ext cx="570586" cy="57058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A7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ПИТАННЯ 1 · ТИП 1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12064"/>
            <a:ext cx="8321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Програмне забезпечення як продукт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2651760" cy="2880360"/>
          </a:xfrm>
          <a:prstGeom prst="roundRect">
            <a:avLst>
              <a:gd name="adj" fmla="val 2414"/>
            </a:avLst>
          </a:prstGeom>
          <a:solidFill>
            <a:srgbClr val="E7F6F1"/>
          </a:solidFill>
          <a:ln w="12700">
            <a:solidFill>
              <a:srgbClr val="D7E6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21792" y="1481328"/>
            <a:ext cx="2331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SaaS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621792" y="2011680"/>
            <a:ext cx="23317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Продукт у хмарі вендора, підписка, оновлення всім одночасно. Домінантна форма корпоративного ПЗ.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621792" y="2926080"/>
            <a:ext cx="23317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000" dirty="0">
                <a:solidFill>
                  <a:srgbClr val="0299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Мінімальний старт, швидкий запуск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C971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 Постійні платежі; дані — у вендора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3291840" y="1371600"/>
            <a:ext cx="2651760" cy="2880360"/>
          </a:xfrm>
          <a:prstGeom prst="roundRect">
            <a:avLst>
              <a:gd name="adj" fmla="val 2414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3456432" y="1481328"/>
            <a:ext cx="2331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Веб + мобільні застосунки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3456432" y="2011680"/>
            <a:ext cx="23317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Канали доставки того самого продукту; сучасний продукт мультиканальний.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3456432" y="2926080"/>
            <a:ext cx="23317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000" dirty="0">
                <a:solidFill>
                  <a:srgbClr val="0299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Для польових команд (продажі, логістика) мобільний клієнт критичний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C971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 Перевіряйте паритет функцій між каналами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6126480" y="1371600"/>
            <a:ext cx="2651760" cy="2880360"/>
          </a:xfrm>
          <a:prstGeom prst="roundRect">
            <a:avLst>
              <a:gd name="adj" fmla="val 2414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6291072" y="1481328"/>
            <a:ext cx="2331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Десктоп / on-premise</a:t>
            </a:r>
            <a:endParaRPr lang="en-US" sz="1550" dirty="0"/>
          </a:p>
        </p:txBody>
      </p:sp>
      <p:sp>
        <p:nvSpPr>
          <p:cNvPr id="14" name="Text 12"/>
          <p:cNvSpPr/>
          <p:nvPr/>
        </p:nvSpPr>
        <p:spPr>
          <a:xfrm>
            <a:off x="6291072" y="2011680"/>
            <a:ext cx="23317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Встановлюється на обладнанні клієнта. Здавалося архаїкою, але тримає нішу.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291072" y="2926080"/>
            <a:ext cx="23317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000" dirty="0">
                <a:solidFill>
                  <a:srgbClr val="0299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Контроль даних, робота офлайн, регуляторні вимоги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C971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 Вища вартість супроводу; гібрид = private cloud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457200" y="4434840"/>
            <a:ext cx="1417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Приклади SaaS: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1828800" y="4389120"/>
            <a:ext cx="1417320" cy="502920"/>
          </a:xfrm>
          <a:prstGeom prst="roundRect">
            <a:avLst>
              <a:gd name="adj" fmla="val 12727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1874520" y="4389120"/>
            <a:ext cx="1325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0A1E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salesforce</a:t>
            </a:r>
            <a:endParaRPr lang="en-US" sz="1400" dirty="0"/>
          </a:p>
        </p:txBody>
      </p:sp>
      <p:pic>
        <p:nvPicPr>
          <p:cNvPr id="19" name="Image 0" descr="/home/claude/assets/hubspo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432" y="4453128"/>
            <a:ext cx="384048" cy="384048"/>
          </a:xfrm>
          <a:prstGeom prst="rect">
            <a:avLst/>
          </a:prstGeom>
        </p:spPr>
      </p:pic>
      <p:sp>
        <p:nvSpPr>
          <p:cNvPr id="20" name="Text 17"/>
          <p:cNvSpPr/>
          <p:nvPr/>
        </p:nvSpPr>
        <p:spPr>
          <a:xfrm>
            <a:off x="3886200" y="4389120"/>
            <a:ext cx="914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HubSpot</a:t>
            </a:r>
            <a:endParaRPr lang="en-US" sz="1100" dirty="0"/>
          </a:p>
        </p:txBody>
      </p:sp>
      <p:pic>
        <p:nvPicPr>
          <p:cNvPr id="21" name="Image 1" descr="/home/claude/assets/notio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3480" y="4453128"/>
            <a:ext cx="384048" cy="384048"/>
          </a:xfrm>
          <a:prstGeom prst="rect">
            <a:avLst/>
          </a:prstGeom>
        </p:spPr>
      </p:pic>
      <p:sp>
        <p:nvSpPr>
          <p:cNvPr id="22" name="Text 18"/>
          <p:cNvSpPr/>
          <p:nvPr/>
        </p:nvSpPr>
        <p:spPr>
          <a:xfrm>
            <a:off x="5413248" y="4389120"/>
            <a:ext cx="777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Notion</a:t>
            </a:r>
            <a:endParaRPr lang="en-US" sz="1100" dirty="0"/>
          </a:p>
        </p:txBody>
      </p:sp>
      <p:sp>
        <p:nvSpPr>
          <p:cNvPr id="23" name="Text 19"/>
          <p:cNvSpPr/>
          <p:nvPr/>
        </p:nvSpPr>
        <p:spPr>
          <a:xfrm>
            <a:off x="6263640" y="4389120"/>
            <a:ext cx="2423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українські облікові та CRM-сервіси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A7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ПИТАННЯ 1 · ТИПИ 2 І 5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12064"/>
            <a:ext cx="8321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Цифровий контент · Вбудовані сервіси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4023360" cy="3291840"/>
          </a:xfrm>
          <a:prstGeom prst="roundRect">
            <a:avLst>
              <a:gd name="adj" fmla="val 1944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685800" y="1554480"/>
            <a:ext cx="566928" cy="566928"/>
          </a:xfrm>
          <a:prstGeom prst="ellipse">
            <a:avLst/>
          </a:prstGeom>
          <a:solidFill>
            <a:srgbClr val="EAF5F6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/home/claude/assets/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201" y="1701881"/>
            <a:ext cx="272125" cy="272125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417320" y="1572768"/>
            <a:ext cx="29260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Цифровий контент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685800" y="2240280"/>
            <a:ext cx="361188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Цінність — сам зміст: медіа, курси, дослідження, стокові матеріали, шаблони</a:t>
            </a:r>
            <a:endParaRPr lang="en-US" sz="115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Цінність споживається, а не «використовується як інструмент» — звідси інші моделі монетизації: підписка на каталог, разова покупка, реклама</a:t>
            </a:r>
            <a:endParaRPr lang="en-US" sz="115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Для бізнесу-покупця: навчання персоналу (корпоративні підписки) та дослідження ринку (галузеві звіти)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4663440" y="1371600"/>
            <a:ext cx="4023360" cy="3291840"/>
          </a:xfrm>
          <a:prstGeom prst="roundRect">
            <a:avLst>
              <a:gd name="adj" fmla="val 1944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4892040" y="1554480"/>
            <a:ext cx="566928" cy="566928"/>
          </a:xfrm>
          <a:prstGeom prst="ellipse">
            <a:avLst/>
          </a:prstGeom>
          <a:solidFill>
            <a:srgbClr val="EAF5F6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1" descr="/home/claude/assets/serv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9441" y="1701881"/>
            <a:ext cx="272125" cy="272125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623560" y="1517904"/>
            <a:ext cx="2971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Вбудовані сервіси та інфраструктура</a:t>
            </a:r>
            <a:endParaRPr lang="en-US" sz="1450" dirty="0"/>
          </a:p>
        </p:txBody>
      </p:sp>
      <p:sp>
        <p:nvSpPr>
          <p:cNvPr id="13" name="Text 9"/>
          <p:cNvSpPr/>
          <p:nvPr/>
        </p:nvSpPr>
        <p:spPr>
          <a:xfrm>
            <a:off x="4892040" y="2240280"/>
            <a:ext cx="361188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Купуються не для людей, а для систем: платіжні шлюзи, API верифікації, хмара, розсилки</a:t>
            </a:r>
            <a:endParaRPr lang="en-US" sz="110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Користувач їх «не бачить», але без них не працює ні сайт, ні застосунок</a:t>
            </a:r>
            <a:endParaRPr lang="en-US" sz="110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Критерії: надійність (SLA, аптайм), документація API, ціна за обсяг</a:t>
            </a:r>
            <a:endParaRPr lang="en-US" sz="110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Найстаріша категорія з usage-based ціноутворенням, яке тепер поширюється на весь ринок (→ лекція 3)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A7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ПИТАННЯ 1 · ТИП 3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66928"/>
            <a:ext cx="8321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Платформи та маркетплейси: цінність — з'єднання сторін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457200" y="1325880"/>
            <a:ext cx="5349240" cy="16002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85800" y="1444752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Подвійна роль бізнесу на платформі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685800" y="1828800"/>
            <a:ext cx="4937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Користувач інструментів платформи (кабінет, аналітика, реклама)</a:t>
            </a:r>
            <a:endParaRPr lang="en-US" sz="120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Учасник її ринку: платить комісію і підпорядковується правилам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6035040" y="1325880"/>
            <a:ext cx="2651760" cy="1600200"/>
          </a:xfrm>
          <a:prstGeom prst="roundRect">
            <a:avLst>
              <a:gd name="adj" fmla="val 4000"/>
            </a:avLst>
          </a:prstGeom>
          <a:solidFill>
            <a:srgbClr val="FBEDEB"/>
          </a:solidFill>
          <a:ln w="12700">
            <a:solidFill>
              <a:srgbClr val="D7E6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6199632" y="1463040"/>
            <a:ext cx="475488" cy="475488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9" name="Image 0" descr="/home/claude/assets/warni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3259" y="1586667"/>
            <a:ext cx="228234" cy="228234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6199632" y="196596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Специфічний ризик, якого немає в SaaS: </a:t>
            </a:r>
            <a:r>
              <a:rPr lang="en-US" sz="9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платформа може змінити правила — алгоритм, комісію, вимоги — і це вдарить сильніше за підняття ціни підписки.</a:t>
            </a:r>
            <a:endParaRPr lang="en-US" sz="950" dirty="0"/>
          </a:p>
        </p:txBody>
      </p:sp>
      <p:sp>
        <p:nvSpPr>
          <p:cNvPr id="11" name="Text 8"/>
          <p:cNvSpPr/>
          <p:nvPr/>
        </p:nvSpPr>
        <p:spPr>
          <a:xfrm>
            <a:off x="457200" y="3127248"/>
            <a:ext cx="1188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Приклади:</a:t>
            </a:r>
            <a:endParaRPr lang="en-US" sz="1150" dirty="0"/>
          </a:p>
        </p:txBody>
      </p:sp>
      <p:sp>
        <p:nvSpPr>
          <p:cNvPr id="12" name="Shape 9"/>
          <p:cNvSpPr/>
          <p:nvPr/>
        </p:nvSpPr>
        <p:spPr>
          <a:xfrm>
            <a:off x="457200" y="3520440"/>
            <a:ext cx="1920240" cy="105156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502920" y="3520440"/>
            <a:ext cx="18288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0A04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ROZETKA · Prom</a:t>
            </a:r>
            <a:endParaRPr lang="en-US" sz="1300" dirty="0"/>
          </a:p>
        </p:txBody>
      </p:sp>
      <p:sp>
        <p:nvSpPr>
          <p:cNvPr id="14" name="Text 11"/>
          <p:cNvSpPr/>
          <p:nvPr/>
        </p:nvSpPr>
        <p:spPr>
          <a:xfrm>
            <a:off x="457200" y="4590288"/>
            <a:ext cx="1920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e-commerce</a:t>
            </a:r>
            <a:endParaRPr lang="en-US" sz="950" dirty="0"/>
          </a:p>
        </p:txBody>
      </p:sp>
      <p:sp>
        <p:nvSpPr>
          <p:cNvPr id="15" name="Shape 12"/>
          <p:cNvSpPr/>
          <p:nvPr/>
        </p:nvSpPr>
        <p:spPr>
          <a:xfrm>
            <a:off x="2606040" y="3520440"/>
            <a:ext cx="1920240" cy="105156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16" name="Image 1" descr="/home/claude/assets/bookin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3786" y="3667658"/>
            <a:ext cx="504749" cy="504749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2651760" y="4261104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Booking</a:t>
            </a:r>
            <a:endParaRPr lang="en-US" sz="1000" dirty="0"/>
          </a:p>
        </p:txBody>
      </p:sp>
      <p:sp>
        <p:nvSpPr>
          <p:cNvPr id="18" name="Text 14"/>
          <p:cNvSpPr/>
          <p:nvPr/>
        </p:nvSpPr>
        <p:spPr>
          <a:xfrm>
            <a:off x="2606040" y="4590288"/>
            <a:ext cx="1920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готелі</a:t>
            </a:r>
            <a:endParaRPr lang="en-US" sz="950" dirty="0"/>
          </a:p>
        </p:txBody>
      </p:sp>
      <p:sp>
        <p:nvSpPr>
          <p:cNvPr id="19" name="Shape 15"/>
          <p:cNvSpPr/>
          <p:nvPr/>
        </p:nvSpPr>
        <p:spPr>
          <a:xfrm>
            <a:off x="4754880" y="3520440"/>
            <a:ext cx="1920240" cy="105156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20" name="Image 2" descr="/home/claude/assets/appstor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62626" y="3667658"/>
            <a:ext cx="504749" cy="504749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4800600" y="4261104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 Store</a:t>
            </a:r>
            <a:endParaRPr lang="en-US" sz="1000" dirty="0"/>
          </a:p>
        </p:txBody>
      </p:sp>
      <p:sp>
        <p:nvSpPr>
          <p:cNvPr id="22" name="Text 17"/>
          <p:cNvSpPr/>
          <p:nvPr/>
        </p:nvSpPr>
        <p:spPr>
          <a:xfrm>
            <a:off x="4754880" y="4590288"/>
            <a:ext cx="1920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розробники</a:t>
            </a:r>
            <a:endParaRPr lang="en-US" sz="950" dirty="0"/>
          </a:p>
        </p:txBody>
      </p:sp>
      <p:sp>
        <p:nvSpPr>
          <p:cNvPr id="23" name="Shape 18"/>
          <p:cNvSpPr/>
          <p:nvPr/>
        </p:nvSpPr>
        <p:spPr>
          <a:xfrm>
            <a:off x="6903720" y="3520440"/>
            <a:ext cx="1920240" cy="105156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24" name="Image 3" descr="/home/claude/assets/gplay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11466" y="3667658"/>
            <a:ext cx="504749" cy="504749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6949440" y="4261104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Google Play</a:t>
            </a:r>
            <a:endParaRPr lang="en-US" sz="1000" dirty="0"/>
          </a:p>
        </p:txBody>
      </p:sp>
      <p:sp>
        <p:nvSpPr>
          <p:cNvPr id="26" name="Text 20"/>
          <p:cNvSpPr/>
          <p:nvPr/>
        </p:nvSpPr>
        <p:spPr>
          <a:xfrm>
            <a:off x="6903720" y="4590288"/>
            <a:ext cx="1920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розробники</a:t>
            </a:r>
            <a:endParaRPr lang="en-US" sz="9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357952" y="261923"/>
            <a:ext cx="74720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A7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ПИТАННЯ 1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12064"/>
            <a:ext cx="8321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Коли платформа — ще й ваш конкурент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301752"/>
            <a:ext cx="777240" cy="274320"/>
          </a:xfrm>
          <a:prstGeom prst="roundRect">
            <a:avLst>
              <a:gd name="adj" fmla="val 50000"/>
            </a:avLst>
          </a:prstGeom>
          <a:solidFill>
            <a:srgbClr val="02997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457200" y="301752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kern="0" spc="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КЕЙС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1737360" cy="105156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502920" y="1371600"/>
            <a:ext cx="16459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111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amazon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457200" y="2487168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приватні марки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(Amazon Basics)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2423160" y="1371600"/>
            <a:ext cx="6263640" cy="1691640"/>
          </a:xfrm>
          <a:prstGeom prst="roundRect">
            <a:avLst>
              <a:gd name="adj" fmla="val 3784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2697480" y="1536192"/>
            <a:ext cx="58064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Платформа бачить усі дані продажів третіх сторін: що, за якою ціною, з якою маржею — і паралельно розвиває власні марки в найуспішніших категоріях</a:t>
            </a:r>
            <a:endParaRPr lang="en-US" sz="115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Єврокомісія відкривала антимонопольне провадження щодо непублічних даних продавців; справа завершилася юридично зобов'язальними обіцянками обмежити таке використання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457200" y="324612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Тристороння роль платформи для продавця: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457200" y="3639312"/>
            <a:ext cx="2651760" cy="1143000"/>
          </a:xfrm>
          <a:prstGeom prst="roundRect">
            <a:avLst>
              <a:gd name="adj" fmla="val 5600"/>
            </a:avLst>
          </a:prstGeom>
          <a:solidFill>
            <a:srgbClr val="F4FAFA"/>
          </a:solidFill>
          <a:ln w="12700">
            <a:solidFill>
              <a:srgbClr val="D7E6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585216" y="3794760"/>
            <a:ext cx="502920" cy="50292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4" name="Image 0" descr="/home/claude/assets/car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975" y="3925519"/>
            <a:ext cx="241402" cy="241402"/>
          </a:xfrm>
          <a:prstGeom prst="rect">
            <a:avLst/>
          </a:prstGeom>
        </p:spPr>
      </p:pic>
      <p:sp>
        <p:nvSpPr>
          <p:cNvPr id="15" name="Text 12"/>
          <p:cNvSpPr/>
          <p:nvPr/>
        </p:nvSpPr>
        <p:spPr>
          <a:xfrm>
            <a:off x="1207008" y="3703320"/>
            <a:ext cx="18288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Канал</a:t>
            </a:r>
            <a:endParaRPr lang="en-US" sz="1200" dirty="0"/>
          </a:p>
          <a:p>
            <a:pPr marL="0" indent="0">
              <a:buNone/>
            </a:pPr>
            <a:r>
              <a:rPr lang="en-US" sz="95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продажів і доступу до покупців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3291840" y="3639312"/>
            <a:ext cx="2651760" cy="1143000"/>
          </a:xfrm>
          <a:prstGeom prst="roundRect">
            <a:avLst>
              <a:gd name="adj" fmla="val 5600"/>
            </a:avLst>
          </a:prstGeom>
          <a:solidFill>
            <a:srgbClr val="F4FAFA"/>
          </a:solidFill>
          <a:ln w="12700">
            <a:solidFill>
              <a:srgbClr val="D7E6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4"/>
          <p:cNvSpPr/>
          <p:nvPr/>
        </p:nvSpPr>
        <p:spPr>
          <a:xfrm>
            <a:off x="3419856" y="3794760"/>
            <a:ext cx="502920" cy="50292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8" name="Image 1" descr="/home/claude/assets/serv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0615" y="3925519"/>
            <a:ext cx="241402" cy="241402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4041648" y="3703320"/>
            <a:ext cx="18288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Інфраструктура</a:t>
            </a:r>
            <a:endParaRPr lang="en-US" sz="1200" dirty="0"/>
          </a:p>
          <a:p>
            <a:pPr marL="0" indent="0">
              <a:buNone/>
            </a:pPr>
            <a:r>
              <a:rPr lang="en-US" sz="95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логістика, оплата, дані</a:t>
            </a:r>
            <a:endParaRPr lang="en-US" sz="1200" dirty="0"/>
          </a:p>
        </p:txBody>
      </p:sp>
      <p:sp>
        <p:nvSpPr>
          <p:cNvPr id="20" name="Shape 16"/>
          <p:cNvSpPr/>
          <p:nvPr/>
        </p:nvSpPr>
        <p:spPr>
          <a:xfrm>
            <a:off x="6126480" y="3639312"/>
            <a:ext cx="2651760" cy="1143000"/>
          </a:xfrm>
          <a:prstGeom prst="roundRect">
            <a:avLst>
              <a:gd name="adj" fmla="val 5600"/>
            </a:avLst>
          </a:prstGeom>
          <a:solidFill>
            <a:srgbClr val="FBEDEB"/>
          </a:solidFill>
          <a:ln w="12700">
            <a:solidFill>
              <a:srgbClr val="D7E6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7"/>
          <p:cNvSpPr/>
          <p:nvPr/>
        </p:nvSpPr>
        <p:spPr>
          <a:xfrm>
            <a:off x="6254496" y="3794760"/>
            <a:ext cx="502920" cy="50292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2" name="Image 2" descr="/home/claude/assets/ey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5255" y="3925519"/>
            <a:ext cx="241402" cy="241402"/>
          </a:xfrm>
          <a:prstGeom prst="rect">
            <a:avLst/>
          </a:prstGeom>
        </p:spPr>
      </p:pic>
      <p:sp>
        <p:nvSpPr>
          <p:cNvPr id="23" name="Text 18"/>
          <p:cNvSpPr/>
          <p:nvPr/>
        </p:nvSpPr>
        <p:spPr>
          <a:xfrm>
            <a:off x="6876288" y="3703320"/>
            <a:ext cx="18288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Конкурент</a:t>
            </a:r>
            <a:endParaRPr lang="en-US" sz="1200" dirty="0"/>
          </a:p>
          <a:p>
            <a:pPr marL="0" indent="0">
              <a:buNone/>
            </a:pPr>
            <a:r>
              <a:rPr lang="en-US" sz="95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бачить ваш успіх — і може скопіювати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362364" y="297180"/>
            <a:ext cx="727825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A7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ПИТАННЯ 1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12064"/>
            <a:ext cx="8321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Ціна правил платформи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301752"/>
            <a:ext cx="777240" cy="274320"/>
          </a:xfrm>
          <a:prstGeom prst="roundRect">
            <a:avLst>
              <a:gd name="adj" fmla="val 50000"/>
            </a:avLst>
          </a:prstGeom>
          <a:solidFill>
            <a:srgbClr val="02997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457200" y="301752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kern="0" spc="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КЕЙС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1737360" cy="1097280"/>
          </a:xfrm>
          <a:prstGeom prst="roundRect">
            <a:avLst>
              <a:gd name="adj" fmla="val 5833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7" name="Image 0" descr="/home/claude/assets/epicgame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560" y="1525219"/>
            <a:ext cx="548640" cy="54864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02920" y="2157984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Epic Games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457200" y="2578608"/>
            <a:ext cx="1737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проти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457200" y="2907792"/>
            <a:ext cx="1737360" cy="1097280"/>
          </a:xfrm>
          <a:prstGeom prst="roundRect">
            <a:avLst>
              <a:gd name="adj" fmla="val 5833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11" name="Image 1" descr="/home/claude/assets/appl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1560" y="3061411"/>
            <a:ext cx="548640" cy="54864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02920" y="3694176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Apple · App Store</a:t>
            </a:r>
            <a:endParaRPr lang="en-US" sz="1000" dirty="0"/>
          </a:p>
        </p:txBody>
      </p:sp>
      <p:sp>
        <p:nvSpPr>
          <p:cNvPr id="13" name="Shape 9"/>
          <p:cNvSpPr/>
          <p:nvPr/>
        </p:nvSpPr>
        <p:spPr>
          <a:xfrm>
            <a:off x="2423160" y="1371600"/>
            <a:ext cx="6263640" cy="2331720"/>
          </a:xfrm>
          <a:prstGeom prst="roundRect">
            <a:avLst>
              <a:gd name="adj" fmla="val 2745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Text 10"/>
          <p:cNvSpPr/>
          <p:nvPr/>
        </p:nvSpPr>
        <p:spPr>
          <a:xfrm>
            <a:off x="2697480" y="1554480"/>
            <a:ext cx="58064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2020: Epic свідомо порушує правила App Store — вбудовує оплату в обхід комісії Apple (до 30% з транзакції)</a:t>
            </a:r>
            <a:endParaRPr lang="en-US" sz="115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Apple миттєво видаляє Fortnite з магазину; Epic подає гучний позов</a:t>
            </a:r>
            <a:endParaRPr lang="en-US" sz="115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Багаторічна сага + регуляторний тиск (зокрема європейський Digital Markets Act) змушують Apple поступово послаблювати правила зовнішніх платежів</a:t>
            </a:r>
            <a:endParaRPr lang="en-US" sz="115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Ключовий факт: увесь цей час бізнес Epic на iOS фактично не існував — платформа може вимкнути учасника одним рішенням</a:t>
            </a:r>
            <a:endParaRPr lang="en-US" sz="1150" dirty="0"/>
          </a:p>
        </p:txBody>
      </p:sp>
      <p:sp>
        <p:nvSpPr>
          <p:cNvPr id="15" name="Shape 11"/>
          <p:cNvSpPr/>
          <p:nvPr/>
        </p:nvSpPr>
        <p:spPr>
          <a:xfrm>
            <a:off x="2423160" y="3840480"/>
            <a:ext cx="6263640" cy="914400"/>
          </a:xfrm>
          <a:prstGeom prst="roundRect">
            <a:avLst>
              <a:gd name="adj" fmla="val 7000"/>
            </a:avLst>
          </a:prstGeom>
          <a:solidFill>
            <a:srgbClr val="EAF5F6"/>
          </a:solidFill>
          <a:ln w="12700">
            <a:solidFill>
              <a:srgbClr val="D7E6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2"/>
          <p:cNvSpPr/>
          <p:nvPr/>
        </p:nvSpPr>
        <p:spPr>
          <a:xfrm>
            <a:off x="2560320" y="4023360"/>
            <a:ext cx="548640" cy="54864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7" name="Image 2" descr="/home/claude/assets/idea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02966" y="4166006"/>
            <a:ext cx="263347" cy="263347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3246120" y="3913632"/>
            <a:ext cx="53492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Для більшості компаній стратегія — не війна з платформою (це можуть одиниці масштабу Epic), а диверсифікація каналів і власна база клієнтських контактів, яку платформа не може відібрати.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293091" y="301752"/>
            <a:ext cx="757381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A7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ПИТАННЯ 1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12064"/>
            <a:ext cx="8321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Життя на чужій платформі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301752"/>
            <a:ext cx="777240" cy="274320"/>
          </a:xfrm>
          <a:prstGeom prst="roundRect">
            <a:avLst>
              <a:gd name="adj" fmla="val 50000"/>
            </a:avLst>
          </a:prstGeom>
          <a:solidFill>
            <a:srgbClr val="02997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457200" y="301752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kern="0" spc="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КЕЙС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1737360" cy="1143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7" name="Image 0" descr="/home/claude/assets/booki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0130" y="1531620"/>
            <a:ext cx="571500" cy="57150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02920" y="2203704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Booking.com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457200" y="2697480"/>
            <a:ext cx="1737360" cy="1051560"/>
          </a:xfrm>
          <a:prstGeom prst="roundRect">
            <a:avLst>
              <a:gd name="adj" fmla="val 6087"/>
            </a:avLst>
          </a:prstGeom>
          <a:solidFill>
            <a:srgbClr val="FDF3E7"/>
          </a:solidFill>
          <a:ln w="12700">
            <a:solidFill>
              <a:srgbClr val="D7E6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457200" y="2788920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C971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15–25%</a:t>
            </a:r>
            <a:endParaRPr lang="en-US" sz="2400" dirty="0"/>
          </a:p>
        </p:txBody>
      </p:sp>
      <p:sp>
        <p:nvSpPr>
          <p:cNvPr id="11" name="Text 8"/>
          <p:cNvSpPr/>
          <p:nvPr/>
        </p:nvSpPr>
        <p:spPr>
          <a:xfrm>
            <a:off x="548640" y="3246120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типова комісія з вартості броні</a:t>
            </a:r>
            <a:endParaRPr lang="en-US" sz="950" dirty="0"/>
          </a:p>
        </p:txBody>
      </p:sp>
      <p:sp>
        <p:nvSpPr>
          <p:cNvPr id="12" name="Shape 9"/>
          <p:cNvSpPr/>
          <p:nvPr/>
        </p:nvSpPr>
        <p:spPr>
          <a:xfrm>
            <a:off x="2423160" y="1371600"/>
            <a:ext cx="6263640" cy="2103120"/>
          </a:xfrm>
          <a:prstGeom prst="roundRect">
            <a:avLst>
              <a:gd name="adj" fmla="val 3043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2697480" y="1554480"/>
            <a:ext cx="580644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Для незалежного готелю Booking — водночас головний канал продажів і головна стаття витрат</a:t>
            </a:r>
            <a:endParaRPr lang="en-US" sz="115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Роками — суперечки про «паритет цін» (готель не міг ставити на своєму сайті дешевше); регулятори країн ЄС обмежували практику, DMA поставив найбільші платформи під спеціальний нагляд</a:t>
            </a:r>
            <a:endParaRPr lang="en-US" sz="115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Патерн готелів: платформа — для залучення нового гостя, повторні бронювання — у прямий канал (лояльність, «найкраща ціна на нашому сайті»)</a:t>
            </a:r>
            <a:endParaRPr lang="en-US" sz="1150" dirty="0"/>
          </a:p>
        </p:txBody>
      </p:sp>
      <p:sp>
        <p:nvSpPr>
          <p:cNvPr id="14" name="Shape 11"/>
          <p:cNvSpPr/>
          <p:nvPr/>
        </p:nvSpPr>
        <p:spPr>
          <a:xfrm>
            <a:off x="2423160" y="3639312"/>
            <a:ext cx="6263640" cy="1097280"/>
          </a:xfrm>
          <a:prstGeom prst="roundRect">
            <a:avLst>
              <a:gd name="adj" fmla="val 5833"/>
            </a:avLst>
          </a:prstGeom>
          <a:solidFill>
            <a:srgbClr val="EAF5F6"/>
          </a:solidFill>
          <a:ln w="12700">
            <a:solidFill>
              <a:srgbClr val="D7E6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2"/>
          <p:cNvSpPr/>
          <p:nvPr/>
        </p:nvSpPr>
        <p:spPr>
          <a:xfrm>
            <a:off x="2560320" y="3840480"/>
            <a:ext cx="566928" cy="566928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6" name="Image 1" descr="/home/claude/assets/hote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7721" y="3987881"/>
            <a:ext cx="272125" cy="272125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3291840" y="3730752"/>
            <a:ext cx="530352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B5E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Уроки: </a:t>
            </a:r>
            <a:r>
              <a:rPr lang="en-US" sz="110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«ціна» платформи = комісія + обмеження вашої комерційної свободи, і друге часто дорожче. «Платформа для знайомства, прямий канал для стосунків» — здорова стратегія малого бізнесу. Регуляторика платформ активно змінюється (→ тема 5).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A7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ПИТАННЯ 1 · ТИП 4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12064"/>
            <a:ext cx="8321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Дані як продукт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298448"/>
            <a:ext cx="8229600" cy="914400"/>
          </a:xfrm>
          <a:prstGeom prst="roundRect">
            <a:avLst>
              <a:gd name="adj" fmla="val 7000"/>
            </a:avLst>
          </a:prstGeom>
          <a:solidFill>
            <a:srgbClr val="EAF5F6"/>
          </a:solidFill>
          <a:ln w="12700">
            <a:solidFill>
              <a:srgbClr val="D7E6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58368" y="1371600"/>
            <a:ext cx="781812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B5E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Цінність — самі дані або доступ до них: </a:t>
            </a:r>
            <a:r>
              <a:rPr lang="en-US" sz="11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бази компаній і контактів, ринкова аналітика, скоринги, геодані, intent data. Питання при виборі: походження і законність збору (GDPR!), свіжість, покриття вашого сегмента, формат доставки (файл, API, інтеграція в CRM).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457200" y="2395728"/>
            <a:ext cx="777240" cy="274320"/>
          </a:xfrm>
          <a:prstGeom prst="roundRect">
            <a:avLst>
              <a:gd name="adj" fmla="val 50000"/>
            </a:avLst>
          </a:prstGeom>
          <a:solidFill>
            <a:srgbClr val="02997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457200" y="2395728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kern="0" spc="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КЕЙС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1371600" y="2368296"/>
            <a:ext cx="68580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Bloomberg Terminal: найдорожчий стілець у фінансах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57200" y="2834640"/>
            <a:ext cx="2377440" cy="182880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548640" y="2999232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A7E8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$25–30 тис.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621792" y="3493008"/>
            <a:ext cx="2057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 рік за одне робоче місце — і сотні тисяч фінансистів платять десятиліттями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3063240" y="2834640"/>
            <a:ext cx="5623560" cy="182880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3291840" y="2944368"/>
            <a:ext cx="5212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Що купується насправді (не софт — інтерфейс легендарно архаїчний):</a:t>
            </a:r>
            <a:endParaRPr lang="en-US" sz="1150" dirty="0"/>
          </a:p>
        </p:txBody>
      </p:sp>
      <p:sp>
        <p:nvSpPr>
          <p:cNvPr id="14" name="Text 12"/>
          <p:cNvSpPr/>
          <p:nvPr/>
        </p:nvSpPr>
        <p:spPr>
          <a:xfrm>
            <a:off x="3291840" y="3310128"/>
            <a:ext cx="52120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Швидкість і повнота даних + довіра до їх якості</a:t>
            </a:r>
            <a:endParaRPr lang="en-US" sz="105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Мережа: месенджер термінала — галузевий стандарт спілкування трейдерів; відмова = випадіння з професійної мережі</a:t>
            </a:r>
            <a:endParaRPr lang="en-US" sz="105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Ціна може на порядки перевищувати «аналоги», якщо продукт закриває роботу, за яку клієнт отримує кратно більше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A7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ПИТАННЯ 1 · ТИП 6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12064"/>
            <a:ext cx="8321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No-code / low-code: третій шлях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325880"/>
            <a:ext cx="8229600" cy="868680"/>
          </a:xfrm>
          <a:prstGeom prst="roundRect">
            <a:avLst>
              <a:gd name="adj" fmla="val 7368"/>
            </a:avLst>
          </a:prstGeom>
          <a:solidFill>
            <a:srgbClr val="EAF5F6"/>
          </a:solidFill>
          <a:ln w="12700">
            <a:solidFill>
              <a:srgbClr val="D7E6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58368" y="1389888"/>
            <a:ext cx="78181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B5E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Створення застосунків, автоматизацій і сайтів без коду: </a:t>
            </a:r>
            <a:r>
              <a:rPr lang="en-US" sz="110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конструктори (Tilda), бази-застосунки (Airtable), автоматизатори (Zapier, Make). Між «купити готове» і «замовити розробку» — у лекції 5 стане опцією compose. Ризики: межі масштабування, залежність від кількох платформ, «тіньова розробка» поза ІТ.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457200" y="2395728"/>
            <a:ext cx="777240" cy="274320"/>
          </a:xfrm>
          <a:prstGeom prst="roundRect">
            <a:avLst>
              <a:gd name="adj" fmla="val 50000"/>
            </a:avLst>
          </a:prstGeom>
          <a:solidFill>
            <a:srgbClr val="02997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457200" y="2395728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kern="0" spc="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КЕЙС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1371600" y="2368296"/>
            <a:ext cx="5486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Zapier: клей цифрової економіки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57200" y="2816352"/>
            <a:ext cx="1737360" cy="105156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10" name="Image 0" descr="/home/claude/assets/zapi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3506" y="2963570"/>
            <a:ext cx="504749" cy="504749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502920" y="3557016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Zapier</a:t>
            </a:r>
            <a:endParaRPr lang="en-US" sz="1000" dirty="0"/>
          </a:p>
        </p:txBody>
      </p:sp>
      <p:pic>
        <p:nvPicPr>
          <p:cNvPr id="12" name="Image 1" descr="/home/claude/assets/airtabl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368" y="4041648"/>
            <a:ext cx="365760" cy="365760"/>
          </a:xfrm>
          <a:prstGeom prst="rect">
            <a:avLst/>
          </a:prstGeom>
        </p:spPr>
      </p:pic>
      <p:pic>
        <p:nvPicPr>
          <p:cNvPr id="13" name="Image 2" descr="/home/claude/assets/mak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70432" y="4041648"/>
            <a:ext cx="365760" cy="36576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457200" y="4462272"/>
            <a:ext cx="17373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Airtable · Make</a:t>
            </a:r>
            <a:endParaRPr lang="en-US" sz="900" dirty="0"/>
          </a:p>
        </p:txBody>
      </p:sp>
      <p:sp>
        <p:nvSpPr>
          <p:cNvPr id="15" name="Shape 10"/>
          <p:cNvSpPr/>
          <p:nvPr/>
        </p:nvSpPr>
        <p:spPr>
          <a:xfrm>
            <a:off x="2423160" y="2816352"/>
            <a:ext cx="6263640" cy="105156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Text 11"/>
          <p:cNvSpPr/>
          <p:nvPr/>
        </p:nvSpPr>
        <p:spPr>
          <a:xfrm>
            <a:off x="2651760" y="2889504"/>
            <a:ext cx="5852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Нічого «власного» не робить — з'єднує тисячі продуктів: «нова відповідь у формі → створи угоду в CRM → повідом команду». Виріс без великих венчурних раундів до сотень мільйонів доходу, бо влучив у масову «роботу»: малий бізнес не може дозволити інтеграційну розробку, а ручне перенесення даних з'їдає години щодня.</a:t>
            </a:r>
            <a:endParaRPr lang="en-US" sz="1050" dirty="0"/>
          </a:p>
        </p:txBody>
      </p:sp>
      <p:sp>
        <p:nvSpPr>
          <p:cNvPr id="17" name="Shape 12"/>
          <p:cNvSpPr/>
          <p:nvPr/>
        </p:nvSpPr>
        <p:spPr>
          <a:xfrm>
            <a:off x="2423160" y="3977640"/>
            <a:ext cx="6263640" cy="822960"/>
          </a:xfrm>
          <a:prstGeom prst="roundRect">
            <a:avLst>
              <a:gd name="adj" fmla="val 7778"/>
            </a:avLst>
          </a:prstGeom>
          <a:solidFill>
            <a:srgbClr val="F4FAFA"/>
          </a:solidFill>
          <a:ln w="12700">
            <a:solidFill>
              <a:srgbClr val="D7E6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3"/>
          <p:cNvSpPr/>
          <p:nvPr/>
        </p:nvSpPr>
        <p:spPr>
          <a:xfrm>
            <a:off x="2560320" y="4114800"/>
            <a:ext cx="530352" cy="530352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9" name="Image 3" descr="/home/claude/assets/vo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98212" y="4252692"/>
            <a:ext cx="254569" cy="254569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3218688" y="4041648"/>
            <a:ext cx="53949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B5E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Zapier — це ПЗ, платформа чи інфраструктура?  </a:t>
            </a:r>
            <a:r>
              <a:rPr lang="en-US" sz="1000" i="1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Продуктивна відповідь: за формою — SaaS, за роллю в портфелі — інфраструктура інтеграцій. Класифікація за роллю часто корисніша.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A7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ПИТАННЯ 1 · ПІДСУМОК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12064"/>
            <a:ext cx="8321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Зведена карта класичних типів</a:t>
            </a:r>
            <a:endParaRPr lang="en-US" sz="28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371600"/>
          <a:ext cx="8229600" cy="3328416"/>
        </p:xfrm>
        <a:graphic>
          <a:graphicData uri="http://schemas.openxmlformats.org/drawingml/2006/table">
            <a:tbl>
              <a:tblPr/>
              <a:tblGrid>
                <a:gridCol w="1691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65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603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54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Тип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7E8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Що є цінністю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7E8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Типова модель оплати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7E8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Головний ризик покупця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7E8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73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SaaS / ПЗ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73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Функціональність як інструмент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73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Підписка per-seat / тарифи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73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Lock-in даних; зростання цін; зміни продукту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73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Цифровий контент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73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Сам зміст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73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Підписка на каталог; разова покупка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73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Актуальність; ліцензійні межі використання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73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Платформа / маркетплейс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73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Доступ до іншої сторони ринку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73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Комісія з транзакцій; плата за просування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73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Односторонні зміни правил; алгоритмічна видача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73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Дані як продукт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73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Самі дані / доступ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73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Підписка; за запит / обсяг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73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Законність походження; свіжість; релевантність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73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Вбудовані сервіси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73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Функція для ваших систем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73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Usage-based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73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Надійність (SLA); каскадні відмови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73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No-code / low-code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73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Здатність збирати власні рішення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73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Підписка + ліміти операцій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73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Межі масштабування; тіньова розробка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457200" y="4736592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i="1" dirty="0">
                <a:solidFill>
                  <a:srgbClr val="0B5E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Тип продукту визначає, які питання ставити вендору, які критерії застосовувати і які ризики перевіряти.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AF5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280160" y="3108960"/>
            <a:ext cx="4023360" cy="4023360"/>
          </a:xfrm>
          <a:prstGeom prst="ellipse">
            <a:avLst/>
          </a:prstGeom>
          <a:solidFill>
            <a:srgbClr val="DFEFF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7406640" y="-1645920"/>
            <a:ext cx="3474720" cy="3474720"/>
          </a:xfrm>
          <a:prstGeom prst="ellipse">
            <a:avLst/>
          </a:prstGeom>
          <a:solidFill>
            <a:srgbClr val="DFEFF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685800" y="960120"/>
            <a:ext cx="1371600" cy="1371600"/>
          </a:xfrm>
          <a:prstGeom prst="ellipse">
            <a:avLst/>
          </a:prstGeom>
          <a:solidFill>
            <a:srgbClr val="0A7E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85800" y="96012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2377440" y="1078992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300" dirty="0">
                <a:solidFill>
                  <a:srgbClr val="0A7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ПИТАННЯ ЛЕКЦІЇ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2377440" y="1417320"/>
            <a:ext cx="61264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Нові категорії AI-ери: copilot, GenAI, агенти, вертикальний AI</a:t>
            </a:r>
            <a:endParaRPr lang="en-US" sz="3000" dirty="0"/>
          </a:p>
        </p:txBody>
      </p:sp>
      <p:sp>
        <p:nvSpPr>
          <p:cNvPr id="10" name="Shape 8"/>
          <p:cNvSpPr/>
          <p:nvPr/>
        </p:nvSpPr>
        <p:spPr>
          <a:xfrm>
            <a:off x="7223760" y="3291840"/>
            <a:ext cx="1188720" cy="118872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0" descr="/home/claude/assets/robo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2827" y="3600907"/>
            <a:ext cx="570586" cy="570586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A7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ПИТАННЯ 2 · ІНФОГРАФІКА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66928"/>
            <a:ext cx="8321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Чотири категорії за зростанням автономності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640080" y="4224528"/>
            <a:ext cx="7863840" cy="0"/>
          </a:xfrm>
          <a:prstGeom prst="line">
            <a:avLst/>
          </a:prstGeom>
          <a:noFill/>
          <a:ln w="31750">
            <a:solidFill>
              <a:srgbClr val="0A7E8C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949440" y="4315968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i="1" dirty="0">
                <a:solidFill>
                  <a:srgbClr val="0A7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автономність →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457200" y="1417320"/>
            <a:ext cx="1975104" cy="2606040"/>
          </a:xfrm>
          <a:prstGeom prst="roundRect">
            <a:avLst>
              <a:gd name="adj" fmla="val 3241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566928" y="1536192"/>
            <a:ext cx="365760" cy="365760"/>
          </a:xfrm>
          <a:prstGeom prst="ellipse">
            <a:avLst/>
          </a:prstGeom>
          <a:solidFill>
            <a:srgbClr val="0A7E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566928" y="153619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1024128" y="1499616"/>
            <a:ext cx="1325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Copilot-функція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585216" y="2286000"/>
            <a:ext cx="17373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Асистент усередині звичного продукту: підказує в межах дії людини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585216" y="338328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i="1" dirty="0">
                <a:solidFill>
                  <a:srgbClr val="0B5E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M365 Copilot, GitHub Copilot</a:t>
            </a:r>
            <a:endParaRPr lang="en-US" sz="950" dirty="0"/>
          </a:p>
        </p:txBody>
      </p:sp>
      <p:sp>
        <p:nvSpPr>
          <p:cNvPr id="12" name="Shape 10"/>
          <p:cNvSpPr/>
          <p:nvPr/>
        </p:nvSpPr>
        <p:spPr>
          <a:xfrm>
            <a:off x="1353312" y="4142232"/>
            <a:ext cx="182880" cy="182880"/>
          </a:xfrm>
          <a:prstGeom prst="ellipse">
            <a:avLst/>
          </a:prstGeom>
          <a:solidFill>
            <a:srgbClr val="0A7E8C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2578608" y="1417320"/>
            <a:ext cx="1975104" cy="2606040"/>
          </a:xfrm>
          <a:prstGeom prst="roundRect">
            <a:avLst>
              <a:gd name="adj" fmla="val 3241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2688336" y="1536192"/>
            <a:ext cx="365760" cy="365760"/>
          </a:xfrm>
          <a:prstGeom prst="ellipse">
            <a:avLst/>
          </a:prstGeom>
          <a:solidFill>
            <a:srgbClr val="0A7E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2688336" y="153619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3145536" y="1499616"/>
            <a:ext cx="1325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GenAI-продукт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2706624" y="2286000"/>
            <a:ext cx="17373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Ядро — генеративна модель: чат-боти, генератори, транскрибація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2706624" y="338328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i="1" dirty="0">
                <a:solidFill>
                  <a:srgbClr val="0B5E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Універсальні асистенти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3474720" y="4142232"/>
            <a:ext cx="182880" cy="182880"/>
          </a:xfrm>
          <a:prstGeom prst="ellipse">
            <a:avLst/>
          </a:prstGeom>
          <a:solidFill>
            <a:srgbClr val="0A7E8C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4700016" y="1417320"/>
            <a:ext cx="1975104" cy="2606040"/>
          </a:xfrm>
          <a:prstGeom prst="roundRect">
            <a:avLst>
              <a:gd name="adj" fmla="val 3241"/>
            </a:avLst>
          </a:prstGeom>
          <a:solidFill>
            <a:srgbClr val="E7F6F1"/>
          </a:solidFill>
          <a:ln w="12700">
            <a:solidFill>
              <a:srgbClr val="D7E6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4809744" y="1536192"/>
            <a:ext cx="365760" cy="365760"/>
          </a:xfrm>
          <a:prstGeom prst="ellipse">
            <a:avLst/>
          </a:prstGeom>
          <a:solidFill>
            <a:srgbClr val="0A7E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4809744" y="153619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5266944" y="1499616"/>
            <a:ext cx="1325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AI-агент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4828032" y="2286000"/>
            <a:ext cx="17373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Сам ініціює та виконує ланцюжки кроків із інструментами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4828032" y="338328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i="1" dirty="0">
                <a:solidFill>
                  <a:srgbClr val="0B5E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Agentforce</a:t>
            </a:r>
            <a:endParaRPr lang="en-US" sz="950" dirty="0"/>
          </a:p>
        </p:txBody>
      </p:sp>
      <p:sp>
        <p:nvSpPr>
          <p:cNvPr id="26" name="Shape 24"/>
          <p:cNvSpPr/>
          <p:nvPr/>
        </p:nvSpPr>
        <p:spPr>
          <a:xfrm>
            <a:off x="5596128" y="4142232"/>
            <a:ext cx="182880" cy="182880"/>
          </a:xfrm>
          <a:prstGeom prst="ellipse">
            <a:avLst/>
          </a:prstGeom>
          <a:solidFill>
            <a:srgbClr val="0A7E8C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Shape 25"/>
          <p:cNvSpPr/>
          <p:nvPr/>
        </p:nvSpPr>
        <p:spPr>
          <a:xfrm>
            <a:off x="6821424" y="1417320"/>
            <a:ext cx="1975104" cy="2606040"/>
          </a:xfrm>
          <a:prstGeom prst="roundRect">
            <a:avLst>
              <a:gd name="adj" fmla="val 3241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8" name="Shape 26"/>
          <p:cNvSpPr/>
          <p:nvPr/>
        </p:nvSpPr>
        <p:spPr>
          <a:xfrm>
            <a:off x="6931152" y="1536192"/>
            <a:ext cx="365760" cy="365760"/>
          </a:xfrm>
          <a:prstGeom prst="ellipse">
            <a:avLst/>
          </a:prstGeom>
          <a:solidFill>
            <a:srgbClr val="0A7E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6931152" y="153619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500" dirty="0"/>
          </a:p>
        </p:txBody>
      </p:sp>
      <p:sp>
        <p:nvSpPr>
          <p:cNvPr id="30" name="Text 28"/>
          <p:cNvSpPr/>
          <p:nvPr/>
        </p:nvSpPr>
        <p:spPr>
          <a:xfrm>
            <a:off x="7388352" y="1499616"/>
            <a:ext cx="1325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Вертикальний AI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6949440" y="2286000"/>
            <a:ext cx="17373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Під конкретну галузь: дані, регуляторика, інтеграції</a:t>
            </a:r>
            <a:endParaRPr lang="en-US" sz="1000" dirty="0"/>
          </a:p>
        </p:txBody>
      </p:sp>
      <p:sp>
        <p:nvSpPr>
          <p:cNvPr id="32" name="Text 30"/>
          <p:cNvSpPr/>
          <p:nvPr/>
        </p:nvSpPr>
        <p:spPr>
          <a:xfrm>
            <a:off x="6949440" y="338328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i="1" dirty="0">
                <a:solidFill>
                  <a:srgbClr val="0B5E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Harvey (юристи)</a:t>
            </a:r>
            <a:endParaRPr lang="en-US" sz="950" dirty="0"/>
          </a:p>
        </p:txBody>
      </p:sp>
      <p:sp>
        <p:nvSpPr>
          <p:cNvPr id="33" name="Shape 31"/>
          <p:cNvSpPr/>
          <p:nvPr/>
        </p:nvSpPr>
        <p:spPr>
          <a:xfrm>
            <a:off x="7717536" y="4142232"/>
            <a:ext cx="182880" cy="182880"/>
          </a:xfrm>
          <a:prstGeom prst="ellipse">
            <a:avLst/>
          </a:prstGeom>
          <a:solidFill>
            <a:srgbClr val="0A7E8C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Shape 32"/>
          <p:cNvSpPr/>
          <p:nvPr/>
        </p:nvSpPr>
        <p:spPr>
          <a:xfrm>
            <a:off x="457200" y="4553712"/>
            <a:ext cx="8229600" cy="384048"/>
          </a:xfrm>
          <a:prstGeom prst="roundRect">
            <a:avLst>
              <a:gd name="adj" fmla="val 16667"/>
            </a:avLst>
          </a:prstGeom>
          <a:solidFill>
            <a:srgbClr val="EAF5F6"/>
          </a:solidFill>
          <a:ln w="12700">
            <a:solidFill>
              <a:srgbClr val="D7E6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Text 33"/>
          <p:cNvSpPr/>
          <p:nvPr/>
        </p:nvSpPr>
        <p:spPr>
          <a:xfrm>
            <a:off x="621792" y="4572000"/>
            <a:ext cx="7909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0B5E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Вертикальний AI — це зазвичай copilot або агент у вузькій ніші: вісь автономності застосовується і до нього.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A7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ПИТАННЯ 2 · КАТЕГОРІЯ 1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66928"/>
            <a:ext cx="8321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Copilot-функції всередині традиційних продуктів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457200" y="1298448"/>
            <a:ext cx="8229600" cy="868680"/>
          </a:xfrm>
          <a:prstGeom prst="roundRect">
            <a:avLst>
              <a:gd name="adj" fmla="val 7368"/>
            </a:avLst>
          </a:prstGeom>
          <a:solidFill>
            <a:srgbClr val="EAF5F6"/>
          </a:solidFill>
          <a:ln w="12700">
            <a:solidFill>
              <a:srgbClr val="D7E6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58368" y="1371600"/>
            <a:ext cx="78181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B5E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Найпоширеніша форма зустрічі бізнесу з AI: </a:t>
            </a:r>
            <a:r>
              <a:rPr lang="en-US" sz="11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звичний продукт отримує вбудованого асистента — підсумувати лист, згенерувати чернетку, пояснити формулу. Питання покупця: скільки коштує додатково, чи реально використовується (ризик «полички»), куди йдуть дані компанії.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457200" y="2395728"/>
            <a:ext cx="777240" cy="274320"/>
          </a:xfrm>
          <a:prstGeom prst="roundRect">
            <a:avLst>
              <a:gd name="adj" fmla="val 50000"/>
            </a:avLst>
          </a:prstGeom>
          <a:solidFill>
            <a:srgbClr val="02997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457200" y="2395728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kern="0" spc="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КЕЙС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1371600" y="2368296"/>
            <a:ext cx="6949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GitHub Copilot: перший масовий copilot і його економіка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57200" y="2834640"/>
            <a:ext cx="1737360" cy="1234440"/>
          </a:xfrm>
          <a:prstGeom prst="roundRect">
            <a:avLst>
              <a:gd name="adj" fmla="val 5185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10" name="Image 0" descr="/home/claude/assets/ghcopilo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7270" y="3007462"/>
            <a:ext cx="617220" cy="617220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502920" y="3758184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GitHub Copilot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2423160" y="2834640"/>
            <a:ext cx="6263640" cy="1234440"/>
          </a:xfrm>
          <a:prstGeom prst="roundRect">
            <a:avLst>
              <a:gd name="adj" fmla="val 5185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2697480" y="2971800"/>
            <a:ext cx="58064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Перший copilot із мільйонами платних користувачів: $10–19/міс за автодоповнення коду — і категорія довела життєздатність</a:t>
            </a:r>
            <a:endParaRPr lang="en-US" sz="110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Зворотний бік: медіа повідомляли, що на старті обчислення для активних користувачів коштували більше за підписку — продукт був збитковим на кожному активному користувачі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457200" y="4224528"/>
            <a:ext cx="8229600" cy="566928"/>
          </a:xfrm>
          <a:prstGeom prst="roundRect">
            <a:avLst>
              <a:gd name="adj" fmla="val 11290"/>
            </a:avLst>
          </a:prstGeom>
          <a:solidFill>
            <a:srgbClr val="FDF3E7"/>
          </a:solidFill>
          <a:ln w="12700">
            <a:solidFill>
              <a:srgbClr val="D7E6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640080" y="4251960"/>
            <a:ext cx="78638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971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 AI-продуктах граничні витрати ненульові: вендор або підніме ціну, або обмежить використання, або перейде на usage-модель. Закладайте це в </a:t>
            </a:r>
            <a:r>
              <a:rPr lang="en-US" sz="1100" b="1" dirty="0" err="1">
                <a:solidFill>
                  <a:srgbClr val="C971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довгострокові</a:t>
            </a:r>
            <a:r>
              <a:rPr lang="en-US" sz="1100" b="1" dirty="0">
                <a:solidFill>
                  <a:srgbClr val="C971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00" b="1" dirty="0" err="1">
                <a:solidFill>
                  <a:srgbClr val="C971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розрахунки</a:t>
            </a:r>
            <a:r>
              <a:rPr lang="en-US" sz="1100" b="1" dirty="0">
                <a:solidFill>
                  <a:srgbClr val="C971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325880" y="324612"/>
            <a:ext cx="7452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A7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ПИТАННЯ 2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12064"/>
            <a:ext cx="8321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Доплата $30 і питання «полички»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301752"/>
            <a:ext cx="777240" cy="274320"/>
          </a:xfrm>
          <a:prstGeom prst="roundRect">
            <a:avLst>
              <a:gd name="adj" fmla="val 50000"/>
            </a:avLst>
          </a:prstGeom>
          <a:solidFill>
            <a:srgbClr val="02997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457200" y="301752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kern="0" spc="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КЕЙС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1920240" cy="1417320"/>
          </a:xfrm>
          <a:prstGeom prst="roundRect">
            <a:avLst>
              <a:gd name="adj" fmla="val 4516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548640" y="1481328"/>
            <a:ext cx="1737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85A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Microsoft 365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185A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Copilot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66928" y="2148840"/>
            <a:ext cx="170078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≈ $30 / користувача / міс — часто подвоєння вартості робочого місця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2606040" y="1371600"/>
            <a:ext cx="6080760" cy="1737360"/>
          </a:xfrm>
          <a:prstGeom prst="roundRect">
            <a:avLst>
              <a:gd name="adj" fmla="val 3684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2834640" y="1463040"/>
            <a:ext cx="5669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Досвід компаній розійшовся: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2834640" y="1783080"/>
            <a:ext cx="56235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500"/>
              </a:spcAft>
              <a:buNone/>
            </a:pPr>
            <a:r>
              <a:rPr lang="en-US" sz="1050" dirty="0">
                <a:solidFill>
                  <a:srgbClr val="0299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Впровадження зі сценарним навчанням і вимірюванням (які рутини прибрали, скільки часу заощадили на роль) — доплата захищалася в бізнес-кейсі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«Роздали ліцензії всім» — через рік класична «поличка»: оплачена функція, якою користуються одиниці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457200" y="3291840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F4FAFA"/>
          </a:solidFill>
          <a:ln w="12700">
            <a:solidFill>
              <a:srgbClr val="D7E6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640080" y="3401568"/>
            <a:ext cx="3200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12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МЕМ: ЛІЦЕНЗІЯ НА «ПОЛИЧЦІ»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640080" y="3703320"/>
            <a:ext cx="548640" cy="54864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5" name="Image 0" descr="/home/claude/assets/shel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726" y="3845966"/>
            <a:ext cx="263347" cy="263347"/>
          </a:xfrm>
          <a:prstGeom prst="rect">
            <a:avLst/>
          </a:prstGeom>
        </p:spPr>
      </p:pic>
      <p:sp>
        <p:nvSpPr>
          <p:cNvPr id="16" name="Text 13"/>
          <p:cNvSpPr/>
          <p:nvPr/>
        </p:nvSpPr>
        <p:spPr>
          <a:xfrm>
            <a:off x="1325880" y="3639312"/>
            <a:ext cx="30175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050" i="1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День 1: «AI змінить усе!»</a:t>
            </a:r>
            <a:endParaRPr lang="en-US" sz="105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050" i="1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День 365: використання — 15%. Керівництво: «зобов'язати користуватися!» </a:t>
            </a:r>
            <a:endParaRPr lang="en-US" sz="1050" dirty="0"/>
          </a:p>
          <a:p>
            <a:pPr marL="0" indent="0">
              <a:buNone/>
            </a:pPr>
            <a:r>
              <a:rPr lang="en-US" sz="9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(кращий план — у дискусії наприкінці)</a:t>
            </a:r>
            <a:endParaRPr lang="en-US" sz="1050" dirty="0"/>
          </a:p>
        </p:txBody>
      </p:sp>
      <p:sp>
        <p:nvSpPr>
          <p:cNvPr id="17" name="Shape 14"/>
          <p:cNvSpPr/>
          <p:nvPr/>
        </p:nvSpPr>
        <p:spPr>
          <a:xfrm>
            <a:off x="4663440" y="3291840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7F6F1"/>
          </a:solidFill>
          <a:ln w="12700">
            <a:solidFill>
              <a:srgbClr val="D7E6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5"/>
          <p:cNvSpPr/>
          <p:nvPr/>
        </p:nvSpPr>
        <p:spPr>
          <a:xfrm>
            <a:off x="4800600" y="3493008"/>
            <a:ext cx="548640" cy="54864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9" name="Image 1" descr="/home/claude/assets/checkl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3246" y="3635654"/>
            <a:ext cx="263347" cy="263347"/>
          </a:xfrm>
          <a:prstGeom prst="rect">
            <a:avLst/>
          </a:prstGeom>
        </p:spPr>
      </p:pic>
      <p:sp>
        <p:nvSpPr>
          <p:cNvPr id="20" name="Text 16"/>
          <p:cNvSpPr/>
          <p:nvPr/>
        </p:nvSpPr>
        <p:spPr>
          <a:xfrm>
            <a:off x="5486400" y="3383280"/>
            <a:ext cx="3063240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B5E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Правило категорії: </a:t>
            </a:r>
            <a:r>
              <a:rPr lang="en-US" sz="10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головна метрика — не можливості, а фактичне використання за роллю. Купуйте пілотну партію → міряйте → масштабуйте на ролі з доведеною цінністю. «Роздати всім» — найдорожча стратегія ліцензування copilot.</a:t>
            </a:r>
            <a:endParaRPr lang="en-US" sz="10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A7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ПИТАННЯ 2 · КАТЕГОРІЯ 2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66928"/>
            <a:ext cx="8321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Самостійні GenAI-продукти: ключова розвилка покупця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457200" y="1298448"/>
            <a:ext cx="8229600" cy="731520"/>
          </a:xfrm>
          <a:prstGeom prst="roundRect">
            <a:avLst>
              <a:gd name="adj" fmla="val 8750"/>
            </a:avLst>
          </a:prstGeom>
          <a:solidFill>
            <a:srgbClr val="EAF5F6"/>
          </a:solidFill>
          <a:ln w="12700">
            <a:solidFill>
              <a:srgbClr val="D7E6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58368" y="1353312"/>
            <a:ext cx="78181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Ядро продукту — генеративна модель: універсальні асистенти, генератори зображень і відео, транскрибація, переклад.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2240280"/>
            <a:ext cx="4023360" cy="1965960"/>
          </a:xfrm>
          <a:prstGeom prst="roundRect">
            <a:avLst>
              <a:gd name="adj" fmla="val 3256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685800" y="2359152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Універсальний продукт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85800" y="2743200"/>
            <a:ext cx="35661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150" dirty="0">
                <a:solidFill>
                  <a:srgbClr val="0299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дешево, гнучко, під будь-які завдання</a:t>
            </a:r>
            <a:endParaRPr lang="en-US" sz="115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150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 потребує </a:t>
            </a:r>
            <a:r>
              <a:rPr lang="en-US" sz="1150" dirty="0" err="1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навичок</a:t>
            </a:r>
            <a:r>
              <a:rPr lang="en-US" sz="1150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50" dirty="0" err="1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промптингу</a:t>
            </a:r>
            <a:r>
              <a:rPr lang="uk-UA" sz="1150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(чи ще так?)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 ризики конфіденційності корпоративних даних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4663440" y="2240280"/>
            <a:ext cx="4023360" cy="1965960"/>
          </a:xfrm>
          <a:prstGeom prst="roundRect">
            <a:avLst>
              <a:gd name="adj" fmla="val 3256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892040" y="2359152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Спеціалізований продукт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4892040" y="2743200"/>
            <a:ext cx="35661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150" dirty="0">
                <a:solidFill>
                  <a:srgbClr val="0299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вбудований у робочий процес</a:t>
            </a:r>
            <a:endParaRPr lang="en-US" sz="115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150" dirty="0">
                <a:solidFill>
                  <a:srgbClr val="0299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системність, корпоративна конфіденційність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 дорожче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57200" y="4370832"/>
            <a:ext cx="8229600" cy="566928"/>
          </a:xfrm>
          <a:prstGeom prst="roundRect">
            <a:avLst>
              <a:gd name="adj" fmla="val 11290"/>
            </a:avLst>
          </a:prstGeom>
          <a:solidFill>
            <a:srgbClr val="E7F6F1"/>
          </a:solidFill>
          <a:ln w="12700">
            <a:solidFill>
              <a:srgbClr val="D7E6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3" name="Image 0" descr="/home/claude/assets/grammarl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2" y="4462272"/>
            <a:ext cx="384048" cy="384048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1143000" y="4389120"/>
            <a:ext cx="7406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B5E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Згадайте Grammarly з лекції 1: перевага спеціалізованого продукту — не «розум», а інтеграція в робочий процес.</a:t>
            </a:r>
            <a:endParaRPr lang="en-US" sz="11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A7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ПИТАННЯ 2 · КАТЕГОРІЯ 3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66928"/>
            <a:ext cx="8321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AI-агент: від «допомагає» до «виконує»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457200" y="1298448"/>
            <a:ext cx="8229600" cy="914400"/>
          </a:xfrm>
          <a:prstGeom prst="roundRect">
            <a:avLst>
              <a:gd name="adj" fmla="val 7000"/>
            </a:avLst>
          </a:prstGeom>
          <a:solidFill>
            <a:srgbClr val="EAF5F6"/>
          </a:solidFill>
          <a:ln w="12700">
            <a:solidFill>
              <a:srgbClr val="D7E6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58368" y="1353312"/>
            <a:ext cx="781812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B5E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AI-агент </a:t>
            </a:r>
            <a:r>
              <a:rPr lang="en-US" sz="11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система на основі AI, здатна самостійно планувати і виконувати багатокрокові завдання: розбивати ціль на кроки, використовувати інструменти (пошук, бази даних, інші програми), реагувати на проміжні результати і коригувати дії — з обмеженим втручанням людини.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457200" y="2450592"/>
            <a:ext cx="4023360" cy="16002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658368" y="2587752"/>
            <a:ext cx="502920" cy="502920"/>
          </a:xfrm>
          <a:prstGeom prst="ellipse">
            <a:avLst/>
          </a:prstGeom>
          <a:solidFill>
            <a:srgbClr val="EAF5F6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8" name="Image 0" descr="/home/claude/assets/userti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127" y="2718511"/>
            <a:ext cx="241402" cy="241402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298448" y="2587752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Асистент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685800" y="3154680"/>
            <a:ext cx="3566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Відповідає на запити людини всередині її процесу. Допомагає менеджеру написати лист боржнику.</a:t>
            </a: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4663440" y="2450592"/>
            <a:ext cx="4023360" cy="1600200"/>
          </a:xfrm>
          <a:prstGeom prst="roundRect">
            <a:avLst>
              <a:gd name="adj" fmla="val 4000"/>
            </a:avLst>
          </a:prstGeom>
          <a:solidFill>
            <a:srgbClr val="E7F6F1"/>
          </a:solidFill>
          <a:ln w="12700">
            <a:solidFill>
              <a:srgbClr val="D7E6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4864608" y="2587752"/>
            <a:ext cx="502920" cy="50292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3" name="Image 1" descr="/home/claude/assets/robo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5367" y="2718511"/>
            <a:ext cx="241402" cy="241402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504688" y="2587752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Агент</a:t>
            </a:r>
            <a:endParaRPr lang="en-US" sz="1500" dirty="0"/>
          </a:p>
        </p:txBody>
      </p:sp>
      <p:sp>
        <p:nvSpPr>
          <p:cNvPr id="15" name="Text 11"/>
          <p:cNvSpPr/>
          <p:nvPr/>
        </p:nvSpPr>
        <p:spPr>
          <a:xfrm>
            <a:off x="4892040" y="3154680"/>
            <a:ext cx="3566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Виконує процес: сам моніторить прострочення, пише листи, фіксує відповіді, ескалює складні випадки людині.</a:t>
            </a:r>
            <a:endParaRPr lang="en-US" sz="1150" dirty="0"/>
          </a:p>
        </p:txBody>
      </p:sp>
      <p:sp>
        <p:nvSpPr>
          <p:cNvPr id="16" name="Shape 12"/>
          <p:cNvSpPr/>
          <p:nvPr/>
        </p:nvSpPr>
        <p:spPr>
          <a:xfrm>
            <a:off x="457200" y="4224528"/>
            <a:ext cx="8229600" cy="566928"/>
          </a:xfrm>
          <a:prstGeom prst="roundRect">
            <a:avLst>
              <a:gd name="adj" fmla="val 11290"/>
            </a:avLst>
          </a:prstGeom>
          <a:solidFill>
            <a:srgbClr val="F4FAFA"/>
          </a:solidFill>
          <a:ln w="12700">
            <a:solidFill>
              <a:srgbClr val="D7E6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3"/>
          <p:cNvSpPr/>
          <p:nvPr/>
        </p:nvSpPr>
        <p:spPr>
          <a:xfrm>
            <a:off x="640080" y="4242816"/>
            <a:ext cx="78638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 SMR &amp; BCG (2025): перехід від «інструментів, що допомагають» до «систем, що діють» — головне організаційне зрушення хвилі: змінюється розподіл відповідальності і саме питання «хто виконує роботу».</a:t>
            </a:r>
            <a:endParaRPr lang="en-US" sz="10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A7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ПИТАННЯ 2 · ПРАКТИЧНЕ ЗАСТЕРЕЖЕННЯ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66928"/>
            <a:ext cx="8321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Триознаковий тест справжньої агентності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2651760" cy="1463040"/>
          </a:xfrm>
          <a:prstGeom prst="roundRect">
            <a:avLst>
              <a:gd name="adj" fmla="val 4375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603504" y="1517904"/>
            <a:ext cx="566928" cy="566928"/>
          </a:xfrm>
          <a:prstGeom prst="ellipse">
            <a:avLst/>
          </a:prstGeom>
          <a:solidFill>
            <a:srgbClr val="EAF5F6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/home/claude/assets/be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905" y="1665305"/>
            <a:ext cx="272125" cy="272125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325880" y="1517904"/>
            <a:ext cx="1691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а) Сам ініціює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621792" y="2176272"/>
            <a:ext cx="2331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дії за подіями, а не лише відповідає на запити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3291840" y="1371600"/>
            <a:ext cx="2651760" cy="1463040"/>
          </a:xfrm>
          <a:prstGeom prst="roundRect">
            <a:avLst>
              <a:gd name="adj" fmla="val 4375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3438144" y="1517904"/>
            <a:ext cx="566928" cy="566928"/>
          </a:xfrm>
          <a:prstGeom prst="ellipse">
            <a:avLst/>
          </a:prstGeom>
          <a:solidFill>
            <a:srgbClr val="EAF5F6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1" descr="/home/claude/assets/step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5545" y="1665305"/>
            <a:ext cx="272125" cy="272125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4160520" y="1517904"/>
            <a:ext cx="1691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б) Виконує ланцюжок</a:t>
            </a:r>
            <a:endParaRPr lang="en-US" sz="1350" dirty="0"/>
          </a:p>
        </p:txBody>
      </p:sp>
      <p:sp>
        <p:nvSpPr>
          <p:cNvPr id="13" name="Text 9"/>
          <p:cNvSpPr/>
          <p:nvPr/>
        </p:nvSpPr>
        <p:spPr>
          <a:xfrm>
            <a:off x="3456432" y="2176272"/>
            <a:ext cx="2331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кроків із використанням інструментів</a:t>
            </a:r>
            <a:endParaRPr lang="en-US" sz="1050" dirty="0"/>
          </a:p>
        </p:txBody>
      </p:sp>
      <p:sp>
        <p:nvSpPr>
          <p:cNvPr id="14" name="Shape 10"/>
          <p:cNvSpPr/>
          <p:nvPr/>
        </p:nvSpPr>
        <p:spPr>
          <a:xfrm>
            <a:off x="6126480" y="1371600"/>
            <a:ext cx="2651760" cy="1463040"/>
          </a:xfrm>
          <a:prstGeom prst="roundRect">
            <a:avLst>
              <a:gd name="adj" fmla="val 4375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Shape 11"/>
          <p:cNvSpPr/>
          <p:nvPr/>
        </p:nvSpPr>
        <p:spPr>
          <a:xfrm>
            <a:off x="6272784" y="1517904"/>
            <a:ext cx="566928" cy="566928"/>
          </a:xfrm>
          <a:prstGeom prst="ellipse">
            <a:avLst/>
          </a:prstGeom>
          <a:solidFill>
            <a:srgbClr val="EAF5F6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6" name="Image 2" descr="/home/claude/assets/journal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0185" y="1665305"/>
            <a:ext cx="272125" cy="272125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6995160" y="1517904"/>
            <a:ext cx="1691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в) Межі та журнал</a:t>
            </a:r>
            <a:endParaRPr lang="en-US" sz="1350" dirty="0"/>
          </a:p>
        </p:txBody>
      </p:sp>
      <p:sp>
        <p:nvSpPr>
          <p:cNvPr id="18" name="Text 13"/>
          <p:cNvSpPr/>
          <p:nvPr/>
        </p:nvSpPr>
        <p:spPr>
          <a:xfrm>
            <a:off x="6291072" y="2176272"/>
            <a:ext cx="2331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визначені межі автономності + журнал дій</a:t>
            </a:r>
            <a:endParaRPr lang="en-US" sz="1050" dirty="0"/>
          </a:p>
        </p:txBody>
      </p:sp>
      <p:sp>
        <p:nvSpPr>
          <p:cNvPr id="19" name="Shape 14"/>
          <p:cNvSpPr/>
          <p:nvPr/>
        </p:nvSpPr>
        <p:spPr>
          <a:xfrm>
            <a:off x="457200" y="3035808"/>
            <a:ext cx="4937760" cy="1691640"/>
          </a:xfrm>
          <a:prstGeom prst="roundRect">
            <a:avLst>
              <a:gd name="adj" fmla="val 3784"/>
            </a:avLst>
          </a:prstGeom>
          <a:solidFill>
            <a:srgbClr val="FDF3E7"/>
          </a:solidFill>
          <a:ln w="12700">
            <a:solidFill>
              <a:srgbClr val="D7E6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5"/>
          <p:cNvSpPr/>
          <p:nvPr/>
        </p:nvSpPr>
        <p:spPr>
          <a:xfrm>
            <a:off x="658368" y="3154680"/>
            <a:ext cx="3200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150" dirty="0">
                <a:solidFill>
                  <a:srgbClr val="C971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ЛАЙФХАК ПОКУПЦЯ</a:t>
            </a:r>
            <a:endParaRPr lang="en-US" sz="950" dirty="0"/>
          </a:p>
        </p:txBody>
      </p:sp>
      <p:sp>
        <p:nvSpPr>
          <p:cNvPr id="21" name="Text 16"/>
          <p:cNvSpPr/>
          <p:nvPr/>
        </p:nvSpPr>
        <p:spPr>
          <a:xfrm>
            <a:off x="658368" y="3429000"/>
            <a:ext cx="45262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b="1" i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«Покажіть журнал рішень агента на нашому сценарії»</a:t>
            </a:r>
            <a:endParaRPr lang="en-US" sz="1550" dirty="0"/>
          </a:p>
        </p:txBody>
      </p:sp>
      <p:sp>
        <p:nvSpPr>
          <p:cNvPr id="22" name="Text 17"/>
          <p:cNvSpPr/>
          <p:nvPr/>
        </p:nvSpPr>
        <p:spPr>
          <a:xfrm>
            <a:off x="658368" y="4069080"/>
            <a:ext cx="4526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Якщо вендор не може показати журнал — перед вами, найімовірніше, не агент, а перейменований чат-бот чи скрипт.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623560" y="3035808"/>
            <a:ext cx="3063240" cy="1691640"/>
          </a:xfrm>
          <a:prstGeom prst="roundRect">
            <a:avLst>
              <a:gd name="adj" fmla="val 3784"/>
            </a:avLst>
          </a:prstGeom>
          <a:solidFill>
            <a:srgbClr val="F4FAFA"/>
          </a:solidFill>
          <a:ln w="12700">
            <a:solidFill>
              <a:srgbClr val="D7E6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19"/>
          <p:cNvSpPr/>
          <p:nvPr/>
        </p:nvSpPr>
        <p:spPr>
          <a:xfrm>
            <a:off x="5779008" y="3145536"/>
            <a:ext cx="2788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1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WASHING (Л1 — ПАМ'ЯТАЄМО)</a:t>
            </a:r>
            <a:endParaRPr lang="en-US" sz="850" dirty="0"/>
          </a:p>
        </p:txBody>
      </p:sp>
      <p:sp>
        <p:nvSpPr>
          <p:cNvPr id="25" name="Shape 20"/>
          <p:cNvSpPr/>
          <p:nvPr/>
        </p:nvSpPr>
        <p:spPr>
          <a:xfrm>
            <a:off x="5852160" y="3456432"/>
            <a:ext cx="731520" cy="73152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6" name="Image 3" descr="/home/claude/assets/washer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2355" y="3646627"/>
            <a:ext cx="351130" cy="351130"/>
          </a:xfrm>
          <a:prstGeom prst="rect">
            <a:avLst/>
          </a:prstGeom>
        </p:spPr>
      </p:pic>
      <p:sp>
        <p:nvSpPr>
          <p:cNvPr id="27" name="Text 21"/>
          <p:cNvSpPr/>
          <p:nvPr/>
        </p:nvSpPr>
        <p:spPr>
          <a:xfrm>
            <a:off x="6720840" y="3474720"/>
            <a:ext cx="18745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тисячі вендорів кажуть «агент»</a:t>
            </a:r>
            <a:endParaRPr lang="en-US" sz="1050" dirty="0"/>
          </a:p>
          <a:p>
            <a:pPr marL="0" indent="0">
              <a:buNone/>
            </a:pPr>
            <a:r>
              <a:rPr lang="en-US" sz="1050" b="1" dirty="0">
                <a:solidFill>
                  <a:srgbClr val="C971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~130 проходять тест (Gartner)</a:t>
            </a:r>
            <a:endParaRPr lang="en-US" sz="10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325880" y="307552"/>
            <a:ext cx="7617953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A7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ПИТАННЯ 2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66928"/>
            <a:ext cx="8321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Агенти як продукт і нова одиниця ціни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457200" y="301752"/>
            <a:ext cx="777240" cy="274320"/>
          </a:xfrm>
          <a:prstGeom prst="roundRect">
            <a:avLst>
              <a:gd name="adj" fmla="val 50000"/>
            </a:avLst>
          </a:prstGeom>
          <a:solidFill>
            <a:srgbClr val="02997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457200" y="301752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kern="0" spc="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КЕЙС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1737360" cy="1097280"/>
          </a:xfrm>
          <a:prstGeom prst="roundRect">
            <a:avLst>
              <a:gd name="adj" fmla="val 5833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502920" y="1371600"/>
            <a:ext cx="16459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0A1E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salesforce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b="1" dirty="0">
                <a:solidFill>
                  <a:srgbClr val="00A1E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Agentforce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57200" y="2651760"/>
            <a:ext cx="1737360" cy="1097280"/>
          </a:xfrm>
          <a:prstGeom prst="roundRect">
            <a:avLst>
              <a:gd name="adj" fmla="val 5833"/>
            </a:avLst>
          </a:prstGeom>
          <a:solidFill>
            <a:srgbClr val="FDF3E7"/>
          </a:solidFill>
          <a:ln w="12700">
            <a:solidFill>
              <a:srgbClr val="D7E6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2743200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C971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≈ $2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548640" y="3200400"/>
            <a:ext cx="15544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0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 розмову агента на старті; згодом — кредити за дії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2423160" y="1371600"/>
            <a:ext cx="6263640" cy="1645920"/>
          </a:xfrm>
          <a:prstGeom prst="roundRect">
            <a:avLst>
              <a:gd name="adj" fmla="val 3889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2697480" y="1554480"/>
            <a:ext cx="58064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2024: еталон per-seat SaaS-економіки запускає платформу агентів для сервісу і продажів — з оплатою за одиницю роботи агента</a:t>
            </a:r>
            <a:endParaRPr lang="en-US" sz="120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Логіка: агент не займає «крісло», тож продавати його за користувача безглуздо — продається виконана робота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2423160" y="3154680"/>
            <a:ext cx="4572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Чому це важливо для покупця: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2423160" y="3493008"/>
            <a:ext cx="626364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Вартість продукту тепер прямо залежить від обсягу вашого бізнесу: більше звернень — більший рахунок. Бюджетування ускладнюється</a:t>
            </a:r>
            <a:endParaRPr lang="en-US" sz="105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Порівняння «агент проти найму людини» — легітимна частина бізнес-кейсу, що вимагає чесного рахунку </a:t>
            </a:r>
            <a:r>
              <a:rPr lang="en-US" sz="1050" dirty="0" err="1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повної</a:t>
            </a:r>
            <a:r>
              <a:rPr lang="en-US" sz="10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50" dirty="0" err="1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вартості</a:t>
            </a:r>
            <a:endParaRPr lang="en-US" sz="105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050" dirty="0" err="1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Піонер</a:t>
            </a:r>
            <a:r>
              <a:rPr lang="en-US" sz="10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per-seat </a:t>
            </a:r>
            <a:r>
              <a:rPr lang="en-US" sz="1050" dirty="0" err="1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будує</a:t>
            </a:r>
            <a:r>
              <a:rPr lang="en-US" sz="10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50" dirty="0" err="1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друге</a:t>
            </a:r>
            <a:r>
              <a:rPr lang="en-US" sz="10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50" dirty="0" err="1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ціноутворення</a:t>
            </a:r>
            <a:r>
              <a:rPr lang="en-US" sz="10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</a:t>
            </a:r>
            <a:r>
              <a:rPr lang="en-US" sz="1050" dirty="0" err="1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найкращий</a:t>
            </a:r>
            <a:r>
              <a:rPr lang="en-US" sz="10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50" dirty="0" err="1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індикатор</a:t>
            </a:r>
            <a:r>
              <a:rPr lang="en-US" sz="10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50" dirty="0" err="1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структурного</a:t>
            </a:r>
            <a:r>
              <a:rPr lang="en-US" sz="10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50" dirty="0" err="1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зсуву</a:t>
            </a:r>
            <a:r>
              <a:rPr lang="en-US" sz="10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50" dirty="0" err="1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ринку</a:t>
            </a:r>
            <a:endParaRPr lang="en-US" sz="10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A7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ПИТАННЯ 2 · КАТЕГОРІЯ 4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12064"/>
            <a:ext cx="8321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Вертикальний AI: ставка на глибину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298448"/>
            <a:ext cx="8229600" cy="822960"/>
          </a:xfrm>
          <a:prstGeom prst="roundRect">
            <a:avLst>
              <a:gd name="adj" fmla="val 7778"/>
            </a:avLst>
          </a:prstGeom>
          <a:solidFill>
            <a:srgbClr val="EAF5F6"/>
          </a:solidFill>
          <a:ln w="12700">
            <a:solidFill>
              <a:srgbClr val="D7E6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58368" y="1371600"/>
            <a:ext cx="78181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B5E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Побудований під галузь або функцію: </a:t>
            </a:r>
            <a:r>
              <a:rPr lang="en-US" sz="11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юридичний аналіз, медична діагностика, фінансовий скоринг, оптимізація реклами. Виграє в універсального у точності й відповідності вимогам; програє в ціні та гнучкості.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457200" y="2304288"/>
            <a:ext cx="777240" cy="274320"/>
          </a:xfrm>
          <a:prstGeom prst="roundRect">
            <a:avLst>
              <a:gd name="adj" fmla="val 50000"/>
            </a:avLst>
          </a:prstGeom>
          <a:solidFill>
            <a:srgbClr val="02997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457200" y="2304288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kern="0" spc="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КЕЙС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1371600" y="2276856"/>
            <a:ext cx="5943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Harvey: вертикальний AI для юристів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57200" y="2743200"/>
            <a:ext cx="1737360" cy="1371600"/>
          </a:xfrm>
          <a:prstGeom prst="roundRect">
            <a:avLst>
              <a:gd name="adj" fmla="val 4667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960120" y="2907792"/>
            <a:ext cx="731520" cy="731520"/>
          </a:xfrm>
          <a:prstGeom prst="ellipse">
            <a:avLst/>
          </a:prstGeom>
          <a:solidFill>
            <a:srgbClr val="F4FAF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0" descr="/home/claude/assets/la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0315" y="3097987"/>
            <a:ext cx="351130" cy="351130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548640" y="3703320"/>
            <a:ext cx="1554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B1F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Harvey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2423160" y="2743200"/>
            <a:ext cx="6263640" cy="1371600"/>
          </a:xfrm>
          <a:prstGeom prst="roundRect">
            <a:avLst>
              <a:gd name="adj" fmla="val 4667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2697480" y="2871216"/>
            <a:ext cx="5806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саме для юридичної роботи: аналіз договорів, підготовка документів, дослідження практики — з урахуванням професійних стандартів (за підтримки OpenAI)</a:t>
            </a:r>
            <a:endParaRPr lang="en-US" sz="105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Провідні юрфірми впроваджували Harvey попри доступність універсальних чат-ботів: захищений контур для привілейованих даних, робота з базою прецедентів фірми, вбудованість у юридичний процес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457200" y="4279392"/>
            <a:ext cx="8229600" cy="566928"/>
          </a:xfrm>
          <a:prstGeom prst="roundRect">
            <a:avLst>
              <a:gd name="adj" fmla="val 11290"/>
            </a:avLst>
          </a:prstGeom>
          <a:solidFill>
            <a:srgbClr val="E7F6F1"/>
          </a:solidFill>
          <a:ln w="12700">
            <a:solidFill>
              <a:srgbClr val="D7E6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/>
          <p:nvPr/>
        </p:nvSpPr>
        <p:spPr>
          <a:xfrm>
            <a:off x="640080" y="4297680"/>
            <a:ext cx="78638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B5E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Урок: у виборі «універсальний чи вертикальний AI» вирішують не бенчмарки моделі, а вимоги середовища — конфіденційність, комплаєнс, </a:t>
            </a:r>
            <a:r>
              <a:rPr lang="en-US" sz="1150" b="1" dirty="0" err="1">
                <a:solidFill>
                  <a:srgbClr val="0B5E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інтеграція</a:t>
            </a:r>
            <a:r>
              <a:rPr lang="en-US" sz="1150" b="1" dirty="0">
                <a:solidFill>
                  <a:srgbClr val="0B5E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1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A7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ПИТАННЯ 2 · ПІДСУМОК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66928"/>
            <a:ext cx="8321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Чотири AI-категорії поруч: таблиця покупця</a:t>
            </a:r>
            <a:endParaRPr lang="en-US" sz="2200" dirty="0"/>
          </a:p>
        </p:txBody>
      </p:sp>
      <p:graphicFrame>
        <p:nvGraphicFramePr>
          <p:cNvPr id="2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2581048"/>
              </p:ext>
            </p:extLst>
          </p:nvPr>
        </p:nvGraphicFramePr>
        <p:xfrm>
          <a:off x="457200" y="1371600"/>
          <a:ext cx="8229600" cy="2007108"/>
        </p:xfrm>
        <a:graphic>
          <a:graphicData uri="http://schemas.openxmlformats.org/drawingml/2006/table">
            <a:tbl>
              <a:tblPr/>
              <a:tblGrid>
                <a:gridCol w="1325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1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373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7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Вимір</a:t>
                      </a:r>
                      <a:endParaRPr lang="en-US" sz="87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7E8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7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Copilot-функція</a:t>
                      </a:r>
                      <a:endParaRPr lang="en-US" sz="87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7E8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7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GenAI-продукт</a:t>
                      </a:r>
                      <a:endParaRPr lang="en-US" sz="87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7E8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7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AI-агент</a:t>
                      </a:r>
                      <a:endParaRPr lang="en-US" sz="87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7E8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7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Вертикальний AI</a:t>
                      </a:r>
                      <a:endParaRPr lang="en-US" sz="87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7E8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70" dirty="0">
                          <a:solidFill>
                            <a:srgbClr val="173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Автономність</a:t>
                      </a:r>
                      <a:endParaRPr lang="en-US" sz="87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70" dirty="0">
                          <a:solidFill>
                            <a:srgbClr val="173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Мінімальна: підказує всередині дії людини</a:t>
                      </a:r>
                      <a:endParaRPr lang="en-US" sz="87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70" dirty="0">
                          <a:solidFill>
                            <a:srgbClr val="173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Низька: відповідає на запити</a:t>
                      </a:r>
                      <a:endParaRPr lang="en-US" sz="87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70" dirty="0">
                          <a:solidFill>
                            <a:srgbClr val="173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Висока: сам ініціює і виконує ланцюжки</a:t>
                      </a:r>
                      <a:endParaRPr lang="en-US" sz="87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70" dirty="0">
                          <a:solidFill>
                            <a:srgbClr val="173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Залежить від дизайну (copilot чи агент у ніші)</a:t>
                      </a:r>
                      <a:endParaRPr lang="en-US" sz="87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70" dirty="0">
                          <a:solidFill>
                            <a:srgbClr val="173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Типова оплата</a:t>
                      </a:r>
                      <a:endParaRPr lang="en-US" sz="87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70" dirty="0">
                          <a:solidFill>
                            <a:srgbClr val="173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Доплата per-seat до основного продукту</a:t>
                      </a:r>
                      <a:endParaRPr lang="en-US" sz="87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70" dirty="0">
                          <a:solidFill>
                            <a:srgbClr val="173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Підписка з лімітами / usage</a:t>
                      </a:r>
                      <a:endParaRPr lang="en-US" sz="87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70" dirty="0">
                          <a:solidFill>
                            <a:srgbClr val="173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 дію, розмову, результат</a:t>
                      </a:r>
                      <a:endParaRPr lang="en-US" sz="87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70" dirty="0">
                          <a:solidFill>
                            <a:srgbClr val="173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Преміальна підписка або договірна</a:t>
                      </a:r>
                      <a:endParaRPr lang="en-US" sz="87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70" dirty="0">
                          <a:solidFill>
                            <a:srgbClr val="173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Головний ризик</a:t>
                      </a:r>
                      <a:endParaRPr lang="en-US" sz="87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70" dirty="0">
                          <a:solidFill>
                            <a:srgbClr val="173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Платити за невикористання («поличка»)</a:t>
                      </a:r>
                      <a:endParaRPr lang="en-US" sz="87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70" dirty="0">
                          <a:solidFill>
                            <a:srgbClr val="173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Конфіденційність; якість без інтеграції</a:t>
                      </a:r>
                      <a:endParaRPr lang="en-US" sz="87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70" dirty="0">
                          <a:solidFill>
                            <a:srgbClr val="173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Помилкові дії; контроль і журнал</a:t>
                      </a:r>
                      <a:endParaRPr lang="en-US" sz="87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70" dirty="0">
                          <a:solidFill>
                            <a:srgbClr val="173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Залежність від нішевого вендора; ціна</a:t>
                      </a:r>
                      <a:endParaRPr lang="en-US" sz="87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70" dirty="0">
                          <a:solidFill>
                            <a:srgbClr val="FF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Ключове питання вендору</a:t>
                      </a:r>
                      <a:endParaRPr lang="en-US" sz="870" dirty="0">
                        <a:solidFill>
                          <a:srgbClr val="FF0000"/>
                        </a:solidFill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70" dirty="0">
                          <a:solidFill>
                            <a:srgbClr val="FF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Дані про реальне використання у клієнтів</a:t>
                      </a:r>
                      <a:endParaRPr lang="en-US" sz="870" dirty="0">
                        <a:solidFill>
                          <a:srgbClr val="FF0000"/>
                        </a:solidFill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70" dirty="0">
                          <a:solidFill>
                            <a:srgbClr val="FF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Куди йдуть наші дані; чи навчаєте моделі</a:t>
                      </a:r>
                      <a:endParaRPr lang="en-US" sz="870" dirty="0">
                        <a:solidFill>
                          <a:srgbClr val="FF0000"/>
                        </a:solidFill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70" dirty="0">
                          <a:solidFill>
                            <a:srgbClr val="FF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Покажіть журнал рішень на нашому сценарії</a:t>
                      </a:r>
                      <a:endParaRPr lang="en-US" sz="870" dirty="0">
                        <a:solidFill>
                          <a:srgbClr val="FF0000"/>
                        </a:solidFill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70" dirty="0">
                          <a:solidFill>
                            <a:srgbClr val="FF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Якість на наших кейсах проти універсальної моделі</a:t>
                      </a:r>
                      <a:endParaRPr lang="en-US" sz="870" dirty="0">
                        <a:solidFill>
                          <a:srgbClr val="FF0000"/>
                        </a:solidFill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70" dirty="0">
                          <a:solidFill>
                            <a:srgbClr val="173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Коли доречно</a:t>
                      </a:r>
                      <a:endParaRPr lang="en-US" sz="87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70" dirty="0">
                          <a:solidFill>
                            <a:srgbClr val="173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Масові офісні рутини у знайомому продукті</a:t>
                      </a:r>
                      <a:endParaRPr lang="en-US" sz="87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70" dirty="0">
                          <a:solidFill>
                            <a:srgbClr val="173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Гнучкі творчі / аналітичні завдання</a:t>
                      </a:r>
                      <a:endParaRPr lang="en-US" sz="87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70" dirty="0">
                          <a:solidFill>
                            <a:srgbClr val="173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Повторюваний процес, чіткі критерії, прийнятна ціна помилки</a:t>
                      </a:r>
                      <a:endParaRPr lang="en-US" sz="87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70" dirty="0">
                          <a:solidFill>
                            <a:srgbClr val="173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Висока ціна помилки, регуляторика, галузева специфіка</a:t>
                      </a:r>
                      <a:endParaRPr lang="en-US" sz="87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EAF5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280160" y="3108960"/>
            <a:ext cx="4023360" cy="4023360"/>
          </a:xfrm>
          <a:prstGeom prst="ellipse">
            <a:avLst/>
          </a:prstGeom>
          <a:solidFill>
            <a:srgbClr val="DFEFF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7406640" y="-1645920"/>
            <a:ext cx="3474720" cy="3474720"/>
          </a:xfrm>
          <a:prstGeom prst="ellipse">
            <a:avLst/>
          </a:prstGeom>
          <a:solidFill>
            <a:srgbClr val="DFEFF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685800" y="960120"/>
            <a:ext cx="1371600" cy="1371600"/>
          </a:xfrm>
          <a:prstGeom prst="ellipse">
            <a:avLst/>
          </a:prstGeom>
          <a:solidFill>
            <a:srgbClr val="0A7E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85800" y="96012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2377440" y="1078992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300" dirty="0">
                <a:solidFill>
                  <a:srgbClr val="0A7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ПИТАННЯ ЛЕКЦІЇ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2377440" y="1417320"/>
            <a:ext cx="61264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Властивості цифрових продуктів. B2B проти B2C</a:t>
            </a:r>
            <a:endParaRPr lang="en-US" sz="3000" dirty="0"/>
          </a:p>
        </p:txBody>
      </p:sp>
      <p:sp>
        <p:nvSpPr>
          <p:cNvPr id="10" name="Shape 8"/>
          <p:cNvSpPr/>
          <p:nvPr/>
        </p:nvSpPr>
        <p:spPr>
          <a:xfrm>
            <a:off x="7223760" y="3291840"/>
            <a:ext cx="1188720" cy="118872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0" descr="/home/claude/assets/slider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2827" y="3600907"/>
            <a:ext cx="570586" cy="570586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A7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ПИТАННЯ 3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66928"/>
            <a:ext cx="8321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П'ять базових властивостей — і що вони означають для покупця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457200" y="1344168"/>
            <a:ext cx="548640" cy="548640"/>
          </a:xfrm>
          <a:prstGeom prst="ellipse">
            <a:avLst/>
          </a:prstGeom>
          <a:solidFill>
            <a:srgbClr val="EAF5F6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mage 0" descr="/home/claude/assets/gho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846" y="1486814"/>
            <a:ext cx="263347" cy="263347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188720" y="1298448"/>
            <a:ext cx="2286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Нематеріальність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3566160" y="1298448"/>
            <a:ext cx="5120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 зношується фізично, але «старіє» морально. Питання «скільки прослужить?» → «як довго підтримуватимуть?»</a:t>
            </a:r>
            <a:endParaRPr lang="en-US" sz="1000" dirty="0"/>
          </a:p>
        </p:txBody>
      </p:sp>
      <p:sp>
        <p:nvSpPr>
          <p:cNvPr id="8" name="Shape 5"/>
          <p:cNvSpPr/>
          <p:nvPr/>
        </p:nvSpPr>
        <p:spPr>
          <a:xfrm>
            <a:off x="1188720" y="1993392"/>
            <a:ext cx="7498080" cy="0"/>
          </a:xfrm>
          <a:prstGeom prst="line">
            <a:avLst/>
          </a:prstGeom>
          <a:noFill/>
          <a:ln w="9525">
            <a:solidFill>
              <a:srgbClr val="D7E6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6"/>
          <p:cNvSpPr/>
          <p:nvPr/>
        </p:nvSpPr>
        <p:spPr>
          <a:xfrm>
            <a:off x="457200" y="2057400"/>
            <a:ext cx="548640" cy="548640"/>
          </a:xfrm>
          <a:prstGeom prst="ellipse">
            <a:avLst/>
          </a:prstGeom>
          <a:solidFill>
            <a:srgbClr val="EAF5F6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0" name="Image 1" descr="/home/claude/assets/cop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846" y="2200046"/>
            <a:ext cx="263347" cy="263347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188720" y="2011680"/>
            <a:ext cx="2286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Відтворюваність</a:t>
            </a:r>
            <a:endParaRPr lang="en-US" sz="1300" dirty="0"/>
          </a:p>
        </p:txBody>
      </p:sp>
      <p:sp>
        <p:nvSpPr>
          <p:cNvPr id="12" name="Text 8"/>
          <p:cNvSpPr/>
          <p:nvPr/>
        </p:nvSpPr>
        <p:spPr>
          <a:xfrm>
            <a:off x="3566160" y="2011680"/>
            <a:ext cx="5120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Копія майже нічого не коштує (AI-виняток — лекція 3). Цінність захищають ліцензії, бренд, мережа, дані — не володіння</a:t>
            </a:r>
            <a:endParaRPr lang="en-US" sz="1000" dirty="0"/>
          </a:p>
        </p:txBody>
      </p:sp>
      <p:sp>
        <p:nvSpPr>
          <p:cNvPr id="13" name="Shape 9"/>
          <p:cNvSpPr/>
          <p:nvPr/>
        </p:nvSpPr>
        <p:spPr>
          <a:xfrm>
            <a:off x="1188720" y="2706624"/>
            <a:ext cx="7498080" cy="0"/>
          </a:xfrm>
          <a:prstGeom prst="line">
            <a:avLst/>
          </a:prstGeom>
          <a:noFill/>
          <a:ln w="9525">
            <a:solidFill>
              <a:srgbClr val="D7E6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0"/>
          <p:cNvSpPr/>
          <p:nvPr/>
        </p:nvSpPr>
        <p:spPr>
          <a:xfrm>
            <a:off x="457200" y="2770632"/>
            <a:ext cx="548640" cy="548640"/>
          </a:xfrm>
          <a:prstGeom prst="ellipse">
            <a:avLst/>
          </a:prstGeom>
          <a:solidFill>
            <a:srgbClr val="EAF5F6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5" name="Image 2" descr="/home/claude/assets/sync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846" y="2913278"/>
            <a:ext cx="263347" cy="263347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1188720" y="2724912"/>
            <a:ext cx="2286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Оновлюваність</a:t>
            </a:r>
            <a:endParaRPr lang="en-US" sz="1300" dirty="0"/>
          </a:p>
        </p:txBody>
      </p:sp>
      <p:sp>
        <p:nvSpPr>
          <p:cNvPr id="17" name="Text 12"/>
          <p:cNvSpPr/>
          <p:nvPr/>
        </p:nvSpPr>
        <p:spPr>
          <a:xfrm>
            <a:off x="3566160" y="2724912"/>
            <a:ext cx="5120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Продукт змінюється в руках користувача — і на краще, і всупереч вашим інтересам. Купуючи SaaS, ви купуєте траєкторію, а не поточний стан</a:t>
            </a:r>
            <a:endParaRPr lang="en-US" sz="1000" dirty="0"/>
          </a:p>
        </p:txBody>
      </p:sp>
      <p:sp>
        <p:nvSpPr>
          <p:cNvPr id="18" name="Shape 13"/>
          <p:cNvSpPr/>
          <p:nvPr/>
        </p:nvSpPr>
        <p:spPr>
          <a:xfrm>
            <a:off x="1188720" y="3419856"/>
            <a:ext cx="7498080" cy="0"/>
          </a:xfrm>
          <a:prstGeom prst="line">
            <a:avLst/>
          </a:prstGeom>
          <a:noFill/>
          <a:ln w="9525">
            <a:solidFill>
              <a:srgbClr val="D7E6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4"/>
          <p:cNvSpPr/>
          <p:nvPr/>
        </p:nvSpPr>
        <p:spPr>
          <a:xfrm>
            <a:off x="457200" y="3483864"/>
            <a:ext cx="548640" cy="548640"/>
          </a:xfrm>
          <a:prstGeom prst="ellipse">
            <a:avLst/>
          </a:prstGeom>
          <a:solidFill>
            <a:srgbClr val="EAF5F6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0" name="Image 3" descr="/home/claude/assets/sliders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846" y="3626510"/>
            <a:ext cx="263347" cy="263347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1188720" y="3438144"/>
            <a:ext cx="2286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Конфігурованість</a:t>
            </a:r>
            <a:endParaRPr lang="en-US" sz="1300" dirty="0"/>
          </a:p>
        </p:txBody>
      </p:sp>
      <p:sp>
        <p:nvSpPr>
          <p:cNvPr id="22" name="Text 16"/>
          <p:cNvSpPr/>
          <p:nvPr/>
        </p:nvSpPr>
        <p:spPr>
          <a:xfrm>
            <a:off x="3566160" y="3438144"/>
            <a:ext cx="5120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Межа «налаштувати» vs «доробити» — одне з найдорожчих непорозумінь: кастомізація понад конфігурацію здорожчує володіння</a:t>
            </a:r>
            <a:endParaRPr lang="en-US" sz="1000" dirty="0"/>
          </a:p>
        </p:txBody>
      </p:sp>
      <p:sp>
        <p:nvSpPr>
          <p:cNvPr id="23" name="Shape 17"/>
          <p:cNvSpPr/>
          <p:nvPr/>
        </p:nvSpPr>
        <p:spPr>
          <a:xfrm>
            <a:off x="1188720" y="4133088"/>
            <a:ext cx="7498080" cy="0"/>
          </a:xfrm>
          <a:prstGeom prst="line">
            <a:avLst/>
          </a:prstGeom>
          <a:noFill/>
          <a:ln w="9525">
            <a:solidFill>
              <a:srgbClr val="D7E6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18"/>
          <p:cNvSpPr/>
          <p:nvPr/>
        </p:nvSpPr>
        <p:spPr>
          <a:xfrm>
            <a:off x="457200" y="4197096"/>
            <a:ext cx="548640" cy="548640"/>
          </a:xfrm>
          <a:prstGeom prst="ellipse">
            <a:avLst/>
          </a:prstGeom>
          <a:solidFill>
            <a:srgbClr val="EAF5F6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5" name="Image 4" descr="/home/claude/assets/expan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9846" y="4339742"/>
            <a:ext cx="263347" cy="263347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1188720" y="4151376"/>
            <a:ext cx="2286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Масштабованість</a:t>
            </a:r>
            <a:endParaRPr lang="en-US" sz="1300" dirty="0"/>
          </a:p>
        </p:txBody>
      </p:sp>
      <p:sp>
        <p:nvSpPr>
          <p:cNvPr id="27" name="Text 20"/>
          <p:cNvSpPr/>
          <p:nvPr/>
        </p:nvSpPr>
        <p:spPr>
          <a:xfrm>
            <a:off x="3566160" y="4151376"/>
            <a:ext cx="5120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 зростатиме ціна з масштабом: лінійно per-seat, ступінчасто за тарифами чи пропорційно використанню — три різні траєкторії (→ ПЗ5)</a:t>
            </a:r>
            <a:endParaRPr lang="en-US" sz="10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A7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ПИТАННЯ 3 · ТЕХНІКА ПОКУПЦЯ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66928"/>
            <a:ext cx="8321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Кожна властивість → питання вендору + питання собі</a:t>
            </a:r>
            <a:endParaRPr lang="en-US" sz="2200" dirty="0"/>
          </a:p>
        </p:txBody>
      </p:sp>
      <p:graphicFrame>
        <p:nvGraphicFramePr>
          <p:cNvPr id="2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371600"/>
          <a:ext cx="8229600" cy="3182112"/>
        </p:xfrm>
        <a:graphic>
          <a:graphicData uri="http://schemas.openxmlformats.org/drawingml/2006/table">
            <a:tbl>
              <a:tblPr/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74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17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3035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Властивість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7E8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Питання вендору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7E8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Питання собі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7E8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035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73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Нематеріальність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73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Який життєвий цикл і політика підтримки версій?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73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Що ми робитимемо через 5 років?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035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73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Відтворюваність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73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Що саме ліцензується і як рахуються користувачі / середовища?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73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Чи не платимо за копії, які не використовуємо?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035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73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Оновлюваність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73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Як анонсуються зміни? Чи є ранній доступ і можливість відкласти оновлення?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73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Хто в нас відстежує релізи й адаптує інструкції?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035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73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Конфігурованість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73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Що досяжно налаштуванням, а що вимагає доробок?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73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Де ми готові змінити процес замість продукту?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035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73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Масштабованість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73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Покажіть ціну і продуктивність на ×3 нашого обсягу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73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Який наш реалістичний горизонт зростання?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325880" y="310896"/>
            <a:ext cx="741778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A7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ПИТАННЯ 3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66928"/>
            <a:ext cx="8321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Продукт, що не влазить у клітинку типології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457200" y="301752"/>
            <a:ext cx="777240" cy="274320"/>
          </a:xfrm>
          <a:prstGeom prst="roundRect">
            <a:avLst>
              <a:gd name="adj" fmla="val 50000"/>
            </a:avLst>
          </a:prstGeom>
          <a:solidFill>
            <a:srgbClr val="02997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457200" y="301752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kern="0" spc="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КЕЙС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1737360" cy="1234440"/>
          </a:xfrm>
          <a:prstGeom prst="roundRect">
            <a:avLst>
              <a:gd name="adj" fmla="val 5185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7" name="Image 0" descr="/home/claude/assets/not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7270" y="1544422"/>
            <a:ext cx="617220" cy="61722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02920" y="2295144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Notion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457200" y="2743200"/>
            <a:ext cx="1737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5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«робочий простір все-в-одному»: нотатки, бази, вікі, проєкти + Notion AI</a:t>
            </a:r>
            <a:endParaRPr lang="en-US" sz="950" dirty="0"/>
          </a:p>
        </p:txBody>
      </p:sp>
      <p:sp>
        <p:nvSpPr>
          <p:cNvPr id="10" name="Shape 7"/>
          <p:cNvSpPr/>
          <p:nvPr/>
        </p:nvSpPr>
        <p:spPr>
          <a:xfrm>
            <a:off x="2423160" y="1371600"/>
            <a:ext cx="3063240" cy="1207008"/>
          </a:xfrm>
          <a:prstGeom prst="roundRect">
            <a:avLst>
              <a:gd name="adj" fmla="val 5303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2560320" y="1444752"/>
            <a:ext cx="2743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A7E8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SaaS</a:t>
            </a:r>
            <a:endParaRPr lang="en-US" sz="1350" dirty="0"/>
          </a:p>
        </p:txBody>
      </p:sp>
      <p:sp>
        <p:nvSpPr>
          <p:cNvPr id="12" name="Text 9"/>
          <p:cNvSpPr/>
          <p:nvPr/>
        </p:nvSpPr>
        <p:spPr>
          <a:xfrm>
            <a:off x="2560320" y="1773936"/>
            <a:ext cx="2788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9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 формою дистрибуції</a:t>
            </a:r>
            <a:endParaRPr lang="en-US" sz="950" dirty="0"/>
          </a:p>
          <a:p>
            <a:pPr marL="0" indent="0">
              <a:buNone/>
            </a:pPr>
            <a:r>
              <a:rPr lang="en-US" sz="900" i="1" dirty="0">
                <a:solidFill>
                  <a:srgbClr val="C971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ризик ролі: тримає ваші дані</a:t>
            </a:r>
            <a:endParaRPr lang="en-US" sz="950" dirty="0"/>
          </a:p>
        </p:txBody>
      </p:sp>
      <p:sp>
        <p:nvSpPr>
          <p:cNvPr id="13" name="Shape 10"/>
          <p:cNvSpPr/>
          <p:nvPr/>
        </p:nvSpPr>
        <p:spPr>
          <a:xfrm>
            <a:off x="5623560" y="1371600"/>
            <a:ext cx="3063240" cy="1207008"/>
          </a:xfrm>
          <a:prstGeom prst="roundRect">
            <a:avLst>
              <a:gd name="adj" fmla="val 5303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5760720" y="1444752"/>
            <a:ext cx="2743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A7E8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No-code</a:t>
            </a:r>
            <a:endParaRPr lang="en-US" sz="1350" dirty="0"/>
          </a:p>
        </p:txBody>
      </p:sp>
      <p:sp>
        <p:nvSpPr>
          <p:cNvPr id="15" name="Text 12"/>
          <p:cNvSpPr/>
          <p:nvPr/>
        </p:nvSpPr>
        <p:spPr>
          <a:xfrm>
            <a:off x="5760720" y="1773936"/>
            <a:ext cx="2788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9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користувачі збирають застосунки з блоків і баз</a:t>
            </a:r>
            <a:endParaRPr lang="en-US" sz="950" dirty="0"/>
          </a:p>
          <a:p>
            <a:pPr marL="0" indent="0">
              <a:buNone/>
            </a:pPr>
            <a:r>
              <a:rPr lang="en-US" sz="900" i="1" dirty="0">
                <a:solidFill>
                  <a:srgbClr val="C971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ризик ролі: некеровані внутрішні рішення</a:t>
            </a:r>
            <a:endParaRPr lang="en-US" sz="950" dirty="0"/>
          </a:p>
        </p:txBody>
      </p:sp>
      <p:sp>
        <p:nvSpPr>
          <p:cNvPr id="16" name="Shape 13"/>
          <p:cNvSpPr/>
          <p:nvPr/>
        </p:nvSpPr>
        <p:spPr>
          <a:xfrm>
            <a:off x="2423160" y="2697480"/>
            <a:ext cx="3063240" cy="1207008"/>
          </a:xfrm>
          <a:prstGeom prst="roundRect">
            <a:avLst>
              <a:gd name="adj" fmla="val 5303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2560320" y="2770632"/>
            <a:ext cx="2743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A7E8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Платформа</a:t>
            </a:r>
            <a:endParaRPr lang="en-US" sz="1350" dirty="0"/>
          </a:p>
        </p:txBody>
      </p:sp>
      <p:sp>
        <p:nvSpPr>
          <p:cNvPr id="18" name="Text 15"/>
          <p:cNvSpPr/>
          <p:nvPr/>
        </p:nvSpPr>
        <p:spPr>
          <a:xfrm>
            <a:off x="2560320" y="3099816"/>
            <a:ext cx="2788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9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маркетплейс шаблонів, спільнота творців</a:t>
            </a:r>
            <a:endParaRPr lang="en-US" sz="950" dirty="0"/>
          </a:p>
          <a:p>
            <a:pPr marL="0" indent="0">
              <a:buNone/>
            </a:pPr>
            <a:r>
              <a:rPr lang="en-US" sz="900" i="1" dirty="0">
                <a:solidFill>
                  <a:srgbClr val="C971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ризик ролі: залежить від здоров'я екосистеми</a:t>
            </a:r>
            <a:endParaRPr lang="en-US" sz="950" dirty="0"/>
          </a:p>
        </p:txBody>
      </p:sp>
      <p:sp>
        <p:nvSpPr>
          <p:cNvPr id="19" name="Shape 16"/>
          <p:cNvSpPr/>
          <p:nvPr/>
        </p:nvSpPr>
        <p:spPr>
          <a:xfrm>
            <a:off x="5623560" y="2697480"/>
            <a:ext cx="3063240" cy="1207008"/>
          </a:xfrm>
          <a:prstGeom prst="roundRect">
            <a:avLst>
              <a:gd name="adj" fmla="val 5303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Text 17"/>
          <p:cNvSpPr/>
          <p:nvPr/>
        </p:nvSpPr>
        <p:spPr>
          <a:xfrm>
            <a:off x="5760720" y="2770632"/>
            <a:ext cx="2743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A7E8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AI-продукт</a:t>
            </a:r>
            <a:endParaRPr lang="en-US" sz="1350" dirty="0"/>
          </a:p>
        </p:txBody>
      </p:sp>
      <p:sp>
        <p:nvSpPr>
          <p:cNvPr id="21" name="Text 18"/>
          <p:cNvSpPr/>
          <p:nvPr/>
        </p:nvSpPr>
        <p:spPr>
          <a:xfrm>
            <a:off x="5760720" y="3099816"/>
            <a:ext cx="2788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9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copilot-функція Notion AI</a:t>
            </a:r>
            <a:endParaRPr lang="en-US" sz="950" dirty="0"/>
          </a:p>
          <a:p>
            <a:pPr marL="0" indent="0">
              <a:buNone/>
            </a:pPr>
            <a:r>
              <a:rPr lang="en-US" sz="900" i="1" dirty="0">
                <a:solidFill>
                  <a:srgbClr val="C971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ризик ролі: змінні витрати, питання даних</a:t>
            </a:r>
            <a:endParaRPr lang="en-US" sz="950" dirty="0"/>
          </a:p>
        </p:txBody>
      </p:sp>
      <p:sp>
        <p:nvSpPr>
          <p:cNvPr id="22" name="Shape 19"/>
          <p:cNvSpPr/>
          <p:nvPr/>
        </p:nvSpPr>
        <p:spPr>
          <a:xfrm>
            <a:off x="457200" y="4160520"/>
            <a:ext cx="8229600" cy="658368"/>
          </a:xfrm>
          <a:prstGeom prst="roundRect">
            <a:avLst>
              <a:gd name="adj" fmla="val 9722"/>
            </a:avLst>
          </a:prstGeom>
          <a:solidFill>
            <a:srgbClr val="E7F6F1"/>
          </a:solidFill>
          <a:ln w="12700">
            <a:solidFill>
              <a:srgbClr val="D7E6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0"/>
          <p:cNvSpPr/>
          <p:nvPr/>
        </p:nvSpPr>
        <p:spPr>
          <a:xfrm>
            <a:off x="640080" y="4187952"/>
            <a:ext cx="7863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B5E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Урок: зрілі продукти багатотипові. Правильна відповідь на «що це?» — не слово, а профіль: ролі продукту саме у вашому портфелі з ризиками кожної ролі. Спірність — не дефект класифікації, а її </a:t>
            </a:r>
            <a:r>
              <a:rPr lang="en-US" sz="1050" b="1" dirty="0" err="1">
                <a:solidFill>
                  <a:srgbClr val="0B5E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найкорисніша</a:t>
            </a:r>
            <a:r>
              <a:rPr lang="en-US" sz="1050" b="1" dirty="0">
                <a:solidFill>
                  <a:srgbClr val="0B5E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50" b="1" dirty="0" err="1">
                <a:solidFill>
                  <a:srgbClr val="0B5E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частина</a:t>
            </a:r>
            <a:r>
              <a:rPr lang="en-US" sz="1050" b="1" dirty="0">
                <a:solidFill>
                  <a:srgbClr val="0B5E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0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A7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ПИТАННЯ 3 · ІНТЕРАКТИВ: «А ЯК У B2C?»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66928"/>
            <a:ext cx="8321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B2B проти B2C: сім практичних відмінностей</a:t>
            </a:r>
            <a:endParaRPr lang="en-US" sz="2200" dirty="0"/>
          </a:p>
        </p:txBody>
      </p:sp>
      <p:graphicFrame>
        <p:nvGraphicFramePr>
          <p:cNvPr id="3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353312"/>
          <a:ext cx="8229600" cy="3218688"/>
        </p:xfrm>
        <a:graphic>
          <a:graphicData uri="http://schemas.openxmlformats.org/drawingml/2006/table">
            <a:tbl>
              <a:tblPr/>
              <a:tblGrid>
                <a:gridCol w="1554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517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233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233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Вимір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7E8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B2C-продукт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7E8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B2B-продукт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7E8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73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Хто вирішує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73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Користувач = покупець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73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Користувач ≠ покупець: група стейкхолдерів (тема 4)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73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Цикл покупки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73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Хвилини — дні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73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Тижні — місяці: пілоти, погодження, безпека, юристи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73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Онбординг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73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Самостійний, за хвилини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73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Впровадження: інтеграції, міграція даних, навчання (тема 7)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73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Ціна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73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Публічна, фіксована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73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Часто договірна; «Enterprise: contact us»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73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Критерії якості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73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Досвід користувача, емоція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73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Надійність, безпека, інтегровність, підтримка, SLA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73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Вихід із продукту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73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Видалив застосунок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73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Проєкт міграції даних і процесів (lock-in — лекція 3)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73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Успіх вендора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73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Утримання уваги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73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Реалізація цінності клієнтом: customer success як функція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457200" y="477316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i="1" dirty="0">
                <a:solidFill>
                  <a:srgbClr val="0B5E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B2B і B2C відрізняються не «розміром», а структурою рішення.</a:t>
            </a:r>
            <a:endParaRPr lang="en-US" sz="10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A7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ПИТАННЯ 3 · ТРЕНД НАЗУСТРІЧ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66928"/>
            <a:ext cx="8321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Консюмеризація B2B: продукти заходять через користувачів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457200" y="1325880"/>
            <a:ext cx="8229600" cy="960120"/>
          </a:xfrm>
          <a:prstGeom prst="roundRect">
            <a:avLst>
              <a:gd name="adj" fmla="val 6667"/>
            </a:avLst>
          </a:prstGeom>
          <a:solidFill>
            <a:srgbClr val="EAF5F6"/>
          </a:solidFill>
          <a:ln w="12700">
            <a:solidFill>
              <a:srgbClr val="D7E6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0" descr="/home/claude/assets/zoo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1536192"/>
            <a:ext cx="502920" cy="50292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1325880" y="1481328"/>
            <a:ext cx="1051560" cy="621792"/>
          </a:xfrm>
          <a:prstGeom prst="roundRect">
            <a:avLst>
              <a:gd name="adj" fmla="val 10294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1371600" y="1481328"/>
            <a:ext cx="9601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4A15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slack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2606040" y="1417320"/>
            <a:ext cx="5897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Zoom і Slack виросли саме так: спершу команди користувалися без відома ІТ, потім компанії легалізовували доконаний факт. Частина портфеля продуктів формується стихійно — «тіньове ІТ і тіньовий AI» чекають у лекції 8.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457200" y="2487168"/>
            <a:ext cx="777240" cy="274320"/>
          </a:xfrm>
          <a:prstGeom prst="roundRect">
            <a:avLst>
              <a:gd name="adj" fmla="val 50000"/>
            </a:avLst>
          </a:prstGeom>
          <a:solidFill>
            <a:srgbClr val="02997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457200" y="2487168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kern="0" spc="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КЕЙС</a:t>
            </a:r>
            <a:endParaRPr lang="en-US" sz="1050" dirty="0"/>
          </a:p>
        </p:txBody>
      </p:sp>
      <p:sp>
        <p:nvSpPr>
          <p:cNvPr id="11" name="Text 8"/>
          <p:cNvSpPr/>
          <p:nvPr/>
        </p:nvSpPr>
        <p:spPr>
          <a:xfrm>
            <a:off x="1371600" y="2459736"/>
            <a:ext cx="68580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Canva: шлях B2C-продукту в корпоративні закупівлі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457200" y="2926080"/>
            <a:ext cx="1737360" cy="105156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502920" y="2926080"/>
            <a:ext cx="16459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0C4C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Canva</a:t>
            </a:r>
            <a:endParaRPr lang="en-US" sz="2000" dirty="0"/>
          </a:p>
        </p:txBody>
      </p:sp>
      <p:sp>
        <p:nvSpPr>
          <p:cNvPr id="14" name="Shape 11"/>
          <p:cNvSpPr/>
          <p:nvPr/>
        </p:nvSpPr>
        <p:spPr>
          <a:xfrm>
            <a:off x="2423160" y="2926080"/>
            <a:ext cx="6263640" cy="105156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2651760" y="2999232"/>
            <a:ext cx="5852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Freemium «дизайн для недизайнерів» → маркетологи звикали вдома і приносили в роботу → команди купували Pro → Enterprise-рівень (керування брендом, права доступу, SSO) → конкурент Adobe в сегменті, де Canva ніхто не сприймав серйозно.</a:t>
            </a:r>
            <a:endParaRPr lang="en-US" sz="1100" dirty="0"/>
          </a:p>
        </p:txBody>
      </p:sp>
      <p:sp>
        <p:nvSpPr>
          <p:cNvPr id="16" name="Shape 13"/>
          <p:cNvSpPr/>
          <p:nvPr/>
        </p:nvSpPr>
        <p:spPr>
          <a:xfrm>
            <a:off x="457200" y="4160520"/>
            <a:ext cx="8229600" cy="658368"/>
          </a:xfrm>
          <a:prstGeom prst="roundRect">
            <a:avLst>
              <a:gd name="adj" fmla="val 9722"/>
            </a:avLst>
          </a:prstGeom>
          <a:solidFill>
            <a:srgbClr val="E7F6F1"/>
          </a:solidFill>
          <a:ln w="12700">
            <a:solidFill>
              <a:srgbClr val="D7E6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640080" y="4187952"/>
            <a:ext cx="7863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B5E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Уроки: «B2C чи B2B» — не вирок, а стадія: продукти мігрують. Ознака дорослішання до B2B — поява «нудних» функцій безпеки й адміністрування; саме за ними оцінюйте готовність продукту до </a:t>
            </a:r>
            <a:r>
              <a:rPr lang="en-US" sz="1050" b="1" dirty="0" err="1">
                <a:solidFill>
                  <a:srgbClr val="0B5E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корпоративного</a:t>
            </a:r>
            <a:r>
              <a:rPr lang="en-US" sz="1050" b="1" dirty="0">
                <a:solidFill>
                  <a:srgbClr val="0B5E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50" b="1" dirty="0" err="1">
                <a:solidFill>
                  <a:srgbClr val="0B5E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використання</a:t>
            </a:r>
            <a:r>
              <a:rPr lang="en-US" sz="1050" b="1" dirty="0">
                <a:solidFill>
                  <a:srgbClr val="0B5E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0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EAF5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280160" y="3108960"/>
            <a:ext cx="4023360" cy="4023360"/>
          </a:xfrm>
          <a:prstGeom prst="ellipse">
            <a:avLst/>
          </a:prstGeom>
          <a:solidFill>
            <a:srgbClr val="DFEFF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7406640" y="-1645920"/>
            <a:ext cx="3474720" cy="3474720"/>
          </a:xfrm>
          <a:prstGeom prst="ellipse">
            <a:avLst/>
          </a:prstGeom>
          <a:solidFill>
            <a:srgbClr val="DFEFF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685800" y="960120"/>
            <a:ext cx="1371600" cy="1371600"/>
          </a:xfrm>
          <a:prstGeom prst="ellipse">
            <a:avLst/>
          </a:prstGeom>
          <a:solidFill>
            <a:srgbClr val="0A7E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85800" y="96012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2377440" y="1078992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300" dirty="0">
                <a:solidFill>
                  <a:srgbClr val="0A7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ПИТАННЯ ЛЕКЦІЇ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2377440" y="1417320"/>
            <a:ext cx="61264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Типологія за завданням: Jobs-to-be-Done і профіль продукту</a:t>
            </a:r>
            <a:endParaRPr lang="en-US" sz="3000" dirty="0"/>
          </a:p>
        </p:txBody>
      </p:sp>
      <p:sp>
        <p:nvSpPr>
          <p:cNvPr id="10" name="Shape 8"/>
          <p:cNvSpPr/>
          <p:nvPr/>
        </p:nvSpPr>
        <p:spPr>
          <a:xfrm>
            <a:off x="7223760" y="3291840"/>
            <a:ext cx="1188720" cy="118872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0" descr="/home/claude/assets/bullsey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2827" y="3600907"/>
            <a:ext cx="570586" cy="570586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A7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ПИТАННЯ 4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66928"/>
            <a:ext cx="8321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Форма відповідає «що це?», робота — «навіщо наймають?»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457200" y="1325880"/>
            <a:ext cx="5394960" cy="182880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5" name="Image 0" descr="/home/claude/assets/telegr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508760"/>
            <a:ext cx="566928" cy="56692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417320" y="1481328"/>
            <a:ext cx="4297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Три «продукти» в одній оболонці Telegram: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685800" y="2148840"/>
            <a:ext cx="49377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Канал маркетингу — робота «утримувати аудиторію»</a:t>
            </a:r>
            <a:endParaRPr lang="en-US" sz="110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Клієнтський сервіс — робота «відповідати на питання»</a:t>
            </a:r>
            <a:endParaRPr lang="en-US" sz="110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Внутрішній месенджер — робота «координувати команду»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6035040" y="1325880"/>
            <a:ext cx="2651760" cy="1828800"/>
          </a:xfrm>
          <a:prstGeom prst="roundRect">
            <a:avLst>
              <a:gd name="adj" fmla="val 3500"/>
            </a:avLst>
          </a:prstGeom>
          <a:solidFill>
            <a:srgbClr val="F4FAFA"/>
          </a:solidFill>
          <a:ln w="12700">
            <a:solidFill>
              <a:srgbClr val="D7E6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6"/>
          <p:cNvSpPr/>
          <p:nvPr/>
        </p:nvSpPr>
        <p:spPr>
          <a:xfrm>
            <a:off x="6199632" y="1481328"/>
            <a:ext cx="475488" cy="475488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0" name="Image 1" descr="/home/claude/assets/gsheet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3259" y="1604955"/>
            <a:ext cx="228234" cy="228234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6199632" y="2011680"/>
            <a:ext cx="23317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b="1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 навпаки: </a:t>
            </a:r>
            <a:r>
              <a:rPr lang="en-US" sz="100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 роботу «вести клієнтську базу малого бізнесу» конкурують CRM, Google Sheets, записник менеджера і пам'ять власника.</a:t>
            </a:r>
            <a:endParaRPr lang="en-US" sz="1000" dirty="0"/>
          </a:p>
        </p:txBody>
      </p:sp>
      <p:sp>
        <p:nvSpPr>
          <p:cNvPr id="12" name="Shape 8"/>
          <p:cNvSpPr/>
          <p:nvPr/>
        </p:nvSpPr>
        <p:spPr>
          <a:xfrm>
            <a:off x="457200" y="3364992"/>
            <a:ext cx="8229600" cy="1371600"/>
          </a:xfrm>
          <a:prstGeom prst="roundRect">
            <a:avLst>
              <a:gd name="adj" fmla="val 4667"/>
            </a:avLst>
          </a:prstGeom>
          <a:solidFill>
            <a:srgbClr val="FBEDEB"/>
          </a:solidFill>
          <a:ln w="12700">
            <a:solidFill>
              <a:srgbClr val="D7E6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9"/>
          <p:cNvSpPr/>
          <p:nvPr/>
        </p:nvSpPr>
        <p:spPr>
          <a:xfrm>
            <a:off x="640080" y="3493008"/>
            <a:ext cx="1463040" cy="274320"/>
          </a:xfrm>
          <a:prstGeom prst="roundRect">
            <a:avLst>
              <a:gd name="adj" fmla="val 50000"/>
            </a:avLst>
          </a:prstGeom>
          <a:solidFill>
            <a:srgbClr val="C0392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0"/>
          <p:cNvSpPr/>
          <p:nvPr/>
        </p:nvSpPr>
        <p:spPr>
          <a:xfrm>
            <a:off x="640080" y="3493008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kern="0" spc="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АНТИПРИКЛАД</a:t>
            </a:r>
            <a:endParaRPr lang="en-US" sz="1050" dirty="0"/>
          </a:p>
        </p:txBody>
      </p:sp>
      <p:sp>
        <p:nvSpPr>
          <p:cNvPr id="15" name="Text 11"/>
          <p:cNvSpPr/>
          <p:nvPr/>
        </p:nvSpPr>
        <p:spPr>
          <a:xfrm>
            <a:off x="640080" y="384048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«Конкуренти впровадили CRM — і нам треба CRM». </a:t>
            </a:r>
            <a:r>
              <a:rPr lang="en-US" sz="110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Компанія купує лідера категорії; через рік система порожня: реальна робота була «не губити заявки з месенджерів», і її краще закривала спільна скринька. </a:t>
            </a:r>
            <a:r>
              <a:rPr lang="en-US" sz="11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Вибір за категорією замість роботи — найпоширеніша </a:t>
            </a:r>
            <a:r>
              <a:rPr lang="en-US" sz="1100" b="1" dirty="0" err="1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помилка</a:t>
            </a:r>
            <a:r>
              <a:rPr lang="en-US" sz="11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00" b="1" dirty="0" err="1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закупівель</a:t>
            </a:r>
            <a:r>
              <a:rPr lang="en-US" sz="11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1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A7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ПИТАННЯ 4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66928"/>
            <a:ext cx="8321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Профіль цифрового продукту: зразок для Zoom</a:t>
            </a:r>
            <a:endParaRPr lang="en-US" sz="2200" dirty="0"/>
          </a:p>
        </p:txBody>
      </p:sp>
      <p:pic>
        <p:nvPicPr>
          <p:cNvPr id="4" name="Image 0" descr="/home/claude/assets/zoo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0" y="292608"/>
            <a:ext cx="457200" cy="457200"/>
          </a:xfrm>
          <a:prstGeom prst="rect">
            <a:avLst/>
          </a:prstGeom>
        </p:spPr>
      </p:pic>
      <p:graphicFrame>
        <p:nvGraphicFramePr>
          <p:cNvPr id="3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2976583"/>
              </p:ext>
            </p:extLst>
          </p:nvPr>
        </p:nvGraphicFramePr>
        <p:xfrm>
          <a:off x="457200" y="1353312"/>
          <a:ext cx="8229600" cy="32004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00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3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Елемент профілю</a:t>
                      </a:r>
                      <a:endParaRPr lang="en-US" sz="9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7E8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3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Zoom очима середньої компанії-покупця</a:t>
                      </a:r>
                      <a:endParaRPr lang="en-US" sz="9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7E8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30" dirty="0">
                          <a:solidFill>
                            <a:srgbClr val="173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Тип за формою</a:t>
                      </a:r>
                      <a:endParaRPr lang="en-US" sz="9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30" dirty="0">
                          <a:solidFill>
                            <a:srgbClr val="173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SaaS (десктоп, мобільний, браузер) + елементи платформи (маркетплейс застосунків, SDK)</a:t>
                      </a:r>
                      <a:endParaRPr lang="en-US" sz="9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30" dirty="0">
                          <a:solidFill>
                            <a:srgbClr val="173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Роботи (JTBD)</a:t>
                      </a:r>
                      <a:endParaRPr lang="en-US" sz="9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30" dirty="0">
                          <a:solidFill>
                            <a:srgbClr val="173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Основна: «надійна групова відеозустріч без тертя для зовнішніх». Конкуренти: Teams (бандл!), Meet — і звичайний телефонний дзвінок</a:t>
                      </a:r>
                      <a:endParaRPr lang="en-US" sz="9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30" dirty="0">
                          <a:solidFill>
                            <a:srgbClr val="173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Ключові властивості</a:t>
                      </a:r>
                      <a:endParaRPr lang="en-US" sz="9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30" dirty="0">
                          <a:solidFill>
                            <a:srgbClr val="173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Сильне: низький поріг входу для гостей; масштабованість тарифів. Слабке: ліміти безкоштовного рівня змінюються рішенням вендора</a:t>
                      </a:r>
                      <a:endParaRPr lang="en-US" sz="9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30" dirty="0">
                          <a:solidFill>
                            <a:srgbClr val="173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Монетизація</a:t>
                      </a:r>
                      <a:endParaRPr lang="en-US" sz="9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30" dirty="0">
                          <a:solidFill>
                            <a:srgbClr val="173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Freemium (40 хв — важіль конверсії) + per-seat + платні модулі; AI-резюме — важіль утримання проти бандла Microsoft</a:t>
                      </a:r>
                      <a:endParaRPr lang="en-US" sz="9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30" dirty="0">
                          <a:solidFill>
                            <a:srgbClr val="173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Екосистема і залежності</a:t>
                      </a:r>
                      <a:endParaRPr lang="en-US" sz="9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30" dirty="0">
                          <a:solidFill>
                            <a:srgbClr val="173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Інтеграції (календарі, CRM, LMS); залежність м'яка — переключення дешеве, утримують звички та архів записів</a:t>
                      </a:r>
                      <a:endParaRPr lang="en-US" sz="9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30" dirty="0">
                          <a:solidFill>
                            <a:srgbClr val="173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Специфічні ризики</a:t>
                      </a:r>
                      <a:endParaRPr lang="en-US" sz="9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30" dirty="0">
                          <a:solidFill>
                            <a:srgbClr val="173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Конкуренція з «безкоштовним» Teams у 365; юрисдикція даних і згода </a:t>
                      </a:r>
                      <a:r>
                        <a:rPr lang="en-US" sz="930" dirty="0" err="1">
                          <a:solidFill>
                            <a:srgbClr val="173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на</a:t>
                      </a:r>
                      <a:r>
                        <a:rPr lang="en-US" sz="930" dirty="0">
                          <a:solidFill>
                            <a:srgbClr val="173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</a:t>
                      </a:r>
                      <a:r>
                        <a:rPr lang="en-US" sz="930" dirty="0" err="1">
                          <a:solidFill>
                            <a:srgbClr val="173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запис</a:t>
                      </a:r>
                      <a:r>
                        <a:rPr lang="en-US" sz="930" dirty="0">
                          <a:solidFill>
                            <a:srgbClr val="173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; безпека за замовчуванням («zoombombing» 2020)</a:t>
                      </a:r>
                      <a:endParaRPr lang="en-US" sz="9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371600" y="312215"/>
            <a:ext cx="7541491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A7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ПИТАННЯ 4 · УКРАЇНСЬКИЙ ВИМІР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66928"/>
            <a:ext cx="8321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Відкриті дані як продукт — і міграція типів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457200" y="301752"/>
            <a:ext cx="777240" cy="274320"/>
          </a:xfrm>
          <a:prstGeom prst="roundRect">
            <a:avLst>
              <a:gd name="adj" fmla="val 50000"/>
            </a:avLst>
          </a:prstGeom>
          <a:solidFill>
            <a:srgbClr val="02997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457200" y="301752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kern="0" spc="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КЕЙС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1737360" cy="1097280"/>
          </a:xfrm>
          <a:prstGeom prst="roundRect">
            <a:avLst>
              <a:gd name="adj" fmla="val 5833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502920" y="1371600"/>
            <a:ext cx="16459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7A1E8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ProZorro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7A1E8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bi.prozorro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2423160" y="1371600"/>
            <a:ext cx="6263640" cy="1691640"/>
          </a:xfrm>
          <a:prstGeom prst="roundRect">
            <a:avLst>
              <a:gd name="adj" fmla="val 3784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2697480" y="1499616"/>
            <a:ext cx="580644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 лише інфраструктура тендерів, а й один із найбільших відкритих data-продуктів країни: аналітика bi.prozorro і відкритий API до мільйонів закупівель</a:t>
            </a:r>
            <a:endParaRPr lang="en-US" sz="105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Постачальники будують маркетингову розвідку (хто що купує, за якими цінами), аналітики — бенчмарки; довкола виріс шар комерційних надбудов, що продають зручність поверх безкоштовних даних</a:t>
            </a:r>
            <a:endParaRPr lang="en-US" sz="105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Для B2B-маркетолога відкриті реєстри — недооцінене джерело розвідки: починайте з них до купівлі комерційних баз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457200" y="3246120"/>
            <a:ext cx="8229600" cy="1508760"/>
          </a:xfrm>
          <a:prstGeom prst="roundRect">
            <a:avLst>
              <a:gd name="adj" fmla="val 4242"/>
            </a:avLst>
          </a:prstGeom>
          <a:solidFill>
            <a:srgbClr val="EAF5F6"/>
          </a:solidFill>
          <a:ln w="12700">
            <a:solidFill>
              <a:srgbClr val="D7E6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640080" y="3520440"/>
            <a:ext cx="640080" cy="64008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2" name="Image 0" descr="/home/claude/assets/syn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501" y="3686861"/>
            <a:ext cx="307238" cy="307238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1417320" y="3364992"/>
            <a:ext cx="72237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B5E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Продукти мігрують між типами — класифікуйте на дату. </a:t>
            </a:r>
            <a:r>
              <a:rPr lang="en-US" sz="110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Месенджер обростає платежами і стає платформою; SaaS відкриває API і стає інфраструктурою; copilot виростає в агента. Для профілю фіксуйте не лише «що це зараз», а й вектор за дорожньою картою вендора: купуючи оновлюваний продукт, ви купуєте його траєкторію — і вона може вивести продукт як у потрібний тип, так і геть від вашої «роботи».</a:t>
            </a:r>
            <a:endParaRPr lang="en-US" sz="11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A7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ЗАВЕРШЕННЯ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12064"/>
            <a:ext cx="8321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П'ять головних тез лекції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453896"/>
            <a:ext cx="402336" cy="402336"/>
          </a:xfrm>
          <a:prstGeom prst="ellipse">
            <a:avLst/>
          </a:prstGeom>
          <a:solidFill>
            <a:srgbClr val="0A7E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457200" y="1453896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051560" y="1325880"/>
            <a:ext cx="7635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Практична типологія покупця: 7 класичних типів + 4 категорії AI-ери. Тип визначає питання до вендора, критерії та ризики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57200" y="2167128"/>
            <a:ext cx="402336" cy="402336"/>
          </a:xfrm>
          <a:prstGeom prst="ellipse">
            <a:avLst/>
          </a:prstGeom>
          <a:solidFill>
            <a:srgbClr val="0A7E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457200" y="216712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051560" y="2039112"/>
            <a:ext cx="7635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Головна вісь нових категорій — автономність: від асистента до агента. Агентність перевіряється тестом «ініціює + ланцюжок + межі й журнал», а не маркетингом (agent washing: ~130 реальних вендорів за Gartner)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2880360"/>
            <a:ext cx="402336" cy="402336"/>
          </a:xfrm>
          <a:prstGeom prst="ellipse">
            <a:avLst/>
          </a:prstGeom>
          <a:solidFill>
            <a:srgbClr val="0A7E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57200" y="288036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051560" y="2752344"/>
            <a:ext cx="7635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П'ять властивостей — не абстракція: кожна конвертується в пару питань покупця, від «як довго підтримуватимуть?» до «як росте ціна з масштабом?»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57200" y="3593592"/>
            <a:ext cx="402336" cy="402336"/>
          </a:xfrm>
          <a:prstGeom prst="ellipse">
            <a:avLst/>
          </a:prstGeom>
          <a:solidFill>
            <a:srgbClr val="0A7E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57200" y="359359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051560" y="3465576"/>
            <a:ext cx="7635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B2B і B2C відрізняються структурою рішення, а не «розміром» — і межа розмивається консюмеризацією (Zoom, Slack, Canva)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4306824"/>
            <a:ext cx="402336" cy="402336"/>
          </a:xfrm>
          <a:prstGeom prst="ellipse">
            <a:avLst/>
          </a:prstGeom>
          <a:solidFill>
            <a:srgbClr val="02997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457200" y="430682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051560" y="4178808"/>
            <a:ext cx="7635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Найкорисніша класифікація для вибору — за роботою (JTBD): вона визначає реальних конкурентів і дає тест на доцільну автономність AI</a:t>
            </a:r>
            <a:endParaRPr lang="en-US" sz="12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A7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ЩО ДАЛІ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66928"/>
            <a:ext cx="8321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Дискусія та завдання до практичних занять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457200" y="1325880"/>
            <a:ext cx="4023360" cy="2788920"/>
          </a:xfrm>
          <a:prstGeom prst="roundRect">
            <a:avLst>
              <a:gd name="adj" fmla="val 2295"/>
            </a:avLst>
          </a:prstGeom>
          <a:solidFill>
            <a:srgbClr val="F4FAFA"/>
          </a:solidFill>
          <a:ln w="12700">
            <a:solidFill>
              <a:srgbClr val="D7E6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640080" y="1463040"/>
            <a:ext cx="502920" cy="50292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/home/claude/assets/chatq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839" y="1593799"/>
            <a:ext cx="241402" cy="24140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261872" y="1444752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Питання </a:t>
            </a:r>
            <a:r>
              <a:rPr lang="en-US" sz="1350" b="1" dirty="0" err="1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для</a:t>
            </a:r>
            <a:r>
              <a:rPr lang="en-US" sz="135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350" b="1" dirty="0" err="1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дискусії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685800" y="2103120"/>
            <a:ext cx="3611880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9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«Дія» з погляду типології: який тип чи комбінація? Які «роботи» для бізнесу і хто конкуренти за кожну?</a:t>
            </a:r>
            <a:endParaRPr lang="en-US" sz="95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9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Ваш месенджер завтра стане агентом: які межі автономності ви поставите і чому?</a:t>
            </a:r>
            <a:endParaRPr lang="en-US" sz="95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9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Intent data: де межа між легітимною аналітикою і стеженням?</a:t>
            </a:r>
            <a:endParaRPr lang="en-US" sz="95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9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Copilot куплено «всім», використання 15%. «Зобов'язати користуватися»? Запропонуйте кращий план</a:t>
            </a:r>
            <a:endParaRPr lang="en-US" sz="9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4875</Words>
  <Application>Microsoft Office PowerPoint</Application>
  <PresentationFormat>On-screen Show (16:9)</PresentationFormat>
  <Paragraphs>523</Paragraphs>
  <Slides>36</Slides>
  <Notes>36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0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Лекція 2. Типологія та характеристики цифрових продуктів</dc:title>
  <dc:subject>PptxGenJS Presentation</dc:subject>
  <dc:creator>Dmytro Antoniuk</dc:creator>
  <cp:lastModifiedBy>Dmytro Antoniuk</cp:lastModifiedBy>
  <cp:revision>3</cp:revision>
  <dcterms:created xsi:type="dcterms:W3CDTF">2026-07-07T13:46:53Z</dcterms:created>
  <dcterms:modified xsi:type="dcterms:W3CDTF">2026-09-23T08:12:36Z</dcterms:modified>
</cp:coreProperties>
</file>