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0" r:id="rId3"/>
    <p:sldId id="263" r:id="rId4"/>
    <p:sldId id="264" r:id="rId5"/>
    <p:sldId id="265" r:id="rId6"/>
    <p:sldId id="266" r:id="rId7"/>
    <p:sldId id="267" r:id="rId8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7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65675"/>
            <a:ext cx="12191999" cy="109232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9553" y="414274"/>
            <a:ext cx="10692892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69491" y="1690242"/>
            <a:ext cx="9121775" cy="3694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5440E3-9EA6-04DF-21FD-B5E21B6DEDE1}"/>
              </a:ext>
            </a:extLst>
          </p:cNvPr>
          <p:cNvSpPr txBox="1"/>
          <p:nvPr/>
        </p:nvSpPr>
        <p:spPr>
          <a:xfrm>
            <a:off x="1143000" y="1447800"/>
            <a:ext cx="10210800" cy="214526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6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Екосистеми та їх забруднення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CF717D-234B-CB04-F63A-7DFE007F17F9}"/>
              </a:ext>
            </a:extLst>
          </p:cNvPr>
          <p:cNvSpPr txBox="1"/>
          <p:nvPr/>
        </p:nvSpPr>
        <p:spPr>
          <a:xfrm>
            <a:off x="2895600" y="304800"/>
            <a:ext cx="6096000" cy="578882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Опис навчальної дисципліни</a:t>
            </a:r>
          </a:p>
        </p:txBody>
      </p:sp>
      <p:graphicFrame>
        <p:nvGraphicFramePr>
          <p:cNvPr id="5" name="Таблиця 4">
            <a:extLst>
              <a:ext uri="{FF2B5EF4-FFF2-40B4-BE49-F238E27FC236}">
                <a16:creationId xmlns:a16="http://schemas.microsoft.com/office/drawing/2014/main" id="{1522F0D1-73BF-CF3B-4C39-064EEA1FFA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886938"/>
              </p:ext>
            </p:extLst>
          </p:nvPr>
        </p:nvGraphicFramePr>
        <p:xfrm>
          <a:off x="457200" y="990600"/>
          <a:ext cx="11430000" cy="46421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2219">
                  <a:extLst>
                    <a:ext uri="{9D8B030D-6E8A-4147-A177-3AD203B41FA5}">
                      <a16:colId xmlns:a16="http://schemas.microsoft.com/office/drawing/2014/main" val="3934955539"/>
                    </a:ext>
                  </a:extLst>
                </a:gridCol>
                <a:gridCol w="3820931">
                  <a:extLst>
                    <a:ext uri="{9D8B030D-6E8A-4147-A177-3AD203B41FA5}">
                      <a16:colId xmlns:a16="http://schemas.microsoft.com/office/drawing/2014/main" val="42464143"/>
                    </a:ext>
                  </a:extLst>
                </a:gridCol>
                <a:gridCol w="2108425">
                  <a:extLst>
                    <a:ext uri="{9D8B030D-6E8A-4147-A177-3AD203B41FA5}">
                      <a16:colId xmlns:a16="http://schemas.microsoft.com/office/drawing/2014/main" val="1564858336"/>
                    </a:ext>
                  </a:extLst>
                </a:gridCol>
                <a:gridCol w="2108425">
                  <a:extLst>
                    <a:ext uri="{9D8B030D-6E8A-4147-A177-3AD203B41FA5}">
                      <a16:colId xmlns:a16="http://schemas.microsoft.com/office/drawing/2014/main" val="661568889"/>
                    </a:ext>
                  </a:extLst>
                </a:gridCol>
              </a:tblGrid>
              <a:tr h="393189">
                <a:tc row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Найменування показників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row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Галузь знань, спеціальність, освітній ступінь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Характеристика навчальної дисципліни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173441"/>
                  </a:ext>
                </a:extLst>
              </a:tr>
              <a:tr h="5122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денна форма навчання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заочна форма навчання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/>
                </a:tc>
                <a:extLst>
                  <a:ext uri="{0D108BD9-81ED-4DB2-BD59-A6C34878D82A}">
                    <a16:rowId xmlns:a16="http://schemas.microsoft.com/office/drawing/2014/main" val="190635260"/>
                  </a:ext>
                </a:extLst>
              </a:tr>
              <a:tr h="512271"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Кількість кредитів 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Галузь знань</a:t>
                      </a:r>
                      <a:endParaRPr lang="ru-RU" sz="1800" dirty="0">
                        <a:effectLst/>
                      </a:endParaRPr>
                    </a:p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10 «Природничі науки»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нормативна</a:t>
                      </a:r>
                      <a:endParaRPr lang="ru-RU" sz="1800">
                        <a:effectLst/>
                      </a:endParaRPr>
                    </a:p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391186"/>
                  </a:ext>
                </a:extLst>
              </a:tr>
              <a:tr h="160115"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Модулів – 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rowSpan="5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Спеціальність 101 «Екологія»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Рік підготовки: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752311"/>
                  </a:ext>
                </a:extLst>
              </a:tr>
              <a:tr h="159724">
                <a:tc row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Змістових модулів – 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-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extLst>
                  <a:ext uri="{0D108BD9-81ED-4DB2-BD59-A6C34878D82A}">
                    <a16:rowId xmlns:a16="http://schemas.microsoft.com/office/drawing/2014/main" val="3702701273"/>
                  </a:ext>
                </a:extLst>
              </a:tr>
              <a:tr h="1762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Семестр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8097873"/>
                  </a:ext>
                </a:extLst>
              </a:tr>
              <a:tr h="159724">
                <a:tc row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Загальна кількість годин – 180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extLst>
                  <a:ext uri="{0D108BD9-81ED-4DB2-BD59-A6C34878D82A}">
                    <a16:rowId xmlns:a16="http://schemas.microsoft.com/office/drawing/2014/main" val="2263809613"/>
                  </a:ext>
                </a:extLst>
              </a:tr>
              <a:tr h="1762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Лекції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812245"/>
                  </a:ext>
                </a:extLst>
              </a:tr>
              <a:tr h="159724">
                <a:tc rowSpan="9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Тижневих годин для денної форми навчання:</a:t>
                      </a:r>
                      <a:endParaRPr lang="ru-RU" sz="1800">
                        <a:effectLst/>
                      </a:endParaRPr>
                    </a:p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аудиторних - 4,</a:t>
                      </a:r>
                      <a:endParaRPr lang="ru-RU" sz="1800">
                        <a:effectLst/>
                      </a:endParaRPr>
                    </a:p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самостійної роботи – 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rowSpan="9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Освітній ступінь «доктор філософії»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32 год.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extLst>
                  <a:ext uri="{0D108BD9-81ED-4DB2-BD59-A6C34878D82A}">
                    <a16:rowId xmlns:a16="http://schemas.microsoft.com/office/drawing/2014/main" val="1552968430"/>
                  </a:ext>
                </a:extLst>
              </a:tr>
              <a:tr h="159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Практичні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988254"/>
                  </a:ext>
                </a:extLst>
              </a:tr>
              <a:tr h="159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32 год.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extLst>
                  <a:ext uri="{0D108BD9-81ED-4DB2-BD59-A6C34878D82A}">
                    <a16:rowId xmlns:a16="http://schemas.microsoft.com/office/drawing/2014/main" val="1342650346"/>
                  </a:ext>
                </a:extLst>
              </a:tr>
              <a:tr h="159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Лабораторні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062550"/>
                  </a:ext>
                </a:extLst>
              </a:tr>
              <a:tr h="159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-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extLst>
                  <a:ext uri="{0D108BD9-81ED-4DB2-BD59-A6C34878D82A}">
                    <a16:rowId xmlns:a16="http://schemas.microsoft.com/office/drawing/2014/main" val="2467545138"/>
                  </a:ext>
                </a:extLst>
              </a:tr>
              <a:tr h="159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Самостійна робота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783807"/>
                  </a:ext>
                </a:extLst>
              </a:tr>
              <a:tr h="159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116 год.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-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extLst>
                  <a:ext uri="{0D108BD9-81ED-4DB2-BD59-A6C34878D82A}">
                    <a16:rowId xmlns:a16="http://schemas.microsoft.com/office/drawing/2014/main" val="1941692422"/>
                  </a:ext>
                </a:extLst>
              </a:tr>
              <a:tr h="159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695125"/>
                  </a:ext>
                </a:extLst>
              </a:tr>
              <a:tr h="1664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</a:rPr>
                        <a:t>Вид контролю: екзамен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882" marR="5288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7115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F5229F-C2E1-34C5-E97A-EEB977F2859C}"/>
              </a:ext>
            </a:extLst>
          </p:cNvPr>
          <p:cNvSpPr txBox="1"/>
          <p:nvPr/>
        </p:nvSpPr>
        <p:spPr>
          <a:xfrm>
            <a:off x="647700" y="1447800"/>
            <a:ext cx="10896600" cy="377975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dirty="0"/>
              <a:t>Метою навчальної дисципліни є навчити здобувачів вищої освіти досліджувати структуру та функціональні компоненти екосистем різного рівня та походження, а також вивчити антропогенний вплив на них, сформувати висококваліфікованого фахівця, який вміє на сучасному рівні здійснювати діагностику стану екосистем та визначати якість середовища існування, опанування сучасних методів і підходів до кількісної оцінки стану екосистем та якості середовища існування, вміння творчо, у залежності від конкретних умов, органічно поєднувати моніторингові спостереження та використовувати різні сучасні підходи до оцінки стану екосистем і якості середовища.</a:t>
            </a:r>
          </a:p>
        </p:txBody>
      </p:sp>
    </p:spTree>
    <p:extLst>
      <p:ext uri="{BB962C8B-B14F-4D97-AF65-F5344CB8AC3E}">
        <p14:creationId xmlns:p14="http://schemas.microsoft.com/office/powerpoint/2010/main" val="158093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FEF5AF-052E-4A31-F3D8-AAA1569DC8F1}"/>
              </a:ext>
            </a:extLst>
          </p:cNvPr>
          <p:cNvSpPr txBox="1"/>
          <p:nvPr/>
        </p:nvSpPr>
        <p:spPr>
          <a:xfrm>
            <a:off x="457200" y="152400"/>
            <a:ext cx="11049000" cy="582287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Завданнями вивчення навчальної дисципліни є:</a:t>
            </a:r>
          </a:p>
          <a:p>
            <a:r>
              <a:rPr lang="uk-UA" sz="2800" dirty="0"/>
              <a:t>– знати сутність фундаментальних властивостей екосистем та їхніх компонентів;</a:t>
            </a:r>
          </a:p>
          <a:p>
            <a:r>
              <a:rPr lang="uk-UA" sz="2800" dirty="0"/>
              <a:t>– розуміти відмінності між поняттями «стан екосистеми» та «якість середовища існування» для біосистем різного рівня;</a:t>
            </a:r>
          </a:p>
          <a:p>
            <a:r>
              <a:rPr lang="uk-UA" sz="2800" dirty="0"/>
              <a:t>– визначати типи життєвих стратегій організмів та використовувати отримані дані для оцінки змін стану екосистем;</a:t>
            </a:r>
          </a:p>
          <a:p>
            <a:r>
              <a:rPr lang="uk-UA" sz="2800" dirty="0"/>
              <a:t>– уміти аналізувати стан екосистем, визначати якість середовища існування за станом благополуччя біосистем, якість середовища для яких визначається, з’ясувати головні лімітуючи чинники з позицій теорії складних систем і основ управління ними;</a:t>
            </a:r>
          </a:p>
          <a:p>
            <a:r>
              <a:rPr lang="uk-UA" sz="2800" dirty="0"/>
              <a:t>– здійснювати експертну оцінку стану екосистем.</a:t>
            </a:r>
          </a:p>
        </p:txBody>
      </p:sp>
    </p:spTree>
    <p:extLst>
      <p:ext uri="{BB962C8B-B14F-4D97-AF65-F5344CB8AC3E}">
        <p14:creationId xmlns:p14="http://schemas.microsoft.com/office/powerpoint/2010/main" val="1132217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: округлені кути 1">
            <a:extLst>
              <a:ext uri="{FF2B5EF4-FFF2-40B4-BE49-F238E27FC236}">
                <a16:creationId xmlns:a16="http://schemas.microsoft.com/office/drawing/2014/main" id="{8C6C1090-8983-F078-186D-88B8705791FE}"/>
              </a:ext>
            </a:extLst>
          </p:cNvPr>
          <p:cNvSpPr/>
          <p:nvPr/>
        </p:nvSpPr>
        <p:spPr>
          <a:xfrm>
            <a:off x="257543" y="76200"/>
            <a:ext cx="4980917" cy="10215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Компетентності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4BF02E-234A-9CFF-5120-C5D02B274370}"/>
              </a:ext>
            </a:extLst>
          </p:cNvPr>
          <p:cNvSpPr txBox="1"/>
          <p:nvPr/>
        </p:nvSpPr>
        <p:spPr>
          <a:xfrm>
            <a:off x="381000" y="1228397"/>
            <a:ext cx="11430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ЗК02.</a:t>
            </a:r>
            <a:r>
              <a:rPr lang="uk-UA" sz="2000" dirty="0"/>
              <a:t> Здатність розв’язувати комплексні проблеми на основі системного наукового та загальнокультурного світогляду із дотриманням принципів професійної етики та академічної доброчесності.</a:t>
            </a:r>
          </a:p>
          <a:p>
            <a:r>
              <a:rPr lang="uk-UA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СК03.</a:t>
            </a:r>
            <a:r>
              <a:rPr lang="uk-UA" sz="2000" dirty="0"/>
              <a:t> Здатність виконувати оригінальні дослідження, досягати наукових результатів, які створюють нові знання у сфері екології та дотичних до неї міждисциплінарних напрямах, оцінювати та забезпечувати якість виконуваних досліджень.</a:t>
            </a:r>
          </a:p>
          <a:p>
            <a:r>
              <a:rPr lang="uk-UA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СК05.</a:t>
            </a:r>
            <a:r>
              <a:rPr lang="uk-UA" sz="2000" dirty="0"/>
              <a:t> Здатність застосовувати сучасні інструменти, електронні інформаційні ресурси, спеціалізоване програмне забезпечення у науковій та навчальній діяльності, зокрема для моделювання процесів та прийняття оптимальних рішень у сфері екології, охорони природи та раціонального природокористування.</a:t>
            </a:r>
          </a:p>
          <a:p>
            <a:r>
              <a:rPr lang="uk-UA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СК09.</a:t>
            </a:r>
            <a:r>
              <a:rPr lang="uk-UA" sz="2000" dirty="0"/>
              <a:t> Здатність володіти методами визначення джерел і шляхів надходження у довкілля шкідливих компонентів та здатність оцінити їх вплив на стан здоров’я людини та якість довкілля.</a:t>
            </a:r>
          </a:p>
          <a:p>
            <a:r>
              <a:rPr lang="uk-UA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СК10.</a:t>
            </a:r>
            <a:r>
              <a:rPr lang="uk-UA" sz="2000" dirty="0"/>
              <a:t> Здатність застосовувати принципи збалансованого природокористування для забезпечення реалізації превентивних заходів з охорони довкілля та збереження природних ресурсів.</a:t>
            </a:r>
          </a:p>
        </p:txBody>
      </p:sp>
    </p:spTree>
    <p:extLst>
      <p:ext uri="{BB962C8B-B14F-4D97-AF65-F5344CB8AC3E}">
        <p14:creationId xmlns:p14="http://schemas.microsoft.com/office/powerpoint/2010/main" val="702182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: округлені кути 1">
            <a:extLst>
              <a:ext uri="{FF2B5EF4-FFF2-40B4-BE49-F238E27FC236}">
                <a16:creationId xmlns:a16="http://schemas.microsoft.com/office/drawing/2014/main" id="{F5A92AB6-F13E-686B-3C2A-6AF90B59F514}"/>
              </a:ext>
            </a:extLst>
          </p:cNvPr>
          <p:cNvSpPr/>
          <p:nvPr/>
        </p:nvSpPr>
        <p:spPr>
          <a:xfrm>
            <a:off x="181281" y="228600"/>
            <a:ext cx="9880137" cy="10215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Програмні результати навчання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41F312-1DE7-B63E-F186-2E139EB52241}"/>
              </a:ext>
            </a:extLst>
          </p:cNvPr>
          <p:cNvSpPr txBox="1"/>
          <p:nvPr/>
        </p:nvSpPr>
        <p:spPr>
          <a:xfrm>
            <a:off x="201601" y="1600200"/>
            <a:ext cx="11477319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ПРН1.</a:t>
            </a:r>
            <a:r>
              <a:rPr lang="uk-UA" sz="2000" dirty="0"/>
              <a:t> Глибоко розуміти концептуальні принципи та методологію природничих наук, формулювати і перевіряти гіпотези, використовувати для обґрунтування висновків належні докази, зокрема, результати теоретичного аналізу, експериментальних досліджень і математичного та/або комп’ютерного моделювання з метою розв’язання значущих наукових та науково-прикладних проблем екології.</a:t>
            </a:r>
          </a:p>
          <a:p>
            <a:r>
              <a:rPr lang="uk-UA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ПРН3.</a:t>
            </a:r>
            <a:r>
              <a:rPr lang="uk-UA" sz="2000" dirty="0"/>
              <a:t> Вільно презентувати та обговорювати державною та іноземною мовами з дотриманням норм академічної етики результати досліджень, наукові та прикладні проблеми з екології, охорони довкілля та оптимізації природокористування, кваліфіковано відображати результати досліджень у наукових публікаціях у провідних вітчизняних та міжнародних наукових виданнях.</a:t>
            </a:r>
          </a:p>
          <a:p>
            <a:r>
              <a:rPr lang="uk-UA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ПРН6.</a:t>
            </a:r>
            <a:r>
              <a:rPr lang="uk-UA" sz="2000" dirty="0"/>
              <a:t> Застосовувати сучасні інструменти та технології пошуку оброблення й аналізу інформації з проблем екології та дотичних питань, зокрема, статистичні методи аналізу даних великого обсягу та/або складної структури, спеціалізовані бази даних та інформаційні системи.</a:t>
            </a:r>
          </a:p>
        </p:txBody>
      </p:sp>
    </p:spTree>
    <p:extLst>
      <p:ext uri="{BB962C8B-B14F-4D97-AF65-F5344CB8AC3E}">
        <p14:creationId xmlns:p14="http://schemas.microsoft.com/office/powerpoint/2010/main" val="2374266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439DB4-1304-1B62-7C89-C93A47BC40C9}"/>
              </a:ext>
            </a:extLst>
          </p:cNvPr>
          <p:cNvSpPr txBox="1"/>
          <p:nvPr/>
        </p:nvSpPr>
        <p:spPr>
          <a:xfrm>
            <a:off x="381000" y="381000"/>
            <a:ext cx="11430000" cy="526297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ПРН7.</a:t>
            </a:r>
            <a:r>
              <a:rPr lang="uk-UA" sz="2400" dirty="0"/>
              <a:t> Мати сучасні концептуальні знання та високий методологічний рівень у сфері екології та на межі предметних галузей, а також дослідницькі навички, достатні для проведення наукових і прикладних досліджень на рівні останніх світових досягнень.</a:t>
            </a:r>
          </a:p>
          <a:p>
            <a:r>
              <a:rPr lang="uk-UA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ПРН9.</a:t>
            </a:r>
            <a:r>
              <a:rPr lang="uk-UA" sz="2400" dirty="0"/>
              <a:t> Уміти оцінювати еколого-економічні збитки від погіршення стану водних об’єктів, ґрунтів та атмосферного повітря, а також діяльності промислових підприємств.</a:t>
            </a:r>
          </a:p>
          <a:p>
            <a:r>
              <a:rPr lang="uk-UA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ПРН10.</a:t>
            </a:r>
            <a:r>
              <a:rPr lang="uk-UA" sz="2400" dirty="0"/>
              <a:t> Знати інноваційні технології захисту довкілля, які забезпечують мінімальне накопичення відходів, повторне використання води, </a:t>
            </a:r>
            <a:r>
              <a:rPr lang="uk-UA" sz="2400" dirty="0" err="1"/>
              <a:t>ресурсоенергозбереження</a:t>
            </a:r>
            <a:r>
              <a:rPr lang="uk-UA" sz="2400" dirty="0"/>
              <a:t>.</a:t>
            </a:r>
          </a:p>
          <a:p>
            <a:r>
              <a:rPr lang="uk-UA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ПРН11.</a:t>
            </a:r>
            <a:r>
              <a:rPr lang="uk-UA" sz="2400" dirty="0"/>
              <a:t> Знати екологічні закономірності, умови стійкості екосистем, умови, що забезпечують сталий розвиток, основні види антропогенного навантаження на довкілля.</a:t>
            </a:r>
          </a:p>
          <a:p>
            <a:r>
              <a:rPr lang="uk-UA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ПРН12.</a:t>
            </a:r>
            <a:r>
              <a:rPr lang="uk-UA" sz="2400" dirty="0"/>
              <a:t> Знати характеристики екологічної небезпеки забруднювальних речовин, класифікацію джерел забруднення, вплив промислових викидів і скидів на здоров′я людей, рослинний і тваринний світ, ґрунт та водойми.</a:t>
            </a:r>
          </a:p>
        </p:txBody>
      </p:sp>
    </p:spTree>
    <p:extLst>
      <p:ext uri="{BB962C8B-B14F-4D97-AF65-F5344CB8AC3E}">
        <p14:creationId xmlns:p14="http://schemas.microsoft.com/office/powerpoint/2010/main" val="3415842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702</Words>
  <Application>Microsoft Office PowerPoint</Application>
  <PresentationFormat>Широкий екран</PresentationFormat>
  <Paragraphs>62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Calibri</vt:lpstr>
      <vt:lpstr>Cambria</vt:lpstr>
      <vt:lpstr>Times New Roman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Руслана Валерко</cp:lastModifiedBy>
  <cp:revision>1</cp:revision>
  <dcterms:created xsi:type="dcterms:W3CDTF">2024-03-18T06:41:29Z</dcterms:created>
  <dcterms:modified xsi:type="dcterms:W3CDTF">2024-03-18T07:06:26Z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2024-02-19T00:00:00Z</vt:filetime>
  </property>
  <property fmtid="{D5CDD505-2E9C-101B-9397-08002B2CF9AE}" pid="3" name="Creator">
    <vt:lpwstr>Microsoft® PowerPoint® для Microsoft 365</vt:lpwstr>
  </property>
  <property fmtid="{D5CDD505-2E9C-101B-9397-08002B2CF9AE}" pid="4" name="LastSaved">
    <vt:filetime>2024-03-18T00:00:00Z</vt:filetime>
  </property>
</Properties>
</file>