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389120" cy="438912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937760"/>
            <a:ext cx="3291840" cy="329184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4" name="Shape 2"/>
          <p:cNvSpPr/>
          <p:nvPr/>
        </p:nvSpPr>
        <p:spPr>
          <a:xfrm>
            <a:off x="11155680" y="5212080"/>
            <a:ext cx="2194560" cy="219456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548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ЛЕКЦІЯ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9692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Впровадження та розвиток бренду: ідентичність, архітектура та ефективність у цифровому середовищі</a:t>
            </a:r>
            <a:endParaRPr lang="en-US" sz="3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297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 бренд-буку до ринку: ідентичність, портфель, цифрові канали, репутація та вимірювання результату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63093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Державний університет «Житомирська політехніка»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30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Чотири питання лекції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5134356" cy="1965960"/>
          </a:xfrm>
          <a:prstGeom prst="roundRect">
            <a:avLst>
              <a:gd name="adj" fmla="val 4651"/>
            </a:avLst>
          </a:prstGeom>
          <a:solidFill>
            <a:srgbClr val="F3F5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192024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Ідентичність бренду та архітектура портфеля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2194560" y="274320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 й візуальна ідентичність, Branded House vs House of Brands, розширення бренду, ребрендинг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231636" y="1691640"/>
            <a:ext cx="5134356" cy="1965960"/>
          </a:xfrm>
          <a:prstGeom prst="roundRect">
            <a:avLst>
              <a:gd name="adj" fmla="val 4651"/>
            </a:avLst>
          </a:prstGeom>
          <a:solidFill>
            <a:srgbClr val="F3F5F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05956" y="192024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7603236" y="192024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у цифрових та омніканальних каналах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603236" y="274320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Омніканальність, соціальні мережі, UGC, influencer marketing, community management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22960" y="3931920"/>
            <a:ext cx="5134356" cy="1965960"/>
          </a:xfrm>
          <a:prstGeom prst="roundRect">
            <a:avLst>
              <a:gd name="adj" fmla="val 4651"/>
            </a:avLst>
          </a:prstGeom>
          <a:solidFill>
            <a:srgbClr val="F3F5F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1605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2194560" y="416052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Управління репутацією та кризові комунікації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2194560" y="498348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 криз бренду, принципи та етапи антикризового реагування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31636" y="3931920"/>
            <a:ext cx="5134356" cy="1965960"/>
          </a:xfrm>
          <a:prstGeom prst="roundRect">
            <a:avLst>
              <a:gd name="adj" fmla="val 4651"/>
            </a:avLst>
          </a:prstGeom>
          <a:solidFill>
            <a:srgbClr val="F3F5F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505956" y="416052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 txBox="1"/>
          <p:nvPr/>
        </p:nvSpPr>
        <p:spPr>
          <a:xfrm>
            <a:off x="7603236" y="416052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Метрики та оцінка ефективності бренду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603236" y="4983480"/>
            <a:ext cx="34884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Awareness, NPS, Share of Voice, вартість бренду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0" y="-1828800"/>
            <a:ext cx="4206240" cy="420624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9728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Ідентичність бренду та архітектура портфеля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488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бренд-платформа перетворюється на систему, що масштабується й залишається послідовною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7" name="Shape 5"/>
          <p:cNvSpPr/>
          <p:nvPr/>
        </p:nvSpPr>
        <p:spPr>
          <a:xfrm>
            <a:off x="1024128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34440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 й візуальна ідентичність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Мовні та графічні елементи, через які бренд впізнають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231636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1" name="Shape 9"/>
          <p:cNvSpPr/>
          <p:nvPr/>
        </p:nvSpPr>
        <p:spPr>
          <a:xfrm>
            <a:off x="6432804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43116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Архітектура портфеля брендів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43116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Branded House vs House of Brands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5" name="Shape 13"/>
          <p:cNvSpPr/>
          <p:nvPr/>
        </p:nvSpPr>
        <p:spPr>
          <a:xfrm>
            <a:off x="1024128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34440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Розширення та ко-брендинг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extension, line extension, партнерства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231636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9" name="Shape 17"/>
          <p:cNvSpPr/>
          <p:nvPr/>
        </p:nvSpPr>
        <p:spPr>
          <a:xfrm>
            <a:off x="6432804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43116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Ребрендинг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43116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 і навіщо змінювати ідентичність бренду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Вербальна ідентичність бренду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43032" cy="1051560"/>
          </a:xfrm>
          <a:prstGeom prst="roundRect">
            <a:avLst>
              <a:gd name="adj" fmla="val 782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91640"/>
            <a:ext cx="99943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ВЕРБАЛЬНА ІДЕНТИЧНІСТЬ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Сукупність текстових і мовних елементів бренду — назва, слоган, стиль комунікації та ключові меседжі, — які послідовно виражають характер бренду в будь-якому тексті.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2880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7" name="Shape 5"/>
          <p:cNvSpPr/>
          <p:nvPr/>
        </p:nvSpPr>
        <p:spPr>
          <a:xfrm>
            <a:off x="987552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07008" y="3044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 бренду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3410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Основний словесний ідентифікатор, закріплений юридично як торгова марка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31636" y="2880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6396228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15684" y="3044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Слоган / tagline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15684" y="3410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 фраза, що виражає суть бренду й супроводжує назву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2960" y="4800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987552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07008" y="4965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комунікації (tone of voice)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07008" y="5330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мовлення бренду: формальний чи неформальний, серйозний чи грайливий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31636" y="4800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9" name="Shape 17"/>
          <p:cNvSpPr/>
          <p:nvPr/>
        </p:nvSpPr>
        <p:spPr>
          <a:xfrm>
            <a:off x="6396228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15684" y="4965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Історія бренду (brand story)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15684" y="5330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Наратив про походження, місію й цінності, що стоїть за брендом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Візуальна ідентичність бренду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43032" cy="1051560"/>
          </a:xfrm>
          <a:prstGeom prst="roundRect">
            <a:avLst>
              <a:gd name="adj" fmla="val 782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91640"/>
            <a:ext cx="99943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ВІЗУАЛЬНА ІДЕНТИЧНІСТЬ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Сукупність графічних елементів бренду — логотип, кольорова палітра, типографіка та стиль зображень, — які забезпечують його візуальну впізнаваність у будь-якій точці контакту.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2880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7" name="Shape 5"/>
          <p:cNvSpPr/>
          <p:nvPr/>
        </p:nvSpPr>
        <p:spPr>
          <a:xfrm>
            <a:off x="987552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07008" y="3044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 і знак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3410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 версія, допустимі модифікації, охоронне поле та мінімальний розмір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31636" y="2880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6396228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15684" y="3044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Кольорова палітра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15684" y="3410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Основні й додаткові кольори з точними кодами HEX, RGB, CMYK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2960" y="4800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987552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07008" y="4965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Типографіка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07008" y="5330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Основний і додатковий шрифти, ієрархія в заголовках і текстах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31636" y="4800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9" name="Shape 17"/>
          <p:cNvSpPr/>
          <p:nvPr/>
        </p:nvSpPr>
        <p:spPr>
          <a:xfrm>
            <a:off x="6396228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15684" y="4965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зображень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15684" y="5330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Вимоги до фотографій, ілюстрацій та іконографіки бренду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4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Архітектура бренду: два підходи до портфеля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22960" y="1737360"/>
            <a:ext cx="5111496" cy="4206240"/>
          </a:xfrm>
          <a:prstGeom prst="roundRect">
            <a:avLst>
              <a:gd name="adj" fmla="val 2609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965960"/>
            <a:ext cx="4562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BRANDED HOUSE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31720"/>
            <a:ext cx="4562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Усі продукти виступають під єдиним брендом-парасолькою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97280" y="3273552"/>
            <a:ext cx="164592" cy="16459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71600" y="3172968"/>
            <a:ext cx="42885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Максимальний ефект синергії: репутація одного продукту зміцнює всі інші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097280" y="4050792"/>
            <a:ext cx="164592" cy="16459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71600" y="3950208"/>
            <a:ext cx="42885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Нижчі витрати на просування нових продуктів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097280" y="4828032"/>
            <a:ext cx="164592" cy="164592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4727448"/>
            <a:ext cx="42885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Вища вразливість: криза одного продукту б'є по всьому портфелю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5440680"/>
            <a:ext cx="4562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Приклад: Google (Google Maps, Google Drive, Google Pay)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254496" y="1737360"/>
            <a:ext cx="5111496" cy="4206240"/>
          </a:xfrm>
          <a:prstGeom prst="roundRect">
            <a:avLst>
              <a:gd name="adj" fmla="val 2609"/>
            </a:avLst>
          </a:prstGeom>
          <a:solidFill>
            <a:srgbClr val="F3F5F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528816" y="1965960"/>
            <a:ext cx="45628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OF BRANDS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528816" y="2331720"/>
            <a:ext cx="45628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Компанія володіє портфелем незалежних, окремо позиціонованих брендів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528816" y="3273552"/>
            <a:ext cx="164592" cy="164592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803136" y="3172968"/>
            <a:ext cx="42885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Кожен бренд може займати власну, чітку нішу для своєї аудиторії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528816" y="4050792"/>
            <a:ext cx="164592" cy="164592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03136" y="3950208"/>
            <a:ext cx="42885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Криза одного бренду майже не зачіпає інші бренди портфеля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528816" y="4828032"/>
            <a:ext cx="164592" cy="164592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803136" y="4727448"/>
            <a:ext cx="42885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Вищі витрати: кожен бренд просувається й будується окремо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528816" y="5440680"/>
            <a:ext cx="45628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Приклад: Procter &amp; Gamble (Tide, Pampers, Gillette)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Розширення бренду: два формати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5134356" cy="1828800"/>
          </a:xfrm>
          <a:prstGeom prst="roundRect">
            <a:avLst>
              <a:gd name="adj" fmla="val 4500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737360"/>
            <a:ext cx="45857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EXTENSION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Стратегія, за якої компанія використовує наявний, уже впізнаваний бренд для виведення на ринок товару в новій категорії, спираючись на довіру й асоціації, вже сформовані у споживачів.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231636" y="1600200"/>
            <a:ext cx="5134356" cy="1828800"/>
          </a:xfrm>
          <a:prstGeom prst="roundRect">
            <a:avLst>
              <a:gd name="adj" fmla="val 4500"/>
            </a:avLst>
          </a:prstGeom>
          <a:solidFill>
            <a:srgbClr val="F3F5F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505956" y="1737360"/>
            <a:ext cx="45857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EXTENSION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Випуск нового варіанту вже наявного продукту в межах тієї самої категорії — новий смак, розмір чи формула — під тим самим брендом.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7033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Ризик: розмивання бренду та ко-брендинг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22960" y="4160520"/>
            <a:ext cx="5134356" cy="1920240"/>
          </a:xfrm>
          <a:prstGeom prst="roundRect">
            <a:avLst>
              <a:gd name="adj" fmla="val 3810"/>
            </a:avLst>
          </a:prstGeom>
          <a:solidFill>
            <a:srgbClr val="F3F5FA"/>
          </a:solidFill>
          <a:ln/>
        </p:spPr>
      </p:sp>
      <p:sp>
        <p:nvSpPr>
          <p:cNvPr id="10" name="Shape 8"/>
          <p:cNvSpPr/>
          <p:nvPr/>
        </p:nvSpPr>
        <p:spPr>
          <a:xfrm>
            <a:off x="987552" y="4343400"/>
            <a:ext cx="73152" cy="1554480"/>
          </a:xfrm>
          <a:prstGeom prst="roundRect">
            <a:avLst>
              <a:gd name="adj" fmla="val 50000"/>
            </a:avLst>
          </a:prstGeom>
          <a:solidFill>
            <a:srgbClr val="224A9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207008" y="432511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Co-branding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1207008" y="4690872"/>
            <a:ext cx="458571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Партнерство двох або більше брендів для спільного випуску продукту чи кампанії, що поєднує аудиторії та репутацію обох марок.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31636" y="4160520"/>
            <a:ext cx="5134356" cy="1920240"/>
          </a:xfrm>
          <a:prstGeom prst="roundRect">
            <a:avLst>
              <a:gd name="adj" fmla="val 3810"/>
            </a:avLst>
          </a:prstGeom>
          <a:solidFill>
            <a:srgbClr val="F3F5FA"/>
          </a:solidFill>
          <a:ln/>
        </p:spPr>
      </p:sp>
      <p:sp>
        <p:nvSpPr>
          <p:cNvPr id="14" name="Shape 12"/>
          <p:cNvSpPr/>
          <p:nvPr/>
        </p:nvSpPr>
        <p:spPr>
          <a:xfrm>
            <a:off x="6396228" y="4343400"/>
            <a:ext cx="73152" cy="15544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615684" y="432511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Dilution (розмивання бренду)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6615684" y="4690872"/>
            <a:ext cx="458571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Послаблення сили й чіткості образу бренду, коли розширення в занадто різні категорії руйнує узгодженість асоціацій, які споживачі пов'язують із маркою.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4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Ребрендинг: коли і навіщо змінювати бренд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10543032" cy="960120"/>
          </a:xfrm>
          <a:prstGeom prst="roundRect">
            <a:avLst>
              <a:gd name="adj" fmla="val 8571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45920"/>
            <a:ext cx="9994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РЕБРЕНДИНГ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заходів зі зміни ідентичності бренду — повної або часткової — з метою адаптації до нових ринкових умов, аудиторії чи стратегії компанії.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2651760"/>
            <a:ext cx="5134356" cy="1188720"/>
          </a:xfrm>
          <a:prstGeom prst="roundRect">
            <a:avLst>
              <a:gd name="adj" fmla="val 6154"/>
            </a:avLst>
          </a:prstGeom>
          <a:solidFill>
            <a:srgbClr val="F3F5F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51560" y="2816352"/>
            <a:ext cx="46771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Рестайлінг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3218688"/>
            <a:ext cx="46771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Часткове, поступове оновлення візуальної подачі бренду без зміни його суті — освіження логотипу, кольорів чи комунікації.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31636" y="2651760"/>
            <a:ext cx="5134356" cy="1188720"/>
          </a:xfrm>
          <a:prstGeom prst="roundRect">
            <a:avLst>
              <a:gd name="adj" fmla="val 6154"/>
            </a:avLst>
          </a:prstGeom>
          <a:solidFill>
            <a:srgbClr val="F3F5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60236" y="2816352"/>
            <a:ext cx="46771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Повний ребрендинг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60236" y="3218688"/>
            <a:ext cx="46771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Докорінна зміна ідентичності та іноді позиціонування бренду — аж до нової назви й стратегії.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069080"/>
            <a:ext cx="51343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4A9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Типові причини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4498848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78992" y="4425696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Злиття або поглинання компаній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4882896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78992" y="4809744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Вихід на новий ринок чи сегмент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22960" y="5266944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78992" y="5193792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Застарілий образ бренду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22960" y="5650992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078992" y="5577840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Криза репутації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22960" y="6035040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78992" y="5961888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Зміна бізнес-стратегії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231636" y="4069080"/>
            <a:ext cx="51343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Ризики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231636" y="4498848"/>
            <a:ext cx="146304" cy="14630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487668" y="4425696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Втрата впізнаваності на ринку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31636" y="4882896"/>
            <a:ext cx="146304" cy="14630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487668" y="4809744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Опір лояльної аудиторії змінам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231636" y="5266944"/>
            <a:ext cx="146304" cy="14630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487668" y="5193792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Високі витрати на впровадження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231636" y="5650992"/>
            <a:ext cx="146304" cy="14630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487668" y="5577840"/>
            <a:ext cx="48783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Тимчасове падіння показників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846320"/>
            <a:ext cx="3840480" cy="384048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1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0584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Ідентичність — це система, а не один елемент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093976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 й візуальна ідентичність мають діяти узгоджено в кожній точці контакту зі споживачем.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90088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90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935224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Branded House максимізує синергію, House of Brands знижує ризики для всього портфеля.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831336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831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776472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extension і co-branding дають зростання, але несуть ризик розмивання бренду.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672584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672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617720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Ребрендинг — стратегічне рішення з чіткими причинами й прорахованими ризиками, а не косметика.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5559552"/>
            <a:ext cx="2011680" cy="0"/>
          </a:xfrm>
          <a:prstGeom prst="line">
            <a:avLst/>
          </a:prstGeom>
          <a:noFill/>
          <a:ln w="25400">
            <a:solidFill>
              <a:srgbClr val="EE781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569671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Далі: бренд у цифрових та омніканальних каналах →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0" y="-1828800"/>
            <a:ext cx="4206240" cy="420624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9728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 у цифрових та омніканальних каналах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488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зберегти єдиний образ бренду в десятках точок контакту одночасно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7" name="Shape 5"/>
          <p:cNvSpPr/>
          <p:nvPr/>
        </p:nvSpPr>
        <p:spPr>
          <a:xfrm>
            <a:off x="1024128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34440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Омніканальність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Єдиний досвід бренду в усіх каналах — офлайн і онлайн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231636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1" name="Shape 9"/>
          <p:cNvSpPr/>
          <p:nvPr/>
        </p:nvSpPr>
        <p:spPr>
          <a:xfrm>
            <a:off x="6432804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43116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UGC та Influencer Marketing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43116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 аудиторія й лідери думок говорять за бренд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5" name="Shape 13"/>
          <p:cNvSpPr/>
          <p:nvPr/>
        </p:nvSpPr>
        <p:spPr>
          <a:xfrm>
            <a:off x="1024128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34440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management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Щоденна взаємодія та голос бренду онлайн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231636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9" name="Shape 17"/>
          <p:cNvSpPr/>
          <p:nvPr/>
        </p:nvSpPr>
        <p:spPr>
          <a:xfrm>
            <a:off x="6432804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43116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 з практики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43116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Порівняння цифрових стратегій двох брендів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Омніканальність: єдиний досвід бренду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43032" cy="960120"/>
          </a:xfrm>
          <a:prstGeom prst="roundRect">
            <a:avLst>
              <a:gd name="adj" fmla="val 8571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91640"/>
            <a:ext cx="99943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ОМНІКАНАЛЬНІСТЬ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Підхід, за якого бренд забезпечує єдиний, послідовний досвід взаємодії споживача з компанією в усіх каналах — офлайн і онлайн.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27432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7" name="Shape 5"/>
          <p:cNvSpPr/>
          <p:nvPr/>
        </p:nvSpPr>
        <p:spPr>
          <a:xfrm>
            <a:off x="987552" y="29260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07008" y="29077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 і застосунок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32735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 цифрова вітрина бренду з послідовним UX і візуальним стилем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31636" y="27432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6396228" y="29260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15684" y="29077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Соціальні мережі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15684" y="32735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прямого діалогу з аудиторією та формування спільноти навколо бренду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2960" y="466344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987552" y="48463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07008" y="482803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Email- та месенджер-комунікації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07008" y="519379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Персоналізовані повідомлення, що підтримують тон голосу бренду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31636" y="466344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9" name="Shape 17"/>
          <p:cNvSpPr/>
          <p:nvPr/>
        </p:nvSpPr>
        <p:spPr>
          <a:xfrm>
            <a:off x="6396228" y="484632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15684" y="482803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та сервіс підтримки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15684" y="519379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Онлайн-реклама й клієнтський сервіс, узгоджені з єдиним образом бренду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Коли аудиторія говорить за бренд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10543032" cy="1737360"/>
          </a:xfrm>
          <a:prstGeom prst="roundRect">
            <a:avLst>
              <a:gd name="adj" fmla="val 4737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828800"/>
            <a:ext cx="999439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UGC (КОНТЕНТ ВІД КОРИСТУВАЧІВ)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 — фото, відео, відгуки, — який про бренд створюють самі споживачі, а не компанія. Підвищує довіру, адже сприймається як незалежна рекомендація, а не реклама.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3657600"/>
            <a:ext cx="10543032" cy="1737360"/>
          </a:xfrm>
          <a:prstGeom prst="roundRect">
            <a:avLst>
              <a:gd name="adj" fmla="val 4737"/>
            </a:avLst>
          </a:prstGeom>
          <a:solidFill>
            <a:srgbClr val="224A9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3794760"/>
            <a:ext cx="999439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INFLUENCER MARKETING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Просування бренду через співпрацю з лідерами думок, які мають довіру своєї аудиторії й транслюють цінності бренду через власний контент.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5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Community management і голос бренду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822960" y="1737360"/>
            <a:ext cx="5134356" cy="3566160"/>
          </a:xfrm>
          <a:prstGeom prst="roundRect">
            <a:avLst>
              <a:gd name="adj" fmla="val 2051"/>
            </a:avLst>
          </a:prstGeom>
          <a:solidFill>
            <a:srgbClr val="F3F5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51560" y="1901952"/>
            <a:ext cx="46771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management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304288"/>
            <a:ext cx="4677156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Щоденна взаємодія зі спільнотою бренду: відповіді на коментарі, модерація дискусій, підтримка постійного діалогу з аудиторією в соціальних мережах та на інших майданчиках бренду.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231636" y="1737360"/>
            <a:ext cx="5134356" cy="3566160"/>
          </a:xfrm>
          <a:prstGeom prst="roundRect">
            <a:avLst>
              <a:gd name="adj" fmla="val 2051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60236" y="1901952"/>
            <a:ext cx="46771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бренду (brand voice)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460236" y="2304288"/>
            <a:ext cx="4677156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бренду має залишатися впізнаваним незалежно від каналу чи людини, яка веде комунікацію. Швидкість і людяність відповідей у соцмережах напряму впливають на сприйняту турботу бренду про клієнта.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 З ПРАКТИКИ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5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Позиціонування двох брендів однієї категорії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417320"/>
            <a:ext cx="10543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продуктовий сегмент — дві різні стратегії присутності у свідомості споживача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22960" y="1965960"/>
            <a:ext cx="5134356" cy="4023360"/>
          </a:xfrm>
          <a:prstGeom prst="roundRect">
            <a:avLst>
              <a:gd name="adj" fmla="val 2727"/>
            </a:avLst>
          </a:prstGeom>
          <a:solidFill>
            <a:srgbClr val="224A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97280" y="2194560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Coca-Cola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606040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«Традиція, емоція, спільне свято»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097280" y="3182112"/>
            <a:ext cx="146304" cy="14630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353312" y="3081528"/>
            <a:ext cx="43113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Класичний, впізнаваний і стабільний образ упродовж десятиліть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1097280" y="4050792"/>
            <a:ext cx="146304" cy="14630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353312" y="3950208"/>
            <a:ext cx="43113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Комунікація через спільні моменти радості й традиції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1097280" y="4919472"/>
            <a:ext cx="146304" cy="146304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353312" y="4818888"/>
            <a:ext cx="43113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Позиціонування лідера категорії, а не претендента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31636" y="1965960"/>
            <a:ext cx="5134356" cy="4023360"/>
          </a:xfrm>
          <a:prstGeom prst="roundRect">
            <a:avLst>
              <a:gd name="adj" fmla="val 2727"/>
            </a:avLst>
          </a:prstGeom>
          <a:solidFill>
            <a:srgbClr val="F3F5F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505956" y="2194560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Pepsi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6505956" y="2606040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«Молодість, енергія, виклик статус-кво»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505956" y="3182112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61988" y="3081528"/>
            <a:ext cx="43113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бренду для молодої, динамічної аудиторії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505956" y="4050792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761988" y="3950208"/>
            <a:ext cx="43113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Комунікація через музику, спорт і культуру challenger-бренду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505956" y="4919472"/>
            <a:ext cx="146304" cy="146304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761988" y="4818888"/>
            <a:ext cx="43113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Позиціонування альтернативи, що кидає виклик лідеру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846320"/>
            <a:ext cx="3840480" cy="384048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2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0584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Цифрове середовище множить точки контакту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093976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Омніканальність вимагає однакового досвіду бренду незалежно від каналу — сайту, застосунку чи месенджера.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90088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90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935224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UGC і influencer marketing підвищують довіру, бо джерелом повідомлення є не сама компанія.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831336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831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776472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management і послідовний голос бренду формують довгострокову лояльність спільноти.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672584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672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617720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Навіть у цифровому середовищі перемагає бренд із чіткою й послідовною позицією, а не найгучніший.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5559552"/>
            <a:ext cx="2011680" cy="0"/>
          </a:xfrm>
          <a:prstGeom prst="line">
            <a:avLst/>
          </a:prstGeom>
          <a:noFill/>
          <a:ln w="25400">
            <a:solidFill>
              <a:srgbClr val="EE781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569671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Далі: управління репутацією та кризові комунікації →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0" y="-1828800"/>
            <a:ext cx="4206240" cy="420624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9728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Управління репутацією та кризові комунікації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488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бренд захищає довіру, коли щось іде не так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7" name="Shape 5"/>
          <p:cNvSpPr/>
          <p:nvPr/>
        </p:nvSpPr>
        <p:spPr>
          <a:xfrm>
            <a:off x="1024128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34440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таке криза бренду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 та типи кризових ситуацій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231636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1" name="Shape 9"/>
          <p:cNvSpPr/>
          <p:nvPr/>
        </p:nvSpPr>
        <p:spPr>
          <a:xfrm>
            <a:off x="6432804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43116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 антикризової комунікації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43116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Швидкість, прозорість, єдине джерело позиції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5" name="Shape 13"/>
          <p:cNvSpPr/>
          <p:nvPr/>
        </p:nvSpPr>
        <p:spPr>
          <a:xfrm>
            <a:off x="1024128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34440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Моніторинг соцмереж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Раннє виявлення проблем до їх ескалації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231636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9" name="Shape 17"/>
          <p:cNvSpPr/>
          <p:nvPr/>
        </p:nvSpPr>
        <p:spPr>
          <a:xfrm>
            <a:off x="6432804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43116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Етапи реагування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43116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Послідовний процес від виявлення до аналізу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Криза бренду: визначення та типи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10543032" cy="1051560"/>
          </a:xfrm>
          <a:prstGeom prst="roundRect">
            <a:avLst>
              <a:gd name="adj" fmla="val 7826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691640"/>
            <a:ext cx="99943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050" b="1" spc="1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ВИЗНАЧЕННЯ: КРИЗА БРЕНДУ
</a:t>
            </a:r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Ситуація, яка загрожує репутації, довірі споживачів або фінансовим показникам компанії та потребує оперативного управлінського реагування.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2880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7" name="Shape 5"/>
          <p:cNvSpPr/>
          <p:nvPr/>
        </p:nvSpPr>
        <p:spPr>
          <a:xfrm>
            <a:off x="987552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07008" y="3044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Продуктова криза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3410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Дефект, брак або небезпека, пов'язана безпосередньо з товаром чи послугою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31636" y="2880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6396228" y="3063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15684" y="3044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Репутаційна криза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15684" y="3410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Публічний скандал, неетична поведінка компанії чи її представників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2960" y="4800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5" name="Shape 13"/>
          <p:cNvSpPr/>
          <p:nvPr/>
        </p:nvSpPr>
        <p:spPr>
          <a:xfrm>
            <a:off x="987552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07008" y="4965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Комунікаційна криза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07008" y="5330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Невдала рекламна кампанія чи заява, що образила аудиторію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31636" y="4800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9" name="Shape 17"/>
          <p:cNvSpPr/>
          <p:nvPr/>
        </p:nvSpPr>
        <p:spPr>
          <a:xfrm>
            <a:off x="6396228" y="4983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15684" y="4965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Зовнішня криза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15684" y="5330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Наслідки подій поза контролем компанії — від збоїв постачальників до форс-мажору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Принципи антикризової комунікації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737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987552" y="1920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224A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207008" y="1901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Швидкість реакції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2267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Перша офіційна реакція має з'явитися якомога швидше, поки інформаційний вакуум не заповнили чутки.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31636" y="173736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9" name="Shape 7"/>
          <p:cNvSpPr/>
          <p:nvPr/>
        </p:nvSpPr>
        <p:spPr>
          <a:xfrm>
            <a:off x="6396228" y="192024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224A9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15684" y="190195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Прозорість комунікації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6615684" y="226771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Компанія визнає факти, не применшує проблему та надає перевірену інформацію.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3" name="Shape 11"/>
          <p:cNvSpPr/>
          <p:nvPr/>
        </p:nvSpPr>
        <p:spPr>
          <a:xfrm>
            <a:off x="987552" y="3840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224A9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207008" y="3822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Єдине джерело позиції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207008" y="4187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Усі офіційні заяви узгоджені й надходять з одного каналу, щоб уникнути суперечностей.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31636" y="3657600"/>
            <a:ext cx="5134356" cy="1691640"/>
          </a:xfrm>
          <a:prstGeom prst="roundRect">
            <a:avLst>
              <a:gd name="adj" fmla="val 4324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6396228" y="3840480"/>
            <a:ext cx="73152" cy="1325880"/>
          </a:xfrm>
          <a:prstGeom prst="roundRect">
            <a:avLst>
              <a:gd name="adj" fmla="val 50000"/>
            </a:avLst>
          </a:prstGeom>
          <a:solidFill>
            <a:srgbClr val="224A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615684" y="3822192"/>
            <a:ext cx="45857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Моніторинг соцмереж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6615684" y="4187952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Постійне відстеження згадувань бренду дозволяє реагувати на кризу на ранній стадії.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5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Етапи антикризового реагування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822960" y="2103120"/>
            <a:ext cx="1962302" cy="3291840"/>
          </a:xfrm>
          <a:prstGeom prst="roundRect">
            <a:avLst>
              <a:gd name="adj" fmla="val 4660"/>
            </a:avLst>
          </a:prstGeom>
          <a:solidFill>
            <a:srgbClr val="F3F5FA"/>
          </a:solidFill>
          <a:ln/>
        </p:spPr>
      </p:sp>
      <p:sp>
        <p:nvSpPr>
          <p:cNvPr id="5" name="Shape 3"/>
          <p:cNvSpPr/>
          <p:nvPr/>
        </p:nvSpPr>
        <p:spPr>
          <a:xfrm>
            <a:off x="1557223" y="2377440"/>
            <a:ext cx="493776" cy="493776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557223" y="23774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3063240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Виявлення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987552" y="3611880"/>
            <a:ext cx="16331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Моніторинг фіксує сигнал про потенційну проблему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2739542" y="23317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968142" y="2103120"/>
            <a:ext cx="1962302" cy="3291840"/>
          </a:xfrm>
          <a:prstGeom prst="roundRect">
            <a:avLst>
              <a:gd name="adj" fmla="val 4660"/>
            </a:avLst>
          </a:prstGeom>
          <a:solidFill>
            <a:srgbClr val="F3F5FA"/>
          </a:solidFill>
          <a:ln/>
        </p:spPr>
      </p:sp>
      <p:sp>
        <p:nvSpPr>
          <p:cNvPr id="11" name="Shape 9"/>
          <p:cNvSpPr/>
          <p:nvPr/>
        </p:nvSpPr>
        <p:spPr>
          <a:xfrm>
            <a:off x="3702406" y="2377440"/>
            <a:ext cx="493776" cy="493776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02406" y="23774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105302" y="3063240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Оцінка масштабу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3132734" y="3611880"/>
            <a:ext cx="16331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Визначення реальної загрози для репутації й бізнесу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4884725" y="23317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113325" y="2103120"/>
            <a:ext cx="1962302" cy="3291840"/>
          </a:xfrm>
          <a:prstGeom prst="roundRect">
            <a:avLst>
              <a:gd name="adj" fmla="val 4660"/>
            </a:avLst>
          </a:prstGeom>
          <a:solidFill>
            <a:srgbClr val="F3F5FA"/>
          </a:solidFill>
          <a:ln/>
        </p:spPr>
      </p:sp>
      <p:sp>
        <p:nvSpPr>
          <p:cNvPr id="17" name="Shape 15"/>
          <p:cNvSpPr/>
          <p:nvPr/>
        </p:nvSpPr>
        <p:spPr>
          <a:xfrm>
            <a:off x="5847588" y="2377440"/>
            <a:ext cx="493776" cy="493776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847588" y="23774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250485" y="3063240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Формування позиції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5277917" y="3611880"/>
            <a:ext cx="16331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Узгодження єдиної офіційної відповіді компанії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029907" y="23317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7258507" y="2103120"/>
            <a:ext cx="1962302" cy="3291840"/>
          </a:xfrm>
          <a:prstGeom prst="roundRect">
            <a:avLst>
              <a:gd name="adj" fmla="val 4660"/>
            </a:avLst>
          </a:prstGeom>
          <a:solidFill>
            <a:srgbClr val="F3F5FA"/>
          </a:solidFill>
          <a:ln/>
        </p:spPr>
      </p:sp>
      <p:sp>
        <p:nvSpPr>
          <p:cNvPr id="23" name="Shape 21"/>
          <p:cNvSpPr/>
          <p:nvPr/>
        </p:nvSpPr>
        <p:spPr>
          <a:xfrm>
            <a:off x="7992770" y="2377440"/>
            <a:ext cx="493776" cy="493776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992770" y="23774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7395667" y="3063240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Комунікація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7423099" y="3611880"/>
            <a:ext cx="16331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Оприлюднення позиції через визначені канали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9175090" y="23317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9403690" y="2103120"/>
            <a:ext cx="1962302" cy="3291840"/>
          </a:xfrm>
          <a:prstGeom prst="roundRect">
            <a:avLst>
              <a:gd name="adj" fmla="val 4660"/>
            </a:avLst>
          </a:prstGeom>
          <a:solidFill>
            <a:srgbClr val="F3F5FA"/>
          </a:solidFill>
          <a:ln/>
        </p:spPr>
      </p:sp>
      <p:sp>
        <p:nvSpPr>
          <p:cNvPr id="29" name="Shape 27"/>
          <p:cNvSpPr/>
          <p:nvPr/>
        </p:nvSpPr>
        <p:spPr>
          <a:xfrm>
            <a:off x="10137953" y="2377440"/>
            <a:ext cx="493776" cy="493776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0137953" y="23774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9540850" y="3063240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Аналіз і висновки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9568282" y="3611880"/>
            <a:ext cx="16331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Оцінка наслідків та корекція процедур на майбутнє</a:t>
            </a:r>
            <a:endParaRPr lang="en-US" sz="1000" dirty="0"/>
          </a:p>
        </p:txBody>
      </p:sp>
      <p:sp>
        <p:nvSpPr>
          <p:cNvPr id="33" name="Text 31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846320"/>
            <a:ext cx="3840480" cy="384048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3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0584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Довіру складно здобути й легко втратити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093976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Криза бренду може мати продуктову, репутаційну, комунікаційну або зовнішню природу.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90088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90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935224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Швидкість, прозорість і єдине джерело позиції — основа ефективної антикризової комунікації.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831336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831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776472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Моніторинг соцмереж дозволяє реагувати на проблему до того, як вона стане кризою.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672584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672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617720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Чіткий, послідовний процес реагування важливіший за окрему вдалу фразу в моменті.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5559552"/>
            <a:ext cx="2011680" cy="0"/>
          </a:xfrm>
          <a:prstGeom prst="line">
            <a:avLst/>
          </a:prstGeom>
          <a:noFill/>
          <a:ln w="25400">
            <a:solidFill>
              <a:srgbClr val="EE781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569671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Далі: метрики та оцінка ефективності бренду →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241280" y="-1828800"/>
            <a:ext cx="4206240" cy="420624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9728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Метрики та оцінка ефективності бренду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14884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 перевірити, чи справді бренд-стратегія працює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7" name="Shape 5"/>
          <p:cNvSpPr/>
          <p:nvPr/>
        </p:nvSpPr>
        <p:spPr>
          <a:xfrm>
            <a:off x="1024128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34440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Awareness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Наскільки аудиторія впізнає й пам'ятає бренд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231636" y="283464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1" name="Shape 9"/>
          <p:cNvSpPr/>
          <p:nvPr/>
        </p:nvSpPr>
        <p:spPr>
          <a:xfrm>
            <a:off x="6432804" y="303580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643116" y="301752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Promoter Score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643116" y="354787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Готовність споживачів рекомендувати бренд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22960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5" name="Shape 13"/>
          <p:cNvSpPr/>
          <p:nvPr/>
        </p:nvSpPr>
        <p:spPr>
          <a:xfrm>
            <a:off x="1024128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234440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Частка присутності бренду в інформаційному просторі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231636" y="4846320"/>
            <a:ext cx="5134356" cy="1737360"/>
          </a:xfrm>
          <a:prstGeom prst="roundRect">
            <a:avLst>
              <a:gd name="adj" fmla="val 5263"/>
            </a:avLst>
          </a:prstGeom>
          <a:solidFill>
            <a:srgbClr val="224A98"/>
          </a:solidFill>
          <a:ln/>
        </p:spPr>
      </p:sp>
      <p:sp>
        <p:nvSpPr>
          <p:cNvPr id="19" name="Shape 17"/>
          <p:cNvSpPr/>
          <p:nvPr/>
        </p:nvSpPr>
        <p:spPr>
          <a:xfrm>
            <a:off x="6432804" y="5047488"/>
            <a:ext cx="73152" cy="1335024"/>
          </a:xfrm>
          <a:prstGeom prst="roundRect">
            <a:avLst/>
          </a:prstGeom>
          <a:solidFill>
            <a:srgbClr val="EE781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643116" y="5029200"/>
            <a:ext cx="44942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Value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6643116" y="5559552"/>
            <a:ext cx="4494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Грошова оцінка бренду як нематеріального активу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6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Впізнаваність бренду та NPS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5134356" cy="3566160"/>
          </a:xfrm>
          <a:prstGeom prst="roundRect">
            <a:avLst>
              <a:gd name="adj" fmla="val 3077"/>
            </a:avLst>
          </a:prstGeom>
          <a:solidFill>
            <a:srgbClr val="224A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AWARE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42316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Awareness (Впізнаваність бренду)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926080"/>
            <a:ext cx="458571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Показник того, яка частка цільової аудиторії здатна впізнати чи згадати бренд у своїй категорії — спонтанно або з підказкою.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31636" y="1691640"/>
            <a:ext cx="5134356" cy="3566160"/>
          </a:xfrm>
          <a:prstGeom prst="roundRect">
            <a:avLst>
              <a:gd name="adj" fmla="val 3077"/>
            </a:avLst>
          </a:prstGeom>
          <a:solidFill>
            <a:srgbClr val="F3F5F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05956" y="192024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4A9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NPS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505956" y="242316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Promoter Score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505956" y="2926080"/>
            <a:ext cx="458571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Індекс, що вимірює готовність споживачів рекомендувати бренд іншим; розраховується як різниця між часткою промоутерів і критиків серед опитаних.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5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Присутність у медіа та вартість бренду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5134356" cy="3566160"/>
          </a:xfrm>
          <a:prstGeom prst="roundRect">
            <a:avLst>
              <a:gd name="adj" fmla="val 3077"/>
            </a:avLst>
          </a:prstGeom>
          <a:solidFill>
            <a:srgbClr val="F3F5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192024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4A9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SOV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42316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097280" y="2926080"/>
            <a:ext cx="458571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Частка згадувань бренду в інформаційному просторі (медіа, реклама, соцмережі) відносно сукупних згадувань конкурентів у категорії.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231636" y="1691640"/>
            <a:ext cx="5134356" cy="3566160"/>
          </a:xfrm>
          <a:prstGeom prst="roundRect">
            <a:avLst>
              <a:gd name="adj" fmla="val 3077"/>
            </a:avLst>
          </a:prstGeom>
          <a:solidFill>
            <a:srgbClr val="224A9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05956" y="192024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VALUE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505956" y="2423160"/>
            <a:ext cx="45857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Вартість бренду (Brand Value)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505956" y="2926080"/>
            <a:ext cx="458571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Грошова оцінка бренду як нематеріального активу; розраховується за методиками на кшталт Interbrand на основі фінансових показників і сили бренду.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5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Як читати метрики разом, а не окремо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417320"/>
            <a:ext cx="10543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Жодна метрика не дає повної картини сама по собі — вони доповнюють одна одну на різних етапах воронки бренду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10543032" cy="777240"/>
          </a:xfrm>
          <a:prstGeom prst="roundRect">
            <a:avLst>
              <a:gd name="adj" fmla="val 9412"/>
            </a:avLst>
          </a:prstGeom>
          <a:solidFill>
            <a:srgbClr val="F3F5FA"/>
          </a:solidFill>
          <a:ln/>
        </p:spPr>
      </p:sp>
      <p:sp>
        <p:nvSpPr>
          <p:cNvPr id="6" name="Shape 4"/>
          <p:cNvSpPr/>
          <p:nvPr/>
        </p:nvSpPr>
        <p:spPr>
          <a:xfrm>
            <a:off x="822960" y="2148840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224A9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14884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Awareness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2148840"/>
            <a:ext cx="7845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знають нас?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22960" y="3081528"/>
            <a:ext cx="10543032" cy="777240"/>
          </a:xfrm>
          <a:prstGeom prst="roundRect">
            <a:avLst>
              <a:gd name="adj" fmla="val 9412"/>
            </a:avLst>
          </a:prstGeom>
          <a:solidFill>
            <a:srgbClr val="F3F5FA"/>
          </a:solidFill>
          <a:ln/>
        </p:spPr>
      </p:sp>
      <p:sp>
        <p:nvSpPr>
          <p:cNvPr id="10" name="Shape 8"/>
          <p:cNvSpPr/>
          <p:nvPr/>
        </p:nvSpPr>
        <p:spPr>
          <a:xfrm>
            <a:off x="822960" y="3081528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EE781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2960" y="3081528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3081528"/>
            <a:ext cx="7845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достатньо ми присутні в інформаційному полі порівняно з конкурентами?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22960" y="4014216"/>
            <a:ext cx="10543032" cy="777240"/>
          </a:xfrm>
          <a:prstGeom prst="roundRect">
            <a:avLst>
              <a:gd name="adj" fmla="val 9412"/>
            </a:avLst>
          </a:prstGeom>
          <a:solidFill>
            <a:srgbClr val="F3F5FA"/>
          </a:solidFill>
          <a:ln/>
        </p:spPr>
      </p:sp>
      <p:sp>
        <p:nvSpPr>
          <p:cNvPr id="14" name="Shape 12"/>
          <p:cNvSpPr/>
          <p:nvPr/>
        </p:nvSpPr>
        <p:spPr>
          <a:xfrm>
            <a:off x="822960" y="4014216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224A9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014216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3429000" y="4014216"/>
            <a:ext cx="7845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задоволені нами настільки, щоб рекомендувати іншим?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22960" y="4946904"/>
            <a:ext cx="10543032" cy="777240"/>
          </a:xfrm>
          <a:prstGeom prst="roundRect">
            <a:avLst>
              <a:gd name="adj" fmla="val 9412"/>
            </a:avLst>
          </a:prstGeom>
          <a:solidFill>
            <a:srgbClr val="F3F5FA"/>
          </a:solidFill>
          <a:ln/>
        </p:spPr>
      </p:sp>
      <p:sp>
        <p:nvSpPr>
          <p:cNvPr id="18" name="Shape 16"/>
          <p:cNvSpPr/>
          <p:nvPr/>
        </p:nvSpPr>
        <p:spPr>
          <a:xfrm>
            <a:off x="822960" y="4946904"/>
            <a:ext cx="2377440" cy="777240"/>
          </a:xfrm>
          <a:prstGeom prst="roundRect">
            <a:avLst>
              <a:gd name="adj" fmla="val 9412"/>
            </a:avLst>
          </a:prstGeom>
          <a:solidFill>
            <a:srgbClr val="EE781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" y="4946904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Value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3429000" y="4946904"/>
            <a:ext cx="7845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 перетворюється ця довіра на фінансову вартість компанії?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846320"/>
            <a:ext cx="3840480" cy="384048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ПІДСУМОК ПИТАННЯ 4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00584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Ефективність бренду можна й потрібно вимірювати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822960" y="2148840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2093976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Awareness показує впізнаваність, але не гарантує лояльності чи продажів.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990088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9900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935224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 вимірює готовність рекомендувати — прямий індикатор довіри споживачів.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" y="3831336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38313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776472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 порівнює присутність бренду з конкурентами в інформаційному полі.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22960" y="4672584"/>
            <a:ext cx="384048" cy="384048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67258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617720"/>
            <a:ext cx="9948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Value перетворює нематеріальну репутацію на конкретну фінансову оцінку.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5559552"/>
            <a:ext cx="2011680" cy="0"/>
          </a:xfrm>
          <a:prstGeom prst="line">
            <a:avLst/>
          </a:prstGeom>
          <a:noFill/>
          <a:ln w="25400">
            <a:solidFill>
              <a:srgbClr val="EE781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569671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Далі: глосарій і завершення лекції →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457200"/>
            <a:ext cx="105430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ДОВІДКОВО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800" b="1" dirty="0">
                <a:solidFill>
                  <a:srgbClr val="16213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Глосарій ключових термінів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22960" y="16916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05840" y="18288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Branded House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21945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Архітектура, де всі продукти під єдиним брендом-парасолькою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398264" y="16916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81144" y="18288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of Brands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81144" y="21945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 незалежних, окремо позиціонованих брендів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7973568" y="16916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156448" y="18288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Dilution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8156448" y="21945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Розмивання чіткості образу бренду через невдале розширення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822960" y="32918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05840" y="34290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Rebranding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005840" y="37947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заходів зі зміни ідентичності бренду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398264" y="32918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581144" y="34290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Omnichannel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4581144" y="37947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Єдиний досвід бренду в усіх каналах — онлайн і офлайн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7973568" y="32918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156448" y="34290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UGC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156448" y="37947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 про бренд, створений самими споживачами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822960" y="48920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005840" y="50292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Crisis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1005840" y="53949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Ситуація, що загрожує репутації чи довірі до бренду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398264" y="48920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581144" y="50292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4581144" y="53949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Індекс готовності споживачів рекомендувати бренд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7973568" y="4892040"/>
            <a:ext cx="3392424" cy="1417320"/>
          </a:xfrm>
          <a:prstGeom prst="roundRect">
            <a:avLst>
              <a:gd name="adj" fmla="val 5161"/>
            </a:avLst>
          </a:prstGeom>
          <a:solidFill>
            <a:srgbClr val="F3F5F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156448" y="5029200"/>
            <a:ext cx="3026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24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of Voice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8156448" y="5394960"/>
            <a:ext cx="30266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200"/>
              </a:lnSpc>
              <a:buNone/>
            </a:pPr>
            <a:r>
              <a:rPr lang="en-US" sz="950" dirty="0">
                <a:solidFill>
                  <a:srgbClr val="1621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Частка згадувань бренду в інформаційному просторі категорії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11365992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25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-1828800"/>
            <a:ext cx="4206240" cy="420624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937760"/>
            <a:ext cx="3108960" cy="3108960"/>
          </a:xfrm>
          <a:prstGeom prst="ellipse">
            <a:avLst/>
          </a:prstGeom>
          <a:solidFill>
            <a:srgbClr val="224A9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E78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ЗАВЕРШЕННЯ ЛЕКЦІЇ 3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0058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Від системи ідентичності до вимірюваного результату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1920240"/>
            <a:ext cx="365760" cy="36576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1920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1874520"/>
            <a:ext cx="9994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Ідентичність бренду працює лише як узгоджена система вербальних і візуальних елементів.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22960" y="2487168"/>
            <a:ext cx="365760" cy="36576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2487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2441448"/>
            <a:ext cx="9994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Архітектура портфеля (Branded House / House of Brands) визначає, як бренд масштабується.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22960" y="3054096"/>
            <a:ext cx="365760" cy="36576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30540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3008376"/>
            <a:ext cx="9994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цифрових каналах перемагає послідовність голосу бренду, а не окрема вдала публікація.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22960" y="3621024"/>
            <a:ext cx="365760" cy="36576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3621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575304"/>
            <a:ext cx="9994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Антикризова комунікація вимагає швидкості, прозорості та єдиного джерела позиції.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22960" y="4187952"/>
            <a:ext cx="365760" cy="365760"/>
          </a:xfrm>
          <a:prstGeom prst="ellipse">
            <a:avLst/>
          </a:prstGeom>
          <a:solidFill>
            <a:srgbClr val="EE781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" y="41879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371600" y="4142232"/>
            <a:ext cx="9994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DCE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Ефективність бренду вимірюється комплексно: Awareness, NPS, Share of Voice, Brand Value.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4892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E781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Питання для обговорення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5303520"/>
            <a:ext cx="10543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FB3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 може вдала цифрова стратегія компенсувати слабку офлайн-ідентичність бренду?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5687568"/>
            <a:ext cx="10543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9FB3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Як зміняться принципи антикризової комунікації з поширенням штучного інтелекту?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64465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85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Дякую за увагу!  •  Державний університет «Житомирська політехніка»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2026-09-15T10:22:23Z</dcterms:created>
  <dcterms:modified xsi:type="dcterms:W3CDTF">2026-09-15T10:22:23Z</dcterms:modified>
</cp:coreProperties>
</file>