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</p:spPr>
        <p:txBody>
          <a:bodyPr vert="horz" lIns="91440" tIns="45720" rIns="91440" bIns="45720" anchor="ctr">
            <a:normAutofit/>
          </a:bodyPr>
          <a:lstStyle/>
          <a:p>
            <a:pPr lv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uk-UA" sz="2000" b="1" i="0" spc="250" dirty="0">
                <a:solidFill>
                  <a:srgbClr val="FFFFFF"/>
                </a:solidFill>
                <a:latin typeface="Montserrat"/>
              </a:rPr>
              <a:t>ЛЕКЦІЯ 1</a:t>
            </a:r>
          </a:p>
          <a:p>
            <a:pPr lvl="0" algn="ctr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uk-UA" sz="3800" b="1" i="0" dirty="0">
                <a:solidFill>
                  <a:srgbClr val="FFFFFF"/>
                </a:solidFill>
                <a:latin typeface="Montserrat"/>
              </a:rPr>
              <a:t>Вступ до курсу. Поняття екологічного сліду та сталого розвитку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0" i="0" dirty="0">
                <a:solidFill>
                  <a:srgbClr val="D7E3F2"/>
                </a:solidFill>
                <a:latin typeface="Montserrat"/>
              </a:rPr>
              <a:t>Дисципліна «Екологічний слід та сталий спосіб життя»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План лекції</a:t>
            </a:r>
          </a:p>
        </p:txBody>
      </p:sp>
      <p:sp>
        <p:nvSpPr>
          <p:cNvPr id="11" name="Icon"/>
          <p:cNvSpPr/>
          <p:nvPr/>
        </p:nvSpPr>
        <p:spPr>
          <a:xfrm>
            <a:off x="859536" y="1833372"/>
            <a:ext cx="566928" cy="566928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12" name="TextBox"/>
          <p:cNvSpPr txBox="1"/>
          <p:nvPr/>
        </p:nvSpPr>
        <p:spPr>
          <a:xfrm>
            <a:off x="1691640" y="1691640"/>
            <a:ext cx="9692640" cy="8503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Мета і структура дисципліни</a:t>
            </a:r>
          </a:p>
          <a:p>
            <a:pPr lv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Чому курс актуальний для будь-якої спеціальності; форми контролю та підсумковий проєкт</a:t>
            </a:r>
          </a:p>
        </p:txBody>
      </p:sp>
      <p:sp>
        <p:nvSpPr>
          <p:cNvPr id="13" name="Icon"/>
          <p:cNvSpPr/>
          <p:nvPr/>
        </p:nvSpPr>
        <p:spPr>
          <a:xfrm>
            <a:off x="859536" y="2793492"/>
            <a:ext cx="566928" cy="566928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691640" y="2651760"/>
            <a:ext cx="9692640" cy="8503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Історія терміну «екологічний слід»</a:t>
            </a:r>
          </a:p>
          <a:p>
            <a:pPr lv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Дослідження Вільяма Різа та Матіса Вакернагеля, Університет Британської Колумбії, 1990-ті рр.</a:t>
            </a:r>
          </a:p>
        </p:txBody>
      </p:sp>
      <p:sp>
        <p:nvSpPr>
          <p:cNvPr id="15" name="Icon"/>
          <p:cNvSpPr/>
          <p:nvPr/>
        </p:nvSpPr>
        <p:spPr>
          <a:xfrm>
            <a:off x="859536" y="3753612"/>
            <a:ext cx="566928" cy="566928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16" name="TextBox"/>
          <p:cNvSpPr txBox="1"/>
          <p:nvPr/>
        </p:nvSpPr>
        <p:spPr>
          <a:xfrm>
            <a:off x="1691640" y="3611880"/>
            <a:ext cx="9692640" cy="8503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Базові поняття</a:t>
            </a:r>
          </a:p>
          <a:p>
            <a:pPr lv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Екологічний слід, біоємність, сталий розвиток і зв'язок між цими поняттями</a:t>
            </a:r>
          </a:p>
        </p:txBody>
      </p:sp>
      <p:sp>
        <p:nvSpPr>
          <p:cNvPr id="17" name="Icon"/>
          <p:cNvSpPr/>
          <p:nvPr/>
        </p:nvSpPr>
        <p:spPr>
          <a:xfrm>
            <a:off x="859536" y="4713732"/>
            <a:ext cx="566928" cy="566928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1691640" y="4572000"/>
            <a:ext cx="9692640" cy="8503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Огляд програми курсу</a:t>
            </a:r>
          </a:p>
          <a:p>
            <a:pPr lv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Коротко про 16 лекцій та 16 практичних занять семестру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Мета та завдання дисципліни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783080"/>
            <a:ext cx="4892040" cy="361188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097280" y="2103120"/>
            <a:ext cx="548640" cy="54864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M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960120" y="2788920"/>
            <a:ext cx="4434840" cy="2514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800"/>
              </a:spcAft>
              <a:buNone/>
            </a:pPr>
            <a:r>
              <a:rPr lang="uk-UA" sz="1900" b="1" i="0" dirty="0">
                <a:solidFill>
                  <a:srgbClr val="224D83"/>
                </a:solidFill>
                <a:latin typeface="Montserrat"/>
              </a:rPr>
              <a:t>Мета дисципліни</a:t>
            </a:r>
          </a:p>
          <a:p>
            <a:pPr lvl="0" algn="l">
              <a:lnSpc>
                <a:spcPct val="128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450" b="0" i="0" dirty="0">
                <a:solidFill>
                  <a:srgbClr val="233045"/>
                </a:solidFill>
                <a:latin typeface="Montserrat"/>
              </a:rPr>
              <a:t>Сформувати у студентів різних спеціальностей цілісне розуміння екологічного сліду людства та навички свідомого, сталого способу життя — незалежно від майбутньої професії.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5989320" y="1783080"/>
            <a:ext cx="54864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b="1" i="0" dirty="0">
                <a:solidFill>
                  <a:srgbClr val="224D83"/>
                </a:solidFill>
                <a:latin typeface="Montserrat"/>
              </a:rPr>
              <a:t>Завдання курсу</a:t>
            </a:r>
          </a:p>
        </p:txBody>
      </p:sp>
      <p:sp>
        <p:nvSpPr>
          <p:cNvPr id="15" name="TextBox"/>
          <p:cNvSpPr txBox="1"/>
          <p:nvPr/>
        </p:nvSpPr>
        <p:spPr>
          <a:xfrm>
            <a:off x="5989320" y="2331720"/>
            <a:ext cx="5486400" cy="3017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28600" lvl="0" indent="-228600" algn="l">
              <a:lnSpc>
                <a:spcPct val="118000"/>
              </a:lnSpc>
              <a:spcBef>
                <a:spcPts val="0"/>
              </a:spcBef>
              <a:spcAft>
                <a:spcPts val="1400"/>
              </a:spcAft>
              <a:buClr>
                <a:srgbClr val="C98A2B"/>
              </a:buClr>
              <a:buSzPct val="90000"/>
              <a:buFont typeface="Arial"/>
              <a:buChar char="–"/>
            </a:pPr>
            <a:r>
              <a:rPr lang="uk-UA" sz="1450" b="0" i="0" dirty="0">
                <a:solidFill>
                  <a:srgbClr val="233045"/>
                </a:solidFill>
                <a:latin typeface="Montserrat"/>
              </a:rPr>
              <a:t>Зрозуміти ключові поняття сталого розвитку та межі можливостей планети</a:t>
            </a:r>
          </a:p>
          <a:p>
            <a:pPr marL="228600" lvl="0" indent="-228600" algn="l">
              <a:lnSpc>
                <a:spcPct val="118000"/>
              </a:lnSpc>
              <a:spcBef>
                <a:spcPts val="0"/>
              </a:spcBef>
              <a:spcAft>
                <a:spcPts val="1400"/>
              </a:spcAft>
              <a:buClr>
                <a:srgbClr val="C98A2B"/>
              </a:buClr>
              <a:buSzPct val="90000"/>
              <a:buFont typeface="Arial"/>
              <a:buChar char="–"/>
            </a:pPr>
            <a:r>
              <a:rPr lang="uk-UA" sz="1450" b="0" i="0" dirty="0">
                <a:solidFill>
                  <a:srgbClr val="233045"/>
                </a:solidFill>
                <a:latin typeface="Montserrat"/>
              </a:rPr>
              <a:t>Опанувати методики розрахунку екологічного, вуглецевого й водного сліду</a:t>
            </a:r>
          </a:p>
          <a:p>
            <a:pPr marL="228600" lvl="0" indent="-228600" algn="l">
              <a:lnSpc>
                <a:spcPct val="118000"/>
              </a:lnSpc>
              <a:spcBef>
                <a:spcPts val="0"/>
              </a:spcBef>
              <a:spcAft>
                <a:spcPts val="1400"/>
              </a:spcAft>
              <a:buClr>
                <a:srgbClr val="C98A2B"/>
              </a:buClr>
              <a:buSzPct val="90000"/>
              <a:buFont typeface="Arial"/>
              <a:buChar char="–"/>
            </a:pPr>
            <a:r>
              <a:rPr lang="uk-UA" sz="1450" b="0" i="0" dirty="0">
                <a:solidFill>
                  <a:srgbClr val="233045"/>
                </a:solidFill>
                <a:latin typeface="Montserrat"/>
              </a:rPr>
              <a:t>Навчитися аналізувати вплив побутових і професійних рішень на довкілля</a:t>
            </a:r>
          </a:p>
          <a:p>
            <a:pPr marL="228600" lvl="0" indent="-228600" algn="l">
              <a:lnSpc>
                <a:spcPct val="118000"/>
              </a:lnSpc>
              <a:spcBef>
                <a:spcPts val="0"/>
              </a:spcBef>
              <a:spcAft>
                <a:spcPts val="1400"/>
              </a:spcAft>
              <a:buClr>
                <a:srgbClr val="C98A2B"/>
              </a:buClr>
              <a:buSzPct val="90000"/>
              <a:buFont typeface="Arial"/>
              <a:buChar char="–"/>
            </a:pPr>
            <a:r>
              <a:rPr lang="uk-UA" sz="1450" b="0" i="0" dirty="0">
                <a:solidFill>
                  <a:srgbClr val="233045"/>
                </a:solidFill>
                <a:latin typeface="Montserrat"/>
              </a:rPr>
              <a:t>Сформувати практичні стратегії зменшення особистого сліду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Структура дисципліни</a:t>
            </a:r>
          </a:p>
        </p:txBody>
      </p:sp>
      <p:sp>
        <p:nvSpPr>
          <p:cNvPr id="11" name="Card"/>
          <p:cNvSpPr/>
          <p:nvPr/>
        </p:nvSpPr>
        <p:spPr>
          <a:xfrm>
            <a:off x="883310" y="1874520"/>
            <a:ext cx="3566160" cy="324612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2" name="TextBox"/>
          <p:cNvSpPr txBox="1"/>
          <p:nvPr/>
        </p:nvSpPr>
        <p:spPr>
          <a:xfrm>
            <a:off x="883310" y="2148840"/>
            <a:ext cx="3566160" cy="1371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800" b="1" i="0" dirty="0">
                <a:solidFill>
                  <a:srgbClr val="224D83"/>
                </a:solidFill>
                <a:latin typeface="Montserrat"/>
              </a:rPr>
              <a:t>16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1111910" y="352044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33045"/>
                </a:solidFill>
                <a:latin typeface="Montserrat"/>
              </a:rPr>
              <a:t>лекцій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203350" y="4160520"/>
            <a:ext cx="292608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теоретична частина курсу</a:t>
            </a:r>
          </a:p>
        </p:txBody>
      </p:sp>
      <p:sp>
        <p:nvSpPr>
          <p:cNvPr id="15" name="Card"/>
          <p:cNvSpPr/>
          <p:nvPr/>
        </p:nvSpPr>
        <p:spPr>
          <a:xfrm>
            <a:off x="4760366" y="1874520"/>
            <a:ext cx="3566160" cy="324612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6" name="TextBox"/>
          <p:cNvSpPr txBox="1"/>
          <p:nvPr/>
        </p:nvSpPr>
        <p:spPr>
          <a:xfrm>
            <a:off x="4760366" y="2148840"/>
            <a:ext cx="3566160" cy="1371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800" b="1" i="0" dirty="0">
                <a:solidFill>
                  <a:srgbClr val="2E7D46"/>
                </a:solidFill>
                <a:latin typeface="Montserrat"/>
              </a:rPr>
              <a:t>16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4988966" y="352044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33045"/>
                </a:solidFill>
                <a:latin typeface="Montserrat"/>
              </a:rPr>
              <a:t>практичних занять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5080406" y="4160520"/>
            <a:ext cx="292608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прикладні розрахунки та кейс-стаді</a:t>
            </a:r>
          </a:p>
        </p:txBody>
      </p:sp>
      <p:sp>
        <p:nvSpPr>
          <p:cNvPr id="19" name="Card"/>
          <p:cNvSpPr/>
          <p:nvPr/>
        </p:nvSpPr>
        <p:spPr>
          <a:xfrm>
            <a:off x="8637422" y="1874520"/>
            <a:ext cx="3566160" cy="3246120"/>
          </a:xfrm>
          <a:prstGeom prst="roundRect">
            <a:avLst>
              <a:gd name="adj" fmla="val 6000"/>
            </a:avLst>
          </a:prstGeom>
          <a:solidFill>
            <a:srgbClr val="FBF1E1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TextBox"/>
          <p:cNvSpPr txBox="1"/>
          <p:nvPr/>
        </p:nvSpPr>
        <p:spPr>
          <a:xfrm>
            <a:off x="8637422" y="2148840"/>
            <a:ext cx="3566160" cy="1371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800" b="1" i="0" dirty="0">
                <a:solidFill>
                  <a:srgbClr val="C98A2B"/>
                </a:solidFill>
                <a:latin typeface="Montserrat"/>
              </a:rPr>
              <a:t>48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8866022" y="352044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33045"/>
                </a:solidFill>
                <a:latin typeface="Montserrat"/>
              </a:rPr>
              <a:t>академічних годин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8957462" y="4160520"/>
            <a:ext cx="292608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по 1,5 години кожне заняття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Форми контролю та оцінювання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82880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111910" y="2103120"/>
            <a:ext cx="457200" cy="45720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1751990" y="2029968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dirty="0">
                <a:solidFill>
                  <a:srgbClr val="224D83"/>
                </a:solidFill>
                <a:latin typeface="Montserrat"/>
              </a:rPr>
              <a:t>Поточний контроль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751990" y="26060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Оцінювання роботи на практичних заняттях</a:t>
            </a:r>
          </a:p>
        </p:txBody>
      </p:sp>
      <p:sp>
        <p:nvSpPr>
          <p:cNvPr id="15" name="Card"/>
          <p:cNvSpPr/>
          <p:nvPr/>
        </p:nvSpPr>
        <p:spPr>
          <a:xfrm>
            <a:off x="6552590" y="182880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6" name="Icon"/>
          <p:cNvSpPr/>
          <p:nvPr/>
        </p:nvSpPr>
        <p:spPr>
          <a:xfrm>
            <a:off x="6872630" y="2103120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7512710" y="2029968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dirty="0">
                <a:solidFill>
                  <a:srgbClr val="224D83"/>
                </a:solidFill>
                <a:latin typeface="Montserrat"/>
              </a:rPr>
              <a:t>Самостійна робота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7512710" y="26060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Виконання домашніх завдань і аналітичних міні-звітів</a:t>
            </a:r>
          </a:p>
        </p:txBody>
      </p:sp>
      <p:sp>
        <p:nvSpPr>
          <p:cNvPr id="19" name="Card"/>
          <p:cNvSpPr/>
          <p:nvPr/>
        </p:nvSpPr>
        <p:spPr>
          <a:xfrm>
            <a:off x="791870" y="379476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Icon"/>
          <p:cNvSpPr/>
          <p:nvPr/>
        </p:nvSpPr>
        <p:spPr>
          <a:xfrm>
            <a:off x="1111910" y="4069080"/>
            <a:ext cx="457200" cy="45720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1751990" y="3995928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dirty="0">
                <a:solidFill>
                  <a:srgbClr val="224D83"/>
                </a:solidFill>
                <a:latin typeface="Montserrat"/>
              </a:rPr>
              <a:t>Підсумковий проєкт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1751990" y="457200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Розробка особистої стратегії зменшення екологічного сліду</a:t>
            </a:r>
          </a:p>
        </p:txBody>
      </p:sp>
      <p:sp>
        <p:nvSpPr>
          <p:cNvPr id="23" name="Card"/>
          <p:cNvSpPr/>
          <p:nvPr/>
        </p:nvSpPr>
        <p:spPr>
          <a:xfrm>
            <a:off x="6552590" y="379476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4" name="Icon"/>
          <p:cNvSpPr/>
          <p:nvPr/>
        </p:nvSpPr>
        <p:spPr>
          <a:xfrm>
            <a:off x="6872630" y="4069080"/>
            <a:ext cx="457200" cy="45720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25" name="TextBox"/>
          <p:cNvSpPr txBox="1"/>
          <p:nvPr/>
        </p:nvSpPr>
        <p:spPr>
          <a:xfrm>
            <a:off x="7512710" y="3995928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1" i="0" dirty="0">
                <a:solidFill>
                  <a:srgbClr val="224D83"/>
                </a:solidFill>
                <a:latin typeface="Montserrat"/>
              </a:rPr>
              <a:t>Підсумковий контроль</a:t>
            </a:r>
          </a:p>
        </p:txBody>
      </p:sp>
      <p:sp>
        <p:nvSpPr>
          <p:cNvPr id="26" name="TextBox"/>
          <p:cNvSpPr txBox="1"/>
          <p:nvPr/>
        </p:nvSpPr>
        <p:spPr>
          <a:xfrm>
            <a:off x="7512710" y="457200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Залік за результатами курсу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Що таке «екологічний слід»?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783080"/>
            <a:ext cx="10241280" cy="169164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TextBox"/>
          <p:cNvSpPr txBox="1"/>
          <p:nvPr/>
        </p:nvSpPr>
        <p:spPr>
          <a:xfrm>
            <a:off x="1143000" y="1938528"/>
            <a:ext cx="9555480" cy="1417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3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Екологічний слід — </a:t>
            </a:r>
            <a:r>
              <a:rPr lang="uk-UA" sz="1800" b="0" i="0" dirty="0">
                <a:solidFill>
                  <a:srgbClr val="233045"/>
                </a:solidFill>
                <a:latin typeface="Montserrat"/>
              </a:rPr>
              <a:t>показник, що виражає площу продуктивної землі й водних акваторій, необхідну для забезпечення людини, громади чи країни ресурсами та поглинання їхніх відходів.</a:t>
            </a:r>
          </a:p>
        </p:txBody>
      </p:sp>
      <p:sp>
        <p:nvSpPr>
          <p:cNvPr id="13" name="Card"/>
          <p:cNvSpPr/>
          <p:nvPr/>
        </p:nvSpPr>
        <p:spPr>
          <a:xfrm>
            <a:off x="791870" y="3794760"/>
            <a:ext cx="3291840" cy="1737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4" name="Icon"/>
          <p:cNvSpPr/>
          <p:nvPr/>
        </p:nvSpPr>
        <p:spPr>
          <a:xfrm>
            <a:off x="2140610" y="3954780"/>
            <a:ext cx="594360" cy="59436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500" b="1" i="0" dirty="0">
                <a:solidFill>
                  <a:srgbClr val="FFFFFF"/>
                </a:solidFill>
                <a:latin typeface="Montserrat"/>
              </a:rPr>
              <a:t>ГГА</a:t>
            </a:r>
          </a:p>
        </p:txBody>
      </p:sp>
      <p:sp>
        <p:nvSpPr>
          <p:cNvPr id="15" name="TextBox"/>
          <p:cNvSpPr txBox="1"/>
          <p:nvPr/>
        </p:nvSpPr>
        <p:spPr>
          <a:xfrm>
            <a:off x="1020470" y="4709160"/>
            <a:ext cx="28346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Вимірюється у глобальних гектарах</a:t>
            </a:r>
          </a:p>
        </p:txBody>
      </p:sp>
      <p:sp>
        <p:nvSpPr>
          <p:cNvPr id="16" name="Card"/>
          <p:cNvSpPr/>
          <p:nvPr/>
        </p:nvSpPr>
        <p:spPr>
          <a:xfrm>
            <a:off x="4358030" y="3794760"/>
            <a:ext cx="3291840" cy="1737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7" name="Icon"/>
          <p:cNvSpPr/>
          <p:nvPr/>
        </p:nvSpPr>
        <p:spPr>
          <a:xfrm>
            <a:off x="5706770" y="3954780"/>
            <a:ext cx="594360" cy="59436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=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4586630" y="4709160"/>
            <a:ext cx="28346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Порівнюється з біоємністю Землі</a:t>
            </a:r>
          </a:p>
        </p:txBody>
      </p:sp>
      <p:sp>
        <p:nvSpPr>
          <p:cNvPr id="19" name="Card"/>
          <p:cNvSpPr/>
          <p:nvPr/>
        </p:nvSpPr>
        <p:spPr>
          <a:xfrm>
            <a:off x="7924190" y="3794760"/>
            <a:ext cx="3291840" cy="1737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Icon"/>
          <p:cNvSpPr/>
          <p:nvPr/>
        </p:nvSpPr>
        <p:spPr>
          <a:xfrm>
            <a:off x="9272930" y="3954780"/>
            <a:ext cx="594360" cy="59436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↓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8152790" y="4709160"/>
            <a:ext cx="28346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Показує навантаження людини на планету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Історія виникнення терміну</a:t>
            </a:r>
          </a:p>
        </p:txBody>
      </p:sp>
      <p:cxnSp>
        <p:nvCxnSpPr>
          <p:cNvPr id="11" name="Line"/>
          <p:cNvCxnSpPr/>
          <p:nvPr/>
        </p:nvCxnSpPr>
        <p:spPr>
          <a:xfrm>
            <a:off x="1005840" y="3703320"/>
            <a:ext cx="10149840" cy="0"/>
          </a:xfrm>
          <a:prstGeom prst="line">
            <a:avLst/>
          </a:prstGeom>
          <a:ln w="25400">
            <a:solidFill>
              <a:srgbClr val="C7D3E0"/>
            </a:solidFill>
          </a:ln>
        </p:spPr>
      </p:cxnSp>
      <p:sp>
        <p:nvSpPr>
          <p:cNvPr id="12" name="Icon"/>
          <p:cNvSpPr/>
          <p:nvPr/>
        </p:nvSpPr>
        <p:spPr>
          <a:xfrm>
            <a:off x="153619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"/>
          <p:cNvSpPr txBox="1"/>
          <p:nvPr/>
        </p:nvSpPr>
        <p:spPr>
          <a:xfrm>
            <a:off x="640080" y="2468880"/>
            <a:ext cx="2103120" cy="82296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dirty="0">
                <a:solidFill>
                  <a:srgbClr val="224D83"/>
                </a:solidFill>
                <a:latin typeface="Montserrat"/>
              </a:rPr>
              <a:t>1990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548640" y="3995928"/>
            <a:ext cx="2286000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Ідея зароджується в Університеті Британської Колумбії (Канада)</a:t>
            </a:r>
          </a:p>
        </p:txBody>
      </p:sp>
      <p:sp>
        <p:nvSpPr>
          <p:cNvPr id="15" name="Icon"/>
          <p:cNvSpPr/>
          <p:nvPr/>
        </p:nvSpPr>
        <p:spPr>
          <a:xfrm>
            <a:off x="418795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16" name="TextBox"/>
          <p:cNvSpPr txBox="1"/>
          <p:nvPr/>
        </p:nvSpPr>
        <p:spPr>
          <a:xfrm>
            <a:off x="3291840" y="2468880"/>
            <a:ext cx="2103120" cy="82296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dirty="0">
                <a:solidFill>
                  <a:srgbClr val="224D83"/>
                </a:solidFill>
                <a:latin typeface="Montserrat"/>
              </a:rPr>
              <a:t>1992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3200400" y="3995928"/>
            <a:ext cx="2286000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Дисертація Вільяма Різа обґрунтовує концепцію екологічного сліду</a:t>
            </a:r>
          </a:p>
        </p:txBody>
      </p:sp>
      <p:sp>
        <p:nvSpPr>
          <p:cNvPr id="18" name="Icon"/>
          <p:cNvSpPr/>
          <p:nvPr/>
        </p:nvSpPr>
        <p:spPr>
          <a:xfrm>
            <a:off x="683971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19" name="TextBox"/>
          <p:cNvSpPr txBox="1"/>
          <p:nvPr/>
        </p:nvSpPr>
        <p:spPr>
          <a:xfrm>
            <a:off x="5852160" y="2429023"/>
            <a:ext cx="2103120" cy="82296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dirty="0">
                <a:solidFill>
                  <a:srgbClr val="224D83"/>
                </a:solidFill>
                <a:latin typeface="Montserrat"/>
              </a:rPr>
              <a:t>1996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5852160" y="3995928"/>
            <a:ext cx="2286000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М. Вакернагель і В. Різ видають книгу «Our Ecological Footprint»</a:t>
            </a:r>
          </a:p>
        </p:txBody>
      </p:sp>
      <p:sp>
        <p:nvSpPr>
          <p:cNvPr id="21" name="Icon"/>
          <p:cNvSpPr/>
          <p:nvPr/>
        </p:nvSpPr>
        <p:spPr>
          <a:xfrm>
            <a:off x="949147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22" name="TextBox"/>
          <p:cNvSpPr txBox="1"/>
          <p:nvPr/>
        </p:nvSpPr>
        <p:spPr>
          <a:xfrm>
            <a:off x="8595360" y="2468880"/>
            <a:ext cx="2103120" cy="82296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100" b="1" i="0" dirty="0">
                <a:solidFill>
                  <a:srgbClr val="224D83"/>
                </a:solidFill>
                <a:latin typeface="Montserrat"/>
              </a:rPr>
              <a:t>2003</a:t>
            </a:r>
          </a:p>
        </p:txBody>
      </p:sp>
      <p:sp>
        <p:nvSpPr>
          <p:cNvPr id="23" name="TextBox"/>
          <p:cNvSpPr txBox="1"/>
          <p:nvPr/>
        </p:nvSpPr>
        <p:spPr>
          <a:xfrm>
            <a:off x="8503920" y="3995928"/>
            <a:ext cx="2286000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Засновано Global Footprint Network для щорічних розрахунків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A0D503-0EAF-F540-3403-176F7F079792}"/>
              </a:ext>
            </a:extLst>
          </p:cNvPr>
          <p:cNvSpPr txBox="1"/>
          <p:nvPr/>
        </p:nvSpPr>
        <p:spPr>
          <a:xfrm>
            <a:off x="2834640" y="5228582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https://footprintnetwork.org/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Як розраховують екологічний слід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2103120"/>
            <a:ext cx="4663440" cy="237744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TextBox"/>
          <p:cNvSpPr txBox="1"/>
          <p:nvPr/>
        </p:nvSpPr>
        <p:spPr>
          <a:xfrm>
            <a:off x="1097280" y="2331720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1" i="0" spc="150" dirty="0">
                <a:solidFill>
                  <a:srgbClr val="224D83"/>
                </a:solidFill>
                <a:latin typeface="Montserrat"/>
              </a:rPr>
              <a:t>ПОПИТ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1097280" y="2743200"/>
            <a:ext cx="41148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b="1" i="0" dirty="0">
                <a:solidFill>
                  <a:srgbClr val="224D83"/>
                </a:solidFill>
                <a:latin typeface="Montserrat"/>
              </a:rPr>
              <a:t>Екологічний слід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097280" y="3246120"/>
            <a:ext cx="41148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22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Площа землі й води, потрібна для ресурсів людини та поглинання її відходів</a:t>
            </a:r>
          </a:p>
        </p:txBody>
      </p:sp>
      <p:sp>
        <p:nvSpPr>
          <p:cNvPr id="15" name="Icon"/>
          <p:cNvSpPr/>
          <p:nvPr/>
        </p:nvSpPr>
        <p:spPr>
          <a:xfrm>
            <a:off x="5752490" y="2948940"/>
            <a:ext cx="685800" cy="68580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vs</a:t>
            </a:r>
          </a:p>
        </p:txBody>
      </p:sp>
      <p:sp>
        <p:nvSpPr>
          <p:cNvPr id="16" name="Card"/>
          <p:cNvSpPr/>
          <p:nvPr/>
        </p:nvSpPr>
        <p:spPr>
          <a:xfrm>
            <a:off x="6428232" y="2103120"/>
            <a:ext cx="4663440" cy="237744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7" name="TextBox"/>
          <p:cNvSpPr txBox="1"/>
          <p:nvPr/>
        </p:nvSpPr>
        <p:spPr>
          <a:xfrm>
            <a:off x="6748272" y="2331720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1" i="0" spc="150" dirty="0">
                <a:solidFill>
                  <a:srgbClr val="2E7D46"/>
                </a:solidFill>
                <a:latin typeface="Montserrat"/>
              </a:rPr>
              <a:t>ПРОПОЗИЦІЯ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6748272" y="2743200"/>
            <a:ext cx="41148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b="1" i="0" dirty="0">
                <a:solidFill>
                  <a:srgbClr val="2E7D46"/>
                </a:solidFill>
                <a:latin typeface="Montserrat"/>
              </a:rPr>
              <a:t>Біоємність</a:t>
            </a:r>
          </a:p>
        </p:txBody>
      </p:sp>
      <p:sp>
        <p:nvSpPr>
          <p:cNvPr id="19" name="TextBox"/>
          <p:cNvSpPr txBox="1"/>
          <p:nvPr/>
        </p:nvSpPr>
        <p:spPr>
          <a:xfrm>
            <a:off x="6748272" y="3246120"/>
            <a:ext cx="41148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22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Площа, яку екосистеми Землі здатні реально відновити за рік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791870" y="4709160"/>
            <a:ext cx="10305288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50" b="1" i="0" dirty="0">
                <a:solidFill>
                  <a:srgbClr val="233045"/>
                </a:solidFill>
                <a:latin typeface="Montserrat"/>
              </a:rPr>
              <a:t>Результат: </a:t>
            </a:r>
            <a:r>
              <a:rPr lang="uk-UA" sz="1450" b="0" i="1" dirty="0">
                <a:solidFill>
                  <a:srgbClr val="5B6472"/>
                </a:solidFill>
                <a:latin typeface="Montserrat"/>
              </a:rPr>
              <a:t>«екологічний резерв», якщо попит менший за пропозицію, або «екологічний дефіцит», якщо навпаки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791870" y="5257800"/>
            <a:ext cx="1030528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Обидва показники вимірюються в глобальних гектарах (гга)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День екологічного боргу Землі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828800"/>
            <a:ext cx="5120640" cy="3566160"/>
          </a:xfrm>
          <a:prstGeom prst="roundRect">
            <a:avLst>
              <a:gd name="adj" fmla="val 6000"/>
            </a:avLst>
          </a:prstGeom>
          <a:solidFill>
            <a:srgbClr val="224D83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2" name="TextBox"/>
          <p:cNvSpPr txBox="1"/>
          <p:nvPr/>
        </p:nvSpPr>
        <p:spPr>
          <a:xfrm>
            <a:off x="1097280" y="2148840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1" i="0" spc="100" dirty="0">
                <a:solidFill>
                  <a:srgbClr val="AFC7E8"/>
                </a:solidFill>
                <a:latin typeface="Montserrat"/>
              </a:rPr>
              <a:t>EARTH OVERSHOOT DAY 2025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1097280" y="2606040"/>
            <a:ext cx="448056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200" b="1" i="0" dirty="0">
                <a:solidFill>
                  <a:srgbClr val="FFFFFF"/>
                </a:solidFill>
                <a:latin typeface="Montserrat"/>
              </a:rPr>
              <a:t>24 липня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234440" y="3840480"/>
            <a:ext cx="4206240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6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350" b="0" i="0" dirty="0">
                <a:solidFill>
                  <a:srgbClr val="E4ECF7"/>
                </a:solidFill>
                <a:latin typeface="Montserrat"/>
              </a:rPr>
              <a:t>День, коли людство вичерпує річний бюджет відновлюваних ресурсів Землі. Далі ми живемо в «екологічний борг» до кінця року.</a:t>
            </a:r>
          </a:p>
        </p:txBody>
      </p:sp>
      <p:sp>
        <p:nvSpPr>
          <p:cNvPr id="15" name="Card"/>
          <p:cNvSpPr/>
          <p:nvPr/>
        </p:nvSpPr>
        <p:spPr>
          <a:xfrm>
            <a:off x="6153912" y="1828800"/>
            <a:ext cx="4937760" cy="3566160"/>
          </a:xfrm>
          <a:prstGeom prst="roundRect">
            <a:avLst>
              <a:gd name="adj" fmla="val 6000"/>
            </a:avLst>
          </a:prstGeom>
          <a:solidFill>
            <a:srgbClr val="FBF1E1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6" name="TextBox"/>
          <p:cNvSpPr txBox="1"/>
          <p:nvPr/>
        </p:nvSpPr>
        <p:spPr>
          <a:xfrm>
            <a:off x="6446520" y="2148840"/>
            <a:ext cx="438912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1" i="0" spc="100" dirty="0">
                <a:solidFill>
                  <a:srgbClr val="C98A2B"/>
                </a:solidFill>
                <a:latin typeface="Montserrat"/>
              </a:rPr>
              <a:t>СКІЛЬКИ ПЛАНЕТ ПОТРІБНО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6446520" y="2606040"/>
            <a:ext cx="438912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200" b="1" i="0" dirty="0">
                <a:solidFill>
                  <a:srgbClr val="C98A2B"/>
                </a:solidFill>
                <a:latin typeface="Montserrat"/>
              </a:rPr>
              <a:t>1,8 Землі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6583680" y="3840480"/>
            <a:ext cx="4114800" cy="1417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6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Саме стільки планет знадобилося б, щоб забезпечити поточний рівень споживання ресурсів людством.</a:t>
            </a:r>
          </a:p>
        </p:txBody>
      </p:sp>
      <p:sp>
        <p:nvSpPr>
          <p:cNvPr id="19" name="TextBox"/>
          <p:cNvSpPr txBox="1"/>
          <p:nvPr/>
        </p:nvSpPr>
        <p:spPr>
          <a:xfrm>
            <a:off x="791870" y="5486400"/>
            <a:ext cx="10305288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b="0" i="1" dirty="0">
                <a:solidFill>
                  <a:srgbClr val="5B6472"/>
                </a:solidFill>
                <a:latin typeface="Montserrat"/>
              </a:rPr>
              <a:t>Джерело: Global Footprint Network, National Footprint and Biocapacity Accounts, 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Поняття сталого розвитку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783080"/>
            <a:ext cx="10241280" cy="187452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TextBox"/>
          <p:cNvSpPr txBox="1"/>
          <p:nvPr/>
        </p:nvSpPr>
        <p:spPr>
          <a:xfrm>
            <a:off x="1143000" y="1920240"/>
            <a:ext cx="9555480" cy="12344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800" b="1" i="0" dirty="0">
                <a:solidFill>
                  <a:srgbClr val="2E7D46"/>
                </a:solidFill>
                <a:latin typeface="Montserrat"/>
              </a:rPr>
              <a:t>Сталий розвиток — </a:t>
            </a:r>
            <a:r>
              <a:rPr lang="uk-UA" sz="1800" b="0" i="0" dirty="0">
                <a:solidFill>
                  <a:srgbClr val="233045"/>
                </a:solidFill>
                <a:latin typeface="Montserrat"/>
              </a:rPr>
              <a:t>тип розвитку, що задовольняє потреби сьогодення, не позбавляючи майбутні покоління можливості забезпечити власні потреби.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1" dirty="0">
                <a:solidFill>
                  <a:srgbClr val="5B6472"/>
                </a:solidFill>
                <a:latin typeface="Montserrat"/>
              </a:rPr>
              <a:t>Комісія Брундтланд, доповідь «Наше спільне майбутнє», 1987 р.</a:t>
            </a:r>
          </a:p>
        </p:txBody>
      </p:sp>
      <p:sp>
        <p:nvSpPr>
          <p:cNvPr id="13" name="Card"/>
          <p:cNvSpPr/>
          <p:nvPr/>
        </p:nvSpPr>
        <p:spPr>
          <a:xfrm>
            <a:off x="791870" y="3886200"/>
            <a:ext cx="4937760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4" name="Icon"/>
          <p:cNvSpPr/>
          <p:nvPr/>
        </p:nvSpPr>
        <p:spPr>
          <a:xfrm>
            <a:off x="1120140" y="4091940"/>
            <a:ext cx="502920" cy="50292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⚖</a:t>
            </a:r>
          </a:p>
        </p:txBody>
      </p:sp>
      <p:sp>
        <p:nvSpPr>
          <p:cNvPr id="15" name="TextBox"/>
          <p:cNvSpPr txBox="1"/>
          <p:nvPr/>
        </p:nvSpPr>
        <p:spPr>
          <a:xfrm>
            <a:off x="1874520" y="4041648"/>
            <a:ext cx="370332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550" b="1" i="0" dirty="0">
                <a:solidFill>
                  <a:srgbClr val="224D83"/>
                </a:solidFill>
                <a:latin typeface="Montserrat"/>
              </a:rPr>
              <a:t>Баланс трьох складових</a:t>
            </a:r>
          </a:p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Економіки, суспільства та довкілля одночасно</a:t>
            </a:r>
          </a:p>
        </p:txBody>
      </p:sp>
      <p:sp>
        <p:nvSpPr>
          <p:cNvPr id="16" name="Card"/>
          <p:cNvSpPr/>
          <p:nvPr/>
        </p:nvSpPr>
        <p:spPr>
          <a:xfrm>
            <a:off x="6153912" y="3886200"/>
            <a:ext cx="4937760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7" name="Icon"/>
          <p:cNvSpPr/>
          <p:nvPr/>
        </p:nvSpPr>
        <p:spPr>
          <a:xfrm>
            <a:off x="6487668" y="4091940"/>
            <a:ext cx="502920" cy="50292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∞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7242048" y="4041648"/>
            <a:ext cx="3703320" cy="1280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550" b="1" i="0" dirty="0">
                <a:solidFill>
                  <a:srgbClr val="224D83"/>
                </a:solidFill>
                <a:latin typeface="Montserrat"/>
              </a:rPr>
              <a:t>Довгострокова перспектива</a:t>
            </a:r>
          </a:p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Замість короткострокової вигоди — інтереси майбутніх поколінь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Три складові сталого розвитку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828800"/>
            <a:ext cx="3291840" cy="306324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2117750" y="2057400"/>
            <a:ext cx="640080" cy="64008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"/>
          <p:cNvSpPr txBox="1"/>
          <p:nvPr/>
        </p:nvSpPr>
        <p:spPr>
          <a:xfrm>
            <a:off x="974750" y="2880360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Економіка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111910" y="3429000"/>
            <a:ext cx="2651760" cy="1371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Ефективне використання ресурсів і стабільне зростання без виснаження капіталу</a:t>
            </a:r>
          </a:p>
        </p:txBody>
      </p:sp>
      <p:sp>
        <p:nvSpPr>
          <p:cNvPr id="15" name="Card"/>
          <p:cNvSpPr/>
          <p:nvPr/>
        </p:nvSpPr>
        <p:spPr>
          <a:xfrm>
            <a:off x="4394606" y="1828800"/>
            <a:ext cx="3291840" cy="3063240"/>
          </a:xfrm>
          <a:prstGeom prst="roundRect">
            <a:avLst>
              <a:gd name="adj" fmla="val 6000"/>
            </a:avLst>
          </a:prstGeom>
          <a:solidFill>
            <a:srgbClr val="FBF1E1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6" name="Icon"/>
          <p:cNvSpPr/>
          <p:nvPr/>
        </p:nvSpPr>
        <p:spPr>
          <a:xfrm>
            <a:off x="5720486" y="2057400"/>
            <a:ext cx="640080" cy="64008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"/>
          <p:cNvSpPr txBox="1"/>
          <p:nvPr/>
        </p:nvSpPr>
        <p:spPr>
          <a:xfrm>
            <a:off x="4577486" y="2880360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dirty="0">
                <a:solidFill>
                  <a:srgbClr val="C98A2B"/>
                </a:solidFill>
                <a:latin typeface="Montserrat"/>
              </a:rPr>
              <a:t>Суспільство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4714646" y="3429000"/>
            <a:ext cx="2651760" cy="1371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Соціальна справедливість, добробут і якість життя людей</a:t>
            </a:r>
          </a:p>
        </p:txBody>
      </p:sp>
      <p:sp>
        <p:nvSpPr>
          <p:cNvPr id="19" name="Card"/>
          <p:cNvSpPr/>
          <p:nvPr/>
        </p:nvSpPr>
        <p:spPr>
          <a:xfrm>
            <a:off x="7997342" y="1828800"/>
            <a:ext cx="3291840" cy="306324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0" name="Icon"/>
          <p:cNvSpPr/>
          <p:nvPr/>
        </p:nvSpPr>
        <p:spPr>
          <a:xfrm>
            <a:off x="9323222" y="2057400"/>
            <a:ext cx="640080" cy="64008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"/>
          <p:cNvSpPr txBox="1"/>
          <p:nvPr/>
        </p:nvSpPr>
        <p:spPr>
          <a:xfrm>
            <a:off x="8180222" y="2880360"/>
            <a:ext cx="29260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dirty="0">
                <a:solidFill>
                  <a:srgbClr val="2E7D46"/>
                </a:solidFill>
                <a:latin typeface="Montserrat"/>
              </a:rPr>
              <a:t>Довкілля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8317382" y="3429000"/>
            <a:ext cx="2651760" cy="1371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Збереження екосистем, біорізноманіття та природних ресурсів</a:t>
            </a:r>
          </a:p>
        </p:txBody>
      </p:sp>
      <p:sp>
        <p:nvSpPr>
          <p:cNvPr id="23" name="Card"/>
          <p:cNvSpPr/>
          <p:nvPr/>
        </p:nvSpPr>
        <p:spPr>
          <a:xfrm>
            <a:off x="791870" y="5074920"/>
            <a:ext cx="10305288" cy="594360"/>
          </a:xfrm>
          <a:prstGeom prst="roundRect">
            <a:avLst>
              <a:gd name="adj" fmla="val 6000"/>
            </a:avLst>
          </a:prstGeom>
          <a:solidFill>
            <a:srgbClr val="224D83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4" name="TextBox"/>
          <p:cNvSpPr txBox="1"/>
          <p:nvPr/>
        </p:nvSpPr>
        <p:spPr>
          <a:xfrm>
            <a:off x="791870" y="5074920"/>
            <a:ext cx="10305288" cy="5943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spc="100" dirty="0">
                <a:solidFill>
                  <a:srgbClr val="FFFFFF"/>
                </a:solidFill>
                <a:latin typeface="Montserrat"/>
              </a:rPr>
              <a:t>РАЗОМ = СТАЛИЙ РОЗВИТОК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Екослід і сталий розвиток: як пов'язані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2103120"/>
            <a:ext cx="2926080" cy="274320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980590" y="2331720"/>
            <a:ext cx="548640" cy="54864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900" b="1" i="0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974750" y="3063240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Вимірювання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066190" y="3566160"/>
            <a:ext cx="237744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233045"/>
                </a:solidFill>
                <a:latin typeface="Montserrat"/>
              </a:rPr>
              <a:t>Розрахунок екологічного, вуглецевого й водного сліду</a:t>
            </a:r>
          </a:p>
        </p:txBody>
      </p:sp>
      <p:sp>
        <p:nvSpPr>
          <p:cNvPr id="15" name="Card"/>
          <p:cNvSpPr/>
          <p:nvPr/>
        </p:nvSpPr>
        <p:spPr>
          <a:xfrm>
            <a:off x="4358030" y="2103120"/>
            <a:ext cx="2926080" cy="274320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6" name="Icon"/>
          <p:cNvSpPr/>
          <p:nvPr/>
        </p:nvSpPr>
        <p:spPr>
          <a:xfrm>
            <a:off x="5546750" y="2331720"/>
            <a:ext cx="548640" cy="54864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900" b="1" i="0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4540910" y="3063240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E7D46"/>
                </a:solidFill>
                <a:latin typeface="Montserrat"/>
              </a:rPr>
              <a:t>Аналіз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4632350" y="3566160"/>
            <a:ext cx="237744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233045"/>
                </a:solidFill>
                <a:latin typeface="Montserrat"/>
              </a:rPr>
              <a:t>Порівняння з біоємністю, виявлення дефіциту чи резерву</a:t>
            </a:r>
          </a:p>
        </p:txBody>
      </p:sp>
      <p:sp>
        <p:nvSpPr>
          <p:cNvPr id="19" name="Card"/>
          <p:cNvSpPr/>
          <p:nvPr/>
        </p:nvSpPr>
        <p:spPr>
          <a:xfrm>
            <a:off x="7924190" y="2103120"/>
            <a:ext cx="2926080" cy="2743200"/>
          </a:xfrm>
          <a:prstGeom prst="roundRect">
            <a:avLst>
              <a:gd name="adj" fmla="val 6000"/>
            </a:avLst>
          </a:prstGeom>
          <a:solidFill>
            <a:srgbClr val="FBF1E1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Icon"/>
          <p:cNvSpPr/>
          <p:nvPr/>
        </p:nvSpPr>
        <p:spPr>
          <a:xfrm>
            <a:off x="9112910" y="2331720"/>
            <a:ext cx="548640" cy="54864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900" b="1" i="0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8107070" y="3063240"/>
            <a:ext cx="256032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C98A2B"/>
                </a:solidFill>
                <a:latin typeface="Montserrat"/>
              </a:rPr>
              <a:t>Рішення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8198510" y="3566160"/>
            <a:ext cx="237744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233045"/>
                </a:solidFill>
                <a:latin typeface="Montserrat"/>
              </a:rPr>
              <a:t>Стратегії й політики для сталого розвитку на всіх рівнях</a:t>
            </a:r>
          </a:p>
        </p:txBody>
      </p:sp>
      <p:sp>
        <p:nvSpPr>
          <p:cNvPr id="23" name="Arrow"/>
          <p:cNvSpPr/>
          <p:nvPr/>
        </p:nvSpPr>
        <p:spPr>
          <a:xfrm>
            <a:off x="3717950" y="3246120"/>
            <a:ext cx="548640" cy="457200"/>
          </a:xfrm>
          <a:prstGeom prst="rightArrow">
            <a:avLst/>
          </a:prstGeom>
          <a:solidFill>
            <a:srgbClr val="B9C6D6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4" name="Arrow"/>
          <p:cNvSpPr/>
          <p:nvPr/>
        </p:nvSpPr>
        <p:spPr>
          <a:xfrm>
            <a:off x="7284110" y="3246120"/>
            <a:ext cx="548640" cy="457200"/>
          </a:xfrm>
          <a:prstGeom prst="rightArrow">
            <a:avLst/>
          </a:prstGeom>
          <a:solidFill>
            <a:srgbClr val="B9C6D6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Чому це важливо для будь-якої спеціальності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82880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111910" y="2103120"/>
            <a:ext cx="457200" cy="45720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"/>
          <p:cNvSpPr txBox="1"/>
          <p:nvPr/>
        </p:nvSpPr>
        <p:spPr>
          <a:xfrm>
            <a:off x="1751990" y="2029968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224D83"/>
                </a:solidFill>
                <a:latin typeface="Montserrat"/>
              </a:rPr>
              <a:t>Інженерія та ІТ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751990" y="26060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Проєктування енергоефективних і ресурсоощадних рішень</a:t>
            </a:r>
          </a:p>
        </p:txBody>
      </p:sp>
      <p:sp>
        <p:nvSpPr>
          <p:cNvPr id="15" name="Card"/>
          <p:cNvSpPr/>
          <p:nvPr/>
        </p:nvSpPr>
        <p:spPr>
          <a:xfrm>
            <a:off x="6552590" y="182880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6" name="Icon"/>
          <p:cNvSpPr/>
          <p:nvPr/>
        </p:nvSpPr>
        <p:spPr>
          <a:xfrm>
            <a:off x="6872630" y="2103120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"/>
          <p:cNvSpPr txBox="1"/>
          <p:nvPr/>
        </p:nvSpPr>
        <p:spPr>
          <a:xfrm>
            <a:off x="7512710" y="2029968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224D83"/>
                </a:solidFill>
                <a:latin typeface="Montserrat"/>
              </a:rPr>
              <a:t>Економіка й менеджмент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7512710" y="260604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ESG-звітність, «зелені» інвестиції та бізнес-моделі</a:t>
            </a:r>
          </a:p>
        </p:txBody>
      </p:sp>
      <p:sp>
        <p:nvSpPr>
          <p:cNvPr id="19" name="Card"/>
          <p:cNvSpPr/>
          <p:nvPr/>
        </p:nvSpPr>
        <p:spPr>
          <a:xfrm>
            <a:off x="791870" y="379476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Icon"/>
          <p:cNvSpPr/>
          <p:nvPr/>
        </p:nvSpPr>
        <p:spPr>
          <a:xfrm>
            <a:off x="1111910" y="4069080"/>
            <a:ext cx="457200" cy="45720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"/>
          <p:cNvSpPr txBox="1"/>
          <p:nvPr/>
        </p:nvSpPr>
        <p:spPr>
          <a:xfrm>
            <a:off x="1751990" y="3995928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224D83"/>
                </a:solidFill>
                <a:latin typeface="Montserrat"/>
              </a:rPr>
              <a:t>Медицина та біологія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1751990" y="457200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Вплив стану довкілля на здоров'я людини</a:t>
            </a:r>
          </a:p>
        </p:txBody>
      </p:sp>
      <p:sp>
        <p:nvSpPr>
          <p:cNvPr id="23" name="Card"/>
          <p:cNvSpPr/>
          <p:nvPr/>
        </p:nvSpPr>
        <p:spPr>
          <a:xfrm>
            <a:off x="6552590" y="379476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4" name="Icon"/>
          <p:cNvSpPr/>
          <p:nvPr/>
        </p:nvSpPr>
        <p:spPr>
          <a:xfrm>
            <a:off x="6872630" y="4069080"/>
            <a:ext cx="457200" cy="45720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endParaRPr/>
          </a:p>
        </p:txBody>
      </p:sp>
      <p:sp>
        <p:nvSpPr>
          <p:cNvPr id="25" name="TextBox"/>
          <p:cNvSpPr txBox="1"/>
          <p:nvPr/>
        </p:nvSpPr>
        <p:spPr>
          <a:xfrm>
            <a:off x="7512710" y="3995928"/>
            <a:ext cx="4206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224D83"/>
                </a:solidFill>
                <a:latin typeface="Montserrat"/>
              </a:rPr>
              <a:t>Право й гуманітарні науки</a:t>
            </a:r>
          </a:p>
        </p:txBody>
      </p:sp>
      <p:sp>
        <p:nvSpPr>
          <p:cNvPr id="26" name="TextBox"/>
          <p:cNvSpPr txBox="1"/>
          <p:nvPr/>
        </p:nvSpPr>
        <p:spPr>
          <a:xfrm>
            <a:off x="7512710" y="4572000"/>
            <a:ext cx="4206240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Екологічна політика, законодавство, комунікація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Скільки «Земель» нам потрібно?</a:t>
            </a:r>
          </a:p>
        </p:txBody>
      </p:sp>
      <p:sp>
        <p:nvSpPr>
          <p:cNvPr id="11" name="TextBox"/>
          <p:cNvSpPr txBox="1"/>
          <p:nvPr/>
        </p:nvSpPr>
        <p:spPr>
          <a:xfrm>
            <a:off x="791870" y="1965960"/>
            <a:ext cx="4114800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50" b="1" i="0" dirty="0">
                <a:solidFill>
                  <a:srgbClr val="233045"/>
                </a:solidFill>
                <a:latin typeface="Montserrat"/>
              </a:rPr>
              <a:t>У середньому у світі</a:t>
            </a:r>
          </a:p>
        </p:txBody>
      </p:sp>
      <p:sp>
        <p:nvSpPr>
          <p:cNvPr id="12" name="Card"/>
          <p:cNvSpPr/>
          <p:nvPr/>
        </p:nvSpPr>
        <p:spPr>
          <a:xfrm>
            <a:off x="5074920" y="2221992"/>
            <a:ext cx="2040941" cy="502920"/>
          </a:xfrm>
          <a:prstGeom prst="roundRect">
            <a:avLst>
              <a:gd name="adj" fmla="val 6000"/>
            </a:avLst>
          </a:prstGeom>
          <a:solidFill>
            <a:srgbClr val="224D83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3" name="TextBox"/>
          <p:cNvSpPr txBox="1"/>
          <p:nvPr/>
        </p:nvSpPr>
        <p:spPr>
          <a:xfrm>
            <a:off x="7253021" y="2103120"/>
            <a:ext cx="146304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1,8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791870" y="3154680"/>
            <a:ext cx="4114800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50" b="1" i="0" dirty="0">
                <a:solidFill>
                  <a:srgbClr val="233045"/>
                </a:solidFill>
                <a:latin typeface="Montserrat"/>
              </a:rPr>
              <a:t>Якби всі жили як середній житель США</a:t>
            </a:r>
          </a:p>
        </p:txBody>
      </p:sp>
      <p:sp>
        <p:nvSpPr>
          <p:cNvPr id="15" name="Card"/>
          <p:cNvSpPr/>
          <p:nvPr/>
        </p:nvSpPr>
        <p:spPr>
          <a:xfrm>
            <a:off x="5074920" y="3410712"/>
            <a:ext cx="5669280" cy="502920"/>
          </a:xfrm>
          <a:prstGeom prst="roundRect">
            <a:avLst>
              <a:gd name="adj" fmla="val 6000"/>
            </a:avLst>
          </a:prstGeom>
          <a:solidFill>
            <a:srgbClr val="C98A2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6" name="TextBox"/>
          <p:cNvSpPr txBox="1"/>
          <p:nvPr/>
        </p:nvSpPr>
        <p:spPr>
          <a:xfrm>
            <a:off x="10881360" y="3291840"/>
            <a:ext cx="146304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C98A2B"/>
                </a:solidFill>
                <a:latin typeface="Montserrat"/>
              </a:rPr>
              <a:t>5,0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791870" y="4343400"/>
            <a:ext cx="4114800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50" b="1" i="0" dirty="0">
                <a:solidFill>
                  <a:srgbClr val="233045"/>
                </a:solidFill>
                <a:latin typeface="Montserrat"/>
              </a:rPr>
              <a:t>Стійкий рівень (у межах можливостей планети)</a:t>
            </a:r>
          </a:p>
        </p:txBody>
      </p:sp>
      <p:sp>
        <p:nvSpPr>
          <p:cNvPr id="18" name="Card"/>
          <p:cNvSpPr/>
          <p:nvPr/>
        </p:nvSpPr>
        <p:spPr>
          <a:xfrm>
            <a:off x="5074920" y="4599432"/>
            <a:ext cx="1133856" cy="502920"/>
          </a:xfrm>
          <a:prstGeom prst="roundRect">
            <a:avLst>
              <a:gd name="adj" fmla="val 6000"/>
            </a:avLst>
          </a:prstGeom>
          <a:solidFill>
            <a:srgbClr val="2E7D46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9" name="TextBox"/>
          <p:cNvSpPr txBox="1"/>
          <p:nvPr/>
        </p:nvSpPr>
        <p:spPr>
          <a:xfrm>
            <a:off x="6345936" y="4480560"/>
            <a:ext cx="146304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E7D46"/>
                </a:solidFill>
                <a:latin typeface="Montserrat"/>
              </a:rPr>
              <a:t>1,0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791870" y="5440680"/>
            <a:ext cx="10305288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00" b="0" i="1" dirty="0">
                <a:solidFill>
                  <a:srgbClr val="5B6472"/>
                </a:solidFill>
                <a:latin typeface="Montserrat"/>
              </a:rPr>
              <a:t>Джерело: Global Footprint Network, National Footprint and Biocapacity Accounts, 2025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Висновки</a:t>
            </a:r>
          </a:p>
        </p:txBody>
      </p:sp>
      <p:sp>
        <p:nvSpPr>
          <p:cNvPr id="11" name="Icon"/>
          <p:cNvSpPr/>
          <p:nvPr/>
        </p:nvSpPr>
        <p:spPr>
          <a:xfrm>
            <a:off x="914400" y="1965960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12" name="TextBox"/>
          <p:cNvSpPr txBox="1"/>
          <p:nvPr/>
        </p:nvSpPr>
        <p:spPr>
          <a:xfrm>
            <a:off x="1600200" y="1828800"/>
            <a:ext cx="9509760" cy="777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dirty="0">
                <a:solidFill>
                  <a:srgbClr val="233045"/>
                </a:solidFill>
                <a:latin typeface="Montserrat"/>
              </a:rPr>
              <a:t>Екологічний слід — інструмент вимірювання навантаження людини на планету</a:t>
            </a:r>
          </a:p>
        </p:txBody>
      </p:sp>
      <p:sp>
        <p:nvSpPr>
          <p:cNvPr id="13" name="Icon"/>
          <p:cNvSpPr/>
          <p:nvPr/>
        </p:nvSpPr>
        <p:spPr>
          <a:xfrm>
            <a:off x="914400" y="2752344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600200" y="2615184"/>
            <a:ext cx="9509760" cy="777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dirty="0">
                <a:solidFill>
                  <a:srgbClr val="233045"/>
                </a:solidFill>
                <a:latin typeface="Montserrat"/>
              </a:rPr>
              <a:t>Концепція виникла у 1990-х завдяки дослідженням Різа та Вакернагеля</a:t>
            </a:r>
          </a:p>
        </p:txBody>
      </p:sp>
      <p:sp>
        <p:nvSpPr>
          <p:cNvPr id="15" name="Icon"/>
          <p:cNvSpPr/>
          <p:nvPr/>
        </p:nvSpPr>
        <p:spPr>
          <a:xfrm>
            <a:off x="914400" y="3538728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16" name="TextBox"/>
          <p:cNvSpPr txBox="1"/>
          <p:nvPr/>
        </p:nvSpPr>
        <p:spPr>
          <a:xfrm>
            <a:off x="1600200" y="3401568"/>
            <a:ext cx="9509760" cy="777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dirty="0">
                <a:solidFill>
                  <a:srgbClr val="233045"/>
                </a:solidFill>
                <a:latin typeface="Montserrat"/>
              </a:rPr>
              <a:t>Людство щороку витрачає ресурси швидше, ніж Земля встигає відновлювати</a:t>
            </a:r>
          </a:p>
        </p:txBody>
      </p:sp>
      <p:sp>
        <p:nvSpPr>
          <p:cNvPr id="17" name="Icon"/>
          <p:cNvSpPr/>
          <p:nvPr/>
        </p:nvSpPr>
        <p:spPr>
          <a:xfrm>
            <a:off x="914400" y="4325112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1600200" y="4187952"/>
            <a:ext cx="9509760" cy="777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dirty="0">
                <a:solidFill>
                  <a:srgbClr val="233045"/>
                </a:solidFill>
                <a:latin typeface="Montserrat"/>
              </a:rPr>
              <a:t>Сталий розвиток поєднує економічну, соціальну та екологічну складові</a:t>
            </a:r>
          </a:p>
        </p:txBody>
      </p:sp>
      <p:sp>
        <p:nvSpPr>
          <p:cNvPr id="19" name="Icon"/>
          <p:cNvSpPr/>
          <p:nvPr/>
        </p:nvSpPr>
        <p:spPr>
          <a:xfrm>
            <a:off x="914400" y="5111496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1600200" y="4974336"/>
            <a:ext cx="9509760" cy="7772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50" b="0" i="0" dirty="0">
                <a:solidFill>
                  <a:srgbClr val="233045"/>
                </a:solidFill>
                <a:latin typeface="Montserrat"/>
              </a:rPr>
              <a:t>Зменшення особистого й професійного сліду можливе для будь-якої спеціальності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lvl="0" algn="l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spc="120" dirty="0">
                <a:solidFill>
                  <a:srgbClr val="5B6472"/>
                </a:solidFill>
                <a:latin typeface="Montserrat"/>
              </a:rPr>
              <a:t>ЛЕКЦІЯ 1</a:t>
            </a:r>
          </a:p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Питання і література</a:t>
            </a:r>
          </a:p>
        </p:txBody>
      </p:sp>
      <p:sp>
        <p:nvSpPr>
          <p:cNvPr id="11" name="TextBox"/>
          <p:cNvSpPr txBox="1"/>
          <p:nvPr/>
        </p:nvSpPr>
        <p:spPr>
          <a:xfrm>
            <a:off x="791870" y="1783080"/>
            <a:ext cx="512064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Питання для самоперевірки</a:t>
            </a:r>
          </a:p>
        </p:txBody>
      </p:sp>
      <p:sp>
        <p:nvSpPr>
          <p:cNvPr id="12" name="TextBox"/>
          <p:cNvSpPr txBox="1"/>
          <p:nvPr/>
        </p:nvSpPr>
        <p:spPr>
          <a:xfrm>
            <a:off x="791870" y="2331720"/>
            <a:ext cx="5120640" cy="320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28600" lvl="0" indent="-228600" algn="l">
              <a:lnSpc>
                <a:spcPct val="122000"/>
              </a:lnSpc>
              <a:spcBef>
                <a:spcPts val="0"/>
              </a:spcBef>
              <a:spcAft>
                <a:spcPts val="1400"/>
              </a:spcAft>
              <a:buClr>
                <a:srgbClr val="224D83"/>
              </a:buClr>
              <a:buSzPct val="90000"/>
              <a:buFont typeface="Arial"/>
              <a:buChar char="–"/>
            </a:pPr>
            <a:r>
              <a:rPr lang="uk-UA" sz="1400" b="0" i="0" dirty="0">
                <a:solidFill>
                  <a:srgbClr val="233045"/>
                </a:solidFill>
                <a:latin typeface="Montserrat"/>
              </a:rPr>
              <a:t>Що таке екологічний слід і в яких одиницях він вимірюється?</a:t>
            </a:r>
          </a:p>
          <a:p>
            <a:pPr marL="228600" lvl="0" indent="-228600" algn="l">
              <a:lnSpc>
                <a:spcPct val="122000"/>
              </a:lnSpc>
              <a:spcBef>
                <a:spcPts val="0"/>
              </a:spcBef>
              <a:spcAft>
                <a:spcPts val="1400"/>
              </a:spcAft>
              <a:buClr>
                <a:srgbClr val="224D83"/>
              </a:buClr>
              <a:buSzPct val="90000"/>
              <a:buFont typeface="Arial"/>
              <a:buChar char="–"/>
            </a:pPr>
            <a:r>
              <a:rPr lang="uk-UA" sz="1400" b="0" i="0" dirty="0">
                <a:solidFill>
                  <a:srgbClr val="233045"/>
                </a:solidFill>
                <a:latin typeface="Montserrat"/>
              </a:rPr>
              <a:t>Хто та коли вперше запропонував концепцію екологічного сліду?</a:t>
            </a:r>
          </a:p>
          <a:p>
            <a:pPr marL="228600" lvl="0" indent="-228600" algn="l">
              <a:lnSpc>
                <a:spcPct val="122000"/>
              </a:lnSpc>
              <a:spcBef>
                <a:spcPts val="0"/>
              </a:spcBef>
              <a:spcAft>
                <a:spcPts val="1400"/>
              </a:spcAft>
              <a:buClr>
                <a:srgbClr val="224D83"/>
              </a:buClr>
              <a:buSzPct val="90000"/>
              <a:buFont typeface="Arial"/>
              <a:buChar char="–"/>
            </a:pPr>
            <a:r>
              <a:rPr lang="uk-UA" sz="1400" b="0" i="0" dirty="0">
                <a:solidFill>
                  <a:srgbClr val="233045"/>
                </a:solidFill>
                <a:latin typeface="Montserrat"/>
              </a:rPr>
              <a:t>Чим біоємність відрізняється від екологічного сліду?</a:t>
            </a:r>
          </a:p>
          <a:p>
            <a:pPr marL="228600" lvl="0" indent="-228600" algn="l">
              <a:lnSpc>
                <a:spcPct val="122000"/>
              </a:lnSpc>
              <a:spcBef>
                <a:spcPts val="0"/>
              </a:spcBef>
              <a:spcAft>
                <a:spcPts val="1400"/>
              </a:spcAft>
              <a:buClr>
                <a:srgbClr val="224D83"/>
              </a:buClr>
              <a:buSzPct val="90000"/>
              <a:buFont typeface="Arial"/>
              <a:buChar char="–"/>
            </a:pPr>
            <a:r>
              <a:rPr lang="uk-UA" sz="1400" b="0" i="0" dirty="0">
                <a:solidFill>
                  <a:srgbClr val="233045"/>
                </a:solidFill>
                <a:latin typeface="Montserrat"/>
              </a:rPr>
              <a:t>У чому суть концепції сталого розвитку?</a:t>
            </a:r>
          </a:p>
        </p:txBody>
      </p:sp>
      <p:cxnSp>
        <p:nvCxnSpPr>
          <p:cNvPr id="13" name="LineV"/>
          <p:cNvCxnSpPr/>
          <p:nvPr/>
        </p:nvCxnSpPr>
        <p:spPr>
          <a:xfrm>
            <a:off x="6172200" y="1828800"/>
            <a:ext cx="0" cy="3657600"/>
          </a:xfrm>
          <a:prstGeom prst="line">
            <a:avLst/>
          </a:prstGeom>
          <a:ln w="12700">
            <a:solidFill>
              <a:srgbClr val="DCE3EC"/>
            </a:solidFill>
          </a:ln>
        </p:spPr>
      </p:cxnSp>
      <p:sp>
        <p:nvSpPr>
          <p:cNvPr id="14" name="TextBox"/>
          <p:cNvSpPr txBox="1"/>
          <p:nvPr/>
        </p:nvSpPr>
        <p:spPr>
          <a:xfrm>
            <a:off x="6537960" y="1783080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Рекомендована література</a:t>
            </a:r>
          </a:p>
        </p:txBody>
      </p:sp>
      <p:sp>
        <p:nvSpPr>
          <p:cNvPr id="15" name="TextBox"/>
          <p:cNvSpPr txBox="1"/>
          <p:nvPr/>
        </p:nvSpPr>
        <p:spPr>
          <a:xfrm>
            <a:off x="6537960" y="2331720"/>
            <a:ext cx="4572000" cy="320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28600" lvl="0" indent="-228600" algn="l">
              <a:lnSpc>
                <a:spcPct val="122000"/>
              </a:lnSpc>
              <a:spcBef>
                <a:spcPts val="0"/>
              </a:spcBef>
              <a:spcAft>
                <a:spcPts val="1400"/>
              </a:spcAft>
              <a:buClr>
                <a:srgbClr val="2E7D46"/>
              </a:buClr>
              <a:buSzPct val="90000"/>
              <a:buFont typeface="Arial"/>
              <a:buChar char="–"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Wackernagel M., Rees W. Our Ecological Footprint: Reducing Human Impact on the Earth. 1996.</a:t>
            </a:r>
          </a:p>
          <a:p>
            <a:pPr marL="228600" lvl="0" indent="-228600" algn="l">
              <a:lnSpc>
                <a:spcPct val="122000"/>
              </a:lnSpc>
              <a:spcBef>
                <a:spcPts val="0"/>
              </a:spcBef>
              <a:spcAft>
                <a:spcPts val="1400"/>
              </a:spcAft>
              <a:buClr>
                <a:srgbClr val="2E7D46"/>
              </a:buClr>
              <a:buSzPct val="90000"/>
              <a:buFont typeface="Arial"/>
              <a:buChar char="–"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Доповідь Брундтланд «Our Common Future» (Наше спільне майбутнє). 1987.</a:t>
            </a:r>
          </a:p>
          <a:p>
            <a:pPr marL="228600" lvl="0" indent="-228600" algn="l">
              <a:lnSpc>
                <a:spcPct val="122000"/>
              </a:lnSpc>
              <a:spcBef>
                <a:spcPts val="0"/>
              </a:spcBef>
              <a:spcAft>
                <a:spcPts val="1400"/>
              </a:spcAft>
              <a:buClr>
                <a:srgbClr val="2E7D46"/>
              </a:buClr>
              <a:buSzPct val="90000"/>
              <a:buFont typeface="Arial"/>
              <a:buChar char="–"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Матеріали Global Footprint Network — footprintnetwork.org</a:t>
            </a:r>
          </a:p>
          <a:p>
            <a:pPr marL="228600" lvl="0" indent="-228600" algn="l">
              <a:lnSpc>
                <a:spcPct val="122000"/>
              </a:lnSpc>
              <a:spcBef>
                <a:spcPts val="0"/>
              </a:spcBef>
              <a:spcAft>
                <a:spcPts val="1400"/>
              </a:spcAft>
              <a:buClr>
                <a:srgbClr val="2E7D46"/>
              </a:buClr>
              <a:buSzPct val="90000"/>
              <a:buFont typeface="Arial"/>
              <a:buChar char="–"/>
            </a:pPr>
            <a:r>
              <a:rPr lang="uk-UA" sz="1300" b="0" i="0" dirty="0">
                <a:solidFill>
                  <a:srgbClr val="5B6472"/>
                </a:solidFill>
                <a:latin typeface="Montserrat"/>
              </a:rPr>
              <a:t>Цілі сталого розвитку ООН, 2015–2030 — sdgs.un.org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829</Words>
  <Application>Microsoft Office PowerPoint</Application>
  <PresentationFormat>Широкий екран</PresentationFormat>
  <Paragraphs>165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19" baseType="lpstr">
      <vt:lpstr>Arial</vt:lpstr>
      <vt:lpstr>Montserrat</vt:lpstr>
      <vt:lpstr>Тема Office</vt:lpstr>
      <vt:lpstr>ЛЕКЦІЯ 1 Вступ до курсу. Поняття екологічного сліду та сталого розвитку Дисципліна «Екологічний слід та сталий спосіб життя»</vt:lpstr>
      <vt:lpstr>ЛЕКЦІЯ 1 План лекції</vt:lpstr>
      <vt:lpstr>ЛЕКЦІЯ 1 Мета та завдання дисципліни</vt:lpstr>
      <vt:lpstr>ЛЕКЦІЯ 1 Структура дисципліни</vt:lpstr>
      <vt:lpstr>ЛЕКЦІЯ 1 Форми контролю та оцінювання</vt:lpstr>
      <vt:lpstr>ЛЕКЦІЯ 1 Що таке «екологічний слід»?</vt:lpstr>
      <vt:lpstr>ЛЕКЦІЯ 1 Історія виникнення терміну</vt:lpstr>
      <vt:lpstr>ЛЕКЦІЯ 1 Як розраховують екологічний слід</vt:lpstr>
      <vt:lpstr>ЛЕКЦІЯ 1 День екологічного боргу Землі</vt:lpstr>
      <vt:lpstr>ЛЕКЦІЯ 1 Поняття сталого розвитку</vt:lpstr>
      <vt:lpstr>ЛЕКЦІЯ 1 Три складові сталого розвитку</vt:lpstr>
      <vt:lpstr>ЛЕКЦІЯ 1 Екослід і сталий розвиток: як пов'язані</vt:lpstr>
      <vt:lpstr>ЛЕКЦІЯ 1 Чому це важливо для будь-якої спеціальності</vt:lpstr>
      <vt:lpstr>ЛЕКЦІЯ 1 Скільки «Земель» нам потрібно?</vt:lpstr>
      <vt:lpstr>ЛЕКЦІЯ 1 Висновки</vt:lpstr>
      <vt:lpstr>ЛЕКЦІЯ 1 Питання і література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Анна Кирейцева</cp:lastModifiedBy>
  <cp:revision>11</cp:revision>
  <dcterms:created xsi:type="dcterms:W3CDTF">2023-01-12T09:20:21Z</dcterms:created>
  <dcterms:modified xsi:type="dcterms:W3CDTF">2026-09-08T05:36:43Z</dcterms:modified>
</cp:coreProperties>
</file>