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907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delSld modSld">
      <pc:chgData name="Yana Hladyshchuk" userId="76f89f3d3a5d35e1" providerId="LiveId" clId="{57AFC747-19C7-44B3-8C4B-E513CF6FC1C7}" dt="2026-10-21T14:44:40.340" v="64" actId="20577"/>
      <pc:docMkLst>
        <pc:docMk/>
      </pc:docMkLst>
      <pc:sldChg chg="addSp delSp modSp mod">
        <pc:chgData name="Yana Hladyshchuk" userId="76f89f3d3a5d35e1" providerId="LiveId" clId="{57AFC747-19C7-44B3-8C4B-E513CF6FC1C7}" dt="2026-10-21T14:44:40.340" v="64" actId="20577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10-21T14:44:00.124" v="54" actId="20577"/>
          <ac:spMkLst>
            <pc:docMk/>
            <pc:sldMk cId="0" sldId="257"/>
            <ac:spMk id="3" creationId="{00000000-0000-0000-0000-000000000000}"/>
          </ac:spMkLst>
        </pc:spChg>
        <pc:spChg chg="add del mod">
          <ac:chgData name="Yana Hladyshchuk" userId="76f89f3d3a5d35e1" providerId="LiveId" clId="{57AFC747-19C7-44B3-8C4B-E513CF6FC1C7}" dt="2026-10-21T14:44:40.340" v="64" actId="20577"/>
          <ac:spMkLst>
            <pc:docMk/>
            <pc:sldMk cId="0" sldId="257"/>
            <ac:spMk id="4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57.102" v="53" actId="478"/>
          <ac:spMkLst>
            <pc:docMk/>
            <pc:sldMk cId="0" sldId="257"/>
            <ac:spMk id="5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53.492" v="50" actId="478"/>
          <ac:spMkLst>
            <pc:docMk/>
            <pc:sldMk cId="0" sldId="257"/>
            <ac:spMk id="7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53.492" v="50" actId="478"/>
          <ac:spMkLst>
            <pc:docMk/>
            <pc:sldMk cId="0" sldId="257"/>
            <ac:spMk id="9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53.492" v="50" actId="478"/>
          <ac:spMkLst>
            <pc:docMk/>
            <pc:sldMk cId="0" sldId="257"/>
            <ac:spMk id="11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53.492" v="50" actId="478"/>
          <ac:spMkLst>
            <pc:docMk/>
            <pc:sldMk cId="0" sldId="257"/>
            <ac:spMk id="13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53.492" v="50" actId="478"/>
          <ac:spMkLst>
            <pc:docMk/>
            <pc:sldMk cId="0" sldId="257"/>
            <ac:spMk id="15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46.734" v="48" actId="478"/>
          <ac:spMkLst>
            <pc:docMk/>
            <pc:sldMk cId="0" sldId="257"/>
            <ac:spMk id="17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46.734" v="48" actId="478"/>
          <ac:spMkLst>
            <pc:docMk/>
            <pc:sldMk cId="0" sldId="257"/>
            <ac:spMk id="19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4:44:17.689" v="57" actId="478"/>
          <ac:spMkLst>
            <pc:docMk/>
            <pc:sldMk cId="0" sldId="257"/>
            <ac:spMk id="20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46.734" v="48" actId="478"/>
          <ac:spMkLst>
            <pc:docMk/>
            <pc:sldMk cId="0" sldId="257"/>
            <ac:spMk id="21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4:44:24.648" v="61" actId="20577"/>
          <ac:spMkLst>
            <pc:docMk/>
            <pc:sldMk cId="0" sldId="257"/>
            <ac:spMk id="22" creationId="{00000000-0000-0000-0000-000000000000}"/>
          </ac:spMkLst>
        </pc:spChg>
        <pc:spChg chg="del mod">
          <ac:chgData name="Yana Hladyshchuk" userId="76f89f3d3a5d35e1" providerId="LiveId" clId="{57AFC747-19C7-44B3-8C4B-E513CF6FC1C7}" dt="2026-10-21T14:43:46.734" v="48" actId="478"/>
          <ac:spMkLst>
            <pc:docMk/>
            <pc:sldMk cId="0" sldId="257"/>
            <ac:spMk id="2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4:38:00.632" v="14" actId="20577"/>
        <pc:sldMkLst>
          <pc:docMk/>
          <pc:sldMk cId="0" sldId="258"/>
        </pc:sldMkLst>
        <pc:spChg chg="mod">
          <ac:chgData name="Yana Hladyshchuk" userId="76f89f3d3a5d35e1" providerId="LiveId" clId="{57AFC747-19C7-44B3-8C4B-E513CF6FC1C7}" dt="2026-10-21T14:38:00.632" v="14" actId="20577"/>
          <ac:spMkLst>
            <pc:docMk/>
            <pc:sldMk cId="0" sldId="258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4:38:56.023" v="18" actId="20577"/>
        <pc:sldMkLst>
          <pc:docMk/>
          <pc:sldMk cId="0" sldId="263"/>
        </pc:sldMkLst>
        <pc:spChg chg="mod">
          <ac:chgData name="Yana Hladyshchuk" userId="76f89f3d3a5d35e1" providerId="LiveId" clId="{57AFC747-19C7-44B3-8C4B-E513CF6FC1C7}" dt="2026-10-21T14:38:56.023" v="18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4:41:26.529" v="19" actId="20577"/>
        <pc:sldMkLst>
          <pc:docMk/>
          <pc:sldMk cId="0" sldId="276"/>
        </pc:sldMkLst>
        <pc:spChg chg="mod">
          <ac:chgData name="Yana Hladyshchuk" userId="76f89f3d3a5d35e1" providerId="LiveId" clId="{57AFC747-19C7-44B3-8C4B-E513CF6FC1C7}" dt="2026-10-21T14:41:26.529" v="19" actId="20577"/>
          <ac:spMkLst>
            <pc:docMk/>
            <pc:sldMk cId="0" sldId="276"/>
            <ac:spMk id="4" creationId="{00000000-0000-0000-0000-000000000000}"/>
          </ac:spMkLst>
        </pc:spChg>
      </pc:sldChg>
      <pc:sldChg chg="modSp del mod">
        <pc:chgData name="Yana Hladyshchuk" userId="76f89f3d3a5d35e1" providerId="LiveId" clId="{57AFC747-19C7-44B3-8C4B-E513CF6FC1C7}" dt="2026-10-21T14:44:29.460" v="62" actId="47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10-21T14:41:34.323" v="20" actId="20577"/>
          <ac:spMkLst>
            <pc:docMk/>
            <pc:sldMk cId="0" sldId="27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4:43:01.279" v="34" actId="20577"/>
          <ac:spMkLst>
            <pc:docMk/>
            <pc:sldMk cId="0" sldId="277"/>
            <ac:spMk id="4" creationId="{00000000-0000-0000-0000-000000000000}"/>
          </ac:spMkLst>
        </pc:spChg>
      </pc:sldChg>
      <pc:sldChg chg="del">
        <pc:chgData name="Yana Hladyshchuk" userId="76f89f3d3a5d35e1" providerId="LiveId" clId="{57AFC747-19C7-44B3-8C4B-E513CF6FC1C7}" dt="2026-10-21T14:43:18.770" v="35" actId="47"/>
        <pc:sldMkLst>
          <pc:docMk/>
          <pc:sldMk cId="0" sldId="278"/>
        </pc:sldMkLst>
      </pc:sldChg>
      <pc:sldChg chg="modSp mod">
        <pc:chgData name="Yana Hladyshchuk" userId="76f89f3d3a5d35e1" providerId="LiveId" clId="{57AFC747-19C7-44B3-8C4B-E513CF6FC1C7}" dt="2026-10-21T14:43:23.660" v="36" actId="20577"/>
        <pc:sldMkLst>
          <pc:docMk/>
          <pc:sldMk cId="0" sldId="279"/>
        </pc:sldMkLst>
        <pc:spChg chg="mod">
          <ac:chgData name="Yana Hladyshchuk" userId="76f89f3d3a5d35e1" providerId="LiveId" clId="{57AFC747-19C7-44B3-8C4B-E513CF6FC1C7}" dt="2026-10-21T14:43:23.660" v="36" actId="20577"/>
          <ac:spMkLst>
            <pc:docMk/>
            <pc:sldMk cId="0" sldId="279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 1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Декор 2"/>
          <p:cNvSpPr/>
          <p:nvPr/>
        </p:nvSpPr>
        <p:spPr>
          <a:xfrm>
            <a:off x="9418320" y="3291840"/>
            <a:ext cx="4206240" cy="42062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Декор 3"/>
          <p:cNvSpPr/>
          <p:nvPr/>
        </p:nvSpPr>
        <p:spPr>
          <a:xfrm>
            <a:off x="8595360" y="4297680"/>
            <a:ext cx="1097280" cy="109728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Університет"/>
          <p:cNvSpPr txBox="1"/>
          <p:nvPr/>
        </p:nvSpPr>
        <p:spPr>
          <a:xfrm>
            <a:off x="822960" y="1234440"/>
            <a:ext cx="7863840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Державний університет «Житомирська політехніка»</a:t>
            </a:r>
          </a:p>
        </p:txBody>
      </p:sp>
      <p:sp>
        <p:nvSpPr>
          <p:cNvPr id="6" name="Заголовок"/>
          <p:cNvSpPr txBox="1"/>
          <p:nvPr/>
        </p:nvSpPr>
        <p:spPr>
          <a:xfrm>
            <a:off x="822960" y="2468880"/>
            <a:ext cx="7863840" cy="23774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uk-UA" sz="5800" b="1">
                <a:solidFill>
                  <a:srgbClr val="FFFFFF"/>
                </a:solidFill>
                <a:latin typeface="Montserrat"/>
              </a:rPr>
              <a:t>ПРАКТИЧНЕ ЗАНЯТТЯ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206240"/>
            <a:ext cx="7680960" cy="16459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</a:rPr>
              <a:t>Т1–Т2. Людина в світі економіки. Предмет і метод економічної теорії. Основи суспільного виробництва</a:t>
            </a:r>
          </a:p>
          <a:p>
            <a:pPr>
              <a:spcBef>
                <a:spcPts val="1000"/>
              </a:spcBef>
            </a:pPr>
            <a:r>
              <a:rPr lang="uk-UA" sz="1600" b="0" i="0">
                <a:solidFill>
                  <a:srgbClr val="AFC3D6"/>
                </a:solidFill>
                <a:latin typeface="Montserrat"/>
              </a:rPr>
              <a:t>Економічна теорія · група ЗФБС-26-1 · 21.10.2026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4480560" cy="27432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>
              <a:lnSpc>
                <a:spcPct val="105000"/>
              </a:lnSpc>
            </a:pPr>
            <a:r>
              <a:rPr lang="uk-UA" sz="3400" b="1" i="0" dirty="0">
                <a:solidFill>
                  <a:srgbClr val="FFFFFF"/>
                </a:solidFill>
                <a:latin typeface="Montserrat"/>
              </a:rPr>
              <a:t>План заняття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466343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 dirty="0">
                <a:solidFill>
                  <a:srgbClr val="FFFFFF"/>
                </a:solidFill>
                <a:latin typeface="Montserrat"/>
              </a:rPr>
              <a:t>1. </a:t>
            </a:r>
            <a:r>
              <a:rPr lang="uk-UA" sz="1600" b="0" i="0" dirty="0" err="1">
                <a:solidFill>
                  <a:srgbClr val="FFFFFF"/>
                </a:solidFill>
                <a:latin typeface="Montserrat"/>
              </a:rPr>
              <a:t>Орг</a:t>
            </a:r>
            <a:r>
              <a:rPr lang="uk-UA" sz="1600" b="0" i="0">
                <a:solidFill>
                  <a:srgbClr val="FFFFFF"/>
                </a:solidFill>
                <a:latin typeface="Montserrat"/>
              </a:rPr>
              <a:t>. частина</a:t>
            </a:r>
            <a:r>
              <a:rPr lang="uk-UA" sz="1600" b="0" i="0" dirty="0">
                <a:solidFill>
                  <a:srgbClr val="FFFFFF"/>
                </a:solidFill>
                <a:latin typeface="Montserrat"/>
              </a:rPr>
              <a:t>: що і як ви виконуєте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1069848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2. Запитання за Т1</a:t>
            </a:r>
          </a:p>
        </p:txBody>
      </p:sp>
      <p:sp>
        <p:nvSpPr>
          <p:cNvPr id="8" name="Пункт плану"/>
          <p:cNvSpPr/>
          <p:nvPr/>
        </p:nvSpPr>
        <p:spPr>
          <a:xfrm>
            <a:off x="5669280" y="1673351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3. Т2: КВМ і альтернативна вартість</a:t>
            </a:r>
          </a:p>
        </p:txBody>
      </p:sp>
      <p:sp>
        <p:nvSpPr>
          <p:cNvPr id="10" name="Пункт плану"/>
          <p:cNvSpPr/>
          <p:nvPr/>
        </p:nvSpPr>
        <p:spPr>
          <a:xfrm>
            <a:off x="5669280" y="2276856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4. Кейс-дискусія: опортунізм</a:t>
            </a:r>
          </a:p>
        </p:txBody>
      </p:sp>
      <p:sp>
        <p:nvSpPr>
          <p:cNvPr id="12" name="Пункт плану"/>
          <p:cNvSpPr/>
          <p:nvPr/>
        </p:nvSpPr>
        <p:spPr>
          <a:xfrm>
            <a:off x="5669280" y="2880360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5. Зразок 1. КВМ відділення банку</a:t>
            </a:r>
          </a:p>
        </p:txBody>
      </p:sp>
      <p:sp>
        <p:nvSpPr>
          <p:cNvPr id="14" name="Пункт плану"/>
          <p:cNvSpPr/>
          <p:nvPr/>
        </p:nvSpPr>
        <p:spPr>
          <a:xfrm>
            <a:off x="5669280" y="3483864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6. Зразок 2. Масло і гармати</a:t>
            </a:r>
          </a:p>
        </p:txBody>
      </p:sp>
      <p:sp>
        <p:nvSpPr>
          <p:cNvPr id="16" name="Пункт плану"/>
          <p:cNvSpPr/>
          <p:nvPr/>
        </p:nvSpPr>
        <p:spPr>
          <a:xfrm>
            <a:off x="5669280" y="4087368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7. Зразок 3. Зсув КВМ</a:t>
            </a:r>
          </a:p>
        </p:txBody>
      </p:sp>
      <p:sp>
        <p:nvSpPr>
          <p:cNvPr id="18" name="Пункт плану"/>
          <p:cNvSpPr/>
          <p:nvPr/>
        </p:nvSpPr>
        <p:spPr>
          <a:xfrm>
            <a:off x="5669280" y="4690872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8. Зразок 4. Явні й неявні витрати</a:t>
            </a:r>
          </a:p>
        </p:txBody>
      </p:sp>
      <p:sp>
        <p:nvSpPr>
          <p:cNvPr id="22" name="Пункт плану"/>
          <p:cNvSpPr/>
          <p:nvPr/>
        </p:nvSpPr>
        <p:spPr>
          <a:xfrm>
            <a:off x="5669280" y="5298440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dirty="0">
                <a:solidFill>
                  <a:srgbClr val="FFFFFF"/>
                </a:solidFill>
                <a:latin typeface="Montserrat"/>
              </a:rPr>
              <a:t>9</a:t>
            </a:r>
            <a:r>
              <a:rPr lang="uk-UA" sz="1600" b="0" i="0" dirty="0">
                <a:solidFill>
                  <a:srgbClr val="FFFFFF"/>
                </a:solidFill>
                <a:latin typeface="Montserrat"/>
              </a:rPr>
              <a:t>. Література</a:t>
            </a:r>
          </a:p>
        </p:txBody>
      </p:sp>
      <p:sp>
        <p:nvSpPr>
          <p:cNvPr id="2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2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Що ви виконуєте за ПЗ1: 6 балів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4" name="Таблиця"/>
          <p:cNvGraphicFramePr>
            <a:graphicFrameLocks noGrp="1"/>
          </p:cNvGraphicFramePr>
          <p:nvPr/>
        </p:nvGraphicFramePr>
        <p:xfrm>
          <a:off x="822960" y="1691640"/>
          <a:ext cx="10545774" cy="2057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51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2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Завдання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Обсяг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Бали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Як і де здавати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</a:rPr>
                        <a:t>Задачі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2 задачі зі свого варіанта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Портал, файл або текст з розрахунками (по 3 бали)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</a:rPr>
                        <a:t>Разом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3931920"/>
            <a:ext cx="10545775" cy="22860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 dirty="0">
                <a:solidFill>
                  <a:srgbClr val="1F2A3D"/>
                </a:solidFill>
                <a:latin typeface="Montserrat"/>
              </a:rPr>
              <a:t>На занятті розбираємо </a:t>
            </a:r>
            <a:r>
              <a:rPr lang="uk-UA" sz="1700" b="1" i="0" dirty="0">
                <a:solidFill>
                  <a:srgbClr val="B8432B"/>
                </a:solidFill>
                <a:latin typeface="Montserrat"/>
              </a:rPr>
              <a:t>4 зразки задач</a:t>
            </a:r>
            <a:endParaRPr lang="uk-UA" sz="1700" b="0" i="0" dirty="0">
              <a:solidFill>
                <a:srgbClr val="1F2A3D"/>
              </a:solidFill>
              <a:latin typeface="Montserrat"/>
            </a:endParaRP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 dirty="0">
                <a:solidFill>
                  <a:srgbClr val="1F2A3D"/>
                </a:solidFill>
                <a:latin typeface="Montserrat"/>
              </a:rPr>
              <a:t>Відповіді на занятті (усні й у чаті) оцінюються окремо, разом 10 балів за курс; тести — по одному до кожної лекції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 dirty="0">
                <a:solidFill>
                  <a:srgbClr val="1F2A3D"/>
                </a:solidFill>
                <a:latin typeface="Montserrat"/>
              </a:rPr>
              <a:t>Завдання доступні на порталі до наступної сесії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 dirty="0">
                <a:solidFill>
                  <a:srgbClr val="1F2A3D"/>
                </a:solidFill>
                <a:latin typeface="Montserrat"/>
              </a:rPr>
              <a:t>Відповідь без розрахунків і пояснення не оцінюється повністю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Запитання за Т1 (усно, чат)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1.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Що є предметом економічної теорії?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2.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Чим позитивна економічна теорія відрізняється від нормативної?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3.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Які ознаки має модель «homo economicus»?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4.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Чому виникає проблема вибору?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5.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Що таке наукова абстракція?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6.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Що таке економічне моделювання і навіщо воно потрібне?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Т2. Проблема вибору і крива виробничих можливостей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</a:rPr>
              <a:t>Потреби безмежні, ресурси обмежені, тому доводиться </a:t>
            </a:r>
            <a:r>
              <a:rPr lang="uk-UA" sz="2200" b="1" i="0">
                <a:solidFill>
                  <a:srgbClr val="B8432B"/>
                </a:solidFill>
                <a:latin typeface="Montserrat"/>
              </a:rPr>
              <a:t>обирати</a:t>
            </a:r>
          </a:p>
          <a:p>
            <a:pPr marL="292608" indent="-292608" algn="l">
              <a:lnSpc>
                <a:spcPct val="110000"/>
              </a:lnSpc>
              <a:spcAft>
                <a:spcPts val="1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КВМ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показує максимальні комбінації двох благ за повного використання ресурсів і незмінної технології</a:t>
            </a:r>
          </a:p>
          <a:p>
            <a:pPr marL="292608" indent="-292608" algn="l">
              <a:lnSpc>
                <a:spcPct val="110000"/>
              </a:lnSpc>
              <a:spcAft>
                <a:spcPts val="1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</a:rPr>
              <a:t>Точка </a:t>
            </a:r>
            <a:r>
              <a:rPr lang="uk-UA" sz="2200" b="1" i="0">
                <a:solidFill>
                  <a:srgbClr val="B8432B"/>
                </a:solidFill>
                <a:latin typeface="Montserrat"/>
              </a:rPr>
              <a:t>на кривій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— ефективне використання ресурсів; </a:t>
            </a:r>
            <a:r>
              <a:rPr lang="uk-UA" sz="2200" b="1" i="0">
                <a:solidFill>
                  <a:srgbClr val="B8432B"/>
                </a:solidFill>
                <a:latin typeface="Montserrat"/>
              </a:rPr>
              <a:t>всередині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— неповне, неефективне; </a:t>
            </a:r>
            <a:r>
              <a:rPr lang="uk-UA" sz="2200" b="1" i="0">
                <a:solidFill>
                  <a:srgbClr val="B8432B"/>
                </a:solidFill>
                <a:latin typeface="Montserrat"/>
              </a:rPr>
              <a:t>за кривою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— недосяжна</a:t>
            </a:r>
          </a:p>
          <a:p>
            <a:pPr marL="292608" indent="-292608" algn="l">
              <a:lnSpc>
                <a:spcPct val="110000"/>
              </a:lnSpc>
              <a:spcAft>
                <a:spcPts val="1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</a:rPr>
              <a:t>Зсув кривої праворуч–вгору — нові ресурси або кращі технології, ліворуч–вниз — скорочення ресурсів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Т2. Альтернативна вартість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Альтернативна вартість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— те, від чого відмовляємось заради отримання іншого блага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Питома АВ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(на 1 одиницю блага) = </a:t>
            </a:r>
            <a:r>
              <a:rPr lang="uk-UA" sz="2100" b="1" i="0">
                <a:solidFill>
                  <a:srgbClr val="B8432B"/>
                </a:solidFill>
                <a:latin typeface="Montserrat"/>
              </a:rPr>
              <a:t>втрата іншого блага ÷ приріст цього блага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Загальна АВ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— скільки втратили загалом: </a:t>
            </a:r>
            <a:r>
              <a:rPr lang="uk-UA" sz="2100" b="1" i="0">
                <a:solidFill>
                  <a:srgbClr val="B8432B"/>
                </a:solidFill>
                <a:latin typeface="Montserrat"/>
              </a:rPr>
              <a:t>сума втрат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(різниця обсягів)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0" i="0">
                <a:solidFill>
                  <a:srgbClr val="1F2A3D"/>
                </a:solidFill>
                <a:latin typeface="Montserrat"/>
              </a:rPr>
              <a:t>З розширенням випуску одного блага вона </a:t>
            </a:r>
            <a:r>
              <a:rPr lang="uk-UA" sz="2100" b="1" i="0">
                <a:solidFill>
                  <a:srgbClr val="B8432B"/>
                </a:solidFill>
                <a:latin typeface="Montserrat"/>
              </a:rPr>
              <a:t>зростає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, тому КВМ </a:t>
            </a:r>
            <a:r>
              <a:rPr lang="uk-UA" sz="2100" b="1" i="0">
                <a:solidFill>
                  <a:srgbClr val="B8432B"/>
                </a:solidFill>
                <a:latin typeface="Montserrat"/>
              </a:rPr>
              <a:t>опукла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(від початку координат)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0" i="0">
                <a:solidFill>
                  <a:srgbClr val="1F2A3D"/>
                </a:solidFill>
                <a:latin typeface="Montserrat"/>
              </a:rPr>
              <a:t>Витрати вибору: </a:t>
            </a:r>
            <a:r>
              <a:rPr lang="uk-UA" sz="2100" b="1" i="0">
                <a:solidFill>
                  <a:srgbClr val="B8432B"/>
                </a:solidFill>
                <a:latin typeface="Montserrat"/>
              </a:rPr>
              <a:t>явні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(грошові платежі) і </a:t>
            </a:r>
            <a:r>
              <a:rPr lang="uk-UA" sz="2100" b="1" i="0">
                <a:solidFill>
                  <a:srgbClr val="B8432B"/>
                </a:solidFill>
                <a:latin typeface="Montserrat"/>
              </a:rPr>
              <a:t>неявні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(найкраща відкинута альтернатива)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Кейс: страхування КАСКО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>
                <a:solidFill>
                  <a:srgbClr val="1F2A3D"/>
                </a:solidFill>
                <a:latin typeface="Montserrat"/>
              </a:rPr>
              <a:t>Власник автомобіля уклав договір добровільного страхування КАСКО.</a:t>
            </a:r>
          </a:p>
          <a:p>
            <a:pPr marL="292608" indent="-292608" algn="l">
              <a:lnSpc>
                <a:spcPct val="110000"/>
              </a:lnSpc>
              <a:spcAft>
                <a:spcPts val="1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>
                <a:solidFill>
                  <a:srgbClr val="1F2A3D"/>
                </a:solidFill>
                <a:latin typeface="Montserrat"/>
              </a:rPr>
              <a:t>Після цього він почав паркуватися де попало й менше стежити за автомобілем, а при оформленні договору </a:t>
            </a:r>
            <a:r>
              <a:rPr lang="uk-UA" sz="2400" b="1" i="0">
                <a:solidFill>
                  <a:srgbClr val="B8432B"/>
                </a:solidFill>
                <a:latin typeface="Montserrat"/>
              </a:rPr>
              <a:t>не повідомив про попередні ДТП</a:t>
            </a:r>
            <a:r>
              <a:rPr lang="uk-UA" sz="2400" b="0" i="0">
                <a:solidFill>
                  <a:srgbClr val="1F2A3D"/>
                </a:solidFill>
                <a:latin typeface="Montserrat"/>
              </a:rPr>
              <a:t>.</a:t>
            </a:r>
          </a:p>
          <a:p>
            <a:pPr marL="292608" indent="-292608" algn="l">
              <a:lnSpc>
                <a:spcPct val="110000"/>
              </a:lnSpc>
              <a:spcAft>
                <a:spcPts val="1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>
                <a:solidFill>
                  <a:srgbClr val="1F2A3D"/>
                </a:solidFill>
                <a:latin typeface="Montserrat"/>
              </a:rPr>
              <a:t>Страхова компанія не може постійно перевіряти поведінку клієнта.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Кейс: питання для обговорення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Яка модель людини — </a:t>
            </a:r>
            <a:r>
              <a:rPr lang="uk-UA" sz="2200" b="1" i="0" dirty="0" err="1">
                <a:solidFill>
                  <a:srgbClr val="B8432B"/>
                </a:solidFill>
                <a:latin typeface="Montserrat"/>
              </a:rPr>
              <a:t>homo</a:t>
            </a:r>
            <a:r>
              <a:rPr lang="uk-UA" sz="2200" b="1" i="0" dirty="0">
                <a:solidFill>
                  <a:srgbClr val="B8432B"/>
                </a:solidFill>
                <a:latin typeface="Montserrat"/>
              </a:rPr>
              <a:t> </a:t>
            </a:r>
            <a:r>
              <a:rPr lang="uk-UA" sz="2200" b="1" i="0" dirty="0" err="1">
                <a:solidFill>
                  <a:srgbClr val="B8432B"/>
                </a:solidFill>
                <a:latin typeface="Montserrat"/>
              </a:rPr>
              <a:t>economicus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 чи </a:t>
            </a:r>
            <a:r>
              <a:rPr lang="uk-UA" sz="2200" b="1" i="0" dirty="0" err="1">
                <a:solidFill>
                  <a:srgbClr val="B8432B"/>
                </a:solidFill>
                <a:latin typeface="Montserrat"/>
              </a:rPr>
              <a:t>homo</a:t>
            </a:r>
            <a:r>
              <a:rPr lang="uk-UA" sz="2200" b="1" i="0" dirty="0">
                <a:solidFill>
                  <a:srgbClr val="B8432B"/>
                </a:solidFill>
                <a:latin typeface="Montserrat"/>
              </a:rPr>
              <a:t> </a:t>
            </a:r>
            <a:r>
              <a:rPr lang="uk-UA" sz="2200" b="1" i="0" dirty="0" err="1">
                <a:solidFill>
                  <a:srgbClr val="B8432B"/>
                </a:solidFill>
                <a:latin typeface="Montserrat"/>
              </a:rPr>
              <a:t>institutius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 — краще описує поведінку клієнта? Чому?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У чому тут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</a:rPr>
              <a:t>опортуністична поведінка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? Які її прояви до укладання договору і після?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Які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</a:rPr>
              <a:t>трансакційні витрати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 несе страхова компанія?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Які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</a:rPr>
              <a:t>інститути</a:t>
            </a:r>
            <a:r>
              <a:rPr lang="uk-UA" sz="2200" b="0" i="0" dirty="0">
                <a:solidFill>
                  <a:srgbClr val="1F2A3D"/>
                </a:solidFill>
                <a:latin typeface="Montserrat"/>
              </a:rPr>
              <a:t> знижують опортунізм: франшиза, перевірка історії клієнта, відповідальність за шахрайство, репутація?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КВМ відділення банку: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545775" cy="146304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У відділенні банку працює команда з однаковим складом співробітників. За робочий день вона може опрацьовувати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кредитні заявки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або відкривати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поточні рахунки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(всі ресурси — час, персонал, обладнання — задіяні повністю). Можливі комбінації:</a:t>
            </a:r>
          </a:p>
        </p:txBody>
      </p:sp>
      <p:graphicFrame>
        <p:nvGraphicFramePr>
          <p:cNvPr id="5" name="Таблиця"/>
          <p:cNvGraphicFramePr>
            <a:graphicFrameLocks noGrp="1"/>
          </p:cNvGraphicFramePr>
          <p:nvPr/>
        </p:nvGraphicFramePr>
        <p:xfrm>
          <a:off x="822960" y="3108960"/>
          <a:ext cx="10545770" cy="1920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414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Показник за день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Б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Г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Д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Кредитні заявки, шт.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30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Відкриті рахунки, шт.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33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КВМ відділення банку: завдання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Накреслити КВМ (по осі X — кредитні заявки, по осі Y — рахунки). Що показують точки А, Б, В, Г, Д?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Позначити точку </a:t>
            </a:r>
            <a:r>
              <a:rPr lang="uk-UA" sz="2100" b="1" i="0">
                <a:solidFill>
                  <a:srgbClr val="B8432B"/>
                </a:solidFill>
                <a:latin typeface="Montserrat"/>
              </a:rPr>
              <a:t>М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(30 заявок і 25 рахунків) і точку </a:t>
            </a:r>
            <a:r>
              <a:rPr lang="uk-UA" sz="2100" b="1" i="0">
                <a:solidFill>
                  <a:srgbClr val="B8432B"/>
                </a:solidFill>
                <a:latin typeface="Montserrat"/>
              </a:rPr>
              <a:t>К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(15 заявок і 20 рахунків). Який стан відділення вони показують?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Обчислити альтернативну вартість обробки однієї додаткової кредитної заявки (у рахунках) при переході А→Б→В→Г→Д.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Зробити висновок про форму кривої.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Розв’язок: точки на КВМ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20240"/>
            <a:ext cx="5486400" cy="3840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0" y="1691640"/>
            <a:ext cx="5029200" cy="43891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2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</a:rPr>
              <a:t>Точки </a:t>
            </a:r>
            <a:r>
              <a:rPr lang="uk-UA" sz="1700" b="1" i="0">
                <a:solidFill>
                  <a:srgbClr val="B8432B"/>
                </a:solidFill>
                <a:latin typeface="Montserrat"/>
              </a:rPr>
              <a:t>А–Д</a:t>
            </a:r>
            <a:r>
              <a:rPr lang="uk-UA" sz="1700" b="0" i="0">
                <a:solidFill>
                  <a:srgbClr val="1F2A3D"/>
                </a:solidFill>
                <a:latin typeface="Montserrat"/>
              </a:rPr>
              <a:t> — максимальні комбінації за повного використання ресурсів і незмінної технології</a:t>
            </a:r>
          </a:p>
          <a:p>
            <a:pPr marL="292608" indent="-292608" algn="l">
              <a:lnSpc>
                <a:spcPct val="110000"/>
              </a:lnSpc>
              <a:spcAft>
                <a:spcPts val="12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1" i="0">
                <a:solidFill>
                  <a:srgbClr val="B8432B"/>
                </a:solidFill>
                <a:latin typeface="Montserrat"/>
              </a:rPr>
              <a:t>М</a:t>
            </a:r>
            <a:r>
              <a:rPr lang="uk-UA" sz="1700" b="0" i="0">
                <a:solidFill>
                  <a:srgbClr val="1F2A3D"/>
                </a:solidFill>
                <a:latin typeface="Montserrat"/>
              </a:rPr>
              <a:t> (30; 25): за 30 заявок максимум 18 рахунків — комбінація </a:t>
            </a:r>
            <a:r>
              <a:rPr lang="uk-UA" sz="1700" b="1" i="0">
                <a:solidFill>
                  <a:srgbClr val="B8432B"/>
                </a:solidFill>
                <a:latin typeface="Montserrat"/>
              </a:rPr>
              <a:t>недосяжна</a:t>
            </a:r>
            <a:r>
              <a:rPr lang="uk-UA" sz="1700" b="0" i="0">
                <a:solidFill>
                  <a:srgbClr val="1F2A3D"/>
                </a:solidFill>
                <a:latin typeface="Montserrat"/>
              </a:rPr>
              <a:t>, поза КВМ</a:t>
            </a:r>
          </a:p>
          <a:p>
            <a:pPr marL="292608" indent="-292608" algn="l">
              <a:lnSpc>
                <a:spcPct val="110000"/>
              </a:lnSpc>
              <a:spcAft>
                <a:spcPts val="12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1" i="0">
                <a:solidFill>
                  <a:srgbClr val="B8432B"/>
                </a:solidFill>
                <a:latin typeface="Montserrat"/>
              </a:rPr>
              <a:t>К</a:t>
            </a:r>
            <a:r>
              <a:rPr lang="uk-UA" sz="1700" b="0" i="0">
                <a:solidFill>
                  <a:srgbClr val="1F2A3D"/>
                </a:solidFill>
                <a:latin typeface="Montserrat"/>
              </a:rPr>
              <a:t> (15; 20): на 20 заявках можна 33 рахунки — </a:t>
            </a:r>
            <a:r>
              <a:rPr lang="uk-UA" sz="1700" b="1" i="0">
                <a:solidFill>
                  <a:srgbClr val="B8432B"/>
                </a:solidFill>
                <a:latin typeface="Montserrat"/>
              </a:rPr>
              <a:t>неефективне</a:t>
            </a:r>
            <a:r>
              <a:rPr lang="uk-UA" sz="1700" b="0" i="0">
                <a:solidFill>
                  <a:srgbClr val="1F2A3D"/>
                </a:solidFill>
                <a:latin typeface="Montserrat"/>
              </a:rPr>
              <a:t> використання ресурсів, усередині КВМ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Розв’язок: альтернативна вартість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4" name="Таблиця"/>
          <p:cNvGraphicFramePr>
            <a:graphicFrameLocks noGrp="1"/>
          </p:cNvGraphicFramePr>
          <p:nvPr/>
        </p:nvGraphicFramePr>
        <p:xfrm>
          <a:off x="731520" y="1783080"/>
          <a:ext cx="5090005" cy="2286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78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2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6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200" b="1" i="0">
                          <a:solidFill>
                            <a:srgbClr val="FFFFFF"/>
                          </a:solidFill>
                          <a:latin typeface="Montserrat"/>
                        </a:rPr>
                        <a:t>Перехід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i="0">
                          <a:solidFill>
                            <a:srgbClr val="FFFFFF"/>
                          </a:solidFill>
                          <a:latin typeface="Montserrat"/>
                        </a:rPr>
                        <a:t>Втрата рахунків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i="0">
                          <a:solidFill>
                            <a:srgbClr val="FFFFFF"/>
                          </a:solidFill>
                          <a:latin typeface="Montserrat"/>
                        </a:rPr>
                        <a:t>Приріст заявок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i="0">
                          <a:solidFill>
                            <a:srgbClr val="FFFFFF"/>
                          </a:solidFill>
                          <a:latin typeface="Montserrat"/>
                        </a:rPr>
                        <a:t>Альт. вартість заявки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</a:rPr>
                        <a:t>А→Б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0,5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</a:rPr>
                        <a:t>Б→В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</a:rPr>
                        <a:t>В→Г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1,5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</a:rPr>
                        <a:t>Г→Д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1,8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Таблиця"/>
          <p:cNvGraphicFramePr>
            <a:graphicFrameLocks noGrp="1"/>
          </p:cNvGraphicFramePr>
          <p:nvPr/>
        </p:nvGraphicFramePr>
        <p:xfrm>
          <a:off x="6187287" y="1783080"/>
          <a:ext cx="5090005" cy="2286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78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2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6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200" b="1" i="0">
                          <a:solidFill>
                            <a:srgbClr val="FFFFFF"/>
                          </a:solidFill>
                          <a:latin typeface="Montserrat"/>
                        </a:rPr>
                        <a:t>Перехід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i="0">
                          <a:solidFill>
                            <a:srgbClr val="FFFFFF"/>
                          </a:solidFill>
                          <a:latin typeface="Montserrat"/>
                        </a:rPr>
                        <a:t>Втрата заявок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i="0">
                          <a:solidFill>
                            <a:srgbClr val="FFFFFF"/>
                          </a:solidFill>
                          <a:latin typeface="Montserrat"/>
                        </a:rPr>
                        <a:t>Приріст рахунків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b="1" i="0">
                          <a:solidFill>
                            <a:srgbClr val="FFFFFF"/>
                          </a:solidFill>
                          <a:latin typeface="Montserrat"/>
                        </a:rPr>
                        <a:t>Альт. вартість рахунку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</a:rPr>
                        <a:t>Д→Г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0,56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</a:rPr>
                        <a:t>Г→В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0,67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</a:rPr>
                        <a:t>В→Б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</a:rPr>
                        <a:t>Б→А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i="0">
                          <a:solidFill>
                            <a:srgbClr val="1F2A3D"/>
                          </a:solidFill>
                          <a:latin typeface="Montserrat"/>
                        </a:rPr>
                        <a:t>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2960" y="4160520"/>
            <a:ext cx="10545775" cy="2011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>
                <a:solidFill>
                  <a:srgbClr val="B8432B"/>
                </a:solidFill>
                <a:latin typeface="Montserrat"/>
              </a:rPr>
              <a:t>Як рахуємо:</a:t>
            </a:r>
            <a:r>
              <a:rPr lang="uk-UA" sz="1500" b="0" i="0">
                <a:solidFill>
                  <a:srgbClr val="1F2A3D"/>
                </a:solidFill>
                <a:latin typeface="Montserrat"/>
              </a:rPr>
              <a:t> АВ 1 заявки = втрата рахунків ÷ приріст заявок (А→Б: 5 ÷ 10 = </a:t>
            </a:r>
            <a:r>
              <a:rPr lang="uk-UA" sz="1500" b="1" i="0">
                <a:solidFill>
                  <a:srgbClr val="B8432B"/>
                </a:solidFill>
                <a:latin typeface="Montserrat"/>
              </a:rPr>
              <a:t>0,5</a:t>
            </a:r>
            <a:r>
              <a:rPr lang="uk-UA" sz="1500" b="0" i="0">
                <a:solidFill>
                  <a:srgbClr val="1F2A3D"/>
                </a:solidFill>
                <a:latin typeface="Montserrat"/>
              </a:rPr>
              <a:t> рахунку)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>
                <a:solidFill>
                  <a:srgbClr val="B8432B"/>
                </a:solidFill>
                <a:latin typeface="Montserrat"/>
              </a:rPr>
              <a:t>Загальна АВ</a:t>
            </a:r>
            <a:r>
              <a:rPr lang="uk-UA" sz="1500" b="0" i="0">
                <a:solidFill>
                  <a:srgbClr val="1F2A3D"/>
                </a:solidFill>
                <a:latin typeface="Montserrat"/>
              </a:rPr>
              <a:t> — сума втрат (А→Г: 5 + 10 + 15 = </a:t>
            </a:r>
            <a:r>
              <a:rPr lang="uk-UA" sz="1500" b="1" i="0">
                <a:solidFill>
                  <a:srgbClr val="B8432B"/>
                </a:solidFill>
                <a:latin typeface="Montserrat"/>
              </a:rPr>
              <a:t>30 рахунків</a:t>
            </a:r>
            <a:r>
              <a:rPr lang="uk-UA" sz="1500" b="0" i="0">
                <a:solidFill>
                  <a:srgbClr val="1F2A3D"/>
                </a:solidFill>
                <a:latin typeface="Montserrat"/>
              </a:rPr>
              <a:t>); питому АВ беремо, коли питають про </a:t>
            </a:r>
            <a:r>
              <a:rPr lang="uk-UA" sz="1500" b="1" i="0">
                <a:solidFill>
                  <a:srgbClr val="B8432B"/>
                </a:solidFill>
                <a:latin typeface="Montserrat"/>
              </a:rPr>
              <a:t>1 одиницю</a:t>
            </a:r>
            <a:r>
              <a:rPr lang="uk-UA" sz="1500" b="0" i="0">
                <a:solidFill>
                  <a:srgbClr val="1F2A3D"/>
                </a:solidFill>
                <a:latin typeface="Montserrat"/>
              </a:rPr>
              <a:t> блага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>
                <a:solidFill>
                  <a:srgbClr val="B8432B"/>
                </a:solidFill>
                <a:latin typeface="Montserrat"/>
              </a:rPr>
              <a:t>Висновок:</a:t>
            </a:r>
            <a:r>
              <a:rPr lang="uk-UA" sz="1500" b="0" i="0">
                <a:solidFill>
                  <a:srgbClr val="1F2A3D"/>
                </a:solidFill>
                <a:latin typeface="Montserrat"/>
              </a:rPr>
              <a:t> АВ зростає, тому крива </a:t>
            </a:r>
            <a:r>
              <a:rPr lang="uk-UA" sz="1500" b="1" i="0">
                <a:solidFill>
                  <a:srgbClr val="B8432B"/>
                </a:solidFill>
                <a:latin typeface="Montserrat"/>
              </a:rPr>
              <a:t>опукла</a:t>
            </a:r>
            <a:r>
              <a:rPr lang="uk-UA" sz="1500" b="0" i="0">
                <a:solidFill>
                  <a:srgbClr val="1F2A3D"/>
                </a:solidFill>
                <a:latin typeface="Montserrat"/>
              </a:rPr>
              <a:t>: ресурси не однаково придатні для обох видів роботи</a:t>
            </a:r>
          </a:p>
        </p:txBody>
      </p:sp>
      <p:sp>
        <p:nvSpPr>
          <p:cNvPr id="7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2. Масло і гармати: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545775" cy="146304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Суспільство може випускати масло й гармати за повного використання ресурсів і незмінної технології. Можливі варіанти (табл. 2.1 з лекції):</a:t>
            </a:r>
          </a:p>
        </p:txBody>
      </p:sp>
      <p:graphicFrame>
        <p:nvGraphicFramePr>
          <p:cNvPr id="5" name="Таблиця"/>
          <p:cNvGraphicFramePr>
            <a:graphicFrameLocks noGrp="1"/>
          </p:cNvGraphicFramePr>
          <p:nvPr/>
        </p:nvGraphicFramePr>
        <p:xfrm>
          <a:off x="822960" y="2926080"/>
          <a:ext cx="10545774" cy="1920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295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8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8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8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8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Варіант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A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B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C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D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E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F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Масло, млн кг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Гармати, тис. шт.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9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2. Масло і гармати: завдання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а)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Яка максимальна кількість масла, якщо всі ресурси спрямувати на нього? А гармат?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б)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Обчисліть альтернативну вартість кожного додаткового млн кг масла при переході A→B→…→F.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в)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Яка загальна «ціна» 5 млн кг масла у гарматах? Чому вона не дорівнює 5 × 1 тис.?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г)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Точка Р: 2 млн кг масла і 9 тис. гармат; точка Т: 3 млн кг і 12 тис. гармат. Які це стани? Що потрібно, щоб досягти точки Т?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2.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20240"/>
            <a:ext cx="5486400" cy="3840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0" y="1691640"/>
            <a:ext cx="5029200" cy="43891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>
                <a:solidFill>
                  <a:srgbClr val="B8432B"/>
                </a:solidFill>
                <a:latin typeface="Montserrat"/>
              </a:rPr>
              <a:t>а)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5 млн кг масла (F) і 15 тис. гармат (A)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>
                <a:solidFill>
                  <a:srgbClr val="B8432B"/>
                </a:solidFill>
                <a:latin typeface="Montserrat"/>
              </a:rPr>
              <a:t>б)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Питома АВ 1 млн кг масла = втрата гармат ÷ приріст масла (крок 1 млн кг): 1; 2; 3; 4; 5 тис. гармат —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зростає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>
                <a:solidFill>
                  <a:srgbClr val="B8432B"/>
                </a:solidFill>
                <a:latin typeface="Montserrat"/>
              </a:rPr>
              <a:t>в)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Загальна АВ 5 млн кг масла — сума втрат: 1+2+3+4+5 =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15 тис. гармат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, а не 5 × 1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>
                <a:solidFill>
                  <a:srgbClr val="B8432B"/>
                </a:solidFill>
                <a:latin typeface="Montserrat"/>
              </a:rPr>
              <a:t>г)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Р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(2; 9): на 2 млн кг можна 12 тис. гармат — усередині КВМ, неефективно.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Т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(3; 12): максимум 9 —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недосяжна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; потрібні нові ресурси чи технології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Зсув КВМ: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545775" cy="146304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Банк запровадив автоматизовану систему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скорингу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кредитних заявок (рахунки відкриваються так само, як раніше). Нова КВМ відділення:</a:t>
            </a:r>
          </a:p>
        </p:txBody>
      </p:sp>
      <p:graphicFrame>
        <p:nvGraphicFramePr>
          <p:cNvPr id="5" name="Таблиця"/>
          <p:cNvGraphicFramePr>
            <a:graphicFrameLocks noGrp="1"/>
          </p:cNvGraphicFramePr>
          <p:nvPr/>
        </p:nvGraphicFramePr>
        <p:xfrm>
          <a:off x="822960" y="3108960"/>
          <a:ext cx="10545770" cy="1920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414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62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Показник за день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А′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Б′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В′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Г′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Д′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Кредитні заявки, шт.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30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60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Відкриті рахунки, шт.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33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Зсув КВМ: завдання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Як змінилася КВМ (порівняйте із зразком 1)? Яка точка на осі рахунків залишилася незмінною?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Чи досяжна тепер точка М (30 заявок і 25 рахунків)? Який стан вона показує?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Як змінилася альтернативна вартість однієї заявки?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Як зміститься початкова КВМ, якщо (а) запровадили мобільний застосунок для відкриття рахунків; (б) цифровізували обидві операції; (в) через відключення електроенергії частину обладнання вивели з роботи?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20240"/>
            <a:ext cx="5486400" cy="3840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0" y="1691640"/>
            <a:ext cx="5029200" cy="43891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0" i="0">
                <a:solidFill>
                  <a:srgbClr val="1F2A3D"/>
                </a:solidFill>
                <a:latin typeface="Montserrat"/>
              </a:rPr>
              <a:t>КВМ зсунулася праворуч: максимум заявок 40 → 60, максимум рахунків (48)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не змінився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0" i="0">
                <a:solidFill>
                  <a:srgbClr val="1F2A3D"/>
                </a:solidFill>
                <a:latin typeface="Montserrat"/>
              </a:rPr>
              <a:t>Точка М тепер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досяжна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, але лежить усередині КВМ — ресурси використовуються неповністю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0" i="0">
                <a:solidFill>
                  <a:srgbClr val="1F2A3D"/>
                </a:solidFill>
                <a:latin typeface="Montserrat"/>
              </a:rPr>
              <a:t>Альт. вартість заявки зменшилась: було 0,5; 1; 1,5; 1,8 — стало 0,33; 0,67; 1; 1,2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0" i="0">
                <a:solidFill>
                  <a:srgbClr val="1F2A3D"/>
                </a:solidFill>
                <a:latin typeface="Montserrat"/>
              </a:rPr>
              <a:t>4) (а) вгору по осі рахунків; (б) праворуч–вгору; (в) ліворуч–вниз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4. Явні й неявні витрати: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</a:rPr>
              <a:t>Студент-заочник розглядає платний курс (англійська мова чи програмування): вартість </a:t>
            </a:r>
            <a:r>
              <a:rPr lang="uk-UA" sz="2400" b="1" i="0">
                <a:solidFill>
                  <a:srgbClr val="B8432B"/>
                </a:solidFill>
                <a:latin typeface="Montserrat"/>
              </a:rPr>
              <a:t>4 000 грн</a:t>
            </a:r>
            <a:r>
              <a:rPr lang="uk-UA" sz="2400" b="0" i="0">
                <a:solidFill>
                  <a:srgbClr val="1F2A3D"/>
                </a:solidFill>
                <a:latin typeface="Montserrat"/>
              </a:rPr>
              <a:t>, тривалість </a:t>
            </a:r>
            <a:r>
              <a:rPr lang="uk-UA" sz="2400" b="1" i="0">
                <a:solidFill>
                  <a:srgbClr val="B8432B"/>
                </a:solidFill>
                <a:latin typeface="Montserrat"/>
              </a:rPr>
              <a:t>30 годин</a:t>
            </a:r>
            <a:r>
              <a:rPr lang="uk-UA" sz="2400" b="0" i="0">
                <a:solidFill>
                  <a:srgbClr val="1F2A3D"/>
                </a:solidFill>
                <a:latin typeface="Montserrat"/>
              </a:rPr>
              <a:t>.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</a:rPr>
              <a:t>Ці години він міг би використати на підробіток (репетиторство, фріланс) із оплатою </a:t>
            </a:r>
            <a:r>
              <a:rPr lang="uk-UA" sz="2400" b="1" i="0">
                <a:solidFill>
                  <a:srgbClr val="B8432B"/>
                </a:solidFill>
                <a:latin typeface="Montserrat"/>
              </a:rPr>
              <a:t>180 грн за годину</a:t>
            </a:r>
            <a:r>
              <a:rPr lang="uk-UA" sz="2400" b="0" i="0">
                <a:solidFill>
                  <a:srgbClr val="1F2A3D"/>
                </a:solidFill>
                <a:latin typeface="Montserrat"/>
              </a:rPr>
              <a:t>.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400" b="0" i="0">
                <a:solidFill>
                  <a:srgbClr val="1F2A3D"/>
                </a:solidFill>
                <a:latin typeface="Montserrat"/>
              </a:rPr>
              <a:t>Альтернатива — безкоштовний вебінар тривалістю </a:t>
            </a:r>
            <a:r>
              <a:rPr lang="uk-UA" sz="2400" b="1" i="0">
                <a:solidFill>
                  <a:srgbClr val="B8432B"/>
                </a:solidFill>
                <a:latin typeface="Montserrat"/>
              </a:rPr>
              <a:t>3 години</a:t>
            </a:r>
            <a:r>
              <a:rPr lang="uk-UA" sz="2400" b="0" i="0">
                <a:solidFill>
                  <a:srgbClr val="1F2A3D"/>
                </a:solidFill>
                <a:latin typeface="Montserrat"/>
              </a:rPr>
              <a:t>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4. Явні й неявні витрати: завдання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Чому дорівнюють явні (грошові) витрати участі в курсі?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Чому дорівнюють неявні витрати (альтернативна вартість часу)?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Розрахуйте повні економічні витрати участі в курсі.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  <a:buNone/>
            </a:pPr>
            <a:r>
              <a:rPr lang="uk-UA" sz="2200" b="1" i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200" b="0" i="0">
                <a:solidFill>
                  <a:srgbClr val="1F2A3D"/>
                </a:solidFill>
                <a:latin typeface="Montserrat"/>
              </a:rPr>
              <a:t> Чи справді безкоштовний вебінар «безкоштовний» для цього студента? Обґрунтуйте розрахунком.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4.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Явні витрати: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4 000 грн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(плата за курс)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Неявні витрати: 30 · 180 =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5 400 грн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— дохід від підробітку, якого студент позбувається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Повні економічні витрати: 4 000 + 5 400 =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9 400 грн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; неявну частину не видно в жодному чеку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Вебінар «безкоштовний» лише за ціною: альтернативна вартість часу </a:t>
            </a:r>
            <a:br>
              <a:rPr lang="uk-UA" sz="21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3 · 180 =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540 грн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dirty="0">
                <a:solidFill>
                  <a:srgbClr val="14284B"/>
                </a:solidFill>
                <a:latin typeface="Montserrat"/>
              </a:rPr>
              <a:t>Література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політекономія: підручник / за ред. В. Д. Базилевича; Київ. нац. ун-т ім. Т. Шевченка. 9-е вид., доповн. Київ: Знання, 2014. — С. 21–33; 73–95; 119–134.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політична економія: навчальний посібник / за заг. ред. М. І. Звєрякова. Одеса: Атлант, 2014. — С. 30–52.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Ревак І. О., Кіржецький Ю. І., Кіржецька М. С., Мельник С. І. Основи економічної теорії: навчальний посібник. Львів: Львівський державний університет внутрішніх справ, 2019. — С. 5–51; приклади розв’язування задач — С. 165–166.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Романюк М. Д., Івасишин О. І., Репела Н. П., Татунчак Я. І. Економічна теорія: навчальний посібник. Івано-Франківськ: Нова Зоря, 2011. — С. 19–33; 51–78.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Баула О. В. та ін. Економікс. Частина 1: Вступ до економікса. Мікроекономіка: навчальний посібник. Луцьк: Гадяк Ж. В., 2021. — С. 8–17; 20–28; 169–171; практикум — С. 179–186.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підручник / за ред. В. М. Тарасевича. Київ: Центр навчальної літератури, 2009. — Гл. 1–2.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1841</Words>
  <Application>Microsoft Office PowerPoint</Application>
  <PresentationFormat>Широкий екран</PresentationFormat>
  <Paragraphs>234</Paragraphs>
  <Slides>22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6" baseType="lpstr">
      <vt:lpstr>Arial</vt:lpstr>
      <vt:lpstr>Calibri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2026-10-21T14:44:41Z</dcterms:modified>
  <cp:category/>
</cp:coreProperties>
</file>