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  <p:sldId id="267" r:id="rId14"/>
  </p:sldIdLst>
  <p:sldSz cx="12192000" cy="6858000"/>
  <p:notesSz cx="6858000" cy="9144000"/>
  <p:embeddedFontLst>
    <p:embeddedFont>
      <p:font typeface="Playfair Display" panose="00000500000000000000" pitchFamily="2" charset="-52"/>
      <p:regular r:id="rId15"/>
      <p:bold r:id="rId16"/>
      <p:italic r:id="rId17"/>
    </p:embeddedFont>
    <p:embeddedFont>
      <p:font typeface="Plus Jakarta Sans"/>
      <p:bold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652141"/>
            <a:ext cx="4026098" cy="285750"/>
          </a:xfrm>
          <a:prstGeom prst="roundRect">
            <a:avLst>
              <a:gd name="adj" fmla="val 50000"/>
            </a:avLst>
          </a:prstGeom>
          <a:solidFill>
            <a:srgbClr val="35321D"/>
          </a:solidFill>
          <a:ln w="9525">
            <a:solidFill>
              <a:srgbClr val="6551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4853433"/>
            <a:ext cx="3596729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4853433"/>
            <a:ext cx="28575" cy="352425"/>
          </a:xfrm>
          <a:prstGeom prst="rect">
            <a:avLst/>
          </a:prstGeom>
          <a:solidFill>
            <a:srgbClr val="D99B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0" y="952500"/>
            <a:ext cx="4000500" cy="4953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550" y="971550"/>
            <a:ext cx="3962400" cy="4914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1728341"/>
            <a:ext cx="133350" cy="1333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2166491"/>
            <a:ext cx="6300787" cy="16430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312"/>
              </a:lnSpc>
            </a:pPr>
            <a:r>
              <a:rPr sz="3750" b="1" i="0" u="none">
                <a:solidFill>
                  <a:srgbClr val="FFFFFF"/>
                </a:solidFill>
                <a:latin typeface="Playfair Display"/>
              </a:rPr>
              <a:t>Українська Культура: Код Ідентичності та Живий Процес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000053"/>
            <a:ext cx="60007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D1D5DB"/>
                </a:solidFill>
                <a:latin typeface="Plus Jakarta Sans"/>
              </a:rPr>
              <a:t>Осмислення національної спадщини через 5 вимірів знайомства зі світлом та артефакти збереження нашої сутності для майбутнього.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475" y="1718816"/>
            <a:ext cx="436587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D99B26"/>
                </a:solidFill>
                <a:latin typeface="Plus Jakarta Sans"/>
              </a:rPr>
              <a:t>ІСТОРІЯ ТА КУЛЬТУРОЛОГІЯ • КОМАНДНА РОБОТА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975" y="4853433"/>
            <a:ext cx="4269692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CA3AF"/>
                </a:solidFill>
                <a:latin typeface="Plus Jakarta Sans"/>
              </a:rPr>
              <a:t>ФОРМАТ ПРЕЗЕНТАЦІЇ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2975" y="5005833"/>
            <a:ext cx="426969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FFFFF"/>
                </a:solidFill>
                <a:latin typeface="Plus Jakarta Sans"/>
              </a:rPr>
              <a:t>Командне дослідження &amp; Вiзуальний дискурс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778454" y="876300"/>
            <a:ext cx="1651545" cy="371475"/>
          </a:xfrm>
          <a:prstGeom prst="roundRect">
            <a:avLst>
              <a:gd name="adj" fmla="val 50000"/>
            </a:avLst>
          </a:prstGeom>
          <a:solidFill>
            <a:srgbClr val="F2EDE4"/>
          </a:solidFill>
          <a:ln w="9525">
            <a:solidFill>
              <a:srgbClr val="E2D7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1514475"/>
            <a:ext cx="5181600" cy="4810125"/>
          </a:xfrm>
          <a:prstGeom prst="roundRect">
            <a:avLst>
              <a:gd name="adj" fmla="val 3168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1514475"/>
            <a:ext cx="5181600" cy="4810125"/>
          </a:xfrm>
          <a:prstGeom prst="roundRect">
            <a:avLst>
              <a:gd name="adj" fmla="val 3168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14425" y="5610225"/>
            <a:ext cx="4476750" cy="9525"/>
          </a:xfrm>
          <a:prstGeom prst="rect">
            <a:avLst/>
          </a:prstGeom>
          <a:solidFill>
            <a:srgbClr val="F0EB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600825" y="5610225"/>
            <a:ext cx="4476750" cy="9525"/>
          </a:xfrm>
          <a:prstGeom prst="rect">
            <a:avLst/>
          </a:prstGeom>
          <a:solidFill>
            <a:srgbClr val="F0EB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1866900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1866900"/>
            <a:ext cx="457200" cy="4572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250" y="1990725"/>
            <a:ext cx="209550" cy="2095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650" y="1990725"/>
            <a:ext cx="209550" cy="209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" y="533400"/>
            <a:ext cx="5981700" cy="714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C47917"/>
                </a:solidFill>
                <a:latin typeface="Plus Jakarta Sans"/>
              </a:rPr>
              <a:t>КОНЦЕПЦІЯ ДИСКУСІЇ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49904" y="952500"/>
            <a:ext cx="140389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13329"/>
                </a:solidFill>
                <a:latin typeface="Plus Jakarta Sans"/>
              </a:rPr>
              <a:t>Командне завдання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790575"/>
            <a:ext cx="772596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A211D"/>
                </a:solidFill>
                <a:latin typeface="Playfair Display"/>
              </a:rPr>
              <a:t>Два Вектори Презентації Культури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4425" y="1866900"/>
            <a:ext cx="4572000" cy="2028825"/>
          </a:xfrm>
          <a:prstGeom prst="rect">
            <a:avLst/>
          </a:prstGeom>
          <a:noFill/>
        </p:spPr>
        <p:txBody>
          <a:bodyPr wrap="square" lIns="45720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C47917"/>
                </a:solidFill>
                <a:latin typeface="Plus Jakarta Sans"/>
              </a:rPr>
              <a:t>Сценарій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4425" y="5762625"/>
            <a:ext cx="4572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13329"/>
                </a:solidFill>
                <a:latin typeface="Plus Jakarta Sans"/>
              </a:rPr>
              <a:t>Мета: Показати не музей, а живий процес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00825" y="1866900"/>
            <a:ext cx="4572000" cy="2028825"/>
          </a:xfrm>
          <a:prstGeom prst="rect">
            <a:avLst/>
          </a:prstGeom>
          <a:noFill/>
        </p:spPr>
        <p:txBody>
          <a:bodyPr wrap="square" lIns="45720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213329"/>
                </a:solidFill>
                <a:latin typeface="Plus Jakarta Sans"/>
              </a:rPr>
              <a:t>Сценарій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00825" y="5762625"/>
            <a:ext cx="4572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13329"/>
                </a:solidFill>
                <a:latin typeface="Plus Jakarta Sans"/>
              </a:rPr>
              <a:t>Мета: Закодувати та зберегти генокод нації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4425" y="2790825"/>
            <a:ext cx="5875734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213329"/>
                </a:solidFill>
                <a:latin typeface="Playfair Display"/>
              </a:rPr>
              <a:t>5 Ключів для Іноземця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4425" y="3209925"/>
            <a:ext cx="4572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A554E"/>
                </a:solidFill>
                <a:latin typeface="Plus Jakarta Sans"/>
              </a:rPr>
              <a:t>Занурення іноземного гостя в живу тканину українського світу: від княжої давнини, боротьби за волю та класичного слова до сучасного кіно, театру, музики й стійкості.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00825" y="2790825"/>
            <a:ext cx="5591175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213329"/>
                </a:solidFill>
                <a:latin typeface="Playfair Display"/>
              </a:rPr>
              <a:t>5 Артефактів на Іншу Планету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00825" y="3209925"/>
            <a:ext cx="4572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A554E"/>
                </a:solidFill>
                <a:latin typeface="Plus Jakarta Sans"/>
              </a:rPr>
              <a:t>Міжгалактична капсула часу з найважливішими символами та матеріальними свідченнями, щоб інопланетні цивілізації осягнули душу, коріння й дух українства.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122289"/>
            <a:ext cx="1155650" cy="266700"/>
          </a:xfrm>
          <a:prstGeom prst="roundRect">
            <a:avLst>
              <a:gd name="adj" fmla="val 50000"/>
            </a:avLst>
          </a:prstGeom>
          <a:solidFill>
            <a:srgbClr val="E6DF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179439"/>
            <a:ext cx="946100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Plus Jakarta Sans"/>
              </a:rPr>
              <a:t>ЧАСТИНА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579489"/>
            <a:ext cx="9101137" cy="1051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sz="3450" b="1" i="0" u="none">
                <a:solidFill>
                  <a:srgbClr val="213329"/>
                </a:solidFill>
                <a:latin typeface="Playfair Display"/>
              </a:rPr>
              <a:t>Що показати іноземцю, щоб пояснити, що таке українська культура?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821310"/>
            <a:ext cx="9974494" cy="589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Культура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lang="uk-UA" sz="1500" b="0" i="0" u="none" dirty="0">
                <a:solidFill>
                  <a:srgbClr val="4A554E"/>
                </a:solidFill>
                <a:latin typeface="Plus Jakarta Sans"/>
              </a:rPr>
              <a:t>– 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це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не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застиглі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музейні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експонати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, а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живий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,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неперервний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процес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, у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якому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поєднуються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давні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традиції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,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високе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мистецтво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,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драматична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історія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та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сучасне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кипіння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4A554E"/>
                </a:solidFill>
                <a:latin typeface="Plus Jakarta Sans"/>
              </a:rPr>
              <a:t>життя</a:t>
            </a:r>
            <a:r>
              <a:rPr sz="1500" b="0" i="0" u="none" dirty="0">
                <a:solidFill>
                  <a:srgbClr val="4A554E"/>
                </a:solidFill>
                <a:latin typeface="Plus Jakarta San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856779"/>
            <a:ext cx="5668267" cy="1306562"/>
          </a:xfrm>
          <a:prstGeom prst="roundRect">
            <a:avLst>
              <a:gd name="adj" fmla="val 8748"/>
            </a:avLst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3315741"/>
            <a:ext cx="5668267" cy="1093291"/>
          </a:xfrm>
          <a:prstGeom prst="roundRect">
            <a:avLst>
              <a:gd name="adj" fmla="val 10454"/>
            </a:avLst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4561433"/>
            <a:ext cx="5668267" cy="1306562"/>
          </a:xfrm>
          <a:prstGeom prst="roundRect">
            <a:avLst>
              <a:gd name="adj" fmla="val 8748"/>
            </a:avLst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3153816"/>
            <a:ext cx="5668267" cy="9525"/>
          </a:xfrm>
          <a:prstGeom prst="rect">
            <a:avLst/>
          </a:prstGeom>
          <a:solidFill>
            <a:srgbClr val="F0EB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1856779"/>
            <a:ext cx="5668267" cy="9525"/>
          </a:xfrm>
          <a:prstGeom prst="rect">
            <a:avLst/>
          </a:prstGeom>
          <a:solidFill>
            <a:srgbClr val="F0EB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62000" y="1856779"/>
            <a:ext cx="38100" cy="1306562"/>
          </a:xfrm>
          <a:prstGeom prst="rect">
            <a:avLst/>
          </a:prstGeom>
          <a:solidFill>
            <a:srgbClr val="21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20742" y="1856779"/>
            <a:ext cx="9525" cy="1306562"/>
          </a:xfrm>
          <a:prstGeom prst="rect">
            <a:avLst/>
          </a:prstGeom>
          <a:solidFill>
            <a:srgbClr val="F0EB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62000" y="4399508"/>
            <a:ext cx="5668267" cy="9525"/>
          </a:xfrm>
          <a:prstGeom prst="rect">
            <a:avLst/>
          </a:prstGeom>
          <a:solidFill>
            <a:srgbClr val="F0EB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62000" y="3315741"/>
            <a:ext cx="5668267" cy="9525"/>
          </a:xfrm>
          <a:prstGeom prst="rect">
            <a:avLst/>
          </a:prstGeom>
          <a:solidFill>
            <a:srgbClr val="F0EB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62000" y="3315741"/>
            <a:ext cx="38100" cy="1093291"/>
          </a:xfrm>
          <a:prstGeom prst="rect">
            <a:avLst/>
          </a:prstGeom>
          <a:solidFill>
            <a:srgbClr val="C479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420742" y="3315741"/>
            <a:ext cx="9525" cy="1093291"/>
          </a:xfrm>
          <a:prstGeom prst="rect">
            <a:avLst/>
          </a:prstGeom>
          <a:solidFill>
            <a:srgbClr val="F0EB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62000" y="5858470"/>
            <a:ext cx="5668267" cy="9525"/>
          </a:xfrm>
          <a:prstGeom prst="rect">
            <a:avLst/>
          </a:prstGeom>
          <a:solidFill>
            <a:srgbClr val="F0EB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62000" y="4561433"/>
            <a:ext cx="5668267" cy="9525"/>
          </a:xfrm>
          <a:prstGeom prst="rect">
            <a:avLst/>
          </a:prstGeom>
          <a:solidFill>
            <a:srgbClr val="F0EB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62000" y="4561433"/>
            <a:ext cx="38100" cy="1306562"/>
          </a:xfrm>
          <a:prstGeom prst="rect">
            <a:avLst/>
          </a:prstGeom>
          <a:solidFill>
            <a:srgbClr val="21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20742" y="4561433"/>
            <a:ext cx="9525" cy="1306562"/>
          </a:xfrm>
          <a:prstGeom prst="rect">
            <a:avLst/>
          </a:prstGeom>
          <a:solidFill>
            <a:srgbClr val="F0EB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167" y="2052637"/>
            <a:ext cx="4656832" cy="36195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2692" y="2062162"/>
            <a:ext cx="4637782" cy="36004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62000" y="533400"/>
            <a:ext cx="10763250" cy="676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C47917"/>
                </a:solidFill>
                <a:latin typeface="Plus Jakarta Sans"/>
              </a:rPr>
              <a:t>01 • ДУХОВНІСТЬ ТА ДЕРЖАВНІСТЬ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771525"/>
            <a:ext cx="114300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A211D"/>
                </a:solidFill>
                <a:latin typeface="Playfair Display"/>
              </a:rPr>
              <a:t>Софія Київська, Михайлівський Собор та Святині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8700" y="2056804"/>
            <a:ext cx="677701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Спадщина Київської Русі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8700" y="2323504"/>
            <a:ext cx="5258692" cy="639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A554E"/>
                </a:solidFill>
                <a:latin typeface="Plus Jakarta Sans"/>
              </a:rPr>
              <a:t>Повести до Софії Київської та Михайлівського собору — вони демонструють глибинну давність української державної, архітектурної та християнської традиції.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8700" y="3515766"/>
            <a:ext cx="677701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Образ Богородиці Оранти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8700" y="3782466"/>
            <a:ext cx="5258692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A554E"/>
                </a:solidFill>
                <a:latin typeface="Plus Jakarta Sans"/>
              </a:rPr>
              <a:t>«Незрушна Стіна» Софії Київської — священний обереговий символ української нації, її стійкості та духовного захисту протягом тисячоліття.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8700" y="4761458"/>
            <a:ext cx="677701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Стіна Пам’яті біля Михайлівського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8700" y="5028158"/>
            <a:ext cx="5258692" cy="639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4A554E"/>
                </a:solidFill>
                <a:latin typeface="Plus Jakarta Sans"/>
              </a:rPr>
              <a:t>Фотографії вбитих росіянами українських захисників та захисниць. Атмосфера величі нашої історії безпосередньо поєднується з нинішньою боротьбою за державу.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071687"/>
            <a:ext cx="5101976" cy="3619500"/>
          </a:xfrm>
          <a:prstGeom prst="roundRect">
            <a:avLst>
              <a:gd name="adj" fmla="val 4210"/>
            </a:avLst>
          </a:prstGeom>
          <a:solidFill>
            <a:srgbClr val="21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104900" y="4986337"/>
            <a:ext cx="4416176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30676" y="2128837"/>
            <a:ext cx="5299323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30676" y="3348037"/>
            <a:ext cx="5299323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130676" y="4567237"/>
            <a:ext cx="5299323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104900" y="4986337"/>
            <a:ext cx="441617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2000" y="533400"/>
            <a:ext cx="10763250" cy="676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C47917"/>
                </a:solidFill>
                <a:latin typeface="Plus Jakarta Sans"/>
              </a:rPr>
              <a:t>02 • СЛОВО ТА ЛІТЕРАТУРНА СЛАВА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71525"/>
            <a:ext cx="114300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A211D"/>
                </a:solidFill>
                <a:latin typeface="Playfair Display"/>
              </a:rPr>
              <a:t>«Кобзар» Тараса Шевченка та Літературний Епос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4900" y="2414587"/>
            <a:ext cx="4511426" cy="1466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D99B26"/>
                </a:solidFill>
                <a:latin typeface="Plus Jakarta Sans"/>
              </a:rPr>
              <a:t>Символ Нації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4900" y="2728912"/>
            <a:ext cx="5796232" cy="3524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FFFFFF"/>
                </a:solidFill>
                <a:latin typeface="Playfair Display"/>
              </a:rPr>
              <a:t>«Кобзар» Т. Шевченка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195637"/>
            <a:ext cx="4511426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D1D5DB"/>
                </a:solidFill>
                <a:latin typeface="Plus Jakarta Sans"/>
              </a:rPr>
              <a:t>Розказати його унікальну долю як наріжного каменя української літератури, мови, ідеї свободи, боротьби та національної ідентичності.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5148262"/>
            <a:ext cx="552022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1" u="none">
                <a:solidFill>
                  <a:srgbClr val="D99B26"/>
                </a:solidFill>
                <a:latin typeface="Playfair Display"/>
              </a:rPr>
              <a:t>«Борітеся — поборете, вам Бог помагає!»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8801" y="2328862"/>
            <a:ext cx="582319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«Енеїда» Івана Котляревського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8801" y="2595562"/>
            <a:ext cx="4918323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A554E"/>
                </a:solidFill>
                <a:latin typeface="Plus Jakarta Sans"/>
              </a:rPr>
              <a:t>Перша пам'ятка сучасної української літературної мови, наповнена іскрометним народним гумором, духом козацтва та колоритом.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8801" y="3548062"/>
            <a:ext cx="582319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Сучасний фронтовий голос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8801" y="3814762"/>
            <a:ext cx="4918323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A554E"/>
                </a:solidFill>
                <a:latin typeface="Plus Jakarta Sans"/>
              </a:rPr>
              <a:t>«Хемінгуей нічого не знає» Артура Дроня — поетичний рефлекс сучасної війни від воїна-поета на передовій.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8801" y="4767262"/>
            <a:ext cx="582319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Глибина історичної прози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8801" y="5033962"/>
            <a:ext cx="4918323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A554E"/>
                </a:solidFill>
                <a:latin typeface="Plus Jakarta Sans"/>
              </a:rPr>
              <a:t>Книги Марії Матіос та інших сучасних авторів, що розкривають психологію, долі й драматичні злами української історії.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761732" y="2281237"/>
            <a:ext cx="5668267" cy="1485900"/>
          </a:xfrm>
          <a:prstGeom prst="roundRect">
            <a:avLst>
              <a:gd name="adj" fmla="val 7692"/>
            </a:avLst>
          </a:prstGeom>
          <a:solidFill>
            <a:srgbClr val="FCFBF8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761732" y="3957637"/>
            <a:ext cx="5668267" cy="1485900"/>
          </a:xfrm>
          <a:prstGeom prst="roundRect">
            <a:avLst>
              <a:gd name="adj" fmla="val 7692"/>
            </a:avLst>
          </a:prstGeom>
          <a:solidFill>
            <a:srgbClr val="FCFBF8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52637"/>
            <a:ext cx="4656832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2062162"/>
            <a:ext cx="4637782" cy="36004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9857" y="2557462"/>
            <a:ext cx="238125" cy="190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9857" y="4233862"/>
            <a:ext cx="238125" cy="190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10763250" cy="676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C47917"/>
                </a:solidFill>
                <a:latin typeface="Plus Jakarta Sans"/>
              </a:rPr>
              <a:t>03 • НАРОДНЕ МИСТЕЦТВО ТА ІНТЕРАКТИВ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71525"/>
            <a:ext cx="114300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A211D"/>
                </a:solidFill>
                <a:latin typeface="Playfair Display"/>
              </a:rPr>
              <a:t>Закодований Світ: Писанки та Вишиванки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99857" y="2519362"/>
            <a:ext cx="6192142" cy="247650"/>
          </a:xfrm>
          <a:prstGeom prst="rect">
            <a:avLst/>
          </a:prstGeom>
          <a:noFill/>
        </p:spPr>
        <p:txBody>
          <a:bodyPr wrap="none" lIns="31432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213329"/>
                </a:solidFill>
                <a:latin typeface="Plus Jakarta Sans"/>
              </a:rPr>
              <a:t>Символи та Світогляд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99857" y="2843212"/>
            <a:ext cx="528726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A554E"/>
                </a:solidFill>
                <a:latin typeface="Plus Jakarta Sans"/>
              </a:rPr>
              <a:t>Показати писанки та вишиванки як яскраві приклади народного мистецтва, у яких закодовано сакральні символи, тисячолітні вірування та уявлення українців про світобудову.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99857" y="4195762"/>
            <a:ext cx="6192142" cy="247650"/>
          </a:xfrm>
          <a:prstGeom prst="rect">
            <a:avLst/>
          </a:prstGeom>
          <a:noFill/>
        </p:spPr>
        <p:txBody>
          <a:bodyPr wrap="none" lIns="31432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213329"/>
                </a:solidFill>
                <a:latin typeface="Plus Jakarta Sans"/>
              </a:rPr>
              <a:t>Жива Практика &amp; Майстер-клас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99857" y="4519612"/>
            <a:ext cx="528726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A554E"/>
                </a:solidFill>
                <a:latin typeface="Plus Jakarta Sans"/>
              </a:rPr>
              <a:t>Запропонувати іноземцю власноруч розмалювати писанку воском й барвниками та вишити орнамент на полотні. Це створює безпосередній емоційний зв'язок із нашою традицією.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438275"/>
            <a:ext cx="3403550" cy="4886325"/>
          </a:xfrm>
          <a:prstGeom prst="roundRect">
            <a:avLst>
              <a:gd name="adj" fmla="val 4477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1438275"/>
            <a:ext cx="3403550" cy="4886325"/>
          </a:xfrm>
          <a:prstGeom prst="roundRect">
            <a:avLst>
              <a:gd name="adj" fmla="val 4477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1438275"/>
            <a:ext cx="3403550" cy="4886325"/>
          </a:xfrm>
          <a:prstGeom prst="roundRect">
            <a:avLst>
              <a:gd name="adj" fmla="val 4477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1714500"/>
            <a:ext cx="381000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275" y="1714500"/>
            <a:ext cx="3810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425" y="1714500"/>
            <a:ext cx="381000" cy="381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900" y="1819275"/>
            <a:ext cx="171450" cy="1714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7050" y="1819275"/>
            <a:ext cx="171450" cy="1714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8725" y="1819275"/>
            <a:ext cx="152400" cy="171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" y="533400"/>
            <a:ext cx="10763250" cy="676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C47917"/>
                </a:solidFill>
                <a:latin typeface="Plus Jakarta Sans"/>
              </a:rPr>
              <a:t>04 • МУЗИЧНА ДУША ТА ІСТОРИЧНА ПАМ'ЯТЬ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771525"/>
            <a:ext cx="114300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A211D"/>
                </a:solidFill>
                <a:latin typeface="Playfair Display"/>
              </a:rPr>
              <a:t>Народна Пісня, Кобзарство та Ціна Свободи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0125" y="5895975"/>
            <a:ext cx="3659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C47917"/>
                </a:solidFill>
                <a:latin typeface="Plus Jakarta Sans"/>
              </a:rPr>
              <a:t>Усна епічна традиція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2275" y="5895975"/>
            <a:ext cx="3659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213329"/>
                </a:solidFill>
                <a:latin typeface="Plus Jakarta Sans"/>
              </a:rPr>
              <a:t>Живий інструмент гір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4425" y="5895975"/>
            <a:ext cx="3659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A83232"/>
                </a:solidFill>
                <a:latin typeface="Plus Jakarta Sans"/>
              </a:rPr>
              <a:t>Вшанування репресованих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0125" y="2247900"/>
            <a:ext cx="3842081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Мелодійність і Глибина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0125" y="2552700"/>
            <a:ext cx="30225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A554E"/>
                </a:solidFill>
                <a:latin typeface="Plus Jakarta Sans"/>
              </a:rPr>
              <a:t>Послухати українські народні пісні, розказати про феномен кобзарства для відчуття неперевершеної музичної гармонії та душевного виміру.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32275" y="2247900"/>
            <a:ext cx="3842081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Звуки Карпат: Трембіта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32275" y="2552700"/>
            <a:ext cx="30225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A554E"/>
                </a:solidFill>
                <a:latin typeface="Plus Jakarta Sans"/>
              </a:rPr>
              <a:t>Дати подути в гуцульську трембіту — найдовший духовий інструмент світу, що звучить як сигнал гір, обрядів та прадавньої сигнальної системи.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64425" y="2247900"/>
            <a:ext cx="3842081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Розстріляне Відродження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4425" y="2552700"/>
            <a:ext cx="30225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A554E"/>
                </a:solidFill>
                <a:latin typeface="Plus Jakarta Sans"/>
              </a:rPr>
              <a:t>Розповісти, як через музику та слово українці зберігають пам'ять, та згадати про репресії проти кобзарів й українських діячів культури 1930-х років.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376487"/>
            <a:ext cx="5798194" cy="885825"/>
          </a:xfrm>
          <a:prstGeom prst="roundRect">
            <a:avLst>
              <a:gd name="adj" fmla="val 10752"/>
            </a:avLst>
          </a:prstGeom>
          <a:solidFill>
            <a:srgbClr val="FCFBF8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3376612"/>
            <a:ext cx="5798194" cy="885825"/>
          </a:xfrm>
          <a:prstGeom prst="roundRect">
            <a:avLst>
              <a:gd name="adj" fmla="val 10752"/>
            </a:avLst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4376737"/>
            <a:ext cx="5798194" cy="885825"/>
          </a:xfrm>
          <a:prstGeom prst="roundRect">
            <a:avLst>
              <a:gd name="adj" fmla="val 10752"/>
            </a:avLst>
          </a:prstGeom>
          <a:solidFill>
            <a:srgbClr val="FCFBF8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4252912"/>
            <a:ext cx="5798194" cy="9525"/>
          </a:xfrm>
          <a:prstGeom prst="rect">
            <a:avLst/>
          </a:prstGeom>
          <a:solidFill>
            <a:srgbClr val="E6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3376612"/>
            <a:ext cx="5798194" cy="9525"/>
          </a:xfrm>
          <a:prstGeom prst="rect">
            <a:avLst/>
          </a:prstGeom>
          <a:solidFill>
            <a:srgbClr val="E6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3376612"/>
            <a:ext cx="38100" cy="885825"/>
          </a:xfrm>
          <a:prstGeom prst="rect">
            <a:avLst/>
          </a:prstGeom>
          <a:solidFill>
            <a:srgbClr val="C479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74469" y="3376612"/>
            <a:ext cx="9525" cy="885825"/>
          </a:xfrm>
          <a:prstGeom prst="rect">
            <a:avLst/>
          </a:prstGeom>
          <a:solidFill>
            <a:srgbClr val="E6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494" y="2057400"/>
            <a:ext cx="2368153" cy="1714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898" y="2057400"/>
            <a:ext cx="2368301" cy="1714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494" y="3867150"/>
            <a:ext cx="2368153" cy="1714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898" y="3867150"/>
            <a:ext cx="2368301" cy="1714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019" y="2066925"/>
            <a:ext cx="2349103" cy="16954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7423" y="2066925"/>
            <a:ext cx="2349251" cy="16954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019" y="3876675"/>
            <a:ext cx="2349103" cy="16954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7423" y="3876675"/>
            <a:ext cx="2349251" cy="1695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5800" y="495300"/>
            <a:ext cx="109156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C47917"/>
                </a:solidFill>
                <a:latin typeface="Plus Jakarta Sans"/>
              </a:rPr>
              <a:t>05 • ОБРАЗОТВОРЧЕ МИСТЕЦТВО ТА СУЧАСНІСТЬ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714375"/>
            <a:ext cx="115062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A211D"/>
                </a:solidFill>
                <a:latin typeface="Playfair Display"/>
              </a:rPr>
              <a:t>Титани Мистецтва, Шафка з Півником &amp; WOW Ukraine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725" y="2538412"/>
            <a:ext cx="718507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13329"/>
                </a:solidFill>
                <a:latin typeface="Plus Jakarta Sans"/>
              </a:rPr>
              <a:t>Видатні Митці України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7725" y="2757487"/>
            <a:ext cx="5569594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4E"/>
                </a:solidFill>
                <a:latin typeface="Plus Jakarta Sans"/>
              </a:rPr>
              <a:t>Показати картини Марії Примаченко (феноменальний наїв), Казимира Малевича (авангард), Івана Марчука (пльонтанізм) та Олега Шупляка (двозори).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300" y="3538537"/>
            <a:ext cx="714757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13329"/>
                </a:solidFill>
                <a:latin typeface="Plus Jakarta Sans"/>
              </a:rPr>
              <a:t>Шафка з півником (Бородянка)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6300" y="3757612"/>
            <a:ext cx="554101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4E"/>
                </a:solidFill>
                <a:latin typeface="Plus Jakarta Sans"/>
              </a:rPr>
              <a:t>Кухонна шафка з Васильківським майоліковим півником, що втрималася на стіні зруйнованого будинку — новий народний символ незламності та віри.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725" y="4538662"/>
            <a:ext cx="718507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13329"/>
                </a:solidFill>
                <a:latin typeface="Plus Jakarta Sans"/>
              </a:rPr>
              <a:t>Культура як Живий Процес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7725" y="4757737"/>
            <a:ext cx="5569594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4E"/>
                </a:solidFill>
                <a:latin typeface="Plus Jakarta Sans"/>
              </a:rPr>
              <a:t>Повести на сучасний концерт, у кіно, театр, інтерактивну виставку «WOW Ukraine». Це доводить: наша культура — це жива та актуальна енергія!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0D32E6-A85D-D52B-3027-5E9F79810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654" y="768469"/>
            <a:ext cx="7186131" cy="559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01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045940"/>
            <a:ext cx="1184225" cy="266700"/>
          </a:xfrm>
          <a:prstGeom prst="roundRect">
            <a:avLst>
              <a:gd name="adj" fmla="val 50000"/>
            </a:avLst>
          </a:prstGeom>
          <a:solidFill>
            <a:srgbClr val="E6DF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103090"/>
            <a:ext cx="974675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75" b="1" i="0" u="none">
                <a:solidFill>
                  <a:srgbClr val="213329"/>
                </a:solidFill>
                <a:latin typeface="Plus Jakarta Sans"/>
              </a:rPr>
              <a:t>ЧАСТИНА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503140"/>
            <a:ext cx="9301162" cy="1508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300" b="1" i="0" u="none">
                <a:solidFill>
                  <a:srgbClr val="213329"/>
                </a:solidFill>
                <a:latin typeface="Playfair Display"/>
              </a:rPr>
              <a:t>5 речей на іншу планету: Що взяти із собою, щоб інопланетяни зрозуміли українців?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202310"/>
            <a:ext cx="77152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A554E"/>
                </a:solidFill>
                <a:latin typeface="Plus Jakarta Sans"/>
              </a:rPr>
              <a:t>Відбір найважливіших культурологічних кандидатів для міжгалактичної місії — артефакти, що містять у собі пам'ять землі, духовні обереги та код свободи.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1314450"/>
            <a:ext cx="5314950" cy="2428875"/>
          </a:xfrm>
          <a:prstGeom prst="roundRect">
            <a:avLst>
              <a:gd name="adj" fmla="val 4705"/>
            </a:avLst>
          </a:prstGeom>
          <a:solidFill>
            <a:srgbClr val="FCFBF8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191250" y="1314450"/>
            <a:ext cx="5314950" cy="2428875"/>
          </a:xfrm>
          <a:prstGeom prst="roundRect">
            <a:avLst>
              <a:gd name="adj" fmla="val 4705"/>
            </a:avLst>
          </a:prstGeom>
          <a:solidFill>
            <a:srgbClr val="FCFBF8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3933825"/>
            <a:ext cx="5314950" cy="2428875"/>
          </a:xfrm>
          <a:prstGeom prst="roundRect">
            <a:avLst>
              <a:gd name="adj" fmla="val 4705"/>
            </a:avLst>
          </a:prstGeom>
          <a:solidFill>
            <a:srgbClr val="FCFBF8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3933825"/>
            <a:ext cx="5314950" cy="2428875"/>
          </a:xfrm>
          <a:prstGeom prst="roundRect">
            <a:avLst>
              <a:gd name="adj" fmla="val 4705"/>
            </a:avLst>
          </a:prstGeom>
          <a:solidFill>
            <a:srgbClr val="FCFBF8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04875" y="1557337"/>
            <a:ext cx="285750" cy="180975"/>
          </a:xfrm>
          <a:prstGeom prst="roundRect">
            <a:avLst>
              <a:gd name="adj" fmla="val 21052"/>
            </a:avLst>
          </a:prstGeom>
          <a:solidFill>
            <a:srgbClr val="21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410325" y="1557337"/>
            <a:ext cx="304800" cy="180975"/>
          </a:xfrm>
          <a:prstGeom prst="roundRect">
            <a:avLst>
              <a:gd name="adj" fmla="val 21052"/>
            </a:avLst>
          </a:prstGeom>
          <a:solidFill>
            <a:srgbClr val="C479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04875" y="4176712"/>
            <a:ext cx="304800" cy="180975"/>
          </a:xfrm>
          <a:prstGeom prst="roundRect">
            <a:avLst>
              <a:gd name="adj" fmla="val 21052"/>
            </a:avLst>
          </a:prstGeom>
          <a:solidFill>
            <a:srgbClr val="21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10325" y="4176712"/>
            <a:ext cx="314325" cy="180975"/>
          </a:xfrm>
          <a:prstGeom prst="roundRect">
            <a:avLst>
              <a:gd name="adj" fmla="val 21052"/>
            </a:avLst>
          </a:prstGeom>
          <a:solidFill>
            <a:srgbClr val="C479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495300"/>
            <a:ext cx="109156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C47917"/>
                </a:solidFill>
                <a:latin typeface="Plus Jakarta Sans"/>
              </a:rPr>
              <a:t>МІЖГАЛАКТИЧНИЙ АРХІВ • ЧАСТИНА 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714375"/>
            <a:ext cx="115062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A211D"/>
                </a:solidFill>
                <a:latin typeface="Playfair Display"/>
              </a:rPr>
              <a:t>Духовні та Родинні Обереги Нації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4875" y="1838325"/>
            <a:ext cx="4972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A554E"/>
                </a:solidFill>
                <a:latin typeface="Plus Jakarta Sans"/>
              </a:rPr>
              <a:t>Традиції, сакральна символіка орнаменту, регіональне різноманіття України та генетичний код краси.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0325" y="1838325"/>
            <a:ext cx="4972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A554E"/>
                </a:solidFill>
                <a:latin typeface="Plus Jakarta Sans"/>
              </a:rPr>
              <a:t>Давні солярні символи, обрядовість, космічні уявлення про початок Всесвіту, зародження життя й відродження.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4875" y="4457700"/>
            <a:ext cx="4972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A554E"/>
                </a:solidFill>
                <a:latin typeface="Plus Jakarta Sans"/>
              </a:rPr>
              <a:t>Родина, святкові обряди, щира українська гостинність, родовий оберіг та неперервність домашньої творчості.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0325" y="4457700"/>
            <a:ext cx="4972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A554E"/>
                </a:solidFill>
                <a:latin typeface="Plus Jakarta Sans"/>
              </a:rPr>
              <a:t>Священний житній або пшеничний сніп — священний зв’язок із рідною землею, духами предків та традиційним хліборобським календарем.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1075" y="1576387"/>
            <a:ext cx="228600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FFFFFF"/>
                </a:solidFill>
                <a:latin typeface="Plus Jakarta Sans"/>
              </a:rPr>
              <a:t>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5875" y="1533525"/>
            <a:ext cx="1308913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Вишиванка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86525" y="1576387"/>
            <a:ext cx="247650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FFFFFF"/>
                </a:solidFill>
                <a:latin typeface="Plus Jakarta Sans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10375" y="1533525"/>
            <a:ext cx="104153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Писанка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1075" y="4195762"/>
            <a:ext cx="247650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FFFFFF"/>
                </a:solidFill>
                <a:latin typeface="Plus Jakarta Sans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04925" y="4152900"/>
            <a:ext cx="301033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Рушник та Лялька-мотанка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86525" y="4195762"/>
            <a:ext cx="257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FFFFFF"/>
                </a:solidFill>
                <a:latin typeface="Plus Jakarta Sans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19900" y="4152900"/>
            <a:ext cx="79728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13329"/>
                </a:solidFill>
                <a:latin typeface="Plus Jakarta Sans"/>
              </a:rPr>
              <a:t>Дідух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209675"/>
            <a:ext cx="5410200" cy="1628775"/>
          </a:xfrm>
          <a:prstGeom prst="roundRect">
            <a:avLst>
              <a:gd name="adj" fmla="val 5847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172200" y="1209675"/>
            <a:ext cx="5410200" cy="1628775"/>
          </a:xfrm>
          <a:prstGeom prst="roundRect">
            <a:avLst>
              <a:gd name="adj" fmla="val 5847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2990850"/>
            <a:ext cx="5410200" cy="1628775"/>
          </a:xfrm>
          <a:prstGeom prst="roundRect">
            <a:avLst>
              <a:gd name="adj" fmla="val 5847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72200" y="2990850"/>
            <a:ext cx="5410200" cy="1628775"/>
          </a:xfrm>
          <a:prstGeom prst="roundRect">
            <a:avLst>
              <a:gd name="adj" fmla="val 5847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4772025"/>
            <a:ext cx="5410200" cy="1628775"/>
          </a:xfrm>
          <a:prstGeom prst="roundRect">
            <a:avLst>
              <a:gd name="adj" fmla="val 5847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72200" y="4772025"/>
            <a:ext cx="5410200" cy="1628775"/>
          </a:xfrm>
          <a:prstGeom prst="roundRect">
            <a:avLst>
              <a:gd name="adj" fmla="val 5847"/>
            </a:avLst>
          </a:prstGeom>
          <a:solidFill>
            <a:srgbClr val="FFFFFF"/>
          </a:solidFill>
          <a:ln w="9525">
            <a:solidFill>
              <a:srgbClr val="E6E1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110680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C47917"/>
                </a:solidFill>
                <a:latin typeface="Plus Jakarta Sans"/>
              </a:rPr>
              <a:t>МІЖГАЛАКТИЧНИЙ АРХІВ • ЧАСТИНА II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7627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1A211D"/>
                </a:solidFill>
                <a:latin typeface="Playfair Display"/>
              </a:rPr>
              <a:t>Спадщина Тисячоліть, Кераміка та Геній Слово-Музики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525" y="1371600"/>
            <a:ext cx="1940275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0 «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Кобзар</a:t>
            </a:r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»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Тараса</a:t>
            </a:r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Шевченка</a:t>
            </a:r>
            <a:endParaRPr sz="1200" b="1" i="0" u="none" dirty="0">
              <a:solidFill>
                <a:srgbClr val="213329"/>
              </a:solidFill>
              <a:latin typeface="Plus Jakarta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525" y="1609725"/>
            <a:ext cx="51816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4E"/>
                </a:solidFill>
                <a:latin typeface="Plus Jakarta Sans"/>
              </a:rPr>
              <a:t>Українська мова, світова література, незламна ідея свободи та національної боротьби.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34125" y="1371600"/>
            <a:ext cx="1472839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0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Бандура</a:t>
            </a:r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та</a:t>
            </a:r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Трембіта</a:t>
            </a:r>
            <a:endParaRPr sz="1200" b="1" i="0" u="none" dirty="0">
              <a:solidFill>
                <a:srgbClr val="213329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34125" y="1609725"/>
            <a:ext cx="51816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4E"/>
                </a:solidFill>
                <a:latin typeface="Plus Jakarta Sans"/>
              </a:rPr>
              <a:t>Глибинна кобзарська традиція, висока інструментальна культура та архаїчний голос Карпат.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" y="3152775"/>
            <a:ext cx="2344616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0Трипільська &amp;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Косівська</a:t>
            </a:r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Кераміка</a:t>
            </a:r>
            <a:endParaRPr sz="1200" b="1" i="0" u="none" dirty="0">
              <a:solidFill>
                <a:srgbClr val="213329"/>
              </a:solidFill>
              <a:latin typeface="Plus Jakarta San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1525" y="3390900"/>
            <a:ext cx="51816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4E"/>
                </a:solidFill>
                <a:latin typeface="Plus Jakarta Sans"/>
              </a:rPr>
              <a:t>1) Трипільські глечики — найдавніша спадщина (5000 р. до н.е.); 2) Косівський глечик — зразок майстерності розпису (ЮНЕСКО).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4125" y="3152775"/>
            <a:ext cx="1907766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0Картина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Марії</a:t>
            </a:r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Примаченко</a:t>
            </a:r>
            <a:endParaRPr sz="1200" b="1" i="0" u="none" dirty="0">
              <a:solidFill>
                <a:srgbClr val="213329"/>
              </a:solidFill>
              <a:latin typeface="Plus Jakarta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34125" y="3390900"/>
            <a:ext cx="51816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4E"/>
                </a:solidFill>
                <a:latin typeface="Plus Jakarta Sans"/>
              </a:rPr>
              <a:t>Вершина українського народно-наївного мистецтва та унікальна фантазія світового рівня.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525" y="4933950"/>
            <a:ext cx="1971950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0Нотний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запис</a:t>
            </a:r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народної</a:t>
            </a:r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пісні</a:t>
            </a:r>
            <a:endParaRPr sz="1200" b="1" i="0" u="none" dirty="0">
              <a:solidFill>
                <a:srgbClr val="213329"/>
              </a:solidFill>
              <a:latin typeface="Plus Jakarta San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1525" y="5172075"/>
            <a:ext cx="51816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4E"/>
                </a:solidFill>
                <a:latin typeface="Plus Jakarta Sans"/>
              </a:rPr>
              <a:t>Усна музична традиція, що зберегла через віки архаїчний гармонійний лад нашої душі.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34125" y="4933950"/>
            <a:ext cx="1891993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Сучасний</a:t>
            </a:r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музичний</a:t>
            </a:r>
            <a:r>
              <a:rPr sz="1200" b="1" i="0" u="none" dirty="0">
                <a:solidFill>
                  <a:srgbClr val="213329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213329"/>
                </a:solidFill>
                <a:latin typeface="Plus Jakarta Sans"/>
              </a:rPr>
              <a:t>альбом</a:t>
            </a:r>
            <a:endParaRPr sz="1200" b="1" i="0" u="none" dirty="0">
              <a:solidFill>
                <a:srgbClr val="213329"/>
              </a:solidFill>
              <a:latin typeface="Plus Jakarta San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34125" y="5172075"/>
            <a:ext cx="51816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A554E"/>
                </a:solidFill>
                <a:latin typeface="Plus Jakarta Sans"/>
              </a:rPr>
              <a:t>Свідчення того, що українська культура є динамічною та продовжує розвиватися просто зараз.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720828" y="1514921"/>
            <a:ext cx="2750343" cy="285750"/>
          </a:xfrm>
          <a:prstGeom prst="roundRect">
            <a:avLst>
              <a:gd name="adj" fmla="val 50000"/>
            </a:avLst>
          </a:prstGeom>
          <a:solidFill>
            <a:srgbClr val="35321D"/>
          </a:solidFill>
          <a:ln w="9525">
            <a:solidFill>
              <a:srgbClr val="6551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810250" y="4961929"/>
            <a:ext cx="571500" cy="19050"/>
          </a:xfrm>
          <a:prstGeom prst="rect">
            <a:avLst/>
          </a:prstGeom>
          <a:solidFill>
            <a:srgbClr val="D99B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753" y="1591121"/>
            <a:ext cx="133350" cy="133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5312" y="2067371"/>
            <a:ext cx="11001375" cy="9664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937"/>
              </a:lnSpc>
            </a:pPr>
            <a:r>
              <a:rPr sz="3150" b="1" i="0" u="none" dirty="0">
                <a:solidFill>
                  <a:srgbClr val="FFFFFF"/>
                </a:solidFill>
                <a:latin typeface="Playfair Display"/>
              </a:rPr>
              <a:t>«</a:t>
            </a:r>
            <a:r>
              <a:rPr sz="3150" b="1" i="0" u="none" dirty="0" err="1">
                <a:solidFill>
                  <a:srgbClr val="FFFFFF"/>
                </a:solidFill>
                <a:latin typeface="Playfair Display"/>
              </a:rPr>
              <a:t>Культура</a:t>
            </a:r>
            <a:r>
              <a:rPr sz="3150" b="1" i="0" u="none" dirty="0">
                <a:solidFill>
                  <a:srgbClr val="FFFFFF"/>
                </a:solidFill>
                <a:latin typeface="Playfair Display"/>
              </a:rPr>
              <a:t> </a:t>
            </a:r>
            <a:r>
              <a:rPr sz="3150" b="1" i="0" u="none" dirty="0" err="1">
                <a:solidFill>
                  <a:srgbClr val="FFFFFF"/>
                </a:solidFill>
                <a:latin typeface="Playfair Display"/>
              </a:rPr>
              <a:t>єднає</a:t>
            </a:r>
            <a:r>
              <a:rPr sz="3150" b="1" i="0" u="none" dirty="0">
                <a:solidFill>
                  <a:srgbClr val="FFFFFF"/>
                </a:solidFill>
                <a:latin typeface="Playfair Display"/>
              </a:rPr>
              <a:t> </a:t>
            </a:r>
            <a:r>
              <a:rPr sz="3150" b="1" i="0" u="none" dirty="0" err="1">
                <a:solidFill>
                  <a:srgbClr val="FFFFFF"/>
                </a:solidFill>
                <a:latin typeface="Playfair Display"/>
              </a:rPr>
              <a:t>прадавнє</a:t>
            </a:r>
            <a:r>
              <a:rPr sz="3150" b="1" i="0" u="none" dirty="0">
                <a:solidFill>
                  <a:srgbClr val="FFFFFF"/>
                </a:solidFill>
                <a:latin typeface="Playfair Display"/>
              </a:rPr>
              <a:t> </a:t>
            </a:r>
            <a:r>
              <a:rPr sz="3150" b="1" i="0" u="none" dirty="0" err="1">
                <a:solidFill>
                  <a:srgbClr val="FFFFFF"/>
                </a:solidFill>
                <a:latin typeface="Playfair Display"/>
              </a:rPr>
              <a:t>коріння</a:t>
            </a:r>
            <a:r>
              <a:rPr sz="3150" b="1" i="0" u="none" dirty="0">
                <a:solidFill>
                  <a:srgbClr val="FFFFFF"/>
                </a:solidFill>
                <a:latin typeface="Playfair Display"/>
              </a:rPr>
              <a:t> з </a:t>
            </a:r>
            <a:r>
              <a:rPr lang="uk-UA" sz="3150" b="1" i="0" u="none" dirty="0">
                <a:solidFill>
                  <a:srgbClr val="FFFFFF"/>
                </a:solidFill>
                <a:latin typeface="Playfair Display"/>
              </a:rPr>
              <a:t>теперішнім та </a:t>
            </a:r>
            <a:r>
              <a:rPr sz="3150" b="1" i="0" u="none" dirty="0" err="1">
                <a:solidFill>
                  <a:srgbClr val="FFFFFF"/>
                </a:solidFill>
                <a:latin typeface="Playfair Display"/>
              </a:rPr>
              <a:t>майбутнім</a:t>
            </a:r>
            <a:r>
              <a:rPr sz="3150" b="1" i="0" u="none" dirty="0">
                <a:solidFill>
                  <a:srgbClr val="FFFFFF"/>
                </a:solidFill>
                <a:latin typeface="Playfair Display"/>
              </a:rPr>
              <a:t>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3796158"/>
            <a:ext cx="85725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D1D5DB"/>
                </a:solidFill>
                <a:latin typeface="Plus Jakarta Sans"/>
              </a:rPr>
              <a:t>Чи то перед гостем з іншої країни, чи перед цивілізаціями з далеких галактик — українська культура промовляє своєю глибиною, незламною свободою, самобутньою красою та вічним життям.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15185" y="1581596"/>
            <a:ext cx="277117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D99B26"/>
                </a:solidFill>
                <a:latin typeface="Plus Jakarta Sans"/>
              </a:rPr>
              <a:t>ПІДСУМОК КОМАНДНОЇ РОБОТИ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928</Words>
  <Application>Microsoft Office PowerPoint</Application>
  <PresentationFormat>Широкий екран</PresentationFormat>
  <Paragraphs>98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Arial</vt:lpstr>
      <vt:lpstr>Calibri</vt:lpstr>
      <vt:lpstr>Playfair Display</vt:lpstr>
      <vt:lpstr>Plus Jakarta Sans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Olga</dc:creator>
  <cp:keywords/>
  <dc:description>generated using python-pptx</dc:description>
  <cp:lastModifiedBy>Olga</cp:lastModifiedBy>
  <cp:revision>2</cp:revision>
  <dcterms:created xsi:type="dcterms:W3CDTF">2013-01-27T09:14:16Z</dcterms:created>
  <dcterms:modified xsi:type="dcterms:W3CDTF">2026-09-28T21:50:32Z</dcterms:modified>
  <cp:category/>
</cp:coreProperties>
</file>