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7" r:id="rId3"/>
    <p:sldId id="257" r:id="rId4"/>
    <p:sldId id="264" r:id="rId5"/>
    <p:sldId id="258" r:id="rId6"/>
    <p:sldId id="265" r:id="rId7"/>
    <p:sldId id="259" r:id="rId8"/>
    <p:sldId id="260" r:id="rId9"/>
    <p:sldId id="268" r:id="rId10"/>
    <p:sldId id="266" r:id="rId11"/>
    <p:sldId id="261" r:id="rId12"/>
    <p:sldId id="262" r:id="rId13"/>
    <p:sldId id="269" r:id="rId14"/>
    <p:sldId id="270" r:id="rId15"/>
    <p:sldId id="263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40" autoAdjust="0"/>
  </p:normalViewPr>
  <p:slideViewPr>
    <p:cSldViewPr>
      <p:cViewPr>
        <p:scale>
          <a:sx n="83" d="100"/>
          <a:sy n="83" d="100"/>
        </p:scale>
        <p:origin x="-1349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/>
              <a:pPr/>
              <a:t>20.11.2023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4645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4A82CF5-1069-43D1-B399-82DF272B3FB7}" type="datetimeFigureOut">
              <a:rPr lang="ru-RU" smtClean="0"/>
              <a:t>20.11.2023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650AA71-FDC6-493B-B193-6D4F022BB25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27584" y="1196752"/>
            <a:ext cx="8136904" cy="201622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Курикулум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навчального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та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корекц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йно-розвивального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процес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AutoShape 2" descr="Не можна бути такою тупою, бо з тобою ніхто дружити не буде». Як в Україні  впроваджують інклюзивну освіту | Chas.New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429000"/>
            <a:ext cx="3816424" cy="251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1153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Що таке інклюзія… Пам׳ятка для батьків – 106 Шко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31640" y="908720"/>
            <a:ext cx="7200800" cy="360040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Термін</a:t>
            </a:r>
            <a:r>
              <a:rPr lang="ru-RU" dirty="0"/>
              <a:t> «</a:t>
            </a:r>
            <a:r>
              <a:rPr lang="ru-RU" dirty="0" err="1"/>
              <a:t>курикулум</a:t>
            </a:r>
            <a:r>
              <a:rPr lang="ru-RU" dirty="0"/>
              <a:t>» походить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латинського</a:t>
            </a:r>
            <a:r>
              <a:rPr lang="ru-RU" dirty="0"/>
              <a:t> слова </a:t>
            </a:r>
            <a:r>
              <a:rPr lang="en-US" dirty="0"/>
              <a:t>curriculum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дослівно</a:t>
            </a:r>
            <a:r>
              <a:rPr lang="ru-RU" dirty="0"/>
              <a:t> </a:t>
            </a:r>
            <a:r>
              <a:rPr lang="ru-RU" dirty="0" err="1"/>
              <a:t>означає</a:t>
            </a:r>
            <a:r>
              <a:rPr lang="ru-RU" dirty="0"/>
              <a:t> </a:t>
            </a:r>
            <a:r>
              <a:rPr lang="uk-UA" dirty="0"/>
              <a:t>–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для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.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вживається</a:t>
            </a:r>
            <a:r>
              <a:rPr lang="ru-RU" dirty="0"/>
              <a:t> у </a:t>
            </a:r>
            <a:r>
              <a:rPr lang="ru-RU" dirty="0" err="1"/>
              <a:t>галузі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</a:t>
            </a:r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Парадигма </a:t>
            </a:r>
            <a:r>
              <a:rPr lang="ru-RU" dirty="0" err="1"/>
              <a:t>модифікації</a:t>
            </a:r>
            <a:r>
              <a:rPr lang="ru-RU" dirty="0"/>
              <a:t> стандартного </a:t>
            </a:r>
            <a:r>
              <a:rPr lang="ru-RU" dirty="0" err="1"/>
              <a:t>навчального</a:t>
            </a:r>
            <a:r>
              <a:rPr lang="ru-RU" dirty="0"/>
              <a:t> плану </a:t>
            </a:r>
            <a:r>
              <a:rPr lang="ru-RU" dirty="0" err="1"/>
              <a:t>грунтується</a:t>
            </a:r>
            <a:r>
              <a:rPr lang="ru-RU" dirty="0"/>
              <a:t> на </a:t>
            </a:r>
            <a:r>
              <a:rPr lang="ru-RU" dirty="0" err="1"/>
              <a:t>кількох</a:t>
            </a:r>
            <a:r>
              <a:rPr lang="ru-RU" dirty="0"/>
              <a:t> </a:t>
            </a:r>
            <a:r>
              <a:rPr lang="ru-RU" dirty="0" err="1"/>
              <a:t>уявленнях</a:t>
            </a:r>
            <a:r>
              <a:rPr lang="ru-RU" dirty="0"/>
              <a:t>:</a:t>
            </a:r>
          </a:p>
          <a:p>
            <a:pPr lvl="0"/>
            <a:r>
              <a:rPr lang="ru-RU" dirty="0" err="1"/>
              <a:t>діти</a:t>
            </a:r>
            <a:r>
              <a:rPr lang="ru-RU" dirty="0"/>
              <a:t> з </a:t>
            </a:r>
            <a:r>
              <a:rPr lang="ru-RU" dirty="0" err="1"/>
              <a:t>інвалідністю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нижчий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научуваності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проблеми</a:t>
            </a:r>
            <a:r>
              <a:rPr lang="ru-RU" dirty="0"/>
              <a:t> з </a:t>
            </a:r>
            <a:r>
              <a:rPr lang="ru-RU" dirty="0" err="1"/>
              <a:t>виконанням</a:t>
            </a:r>
            <a:r>
              <a:rPr lang="ru-RU" dirty="0"/>
              <a:t> </a:t>
            </a:r>
            <a:r>
              <a:rPr lang="ru-RU" dirty="0" err="1"/>
              <a:t>контрольних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потребують</a:t>
            </a:r>
            <a:r>
              <a:rPr lang="ru-RU" dirty="0"/>
              <a:t> </a:t>
            </a:r>
            <a:r>
              <a:rPr lang="ru-RU" dirty="0" err="1"/>
              <a:t>більше</a:t>
            </a:r>
            <a:r>
              <a:rPr lang="ru-RU" dirty="0"/>
              <a:t> </a:t>
            </a:r>
            <a:r>
              <a:rPr lang="ru-RU" dirty="0" err="1"/>
              <a:t>повторень</a:t>
            </a:r>
            <a:r>
              <a:rPr lang="ru-RU" dirty="0"/>
              <a:t> і практики для </a:t>
            </a:r>
            <a:r>
              <a:rPr lang="ru-RU" dirty="0" err="1"/>
              <a:t>закріплення</a:t>
            </a:r>
            <a:r>
              <a:rPr lang="ru-RU" dirty="0"/>
              <a:t> </a:t>
            </a:r>
            <a:r>
              <a:rPr lang="ru-RU" dirty="0" err="1"/>
              <a:t>знань</a:t>
            </a:r>
            <a:r>
              <a:rPr lang="ru-RU" dirty="0"/>
              <a:t>.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6146" name="Picture 2" descr="Різні можливості - рівні права. Інклюзія - сучасний напрям української  осві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3634571" cy="207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76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83880" cy="1224136"/>
          </a:xfrm>
        </p:spPr>
        <p:txBody>
          <a:bodyPr>
            <a:normAutofit/>
          </a:bodyPr>
          <a:lstStyle/>
          <a:p>
            <a:pPr algn="ctr"/>
            <a:r>
              <a:rPr lang="ru-RU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Курикулум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916832"/>
            <a:ext cx="3960440" cy="3921616"/>
          </a:xfrm>
        </p:spPr>
        <p:txBody>
          <a:bodyPr>
            <a:normAutofit fontScale="85000" lnSpcReduction="20000"/>
          </a:bodyPr>
          <a:lstStyle/>
          <a:p>
            <a:r>
              <a:rPr lang="uk-UA" dirty="0" err="1" smtClean="0"/>
              <a:t>Курикулум</a:t>
            </a:r>
            <a:r>
              <a:rPr lang="uk-UA" dirty="0" smtClean="0"/>
              <a:t> базується на </a:t>
            </a:r>
            <a:r>
              <a:rPr lang="uk-UA" dirty="0" err="1" smtClean="0"/>
              <a:t>декiлькох</a:t>
            </a:r>
            <a:r>
              <a:rPr lang="uk-UA" dirty="0" smtClean="0"/>
              <a:t> особливостях:</a:t>
            </a:r>
          </a:p>
          <a:p>
            <a:r>
              <a:rPr lang="uk-UA" dirty="0" err="1" smtClean="0"/>
              <a:t>Д</a:t>
            </a:r>
            <a:r>
              <a:rPr lang="uk-UA" dirty="0" err="1" smtClean="0"/>
              <a:t>iти</a:t>
            </a:r>
            <a:r>
              <a:rPr lang="uk-UA" dirty="0" err="1" smtClean="0"/>
              <a:t>-</a:t>
            </a:r>
            <a:r>
              <a:rPr lang="uk-UA" dirty="0" err="1" smtClean="0"/>
              <a:t>iнвалiди</a:t>
            </a:r>
            <a:r>
              <a:rPr lang="uk-UA" dirty="0" smtClean="0"/>
              <a:t> мають нижчий </a:t>
            </a:r>
            <a:r>
              <a:rPr lang="uk-UA" dirty="0" err="1" smtClean="0"/>
              <a:t>рiвень</a:t>
            </a:r>
            <a:r>
              <a:rPr lang="uk-UA" dirty="0" smtClean="0"/>
              <a:t> здатності до навчання (знижені когнітивні можливості).</a:t>
            </a:r>
          </a:p>
          <a:p>
            <a:r>
              <a:rPr lang="uk-UA" dirty="0" smtClean="0"/>
              <a:t>Мають проблеми з виконанням контрольних та самостійних завдань</a:t>
            </a:r>
          </a:p>
          <a:p>
            <a:r>
              <a:rPr lang="uk-UA" dirty="0" smtClean="0"/>
              <a:t>Потребують більше повторень i практики для </a:t>
            </a:r>
            <a:r>
              <a:rPr lang="uk-UA" dirty="0" err="1" smtClean="0"/>
              <a:t>закрiплення</a:t>
            </a:r>
            <a:r>
              <a:rPr lang="uk-UA" dirty="0" smtClean="0"/>
              <a:t> знань</a:t>
            </a:r>
            <a:endParaRPr lang="uk-UA" dirty="0"/>
          </a:p>
        </p:txBody>
      </p:sp>
      <p:sp>
        <p:nvSpPr>
          <p:cNvPr id="7" name="AutoShape 2" descr="Що таке інклюзія… Пам׳ятка для батьків – 106 Шко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4164894" cy="2310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816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Що таке інклюзія… Пам׳ятка для батьків – 106 Шко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331640" y="908720"/>
            <a:ext cx="6808800" cy="298512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uk-UA" dirty="0"/>
              <a:t>Визначення й </a:t>
            </a:r>
            <a:r>
              <a:rPr lang="uk-UA" dirty="0" smtClean="0"/>
              <a:t>обґрунтування </a:t>
            </a:r>
            <a:r>
              <a:rPr lang="uk-UA" i="1" dirty="0" err="1"/>
              <a:t>курикулуму</a:t>
            </a:r>
            <a:r>
              <a:rPr lang="uk-UA" dirty="0"/>
              <a:t> в інклюзії здійснюється на підставі існуючих Державних стандартів та нормативно-правових документів, які забезпечують навчальний процес в освітньому закладі.</a:t>
            </a:r>
            <a:endParaRPr lang="ru-RU" dirty="0"/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3074" name="Picture 2" descr="Інклюзія в школі: базові цінності та переваг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653136"/>
            <a:ext cx="5040560" cy="19057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2852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/>
          <a:lstStyle/>
          <a:p>
            <a:pPr algn="ctr"/>
            <a:r>
              <a:rPr lang="ru-RU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Навчальний</a:t>
            </a: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план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600" y="1412776"/>
            <a:ext cx="5328592" cy="4389120"/>
          </a:xfrm>
        </p:spPr>
        <p:txBody>
          <a:bodyPr>
            <a:noAutofit/>
          </a:bodyPr>
          <a:lstStyle/>
          <a:p>
            <a:r>
              <a:rPr lang="uk-UA" sz="1800" b="1" i="1" dirty="0" smtClean="0"/>
              <a:t>Навчальний план </a:t>
            </a:r>
            <a:r>
              <a:rPr lang="uk-UA" sz="1800" dirty="0" smtClean="0"/>
              <a:t>– державний документ, яким встановлюються структура навчального року, навчальні предмети, порядок їх вивчення за роками навчання та відповідний бюджет часу. </a:t>
            </a:r>
          </a:p>
          <a:p>
            <a:r>
              <a:rPr lang="uk-UA" sz="1800" dirty="0" smtClean="0"/>
              <a:t>Типові навчальні плани, що використовуються в системі спеціальної освіти, враховують особливості психофізичного розвитку дітей і мови навчання, а також містять інваріантну складову (зокрема й корекційно-розвивальні заняття), сформовану на державному рівні, обов'язкову для всіх загальноосвітніх навчальних закладів, у яких навчаються учні з вадами психофізичного розвитку, незалежно від їх підпорядкування, типів і форм власності, та варіативну, де передбачено додаткові години на вивчення предметів </a:t>
            </a:r>
            <a:r>
              <a:rPr lang="uk-UA" sz="1800" dirty="0" err="1" smtClean="0"/>
              <a:t>інваріативної</a:t>
            </a:r>
            <a:r>
              <a:rPr lang="uk-UA" sz="1800" dirty="0" smtClean="0"/>
              <a:t> складової, курси за вибором, індивідуальні та групові заняття.</a:t>
            </a:r>
            <a:endParaRPr lang="uk-UA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581128"/>
            <a:ext cx="2574032" cy="1905000"/>
          </a:xfrm>
        </p:spPr>
      </p:pic>
    </p:spTree>
    <p:extLst>
      <p:ext uri="{BB962C8B-B14F-4D97-AF65-F5344CB8AC3E}">
        <p14:creationId xmlns:p14="http://schemas.microsoft.com/office/powerpoint/2010/main" val="14482829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/>
          <a:lstStyle/>
          <a:p>
            <a:pPr algn="ctr"/>
            <a:r>
              <a:rPr lang="ru-RU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Навчальний</a:t>
            </a: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план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600" y="1412776"/>
            <a:ext cx="5760640" cy="4389120"/>
          </a:xfrm>
        </p:spPr>
        <p:txBody>
          <a:bodyPr>
            <a:noAutofit/>
          </a:bodyPr>
          <a:lstStyle/>
          <a:p>
            <a:r>
              <a:rPr lang="ru-RU" sz="1800" dirty="0"/>
              <a:t>У </a:t>
            </a:r>
            <a:r>
              <a:rPr lang="ru-RU" sz="1800" dirty="0" err="1"/>
              <a:t>навчальному</a:t>
            </a:r>
            <a:r>
              <a:rPr lang="ru-RU" sz="1800" dirty="0"/>
              <a:t> </a:t>
            </a:r>
            <a:r>
              <a:rPr lang="ru-RU" sz="1800" dirty="0" err="1"/>
              <a:t>плані</a:t>
            </a:r>
            <a:r>
              <a:rPr lang="ru-RU" sz="1800" dirty="0"/>
              <a:t> </a:t>
            </a:r>
            <a:r>
              <a:rPr lang="ru-RU" sz="1800" dirty="0" err="1"/>
              <a:t>представлені</a:t>
            </a:r>
            <a:r>
              <a:rPr lang="ru-RU" sz="1800" dirty="0"/>
              <a:t> </a:t>
            </a:r>
            <a:r>
              <a:rPr lang="ru-RU" sz="1800" dirty="0" err="1"/>
              <a:t>освітні</a:t>
            </a:r>
            <a:r>
              <a:rPr lang="ru-RU" sz="1800" dirty="0"/>
              <a:t> </a:t>
            </a:r>
            <a:r>
              <a:rPr lang="ru-RU" sz="1800" dirty="0" err="1"/>
              <a:t>галузі</a:t>
            </a:r>
            <a:r>
              <a:rPr lang="ru-RU" sz="1800" dirty="0"/>
              <a:t> та </a:t>
            </a:r>
            <a:r>
              <a:rPr lang="ru-RU" sz="1800" dirty="0" err="1"/>
              <a:t>предмети</a:t>
            </a:r>
            <a:r>
              <a:rPr lang="ru-RU" sz="1800" dirty="0"/>
              <a:t>, через </a:t>
            </a:r>
            <a:r>
              <a:rPr lang="ru-RU" sz="1800" dirty="0" err="1"/>
              <a:t>які</a:t>
            </a:r>
            <a:r>
              <a:rPr lang="uk-UA" sz="1800" dirty="0"/>
              <a:t> </a:t>
            </a:r>
            <a:r>
              <a:rPr lang="ru-RU" sz="1800" dirty="0"/>
              <a:t>вони </a:t>
            </a:r>
            <a:r>
              <a:rPr lang="ru-RU" sz="1800" dirty="0" err="1"/>
              <a:t>реалізуються</a:t>
            </a:r>
            <a:r>
              <a:rPr lang="ru-RU" sz="1800" dirty="0"/>
              <a:t>. Для </a:t>
            </a:r>
            <a:r>
              <a:rPr lang="ru-RU" sz="1800" dirty="0" err="1"/>
              <a:t>створення</a:t>
            </a:r>
            <a:r>
              <a:rPr lang="ru-RU" sz="1800" dirty="0"/>
              <a:t> </a:t>
            </a:r>
            <a:r>
              <a:rPr lang="ru-RU" sz="1800" dirty="0" err="1"/>
              <a:t>оптимальних</a:t>
            </a:r>
            <a:r>
              <a:rPr lang="ru-RU" sz="1800" dirty="0"/>
              <a:t> умов </a:t>
            </a:r>
            <a:r>
              <a:rPr lang="ru-RU" sz="1800" dirty="0" err="1"/>
              <a:t>оволодіння</a:t>
            </a:r>
            <a:r>
              <a:rPr lang="ru-RU" sz="1800" dirty="0"/>
              <a:t> </a:t>
            </a:r>
            <a:r>
              <a:rPr lang="ru-RU" sz="1800" dirty="0" err="1"/>
              <a:t>навчальним</a:t>
            </a:r>
            <a:r>
              <a:rPr lang="ru-RU" sz="1800" dirty="0"/>
              <a:t> </a:t>
            </a:r>
            <a:r>
              <a:rPr lang="ru-RU" sz="1800" dirty="0" err="1"/>
              <a:t>матеріалом</a:t>
            </a:r>
            <a:r>
              <a:rPr lang="ru-RU" sz="1800" dirty="0"/>
              <a:t> з </a:t>
            </a:r>
            <a:r>
              <a:rPr lang="ru-RU" sz="1800" dirty="0" err="1"/>
              <a:t>здобувачами</a:t>
            </a:r>
            <a:r>
              <a:rPr lang="ru-RU" sz="1800" dirty="0"/>
              <a:t> </a:t>
            </a:r>
            <a:r>
              <a:rPr lang="ru-RU" sz="1800" dirty="0" err="1"/>
              <a:t>освіти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потребують</a:t>
            </a:r>
            <a:r>
              <a:rPr lang="ru-RU" sz="1800" dirty="0"/>
              <a:t> </a:t>
            </a:r>
            <a:r>
              <a:rPr lang="ru-RU" sz="1800" dirty="0" err="1"/>
              <a:t>корекції</a:t>
            </a:r>
            <a:r>
              <a:rPr lang="ru-RU" sz="1800" dirty="0"/>
              <a:t> </a:t>
            </a:r>
            <a:r>
              <a:rPr lang="ru-RU" sz="1800" dirty="0" err="1"/>
              <a:t>фізичного</a:t>
            </a:r>
            <a:r>
              <a:rPr lang="ru-RU" sz="1800" dirty="0"/>
              <a:t> та</a:t>
            </a:r>
            <a:r>
              <a:rPr lang="uk-UA" sz="1800" dirty="0"/>
              <a:t> </a:t>
            </a:r>
            <a:r>
              <a:rPr lang="ru-RU" sz="1800" dirty="0" err="1"/>
              <a:t>розумового</a:t>
            </a:r>
            <a:r>
              <a:rPr lang="ru-RU" sz="1800" dirty="0"/>
              <a:t> </a:t>
            </a:r>
            <a:r>
              <a:rPr lang="ru-RU" sz="1800" dirty="0" err="1"/>
              <a:t>розвитку</a:t>
            </a:r>
            <a:r>
              <a:rPr lang="ru-RU" sz="1800" dirty="0"/>
              <a:t>, </a:t>
            </a:r>
            <a:r>
              <a:rPr lang="ru-RU" sz="1800" dirty="0" err="1"/>
              <a:t>проводять</a:t>
            </a:r>
            <a:r>
              <a:rPr lang="ru-RU" sz="1800" dirty="0"/>
              <a:t> </a:t>
            </a:r>
            <a:r>
              <a:rPr lang="ru-RU" sz="1800" dirty="0" err="1"/>
              <a:t>індивідуальні</a:t>
            </a:r>
            <a:r>
              <a:rPr lang="ru-RU" sz="1800" dirty="0"/>
              <a:t> й </a:t>
            </a:r>
            <a:r>
              <a:rPr lang="ru-RU" sz="1800" dirty="0" err="1"/>
              <a:t>групові</a:t>
            </a:r>
            <a:r>
              <a:rPr lang="ru-RU" sz="1800" dirty="0"/>
              <a:t> </a:t>
            </a:r>
            <a:r>
              <a:rPr lang="ru-RU" sz="1800" dirty="0" err="1"/>
              <a:t>корекційні</a:t>
            </a:r>
            <a:r>
              <a:rPr lang="ru-RU" sz="1800" dirty="0"/>
              <a:t> </a:t>
            </a:r>
            <a:r>
              <a:rPr lang="ru-RU" sz="1800" dirty="0" err="1"/>
              <a:t>заняття</a:t>
            </a:r>
            <a:r>
              <a:rPr lang="ru-RU" sz="1800" dirty="0"/>
              <a:t>, </a:t>
            </a:r>
            <a:r>
              <a:rPr lang="ru-RU" sz="1800" dirty="0" err="1"/>
              <a:t>зокрема</a:t>
            </a:r>
            <a:r>
              <a:rPr lang="ru-RU" sz="1800" dirty="0"/>
              <a:t>, </a:t>
            </a:r>
            <a:r>
              <a:rPr lang="ru-RU" sz="1800" dirty="0" err="1"/>
              <a:t>логопедичні</a:t>
            </a:r>
            <a:r>
              <a:rPr lang="ru-RU" sz="1800" dirty="0"/>
              <a:t>, з </a:t>
            </a:r>
            <a:r>
              <a:rPr lang="ru-RU" sz="1800" dirty="0" err="1"/>
              <a:t>лікувальної</a:t>
            </a:r>
            <a:r>
              <a:rPr lang="ru-RU" sz="1800" dirty="0"/>
              <a:t> </a:t>
            </a:r>
            <a:r>
              <a:rPr lang="ru-RU" sz="1800" dirty="0" err="1"/>
              <a:t>фізкультури</a:t>
            </a:r>
            <a:r>
              <a:rPr lang="ru-RU" sz="1800" dirty="0"/>
              <a:t> </a:t>
            </a:r>
            <a:r>
              <a:rPr lang="ru-RU" sz="1800" dirty="0" err="1"/>
              <a:t>тощо</a:t>
            </a:r>
            <a:r>
              <a:rPr lang="ru-RU" sz="1800" dirty="0"/>
              <a:t>.</a:t>
            </a:r>
          </a:p>
          <a:p>
            <a:r>
              <a:rPr lang="ru-RU" sz="1800" dirty="0" err="1"/>
              <a:t>Навчальні</a:t>
            </a:r>
            <a:r>
              <a:rPr lang="ru-RU" sz="1800" dirty="0"/>
              <a:t> </a:t>
            </a:r>
            <a:r>
              <a:rPr lang="ru-RU" sz="1800" dirty="0" err="1"/>
              <a:t>програми</a:t>
            </a:r>
            <a:r>
              <a:rPr lang="ru-RU" sz="1800" dirty="0"/>
              <a:t> </a:t>
            </a:r>
            <a:r>
              <a:rPr lang="ru-RU" sz="1800" dirty="0" err="1"/>
              <a:t>містять</a:t>
            </a:r>
            <a:r>
              <a:rPr lang="ru-RU" sz="1800" dirty="0"/>
              <a:t> точно </a:t>
            </a:r>
            <a:r>
              <a:rPr lang="ru-RU" sz="1800" dirty="0" err="1"/>
              <a:t>визначений</a:t>
            </a:r>
            <a:r>
              <a:rPr lang="ru-RU" sz="1800" dirty="0"/>
              <a:t> </a:t>
            </a:r>
            <a:r>
              <a:rPr lang="ru-RU" sz="1800" dirty="0" err="1"/>
              <a:t>обсяг</a:t>
            </a:r>
            <a:r>
              <a:rPr lang="ru-RU" sz="1800" dirty="0"/>
              <a:t> і характер </a:t>
            </a:r>
            <a:r>
              <a:rPr lang="ru-RU" sz="1800" dirty="0" err="1"/>
              <a:t>навчального</a:t>
            </a:r>
            <a:r>
              <a:rPr lang="ru-RU" sz="1800" dirty="0"/>
              <a:t> </a:t>
            </a:r>
            <a:r>
              <a:rPr lang="ru-RU" sz="1800" dirty="0" err="1"/>
              <a:t>матеріалу</a:t>
            </a:r>
            <a:r>
              <a:rPr lang="ru-RU" sz="1800" dirty="0"/>
              <a:t>, </a:t>
            </a:r>
            <a:r>
              <a:rPr lang="ru-RU" sz="1800" dirty="0" err="1"/>
              <a:t>які</a:t>
            </a:r>
            <a:r>
              <a:rPr lang="ru-RU" sz="1800" dirty="0"/>
              <a:t> </a:t>
            </a:r>
            <a:r>
              <a:rPr lang="ru-RU" sz="1800" dirty="0" err="1"/>
              <a:t>відповідають</a:t>
            </a:r>
            <a:r>
              <a:rPr lang="ru-RU" sz="1800" dirty="0"/>
              <a:t> </a:t>
            </a:r>
            <a:r>
              <a:rPr lang="ru-RU" sz="1800" dirty="0" err="1"/>
              <a:t>пізнавальним</a:t>
            </a:r>
            <a:r>
              <a:rPr lang="ru-RU" sz="1800" dirty="0"/>
              <a:t> </a:t>
            </a:r>
            <a:r>
              <a:rPr lang="ru-RU" sz="1800" dirty="0" err="1"/>
              <a:t>можливостям</a:t>
            </a:r>
            <a:r>
              <a:rPr lang="ru-RU" sz="1800" dirty="0"/>
              <a:t> </a:t>
            </a:r>
            <a:r>
              <a:rPr lang="ru-RU" sz="1800" dirty="0" err="1" smtClean="0"/>
              <a:t>учнів</a:t>
            </a:r>
            <a:r>
              <a:rPr lang="ru-RU" sz="1800" dirty="0" smtClean="0"/>
              <a:t> з</a:t>
            </a:r>
            <a:r>
              <a:rPr lang="uk-UA" sz="1800" dirty="0"/>
              <a:t> </a:t>
            </a:r>
            <a:r>
              <a:rPr lang="ru-RU" sz="1800" dirty="0" err="1"/>
              <a:t>особливостями</a:t>
            </a:r>
            <a:r>
              <a:rPr lang="ru-RU" sz="1800" dirty="0"/>
              <a:t> </a:t>
            </a:r>
            <a:r>
              <a:rPr lang="ru-RU" sz="1800" dirty="0" err="1"/>
              <a:t>психофізичного</a:t>
            </a:r>
            <a:r>
              <a:rPr lang="ru-RU" sz="1800" dirty="0"/>
              <a:t> </a:t>
            </a:r>
            <a:r>
              <a:rPr lang="ru-RU" sz="1800" dirty="0" err="1"/>
              <a:t>розвитку</a:t>
            </a:r>
            <a:r>
              <a:rPr lang="ru-RU" sz="1800" dirty="0"/>
              <a:t>. </a:t>
            </a:r>
            <a:endParaRPr lang="ru-RU" sz="1800" dirty="0" smtClean="0"/>
          </a:p>
          <a:p>
            <a:endParaRPr lang="ru-RU" sz="1800" dirty="0"/>
          </a:p>
          <a:p>
            <a:r>
              <a:rPr lang="ru-RU" sz="1800" b="1" dirty="0" err="1" smtClean="0"/>
              <a:t>Навчальні</a:t>
            </a:r>
            <a:r>
              <a:rPr lang="ru-RU" sz="1800" b="1" dirty="0" smtClean="0"/>
              <a:t> </a:t>
            </a:r>
            <a:r>
              <a:rPr lang="ru-RU" sz="1800" b="1" dirty="0" err="1"/>
              <a:t>програми</a:t>
            </a:r>
            <a:r>
              <a:rPr lang="ru-RU" sz="1800" b="1" dirty="0"/>
              <a:t> з </a:t>
            </a:r>
            <a:r>
              <a:rPr lang="ru-RU" sz="1800" b="1" dirty="0" err="1"/>
              <a:t>усіх</a:t>
            </a:r>
            <a:r>
              <a:rPr lang="ru-RU" sz="1800" b="1" dirty="0"/>
              <a:t> </a:t>
            </a:r>
            <a:r>
              <a:rPr lang="ru-RU" sz="1800" b="1" dirty="0" err="1"/>
              <a:t>предметів</a:t>
            </a:r>
            <a:r>
              <a:rPr lang="ru-RU" sz="1800" b="1" dirty="0"/>
              <a:t> </a:t>
            </a:r>
            <a:r>
              <a:rPr lang="ru-RU" sz="1800" b="1" dirty="0" err="1"/>
              <a:t>передбачають</a:t>
            </a:r>
            <a:r>
              <a:rPr lang="ru-RU" sz="1800" b="1" dirty="0"/>
              <a:t> </a:t>
            </a:r>
            <a:r>
              <a:rPr lang="ru-RU" sz="1800" b="1" dirty="0" err="1"/>
              <a:t>розв'язання</a:t>
            </a:r>
            <a:r>
              <a:rPr lang="ru-RU" sz="1800" b="1" dirty="0"/>
              <a:t> не </a:t>
            </a:r>
            <a:r>
              <a:rPr lang="ru-RU" sz="1800" b="1" dirty="0" err="1"/>
              <a:t>лише</a:t>
            </a:r>
            <a:r>
              <a:rPr lang="ru-RU" sz="1800" b="1" dirty="0"/>
              <a:t> </a:t>
            </a:r>
            <a:r>
              <a:rPr lang="ru-RU" sz="1800" b="1" dirty="0" err="1"/>
              <a:t>загальноосвітніх</a:t>
            </a:r>
            <a:r>
              <a:rPr lang="ru-RU" sz="1800" b="1" dirty="0"/>
              <a:t>, а й </a:t>
            </a:r>
            <a:r>
              <a:rPr lang="ru-RU" sz="1800" b="1" dirty="0" err="1"/>
              <a:t>корекційних</a:t>
            </a:r>
            <a:r>
              <a:rPr lang="ru-RU" sz="1800" b="1" dirty="0"/>
              <a:t> </a:t>
            </a:r>
            <a:r>
              <a:rPr lang="ru-RU" sz="1800" b="1" dirty="0" err="1"/>
              <a:t>завдань</a:t>
            </a:r>
            <a:r>
              <a:rPr lang="ru-RU" sz="1800" dirty="0"/>
              <a:t>.</a:t>
            </a:r>
          </a:p>
          <a:p>
            <a:endParaRPr lang="uk-UA" sz="1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80928"/>
            <a:ext cx="2592288" cy="172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23774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/>
          <a:lstStyle/>
          <a:p>
            <a:pPr algn="ctr"/>
            <a:r>
              <a:rPr lang="ru-RU" dirty="0" err="1" smtClean="0"/>
              <a:t>Підручник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3568" y="1340768"/>
            <a:ext cx="6264696" cy="5328592"/>
          </a:xfrm>
        </p:spPr>
        <p:txBody>
          <a:bodyPr>
            <a:normAutofit fontScale="62500" lnSpcReduction="20000"/>
          </a:bodyPr>
          <a:lstStyle/>
          <a:p>
            <a:r>
              <a:rPr lang="ru-RU" b="1" i="1" dirty="0" err="1"/>
              <a:t>Підручник</a:t>
            </a:r>
            <a:r>
              <a:rPr lang="ru-RU" dirty="0"/>
              <a:t> </a:t>
            </a:r>
            <a:r>
              <a:rPr lang="uk-UA" dirty="0"/>
              <a:t>–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основна</a:t>
            </a:r>
            <a:r>
              <a:rPr lang="ru-RU" dirty="0"/>
              <a:t> </a:t>
            </a:r>
            <a:r>
              <a:rPr lang="ru-RU" dirty="0" err="1"/>
              <a:t>навчальна</a:t>
            </a:r>
            <a:r>
              <a:rPr lang="ru-RU" dirty="0"/>
              <a:t> книга для </a:t>
            </a:r>
            <a:r>
              <a:rPr lang="ru-RU" dirty="0" err="1"/>
              <a:t>здобувачів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 </a:t>
            </a:r>
            <a:r>
              <a:rPr lang="ru-RU" dirty="0" err="1"/>
              <a:t>Зміст</a:t>
            </a:r>
            <a:r>
              <a:rPr lang="ru-RU" dirty="0"/>
              <a:t> </a:t>
            </a:r>
            <a:r>
              <a:rPr lang="ru-RU" dirty="0" err="1"/>
              <a:t>підручника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структура й </a:t>
            </a:r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відповідати</a:t>
            </a:r>
            <a:r>
              <a:rPr lang="ru-RU" dirty="0"/>
              <a:t> </a:t>
            </a:r>
            <a:r>
              <a:rPr lang="ru-RU" dirty="0" err="1"/>
              <a:t>програмі</a:t>
            </a:r>
            <a:r>
              <a:rPr lang="ru-RU" dirty="0"/>
              <a:t> предмета; </a:t>
            </a:r>
            <a:r>
              <a:rPr lang="ru-RU" dirty="0" err="1"/>
              <a:t>йому</a:t>
            </a:r>
            <a:r>
              <a:rPr lang="ru-RU" dirty="0"/>
              <a:t> </a:t>
            </a:r>
            <a:r>
              <a:rPr lang="ru-RU" dirty="0" err="1"/>
              <a:t>притаманні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dirty="0" err="1" smtClean="0"/>
              <a:t>тісний</a:t>
            </a:r>
            <a:r>
              <a:rPr lang="ru-RU" dirty="0" smtClean="0"/>
              <a:t> </a:t>
            </a:r>
            <a:r>
              <a:rPr lang="ru-RU" dirty="0" err="1"/>
              <a:t>зв'язок</a:t>
            </a:r>
            <a:r>
              <a:rPr lang="ru-RU" dirty="0"/>
              <a:t> </a:t>
            </a:r>
            <a:r>
              <a:rPr lang="ru-RU" dirty="0" err="1"/>
              <a:t>теорії</a:t>
            </a:r>
            <a:r>
              <a:rPr lang="ru-RU" dirty="0"/>
              <a:t> з практикою; </a:t>
            </a:r>
            <a:r>
              <a:rPr lang="ru-RU" dirty="0" err="1"/>
              <a:t>доступність</a:t>
            </a:r>
            <a:r>
              <a:rPr lang="ru-RU" dirty="0"/>
              <a:t>, </a:t>
            </a:r>
            <a:r>
              <a:rPr lang="ru-RU" dirty="0" err="1"/>
              <a:t>логічність</a:t>
            </a:r>
            <a:r>
              <a:rPr lang="ru-RU" dirty="0"/>
              <a:t>, </a:t>
            </a:r>
            <a:r>
              <a:rPr lang="ru-RU" dirty="0" err="1"/>
              <a:t>переконливість</a:t>
            </a:r>
            <a:r>
              <a:rPr lang="ru-RU" dirty="0"/>
              <a:t> і </a:t>
            </a:r>
            <a:r>
              <a:rPr lang="ru-RU" dirty="0" err="1"/>
              <a:t>обгрунтованість</a:t>
            </a:r>
            <a:r>
              <a:rPr lang="ru-RU" dirty="0"/>
              <a:t> </a:t>
            </a:r>
            <a:r>
              <a:rPr lang="ru-RU" dirty="0" err="1"/>
              <a:t>викладу</a:t>
            </a:r>
            <a:r>
              <a:rPr lang="ru-RU" dirty="0"/>
              <a:t>; структурна простота </a:t>
            </a:r>
            <a:r>
              <a:rPr lang="ru-RU" dirty="0" err="1"/>
              <a:t>змісту</a:t>
            </a:r>
            <a:r>
              <a:rPr lang="ru-RU" dirty="0"/>
              <a:t>; </a:t>
            </a:r>
            <a:r>
              <a:rPr lang="ru-RU" dirty="0" err="1"/>
              <a:t>чіткість</a:t>
            </a:r>
            <a:r>
              <a:rPr lang="ru-RU" dirty="0"/>
              <a:t> </a:t>
            </a:r>
            <a:r>
              <a:rPr lang="ru-RU" dirty="0" err="1"/>
              <a:t>розташування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, </a:t>
            </a:r>
            <a:r>
              <a:rPr lang="ru-RU" dirty="0" err="1"/>
              <a:t>виділення</a:t>
            </a:r>
            <a:r>
              <a:rPr lang="ru-RU" dirty="0"/>
              <a:t> </a:t>
            </a:r>
            <a:r>
              <a:rPr lang="ru-RU" dirty="0" err="1"/>
              <a:t>кольором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понять, правил, </a:t>
            </a:r>
            <a:r>
              <a:rPr lang="ru-RU" dirty="0" err="1"/>
              <a:t>висновків</a:t>
            </a:r>
            <a:r>
              <a:rPr lang="ru-RU" dirty="0"/>
              <a:t>; невеликий </a:t>
            </a:r>
            <a:r>
              <a:rPr lang="ru-RU" dirty="0" err="1"/>
              <a:t>обсяг</a:t>
            </a:r>
            <a:r>
              <a:rPr lang="ru-RU" dirty="0"/>
              <a:t> статей (</a:t>
            </a:r>
            <a:r>
              <a:rPr lang="ru-RU" dirty="0" err="1"/>
              <a:t>параграфів</a:t>
            </a:r>
            <a:r>
              <a:rPr lang="ru-RU" dirty="0"/>
              <a:t>, </a:t>
            </a:r>
            <a:r>
              <a:rPr lang="ru-RU" dirty="0" err="1"/>
              <a:t>оповідань</a:t>
            </a:r>
            <a:r>
              <a:rPr lang="ru-RU" dirty="0"/>
              <a:t>); </a:t>
            </a:r>
            <a:r>
              <a:rPr lang="ru-RU" dirty="0" err="1"/>
              <a:t>мінімальна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нових</a:t>
            </a:r>
            <a:r>
              <a:rPr lang="ru-RU" dirty="0"/>
              <a:t> понять, </a:t>
            </a:r>
            <a:r>
              <a:rPr lang="ru-RU" dirty="0" err="1"/>
              <a:t>термінів</a:t>
            </a:r>
            <a:r>
              <a:rPr lang="ru-RU" dirty="0"/>
              <a:t>, правил, </a:t>
            </a:r>
            <a:r>
              <a:rPr lang="ru-RU" dirty="0" err="1"/>
              <a:t>висновків</a:t>
            </a:r>
            <a:r>
              <a:rPr lang="ru-RU" dirty="0"/>
              <a:t> у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статті</a:t>
            </a:r>
            <a:r>
              <a:rPr lang="ru-RU" dirty="0"/>
              <a:t>; максимальна простота і </a:t>
            </a:r>
            <a:r>
              <a:rPr lang="ru-RU" dirty="0" err="1"/>
              <a:t>емоційна</a:t>
            </a:r>
            <a:r>
              <a:rPr lang="ru-RU" dirty="0"/>
              <a:t> </a:t>
            </a:r>
            <a:r>
              <a:rPr lang="ru-RU" dirty="0" err="1"/>
              <a:t>забарвленість</a:t>
            </a:r>
            <a:r>
              <a:rPr lang="ru-RU" dirty="0"/>
              <a:t> словесного </a:t>
            </a:r>
            <a:r>
              <a:rPr lang="ru-RU" dirty="0" err="1"/>
              <a:t>матеріалу</a:t>
            </a:r>
            <a:r>
              <a:rPr lang="ru-RU" dirty="0"/>
              <a:t>; </a:t>
            </a:r>
            <a:r>
              <a:rPr lang="ru-RU" dirty="0" err="1"/>
              <a:t>супровід</a:t>
            </a:r>
            <a:r>
              <a:rPr lang="ru-RU" dirty="0"/>
              <a:t> </a:t>
            </a:r>
            <a:r>
              <a:rPr lang="ru-RU" dirty="0" err="1"/>
              <a:t>текстів</a:t>
            </a:r>
            <a:r>
              <a:rPr lang="ru-RU" dirty="0"/>
              <a:t> </a:t>
            </a:r>
            <a:r>
              <a:rPr lang="ru-RU" dirty="0" err="1"/>
              <a:t>наочністю</a:t>
            </a:r>
            <a:r>
              <a:rPr lang="ru-RU" dirty="0"/>
              <a:t>, прикладами, </a:t>
            </a:r>
            <a:r>
              <a:rPr lang="ru-RU" dirty="0" err="1"/>
              <a:t>проте</a:t>
            </a:r>
            <a:r>
              <a:rPr lang="ru-RU" dirty="0"/>
              <a:t> без </a:t>
            </a:r>
            <a:r>
              <a:rPr lang="ru-RU" dirty="0" err="1"/>
              <a:t>перенасичення</a:t>
            </a:r>
            <a:r>
              <a:rPr lang="ru-RU" dirty="0"/>
              <a:t>; </a:t>
            </a:r>
            <a:r>
              <a:rPr lang="ru-RU" dirty="0" err="1"/>
              <a:t>відсутність</a:t>
            </a:r>
            <a:r>
              <a:rPr lang="ru-RU" dirty="0"/>
              <a:t> </a:t>
            </a:r>
            <a:r>
              <a:rPr lang="ru-RU" dirty="0" err="1"/>
              <a:t>абстрактних</a:t>
            </a:r>
            <a:r>
              <a:rPr lang="ru-RU" dirty="0"/>
              <a:t>, </a:t>
            </a:r>
            <a:r>
              <a:rPr lang="ru-RU" dirty="0" err="1"/>
              <a:t>мультиплікаційних</a:t>
            </a:r>
            <a:r>
              <a:rPr lang="ru-RU" dirty="0"/>
              <a:t> </a:t>
            </a:r>
            <a:r>
              <a:rPr lang="ru-RU" dirty="0" err="1"/>
              <a:t>зображень</a:t>
            </a:r>
            <a:r>
              <a:rPr lang="ru-RU" dirty="0"/>
              <a:t>;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великої</a:t>
            </a:r>
            <a:r>
              <a:rPr lang="ru-RU" dirty="0"/>
              <a:t> </a:t>
            </a:r>
            <a:r>
              <a:rPr lang="ru-RU" dirty="0" err="1"/>
              <a:t>кількості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для</a:t>
            </a:r>
            <a:r>
              <a:rPr lang="uk-UA" dirty="0"/>
              <a:t> </a:t>
            </a:r>
            <a:r>
              <a:rPr lang="ru-RU" dirty="0" err="1"/>
              <a:t>повторення</a:t>
            </a:r>
            <a:r>
              <a:rPr lang="ru-RU" dirty="0"/>
              <a:t> та </a:t>
            </a:r>
            <a:r>
              <a:rPr lang="ru-RU" dirty="0" err="1"/>
              <a:t>закріплення</a:t>
            </a:r>
            <a:r>
              <a:rPr lang="ru-RU" dirty="0"/>
              <a:t> </a:t>
            </a:r>
            <a:r>
              <a:rPr lang="ru-RU" dirty="0" err="1"/>
              <a:t>вивченого</a:t>
            </a:r>
            <a:r>
              <a:rPr lang="ru-RU" dirty="0"/>
              <a:t>; </a:t>
            </a:r>
            <a:r>
              <a:rPr lang="ru-RU" dirty="0" err="1"/>
              <a:t>наявність</a:t>
            </a:r>
            <a:r>
              <a:rPr lang="ru-RU" dirty="0"/>
              <a:t> </a:t>
            </a:r>
            <a:r>
              <a:rPr lang="ru-RU" dirty="0" err="1"/>
              <a:t>додаткового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 для</a:t>
            </a:r>
            <a:r>
              <a:rPr lang="uk-UA" dirty="0"/>
              <a:t> </a:t>
            </a:r>
            <a:r>
              <a:rPr lang="ru-RU" dirty="0" err="1"/>
              <a:t>індивідуальної</a:t>
            </a:r>
            <a:r>
              <a:rPr lang="ru-RU" dirty="0"/>
              <a:t> та </a:t>
            </a:r>
            <a:r>
              <a:rPr lang="ru-RU" dirty="0" err="1"/>
              <a:t>диференційованої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; </a:t>
            </a:r>
            <a:r>
              <a:rPr lang="ru-RU" dirty="0" err="1"/>
              <a:t>відповідність</a:t>
            </a:r>
            <a:r>
              <a:rPr lang="ru-RU" dirty="0"/>
              <a:t> шрифту </a:t>
            </a:r>
            <a:r>
              <a:rPr lang="ru-RU" dirty="0" err="1"/>
              <a:t>віковим</a:t>
            </a:r>
            <a:r>
              <a:rPr lang="ru-RU" dirty="0"/>
              <a:t> </a:t>
            </a:r>
            <a:r>
              <a:rPr lang="ru-RU" dirty="0" err="1"/>
              <a:t>особливостям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; </a:t>
            </a:r>
            <a:r>
              <a:rPr lang="ru-RU" dirty="0" err="1"/>
              <a:t>привабливе</a:t>
            </a:r>
            <a:r>
              <a:rPr lang="ru-RU" dirty="0"/>
              <a:t> </a:t>
            </a:r>
            <a:r>
              <a:rPr lang="ru-RU" dirty="0" err="1"/>
              <a:t>зовнішнє</a:t>
            </a:r>
            <a:r>
              <a:rPr lang="ru-RU" dirty="0"/>
              <a:t> </a:t>
            </a:r>
            <a:r>
              <a:rPr lang="ru-RU" dirty="0" err="1"/>
              <a:t>оформлення</a:t>
            </a:r>
            <a:r>
              <a:rPr lang="ru-RU" dirty="0"/>
              <a:t>, тверда </a:t>
            </a:r>
            <a:r>
              <a:rPr lang="ru-RU" dirty="0" err="1"/>
              <a:t>обкладинка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509120"/>
            <a:ext cx="2040227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80289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403648" y="260648"/>
            <a:ext cx="6624736" cy="5023480"/>
          </a:xfrm>
        </p:spPr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ru-RU" dirty="0"/>
              <a:t> </a:t>
            </a:r>
          </a:p>
          <a:p>
            <a:r>
              <a:rPr lang="ru-RU" dirty="0" err="1"/>
              <a:t>Навчальний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в </a:t>
            </a:r>
            <a:r>
              <a:rPr lang="ru-RU" dirty="0" err="1"/>
              <a:t>інклюзивному</a:t>
            </a:r>
            <a:r>
              <a:rPr lang="ru-RU" dirty="0"/>
              <a:t> </a:t>
            </a:r>
            <a:r>
              <a:rPr lang="ru-RU" dirty="0" err="1"/>
              <a:t>навчальному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диференційовано</a:t>
            </a:r>
            <a:r>
              <a:rPr lang="ru-RU" dirty="0"/>
              <a:t> за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посильними</a:t>
            </a:r>
            <a:r>
              <a:rPr lang="ru-RU" dirty="0"/>
              <a:t> для </a:t>
            </a:r>
            <a:r>
              <a:rPr lang="ru-RU" dirty="0" err="1"/>
              <a:t>дітей</a:t>
            </a:r>
            <a:r>
              <a:rPr lang="ru-RU" dirty="0"/>
              <a:t>, і за умов </a:t>
            </a:r>
            <a:r>
              <a:rPr lang="ru-RU" dirty="0" err="1"/>
              <a:t>кваліфікованої</a:t>
            </a:r>
            <a:r>
              <a:rPr lang="ru-RU" dirty="0"/>
              <a:t> </a:t>
            </a:r>
            <a:r>
              <a:rPr lang="ru-RU" dirty="0" err="1"/>
              <a:t>спеціальної</a:t>
            </a:r>
            <a:r>
              <a:rPr lang="ru-RU" dirty="0"/>
              <a:t> </a:t>
            </a:r>
            <a:r>
              <a:rPr lang="ru-RU" dirty="0" err="1"/>
              <a:t>корекційної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Тому</a:t>
            </a:r>
            <a:r>
              <a:rPr lang="ru-RU" dirty="0"/>
              <a:t>, </a:t>
            </a:r>
            <a:r>
              <a:rPr lang="ru-RU" dirty="0" err="1"/>
              <a:t>крім</a:t>
            </a:r>
            <a:r>
              <a:rPr lang="ru-RU" dirty="0"/>
              <a:t> учителя в</a:t>
            </a:r>
            <a:r>
              <a:rPr lang="uk-UA" dirty="0"/>
              <a:t> </a:t>
            </a:r>
            <a:r>
              <a:rPr lang="ru-RU" dirty="0" err="1"/>
              <a:t>навчальному</a:t>
            </a:r>
            <a:r>
              <a:rPr lang="ru-RU" dirty="0"/>
              <a:t>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активну</a:t>
            </a:r>
            <a:r>
              <a:rPr lang="ru-RU" dirty="0"/>
              <a:t> участь </a:t>
            </a:r>
            <a:r>
              <a:rPr lang="ru-RU" dirty="0" err="1"/>
              <a:t>бере</a:t>
            </a:r>
            <a:r>
              <a:rPr lang="ru-RU" dirty="0"/>
              <a:t> </a:t>
            </a:r>
            <a:r>
              <a:rPr lang="ru-RU" dirty="0" err="1"/>
              <a:t>асистент</a:t>
            </a:r>
            <a:r>
              <a:rPr lang="ru-RU" dirty="0"/>
              <a:t> </a:t>
            </a:r>
            <a:r>
              <a:rPr lang="ru-RU" dirty="0" err="1"/>
              <a:t>вчителя</a:t>
            </a:r>
            <a:r>
              <a:rPr lang="ru-RU" dirty="0"/>
              <a:t>, </a:t>
            </a:r>
            <a:r>
              <a:rPr lang="ru-RU" dirty="0" err="1"/>
              <a:t>котрий</a:t>
            </a:r>
            <a:r>
              <a:rPr lang="ru-RU" dirty="0"/>
              <a:t> </a:t>
            </a:r>
            <a:r>
              <a:rPr lang="ru-RU" dirty="0" err="1"/>
              <a:t>володіє</a:t>
            </a:r>
            <a:r>
              <a:rPr lang="ru-RU" dirty="0"/>
              <a:t> </a:t>
            </a:r>
            <a:r>
              <a:rPr lang="ru-RU" dirty="0" err="1"/>
              <a:t>корекційно-компенсаторними</a:t>
            </a:r>
            <a:r>
              <a:rPr lang="ru-RU" dirty="0"/>
              <a:t> </a:t>
            </a:r>
            <a:r>
              <a:rPr lang="ru-RU" dirty="0" err="1"/>
              <a:t>технологіями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превентивне</a:t>
            </a:r>
            <a:r>
              <a:rPr lang="ru-RU" dirty="0"/>
              <a:t> й </a:t>
            </a:r>
            <a:r>
              <a:rPr lang="ru-RU" dirty="0" err="1"/>
              <a:t>корекційне</a:t>
            </a:r>
            <a:r>
              <a:rPr lang="ru-RU" dirty="0"/>
              <a:t> </a:t>
            </a:r>
            <a:r>
              <a:rPr lang="ru-RU" dirty="0" err="1"/>
              <a:t>сприяння</a:t>
            </a:r>
            <a:r>
              <a:rPr lang="ru-RU" dirty="0"/>
              <a:t> </a:t>
            </a:r>
            <a:r>
              <a:rPr lang="ru-RU" dirty="0" err="1"/>
              <a:t>психологічних</a:t>
            </a:r>
            <a:r>
              <a:rPr lang="ru-RU" dirty="0"/>
              <a:t> </a:t>
            </a:r>
            <a:r>
              <a:rPr lang="ru-RU" dirty="0" smtClean="0"/>
              <a:t>і </a:t>
            </a:r>
            <a:r>
              <a:rPr lang="ru-RU" dirty="0" err="1"/>
              <a:t>корекційних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552" y="5013176"/>
            <a:ext cx="2657475" cy="1652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6509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1403648" y="260648"/>
            <a:ext cx="6984776" cy="502348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Т. </a:t>
            </a:r>
            <a:r>
              <a:rPr lang="ru-RU" dirty="0" err="1"/>
              <a:t>Лорман</a:t>
            </a:r>
            <a:r>
              <a:rPr lang="ru-RU" dirty="0"/>
              <a:t> </a:t>
            </a:r>
            <a:r>
              <a:rPr lang="ru-RU" dirty="0" err="1"/>
              <a:t>наголошує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не </a:t>
            </a:r>
            <a:r>
              <a:rPr lang="ru-RU" dirty="0" err="1"/>
              <a:t>розглядати</a:t>
            </a:r>
            <a:r>
              <a:rPr lang="ru-RU" dirty="0"/>
              <a:t> </a:t>
            </a:r>
            <a:r>
              <a:rPr lang="ru-RU" dirty="0" err="1"/>
              <a:t>модифікацію</a:t>
            </a:r>
            <a:r>
              <a:rPr lang="ru-RU" dirty="0"/>
              <a:t> та</a:t>
            </a:r>
            <a:r>
              <a:rPr lang="uk-UA" dirty="0"/>
              <a:t> </a:t>
            </a:r>
            <a:r>
              <a:rPr lang="ru-RU" dirty="0" err="1"/>
              <a:t>адаптацію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як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, </a:t>
            </a:r>
            <a:r>
              <a:rPr lang="ru-RU" dirty="0" err="1"/>
              <a:t>необхідного</a:t>
            </a:r>
            <a:r>
              <a:rPr lang="ru-RU" dirty="0"/>
              <a:t> для </a:t>
            </a:r>
            <a:r>
              <a:rPr lang="ru-RU" dirty="0" err="1"/>
              <a:t>опанування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. </a:t>
            </a:r>
            <a:r>
              <a:rPr lang="ru-RU" dirty="0" err="1"/>
              <a:t>Звичайно</a:t>
            </a:r>
            <a:r>
              <a:rPr lang="ru-RU" dirty="0"/>
              <a:t>, 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означати</a:t>
            </a:r>
            <a:r>
              <a:rPr lang="ru-RU" dirty="0"/>
              <a:t> 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,</a:t>
            </a:r>
            <a:r>
              <a:rPr lang="uk-UA" dirty="0"/>
              <a:t> </a:t>
            </a:r>
            <a:r>
              <a:rPr lang="ru-RU" dirty="0" err="1"/>
              <a:t>однак</a:t>
            </a:r>
            <a:r>
              <a:rPr lang="ru-RU" dirty="0"/>
              <a:t>, </a:t>
            </a:r>
            <a:r>
              <a:rPr lang="ru-RU" dirty="0" err="1"/>
              <a:t>зміну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, </a:t>
            </a:r>
            <a:r>
              <a:rPr lang="ru-RU" dirty="0" err="1"/>
              <a:t>необхідного</a:t>
            </a:r>
            <a:r>
              <a:rPr lang="ru-RU" dirty="0"/>
              <a:t> для </a:t>
            </a:r>
            <a:r>
              <a:rPr lang="ru-RU" dirty="0" err="1"/>
              <a:t>засвоєння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розглядати</a:t>
            </a:r>
            <a:r>
              <a:rPr lang="ru-RU" dirty="0"/>
              <a:t> як </a:t>
            </a:r>
            <a:r>
              <a:rPr lang="ru-RU" dirty="0" err="1"/>
              <a:t>останній</a:t>
            </a:r>
            <a:r>
              <a:rPr lang="ru-RU" dirty="0"/>
              <a:t> </a:t>
            </a:r>
            <a:r>
              <a:rPr lang="ru-RU" dirty="0" err="1"/>
              <a:t>засіб</a:t>
            </a:r>
            <a:r>
              <a:rPr lang="ru-RU" dirty="0"/>
              <a:t>.</a:t>
            </a:r>
          </a:p>
          <a:p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застосувати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того, як </a:t>
            </a:r>
            <a:r>
              <a:rPr lang="ru-RU" dirty="0" err="1"/>
              <a:t>повною</a:t>
            </a:r>
            <a:r>
              <a:rPr lang="ru-RU" dirty="0"/>
              <a:t> </a:t>
            </a:r>
            <a:r>
              <a:rPr lang="ru-RU" dirty="0" err="1"/>
              <a:t>мірою</a:t>
            </a:r>
            <a:r>
              <a:rPr lang="ru-RU" dirty="0"/>
              <a:t>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розглянуті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адаптації</a:t>
            </a:r>
            <a:r>
              <a:rPr lang="ru-RU" dirty="0"/>
              <a:t> (</a:t>
            </a:r>
            <a:r>
              <a:rPr lang="ru-RU" dirty="0" err="1"/>
              <a:t>такої</a:t>
            </a:r>
            <a:r>
              <a:rPr lang="ru-RU" dirty="0"/>
              <a:t>, як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, </a:t>
            </a:r>
            <a:r>
              <a:rPr lang="ru-RU" dirty="0" err="1"/>
              <a:t>додаткових</a:t>
            </a:r>
            <a:r>
              <a:rPr lang="ru-RU" dirty="0"/>
              <a:t> </a:t>
            </a:r>
            <a:r>
              <a:rPr lang="ru-RU" dirty="0" err="1"/>
              <a:t>людських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). </a:t>
            </a:r>
            <a:r>
              <a:rPr lang="ru-RU" dirty="0" err="1"/>
              <a:t>Стосовно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 </a:t>
            </a:r>
            <a:r>
              <a:rPr lang="ru-RU" dirty="0" err="1"/>
              <a:t>зору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аналогічні</a:t>
            </a:r>
            <a:r>
              <a:rPr lang="ru-RU" dirty="0"/>
              <a:t> </a:t>
            </a:r>
            <a:r>
              <a:rPr lang="ru-RU" dirty="0" err="1"/>
              <a:t>порушення</a:t>
            </a:r>
            <a:r>
              <a:rPr lang="ru-RU" dirty="0"/>
              <a:t>) </a:t>
            </a:r>
            <a:r>
              <a:rPr lang="ru-RU" dirty="0" err="1"/>
              <a:t>модифікація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навичок</a:t>
            </a:r>
            <a:r>
              <a:rPr lang="ru-RU" dirty="0"/>
              <a:t>, </a:t>
            </a:r>
            <a:r>
              <a:rPr lang="ru-RU" dirty="0" err="1"/>
              <a:t>необхідних</a:t>
            </a:r>
            <a:r>
              <a:rPr lang="ru-RU" dirty="0"/>
              <a:t> для </a:t>
            </a:r>
            <a:r>
              <a:rPr lang="ru-RU" dirty="0" err="1"/>
              <a:t>засвоєння</a:t>
            </a:r>
            <a:r>
              <a:rPr lang="ru-RU" dirty="0"/>
              <a:t> </a:t>
            </a:r>
            <a:r>
              <a:rPr lang="ru-RU" dirty="0" err="1"/>
              <a:t>матеріалу</a:t>
            </a:r>
            <a:r>
              <a:rPr lang="ru-RU" dirty="0"/>
              <a:t>, </a:t>
            </a:r>
            <a:r>
              <a:rPr lang="ru-RU" dirty="0" err="1"/>
              <a:t>була</a:t>
            </a:r>
            <a:r>
              <a:rPr lang="ru-RU" dirty="0"/>
              <a:t> б </a:t>
            </a:r>
            <a:r>
              <a:rPr lang="ru-RU" dirty="0" err="1"/>
              <a:t>зовсім</a:t>
            </a:r>
            <a:r>
              <a:rPr lang="ru-RU" dirty="0"/>
              <a:t> </a:t>
            </a:r>
            <a:r>
              <a:rPr lang="ru-RU" dirty="0" err="1"/>
              <a:t>недоречною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7170" name="Picture 2" descr="Інклюзія на Львівщині: кількість дітей у школах зростає – INVAK.INFO –  інформаційне агентство – портал людей з інвалідністю – Новини про події,  акції і заходи у сфері інвалідного руху, інформація про інвалідн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365104"/>
            <a:ext cx="2524125" cy="1809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81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83880" cy="1051560"/>
          </a:xfrm>
        </p:spPr>
        <p:txBody>
          <a:bodyPr/>
          <a:lstStyle/>
          <a:p>
            <a:pPr algn="ctr"/>
            <a:r>
              <a:rPr lang="ru-RU" dirty="0" err="1" smtClean="0"/>
              <a:t>Портфол</a:t>
            </a:r>
            <a:r>
              <a:rPr lang="en-US" dirty="0" err="1" smtClean="0"/>
              <a:t>i</a:t>
            </a:r>
            <a:r>
              <a:rPr lang="ru-RU" dirty="0" smtClean="0"/>
              <a:t>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196752"/>
            <a:ext cx="7128792" cy="5400600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/>
              <a:t>Портфоліо</a:t>
            </a:r>
            <a:r>
              <a:rPr lang="ru-RU" dirty="0"/>
              <a:t> </a:t>
            </a:r>
            <a:r>
              <a:rPr lang="uk-UA" dirty="0"/>
              <a:t>–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одна з форм </a:t>
            </a:r>
            <a:r>
              <a:rPr lang="ru-RU" dirty="0" err="1"/>
              <a:t>збору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 про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та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розвиток</a:t>
            </a:r>
            <a:r>
              <a:rPr lang="ru-RU" dirty="0"/>
              <a:t>, яка </a:t>
            </a:r>
            <a:endParaRPr lang="ru-RU" dirty="0" smtClean="0"/>
          </a:p>
          <a:p>
            <a:r>
              <a:rPr lang="ru-RU" dirty="0" err="1" smtClean="0"/>
              <a:t>передбачає</a:t>
            </a:r>
            <a:r>
              <a:rPr lang="ru-RU" dirty="0"/>
              <a:t>: </a:t>
            </a:r>
            <a:r>
              <a:rPr lang="ru-RU" dirty="0" err="1"/>
              <a:t>зміщення</a:t>
            </a:r>
            <a:r>
              <a:rPr lang="ru-RU" dirty="0"/>
              <a:t> акценту з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учень</a:t>
            </a:r>
            <a:r>
              <a:rPr lang="ru-RU" dirty="0"/>
              <a:t> не </a:t>
            </a:r>
            <a:r>
              <a:rPr lang="ru-RU" dirty="0" err="1"/>
              <a:t>знає</a:t>
            </a:r>
            <a:r>
              <a:rPr lang="ru-RU" dirty="0"/>
              <a:t> і не </a:t>
            </a:r>
            <a:r>
              <a:rPr lang="ru-RU" dirty="0" err="1"/>
              <a:t>вміє</a:t>
            </a:r>
            <a:r>
              <a:rPr lang="ru-RU" dirty="0"/>
              <a:t>, на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сильні</a:t>
            </a:r>
            <a:r>
              <a:rPr lang="ru-RU" dirty="0"/>
              <a:t> </a:t>
            </a:r>
            <a:r>
              <a:rPr lang="ru-RU" dirty="0" err="1"/>
              <a:t>сторони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знає</a:t>
            </a:r>
            <a:r>
              <a:rPr lang="ru-RU" dirty="0"/>
              <a:t> і </a:t>
            </a:r>
            <a:r>
              <a:rPr lang="ru-RU" dirty="0" err="1"/>
              <a:t>чого</a:t>
            </a:r>
            <a:r>
              <a:rPr lang="ru-RU" dirty="0"/>
              <a:t> </a:t>
            </a:r>
            <a:r>
              <a:rPr lang="ru-RU" dirty="0" err="1"/>
              <a:t>навчився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навчитися</a:t>
            </a:r>
            <a:r>
              <a:rPr lang="ru-RU" dirty="0"/>
              <a:t>; </a:t>
            </a:r>
            <a:r>
              <a:rPr lang="ru-RU" dirty="0" err="1"/>
              <a:t>інтеграцію</a:t>
            </a:r>
            <a:r>
              <a:rPr lang="ru-RU" dirty="0"/>
              <a:t> </a:t>
            </a:r>
            <a:r>
              <a:rPr lang="ru-RU" dirty="0" err="1"/>
              <a:t>кількісних</a:t>
            </a:r>
            <a:r>
              <a:rPr lang="ru-RU" dirty="0"/>
              <a:t> і </a:t>
            </a:r>
            <a:r>
              <a:rPr lang="ru-RU" dirty="0" err="1"/>
              <a:t>якісних</a:t>
            </a:r>
            <a:r>
              <a:rPr lang="ru-RU" dirty="0"/>
              <a:t> </a:t>
            </a:r>
            <a:r>
              <a:rPr lang="ru-RU" dirty="0" err="1"/>
              <a:t>оцінок</a:t>
            </a:r>
            <a:r>
              <a:rPr lang="ru-RU" dirty="0"/>
              <a:t>; </a:t>
            </a:r>
            <a:r>
              <a:rPr lang="ru-RU" dirty="0" err="1"/>
              <a:t>домінування</a:t>
            </a:r>
            <a:r>
              <a:rPr lang="ru-RU" dirty="0"/>
              <a:t> </a:t>
            </a:r>
            <a:r>
              <a:rPr lang="ru-RU" dirty="0" err="1"/>
              <a:t>самооцінювання</a:t>
            </a:r>
            <a:r>
              <a:rPr lang="ru-RU" dirty="0"/>
              <a:t> над</a:t>
            </a:r>
            <a:r>
              <a:rPr lang="uk-UA" dirty="0"/>
              <a:t> </a:t>
            </a:r>
            <a:r>
              <a:rPr lang="ru-RU" dirty="0" err="1"/>
              <a:t>зовнішнім</a:t>
            </a:r>
            <a:r>
              <a:rPr lang="ru-RU" dirty="0"/>
              <a:t> </a:t>
            </a:r>
            <a:r>
              <a:rPr lang="ru-RU" dirty="0" err="1"/>
              <a:t>оцінюванням</a:t>
            </a:r>
            <a:r>
              <a:rPr lang="ru-RU" dirty="0"/>
              <a:t>.</a:t>
            </a:r>
          </a:p>
          <a:p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портфоліо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переваги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: </a:t>
            </a:r>
            <a:r>
              <a:rPr lang="ru-RU" dirty="0" err="1"/>
              <a:t>характеризує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різнобічно</a:t>
            </a:r>
            <a:r>
              <a:rPr lang="ru-RU" dirty="0"/>
              <a:t> і </a:t>
            </a:r>
            <a:r>
              <a:rPr lang="ru-RU" dirty="0" err="1"/>
              <a:t>багатовимірно</a:t>
            </a:r>
            <a:r>
              <a:rPr lang="ru-RU" dirty="0"/>
              <a:t>; </a:t>
            </a:r>
            <a:r>
              <a:rPr lang="ru-RU" dirty="0" err="1"/>
              <a:t>розкриває</a:t>
            </a:r>
            <a:r>
              <a:rPr lang="ru-RU" dirty="0"/>
              <a:t> </a:t>
            </a:r>
            <a:r>
              <a:rPr lang="ru-RU" dirty="0" err="1"/>
              <a:t>індивідуальні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; </a:t>
            </a:r>
            <a:r>
              <a:rPr lang="ru-RU" dirty="0" err="1"/>
              <a:t>демонструє</a:t>
            </a:r>
            <a:r>
              <a:rPr lang="ru-RU" dirty="0"/>
              <a:t> </a:t>
            </a:r>
            <a:r>
              <a:rPr lang="ru-RU" dirty="0" err="1"/>
              <a:t>динаміку</a:t>
            </a:r>
            <a:r>
              <a:rPr lang="ru-RU" dirty="0"/>
              <a:t> </a:t>
            </a:r>
            <a:r>
              <a:rPr lang="ru-RU" dirty="0" err="1"/>
              <a:t>досягнень</a:t>
            </a:r>
            <a:r>
              <a:rPr lang="ru-RU" dirty="0"/>
              <a:t>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за </a:t>
            </a:r>
            <a:r>
              <a:rPr lang="ru-RU" dirty="0" err="1"/>
              <a:t>певний</a:t>
            </a:r>
            <a:r>
              <a:rPr lang="ru-RU" dirty="0"/>
              <a:t> </a:t>
            </a:r>
            <a:r>
              <a:rPr lang="ru-RU" dirty="0" err="1"/>
              <a:t>проміжок</a:t>
            </a:r>
            <a:r>
              <a:rPr lang="ru-RU" dirty="0"/>
              <a:t> часу;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ефективність</a:t>
            </a:r>
            <a:r>
              <a:rPr lang="ru-RU" dirty="0"/>
              <a:t> та </a:t>
            </a:r>
            <a:r>
              <a:rPr lang="ru-RU" dirty="0" err="1"/>
              <a:t>відповідність</a:t>
            </a:r>
            <a:r>
              <a:rPr lang="ru-RU" dirty="0"/>
              <a:t> </a:t>
            </a:r>
            <a:r>
              <a:rPr lang="ru-RU" dirty="0" err="1"/>
              <a:t>індивідуальної</a:t>
            </a:r>
            <a:r>
              <a:rPr lang="ru-RU" dirty="0"/>
              <a:t> </a:t>
            </a:r>
            <a:r>
              <a:rPr lang="ru-RU" dirty="0" err="1"/>
              <a:t>навчальної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можливостям</a:t>
            </a:r>
            <a:r>
              <a:rPr lang="ru-RU" dirty="0"/>
              <a:t> </a:t>
            </a:r>
            <a:r>
              <a:rPr lang="ru-RU" dirty="0" err="1"/>
              <a:t>дитини</a:t>
            </a:r>
            <a:r>
              <a:rPr lang="ru-RU" dirty="0"/>
              <a:t>, </a:t>
            </a:r>
            <a:r>
              <a:rPr lang="ru-RU" dirty="0" err="1"/>
              <a:t>коригувати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; </a:t>
            </a:r>
            <a:r>
              <a:rPr lang="ru-RU" dirty="0" err="1"/>
              <a:t>стежити</a:t>
            </a:r>
            <a:r>
              <a:rPr lang="ru-RU" dirty="0"/>
              <a:t> за </a:t>
            </a:r>
            <a:r>
              <a:rPr lang="ru-RU" dirty="0" err="1"/>
              <a:t>розвитком</a:t>
            </a:r>
            <a:r>
              <a:rPr lang="ru-RU" dirty="0"/>
              <a:t> </a:t>
            </a:r>
            <a:r>
              <a:rPr lang="ru-RU" dirty="0" err="1"/>
              <a:t>соціалізації</a:t>
            </a:r>
            <a:r>
              <a:rPr lang="ru-RU" dirty="0"/>
              <a:t> та</a:t>
            </a:r>
            <a:r>
              <a:rPr lang="uk-UA" dirty="0"/>
              <a:t> </a:t>
            </a:r>
            <a:r>
              <a:rPr lang="ru-RU" dirty="0" err="1"/>
              <a:t>формуванням</a:t>
            </a:r>
            <a:r>
              <a:rPr lang="ru-RU" dirty="0"/>
              <a:t> </a:t>
            </a:r>
            <a:r>
              <a:rPr lang="ru-RU" dirty="0" err="1"/>
              <a:t>особистості</a:t>
            </a:r>
            <a:r>
              <a:rPr lang="ru-RU" dirty="0"/>
              <a:t>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; </a:t>
            </a:r>
            <a:r>
              <a:rPr lang="ru-RU" dirty="0" err="1"/>
              <a:t>здійснювати</a:t>
            </a:r>
            <a:r>
              <a:rPr lang="ru-RU" dirty="0"/>
              <a:t> </a:t>
            </a:r>
            <a:r>
              <a:rPr lang="ru-RU" dirty="0" err="1"/>
              <a:t>зворотний</a:t>
            </a:r>
            <a:r>
              <a:rPr lang="ru-RU" dirty="0"/>
              <a:t> </a:t>
            </a:r>
            <a:r>
              <a:rPr lang="ru-RU" dirty="0" err="1"/>
              <a:t>зв'язок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дитиною</a:t>
            </a:r>
            <a:r>
              <a:rPr lang="ru-RU" dirty="0"/>
              <a:t>, батьками, </a:t>
            </a:r>
            <a:r>
              <a:rPr lang="ru-RU" dirty="0" err="1"/>
              <a:t>вчителем</a:t>
            </a:r>
            <a:r>
              <a:rPr lang="ru-RU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88640"/>
            <a:ext cx="2202458" cy="1543148"/>
          </a:xfrm>
        </p:spPr>
      </p:pic>
    </p:spTree>
    <p:extLst>
      <p:ext uri="{BB962C8B-B14F-4D97-AF65-F5344CB8AC3E}">
        <p14:creationId xmlns:p14="http://schemas.microsoft.com/office/powerpoint/2010/main" val="1993079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«С</a:t>
            </a:r>
            <a:r>
              <a:rPr lang="en-US" dirty="0" err="1" smtClean="0"/>
              <a:t>ase</a:t>
            </a:r>
            <a:r>
              <a:rPr lang="en-US" dirty="0" smtClean="0"/>
              <a:t> study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484784"/>
            <a:ext cx="6192688" cy="489654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«</a:t>
            </a:r>
            <a:r>
              <a:rPr lang="en-US" b="1" dirty="0"/>
              <a:t>Case study</a:t>
            </a:r>
            <a:r>
              <a:rPr lang="ru-RU" b="1" dirty="0"/>
              <a:t>» </a:t>
            </a:r>
            <a:r>
              <a:rPr lang="uk-UA" dirty="0"/>
              <a:t>–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приклади</a:t>
            </a:r>
            <a:r>
              <a:rPr lang="ru-RU" dirty="0"/>
              <a:t> </a:t>
            </a:r>
            <a:r>
              <a:rPr lang="ru-RU" dirty="0" err="1"/>
              <a:t>успішної</a:t>
            </a:r>
            <a:r>
              <a:rPr lang="ru-RU" dirty="0"/>
              <a:t> практики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з</a:t>
            </a:r>
            <a:r>
              <a:rPr lang="uk-UA" dirty="0"/>
              <a:t> </a:t>
            </a:r>
            <a:r>
              <a:rPr lang="ru-RU" dirty="0" err="1"/>
              <a:t>особливими</a:t>
            </a:r>
            <a:r>
              <a:rPr lang="ru-RU" dirty="0"/>
              <a:t> </a:t>
            </a:r>
            <a:r>
              <a:rPr lang="ru-RU" dirty="0" err="1"/>
              <a:t>освітніми</a:t>
            </a:r>
            <a:r>
              <a:rPr lang="ru-RU" dirty="0"/>
              <a:t> потребами до </a:t>
            </a:r>
            <a:r>
              <a:rPr lang="ru-RU" dirty="0" err="1"/>
              <a:t>інклюзивних</a:t>
            </a:r>
            <a:r>
              <a:rPr lang="ru-RU" dirty="0"/>
              <a:t> </a:t>
            </a:r>
            <a:r>
              <a:rPr lang="ru-RU" dirty="0" err="1"/>
              <a:t>шкіл</a:t>
            </a:r>
            <a:r>
              <a:rPr lang="ru-RU" dirty="0"/>
              <a:t>. </a:t>
            </a:r>
            <a:r>
              <a:rPr lang="ru-RU" dirty="0" err="1"/>
              <a:t>Подається</a:t>
            </a:r>
            <a:r>
              <a:rPr lang="ru-RU" dirty="0"/>
              <a:t> як </a:t>
            </a:r>
            <a:r>
              <a:rPr lang="ru-RU" dirty="0" err="1"/>
              <a:t>описова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про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попередній</a:t>
            </a:r>
            <a:r>
              <a:rPr lang="ru-RU" dirty="0"/>
              <a:t> </a:t>
            </a:r>
            <a:r>
              <a:rPr lang="ru-RU" dirty="0" err="1"/>
              <a:t>досвід</a:t>
            </a:r>
            <a:r>
              <a:rPr lang="ru-RU" dirty="0"/>
              <a:t>, </a:t>
            </a:r>
            <a:r>
              <a:rPr lang="ru-RU" dirty="0" err="1"/>
              <a:t>програми</a:t>
            </a:r>
            <a:r>
              <a:rPr lang="ru-RU" dirty="0"/>
              <a:t> за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навчався</a:t>
            </a:r>
            <a:r>
              <a:rPr lang="ru-RU" dirty="0"/>
              <a:t>, </a:t>
            </a:r>
            <a:r>
              <a:rPr lang="ru-RU" dirty="0" err="1"/>
              <a:t>допомога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в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</a:t>
            </a:r>
            <a:r>
              <a:rPr lang="ru-RU" dirty="0" err="1"/>
              <a:t>характеризується</a:t>
            </a:r>
            <a:r>
              <a:rPr lang="ru-RU" dirty="0"/>
              <a:t> робота </a:t>
            </a:r>
            <a:r>
              <a:rPr lang="ru-RU" dirty="0" err="1"/>
              <a:t>фахівців</a:t>
            </a:r>
            <a:r>
              <a:rPr lang="ru-RU" dirty="0"/>
              <a:t>: </a:t>
            </a:r>
            <a:r>
              <a:rPr lang="ru-RU" dirty="0" err="1"/>
              <a:t>форми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технології</a:t>
            </a:r>
            <a:r>
              <a:rPr lang="ru-RU" dirty="0"/>
              <a:t> та </a:t>
            </a:r>
            <a:r>
              <a:rPr lang="ru-RU" dirty="0" err="1"/>
              <a:t>реакція</a:t>
            </a:r>
            <a:r>
              <a:rPr lang="ru-RU" dirty="0"/>
              <a:t>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на </a:t>
            </a:r>
            <a:r>
              <a:rPr lang="ru-RU" dirty="0" err="1"/>
              <a:t>таке</a:t>
            </a:r>
            <a:r>
              <a:rPr lang="ru-RU" dirty="0"/>
              <a:t> </a:t>
            </a:r>
            <a:r>
              <a:rPr lang="ru-RU" dirty="0" err="1"/>
              <a:t>втручання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подається</a:t>
            </a:r>
            <a:r>
              <a:rPr lang="ru-RU" dirty="0"/>
              <a:t> </a:t>
            </a:r>
            <a:r>
              <a:rPr lang="ru-RU" dirty="0" err="1"/>
              <a:t>інформація</a:t>
            </a:r>
            <a:r>
              <a:rPr lang="ru-RU" dirty="0"/>
              <a:t> про перспективу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навчання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професійної</a:t>
            </a:r>
            <a:r>
              <a:rPr lang="ru-RU" dirty="0"/>
              <a:t> </a:t>
            </a:r>
            <a:r>
              <a:rPr lang="ru-RU" dirty="0" err="1"/>
              <a:t>спрямованості</a:t>
            </a:r>
            <a:r>
              <a:rPr lang="ru-RU" dirty="0"/>
              <a:t>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.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доповнювати</a:t>
            </a:r>
            <a:r>
              <a:rPr lang="ru-RU" dirty="0"/>
              <a:t> </a:t>
            </a:r>
            <a:r>
              <a:rPr lang="ru-RU" dirty="0" err="1"/>
              <a:t>портфоліо</a:t>
            </a:r>
            <a:r>
              <a:rPr lang="ru-RU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73" y="0"/>
            <a:ext cx="2671727" cy="1841168"/>
          </a:xfrm>
        </p:spPr>
      </p:pic>
    </p:spTree>
    <p:extLst>
      <p:ext uri="{BB962C8B-B14F-4D97-AF65-F5344CB8AC3E}">
        <p14:creationId xmlns:p14="http://schemas.microsoft.com/office/powerpoint/2010/main" val="1814655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ffectLst/>
              </a:rPr>
              <a:t>Реалізація </a:t>
            </a:r>
            <a:r>
              <a:rPr lang="uk-UA" b="1" dirty="0" err="1">
                <a:effectLst/>
              </a:rPr>
              <a:t>курикулуму</a:t>
            </a:r>
            <a:r>
              <a:rPr lang="uk-UA" b="1" dirty="0">
                <a:effectLst/>
              </a:rPr>
              <a:t> в навчальному процесі.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844824"/>
            <a:ext cx="8424936" cy="48965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Індивідуальний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навчальний</a:t>
            </a:r>
            <a:r>
              <a:rPr lang="ru-RU" b="1" dirty="0">
                <a:solidFill>
                  <a:srgbClr val="FF0000"/>
                </a:solidFill>
              </a:rPr>
              <a:t> план </a:t>
            </a:r>
            <a:r>
              <a:rPr lang="uk-UA" dirty="0"/>
              <a:t>–</a:t>
            </a:r>
            <a:r>
              <a:rPr lang="ru-RU" dirty="0"/>
              <a:t> один з </a:t>
            </a:r>
            <a:r>
              <a:rPr lang="ru-RU" dirty="0" err="1"/>
              <a:t>найважливіших</a:t>
            </a:r>
            <a:r>
              <a:rPr lang="ru-RU" dirty="0"/>
              <a:t> </a:t>
            </a:r>
            <a:r>
              <a:rPr lang="ru-RU" dirty="0" err="1"/>
              <a:t>інструментів</a:t>
            </a:r>
            <a:r>
              <a:rPr lang="ru-RU" dirty="0"/>
              <a:t> у</a:t>
            </a:r>
            <a:r>
              <a:rPr lang="uk-UA" dirty="0"/>
              <a:t> </a:t>
            </a:r>
            <a:r>
              <a:rPr lang="ru-RU" dirty="0" err="1"/>
              <a:t>роботі</a:t>
            </a:r>
            <a:r>
              <a:rPr lang="ru-RU" dirty="0"/>
              <a:t> з </a:t>
            </a:r>
            <a:r>
              <a:rPr lang="ru-RU" dirty="0" err="1"/>
              <a:t>дітьми</a:t>
            </a:r>
            <a:r>
              <a:rPr lang="ru-RU" dirty="0"/>
              <a:t> з </a:t>
            </a:r>
            <a:r>
              <a:rPr lang="ru-RU" dirty="0" err="1"/>
              <a:t>особливими</a:t>
            </a:r>
            <a:r>
              <a:rPr lang="ru-RU" dirty="0"/>
              <a:t> потребами, </a:t>
            </a:r>
            <a:r>
              <a:rPr lang="ru-RU" dirty="0" err="1"/>
              <a:t>формальний</a:t>
            </a:r>
            <a:r>
              <a:rPr lang="ru-RU" dirty="0"/>
              <a:t> документ,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детальну</a:t>
            </a:r>
            <a:r>
              <a:rPr lang="ru-RU" dirty="0"/>
              <a:t>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дитину</a:t>
            </a:r>
            <a:r>
              <a:rPr lang="ru-RU" dirty="0"/>
              <a:t> й </a:t>
            </a:r>
            <a:r>
              <a:rPr lang="ru-RU" dirty="0" err="1"/>
              <a:t>послуги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вона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отримувати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err="1" smtClean="0"/>
              <a:t>Він</a:t>
            </a:r>
            <a:r>
              <a:rPr lang="uk-UA" dirty="0"/>
              <a:t> </a:t>
            </a:r>
            <a:r>
              <a:rPr lang="ru-RU" b="1" dirty="0" err="1"/>
              <a:t>розробляється</a:t>
            </a:r>
            <a:r>
              <a:rPr lang="ru-RU" b="1" dirty="0"/>
              <a:t> командою </a:t>
            </a:r>
            <a:r>
              <a:rPr lang="ru-RU" b="1" dirty="0" err="1"/>
              <a:t>педагогів</a:t>
            </a:r>
            <a:r>
              <a:rPr lang="ru-RU" b="1" dirty="0"/>
              <a:t> і </a:t>
            </a:r>
            <a:r>
              <a:rPr lang="ru-RU" b="1" dirty="0" err="1"/>
              <a:t>фахівців</a:t>
            </a:r>
            <a:r>
              <a:rPr lang="ru-RU" dirty="0"/>
              <a:t>, </a:t>
            </a:r>
            <a:r>
              <a:rPr lang="ru-RU" dirty="0" err="1"/>
              <a:t>об'єднує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зусилля</a:t>
            </a:r>
            <a:r>
              <a:rPr lang="ru-RU" dirty="0"/>
              <a:t> з метою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комплексної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дитиною</a:t>
            </a:r>
            <a:r>
              <a:rPr lang="ru-RU" dirty="0"/>
              <a:t> і, </a:t>
            </a:r>
            <a:r>
              <a:rPr lang="ru-RU" dirty="0" err="1"/>
              <a:t>водночас</a:t>
            </a:r>
            <a:r>
              <a:rPr lang="ru-RU" dirty="0"/>
              <a:t>, </a:t>
            </a:r>
            <a:r>
              <a:rPr lang="ru-RU" dirty="0" err="1"/>
              <a:t>визначає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uk-UA" dirty="0"/>
              <a:t> </a:t>
            </a: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</a:t>
            </a:r>
            <a:r>
              <a:rPr lang="ru-RU" dirty="0" err="1"/>
              <a:t>надаватиме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фахівець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b="1" dirty="0" smtClean="0"/>
              <a:t>Батьки </a:t>
            </a:r>
            <a:r>
              <a:rPr lang="uk-UA" b="1" dirty="0"/>
              <a:t>–</a:t>
            </a:r>
            <a:r>
              <a:rPr lang="ru-RU" b="1" dirty="0"/>
              <a:t> </a:t>
            </a:r>
            <a:r>
              <a:rPr lang="ru-RU" b="1" dirty="0" err="1"/>
              <a:t>активні</a:t>
            </a:r>
            <a:r>
              <a:rPr lang="ru-RU" b="1" dirty="0"/>
              <a:t> </a:t>
            </a:r>
            <a:r>
              <a:rPr lang="ru-RU" b="1" dirty="0" err="1"/>
              <a:t>учасники</a:t>
            </a:r>
            <a:r>
              <a:rPr lang="ru-RU" b="1" dirty="0"/>
              <a:t> </a:t>
            </a:r>
            <a:r>
              <a:rPr lang="ru-RU" b="1" dirty="0" err="1"/>
              <a:t>складання</a:t>
            </a:r>
            <a:r>
              <a:rPr lang="ru-RU" b="1" dirty="0"/>
              <a:t> </a:t>
            </a:r>
            <a:r>
              <a:rPr lang="ru-RU" b="1" dirty="0" err="1"/>
              <a:t>індивідуального</a:t>
            </a:r>
            <a:r>
              <a:rPr lang="ru-RU" b="1" dirty="0"/>
              <a:t> </a:t>
            </a:r>
            <a:r>
              <a:rPr lang="ru-RU" b="1" dirty="0" err="1"/>
              <a:t>навчального</a:t>
            </a:r>
            <a:r>
              <a:rPr lang="ru-RU" b="1" dirty="0"/>
              <a:t> плану</a:t>
            </a:r>
            <a:r>
              <a:rPr lang="ru-RU" dirty="0"/>
              <a:t>, </a:t>
            </a:r>
            <a:r>
              <a:rPr lang="ru-RU" dirty="0" err="1"/>
              <a:t>оскільки</a:t>
            </a:r>
            <a:r>
              <a:rPr lang="ru-RU" dirty="0"/>
              <a:t> вони </a:t>
            </a:r>
            <a:r>
              <a:rPr lang="ru-RU" dirty="0" err="1"/>
              <a:t>знають</a:t>
            </a:r>
            <a:r>
              <a:rPr lang="ru-RU" dirty="0"/>
              <a:t>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дітей</a:t>
            </a:r>
            <a:r>
              <a:rPr lang="ru-RU" dirty="0"/>
              <a:t> </a:t>
            </a:r>
            <a:r>
              <a:rPr lang="ru-RU" dirty="0" err="1"/>
              <a:t>краще</a:t>
            </a:r>
            <a:r>
              <a:rPr lang="ru-RU" dirty="0"/>
              <a:t> за</a:t>
            </a:r>
            <a:r>
              <a:rPr lang="uk-UA" dirty="0"/>
              <a:t> –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.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навчальний</a:t>
            </a:r>
            <a:r>
              <a:rPr lang="ru-RU" dirty="0"/>
              <a:t> план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адаптації</a:t>
            </a:r>
            <a:r>
              <a:rPr lang="ru-RU" dirty="0"/>
              <a:t> та </a:t>
            </a:r>
            <a:r>
              <a:rPr lang="ru-RU" dirty="0" err="1"/>
              <a:t>слугує</a:t>
            </a:r>
            <a:r>
              <a:rPr lang="ru-RU" dirty="0"/>
              <a:t> </a:t>
            </a:r>
            <a:r>
              <a:rPr lang="ru-RU" dirty="0" err="1"/>
              <a:t>підгрунтям</a:t>
            </a:r>
            <a:r>
              <a:rPr lang="ru-RU" dirty="0"/>
              <a:t> для </a:t>
            </a:r>
            <a:r>
              <a:rPr lang="ru-RU" dirty="0" err="1"/>
              <a:t>подальшого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навчальних</a:t>
            </a:r>
            <a:r>
              <a:rPr lang="ru-RU" dirty="0"/>
              <a:t> занять.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розробляється</a:t>
            </a:r>
            <a:r>
              <a:rPr lang="ru-RU" dirty="0"/>
              <a:t> </a:t>
            </a:r>
            <a:r>
              <a:rPr lang="ru-RU" dirty="0" err="1"/>
              <a:t>реалізується</a:t>
            </a:r>
            <a:r>
              <a:rPr lang="ru-RU" dirty="0"/>
              <a:t> для кожного </a:t>
            </a:r>
            <a:r>
              <a:rPr lang="ru-RU" dirty="0" err="1"/>
              <a:t>здобувача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з </a:t>
            </a:r>
            <a:r>
              <a:rPr lang="ru-RU" dirty="0" err="1"/>
              <a:t>особливими</a:t>
            </a:r>
            <a:r>
              <a:rPr lang="ru-RU" dirty="0"/>
              <a:t> </a:t>
            </a:r>
            <a:r>
              <a:rPr lang="ru-RU" dirty="0" err="1"/>
              <a:t>освітніми</a:t>
            </a:r>
            <a:r>
              <a:rPr lang="ru-RU" dirty="0"/>
              <a:t> потребами.</a:t>
            </a:r>
          </a:p>
        </p:txBody>
      </p:sp>
    </p:spTree>
    <p:extLst>
      <p:ext uri="{BB962C8B-B14F-4D97-AF65-F5344CB8AC3E}">
        <p14:creationId xmlns:p14="http://schemas.microsoft.com/office/powerpoint/2010/main" val="494091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ffectLst/>
              </a:rPr>
              <a:t>Реалізація </a:t>
            </a:r>
            <a:r>
              <a:rPr lang="uk-UA" b="1" dirty="0" err="1">
                <a:effectLst/>
              </a:rPr>
              <a:t>курикулуму</a:t>
            </a:r>
            <a:r>
              <a:rPr lang="uk-UA" b="1" dirty="0">
                <a:effectLst/>
              </a:rPr>
              <a:t> в навчальному процесі.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844824"/>
            <a:ext cx="8424936" cy="4896544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У</a:t>
            </a:r>
            <a:r>
              <a:rPr lang="ru-RU" dirty="0"/>
              <a:t> </a:t>
            </a:r>
            <a:r>
              <a:rPr lang="ru-RU" dirty="0" err="1"/>
              <a:t>інклюзивному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стосовно</a:t>
            </a:r>
            <a:r>
              <a:rPr lang="ru-RU" dirty="0"/>
              <a:t> форм, </a:t>
            </a:r>
            <a:r>
              <a:rPr lang="ru-RU" dirty="0" err="1"/>
              <a:t>методів</a:t>
            </a:r>
            <a:r>
              <a:rPr lang="ru-RU" dirty="0"/>
              <a:t>, </a:t>
            </a:r>
            <a:r>
              <a:rPr lang="ru-RU" dirty="0" err="1"/>
              <a:t>засобів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дитиною</a:t>
            </a:r>
            <a:r>
              <a:rPr lang="ru-RU" dirty="0"/>
              <a:t> </a:t>
            </a:r>
            <a:r>
              <a:rPr lang="ru-RU" dirty="0" err="1"/>
              <a:t>ухвалюється</a:t>
            </a:r>
            <a:r>
              <a:rPr lang="ru-RU" dirty="0"/>
              <a:t> </a:t>
            </a:r>
            <a:r>
              <a:rPr lang="ru-RU" dirty="0" err="1"/>
              <a:t>колективно</a:t>
            </a:r>
            <a:r>
              <a:rPr lang="ru-RU" dirty="0"/>
              <a:t>; </a:t>
            </a:r>
            <a:r>
              <a:rPr lang="ru-RU" b="1" dirty="0"/>
              <a:t>члени </a:t>
            </a:r>
            <a:r>
              <a:rPr lang="ru-RU" b="1" dirty="0" err="1"/>
              <a:t>команди</a:t>
            </a:r>
            <a:r>
              <a:rPr lang="ru-RU" b="1" dirty="0"/>
              <a:t> </a:t>
            </a:r>
            <a:r>
              <a:rPr lang="ru-RU" b="1" dirty="0" err="1"/>
              <a:t>несуть</a:t>
            </a:r>
            <a:r>
              <a:rPr lang="ru-RU" b="1" dirty="0"/>
              <a:t> </a:t>
            </a:r>
            <a:r>
              <a:rPr lang="ru-RU" b="1" dirty="0" err="1"/>
              <a:t>колективну</a:t>
            </a:r>
            <a:r>
              <a:rPr lang="ru-RU" b="1" dirty="0"/>
              <a:t> </a:t>
            </a:r>
            <a:r>
              <a:rPr lang="ru-RU" b="1" dirty="0" err="1"/>
              <a:t>відповідальність</a:t>
            </a:r>
            <a:r>
              <a:rPr lang="ru-RU" b="1" dirty="0"/>
              <a:t> за результат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пам'ятати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батьки </a:t>
            </a:r>
            <a:r>
              <a:rPr lang="uk-UA" dirty="0"/>
              <a:t>–</a:t>
            </a:r>
            <a:r>
              <a:rPr lang="ru-RU" dirty="0"/>
              <a:t> </a:t>
            </a:r>
            <a:r>
              <a:rPr lang="ru-RU" dirty="0" err="1"/>
              <a:t>рівноправні</a:t>
            </a:r>
            <a:r>
              <a:rPr lang="ru-RU" dirty="0"/>
              <a:t> членами </a:t>
            </a:r>
            <a:r>
              <a:rPr lang="ru-RU" dirty="0" err="1"/>
              <a:t>команди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всі</a:t>
            </a:r>
            <a:r>
              <a:rPr lang="ru-RU" dirty="0"/>
              <a:t> члени </a:t>
            </a:r>
            <a:r>
              <a:rPr lang="ru-RU" dirty="0" err="1"/>
              <a:t>команди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рівний</a:t>
            </a:r>
            <a:r>
              <a:rPr lang="ru-RU" dirty="0"/>
              <a:t> статус і </a:t>
            </a:r>
            <a:r>
              <a:rPr lang="ru-RU" dirty="0" err="1"/>
              <a:t>вважаються</a:t>
            </a:r>
            <a:r>
              <a:rPr lang="ru-RU" dirty="0"/>
              <a:t> </a:t>
            </a:r>
            <a:r>
              <a:rPr lang="ru-RU" dirty="0" err="1"/>
              <a:t>однаково</a:t>
            </a:r>
            <a:r>
              <a:rPr lang="ru-RU" dirty="0"/>
              <a:t> </a:t>
            </a:r>
            <a:r>
              <a:rPr lang="ru-RU" dirty="0" err="1"/>
              <a:t>важливими</a:t>
            </a:r>
            <a:r>
              <a:rPr lang="ru-RU" dirty="0"/>
              <a:t>;</a:t>
            </a:r>
          </a:p>
          <a:p>
            <a:pPr lvl="0"/>
            <a:r>
              <a:rPr lang="ru-RU" dirty="0" err="1"/>
              <a:t>знання</a:t>
            </a:r>
            <a:r>
              <a:rPr lang="ru-RU" dirty="0"/>
              <a:t> та </a:t>
            </a:r>
            <a:r>
              <a:rPr lang="ru-RU" dirty="0" err="1"/>
              <a:t>вміння</a:t>
            </a:r>
            <a:r>
              <a:rPr lang="ru-RU" dirty="0"/>
              <a:t> </a:t>
            </a:r>
            <a:r>
              <a:rPr lang="ru-RU" dirty="0" err="1"/>
              <a:t>представників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дисциплін</a:t>
            </a:r>
            <a:r>
              <a:rPr lang="ru-RU" dirty="0"/>
              <a:t> </a:t>
            </a:r>
            <a:r>
              <a:rPr lang="ru-RU" dirty="0" err="1"/>
              <a:t>інтегруються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розробки</a:t>
            </a:r>
            <a:r>
              <a:rPr lang="ru-RU" dirty="0"/>
              <a:t> та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плану </a:t>
            </a:r>
            <a:r>
              <a:rPr lang="ru-RU" dirty="0" err="1"/>
              <a:t>роботи</a:t>
            </a:r>
            <a:r>
              <a:rPr lang="ru-RU" dirty="0"/>
              <a:t> з </a:t>
            </a:r>
            <a:r>
              <a:rPr lang="ru-RU" dirty="0" err="1"/>
              <a:t>дитиною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51691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effectLst/>
              </a:rPr>
              <a:t>Реалізація </a:t>
            </a:r>
            <a:r>
              <a:rPr lang="uk-UA" b="1" dirty="0" err="1">
                <a:effectLst/>
              </a:rPr>
              <a:t>курикулуму</a:t>
            </a:r>
            <a:r>
              <a:rPr lang="uk-UA" b="1" dirty="0">
                <a:effectLst/>
              </a:rPr>
              <a:t> в навчальному процесі.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844824"/>
            <a:ext cx="8424936" cy="4896544"/>
          </a:xfrm>
        </p:spPr>
        <p:txBody>
          <a:bodyPr>
            <a:normAutofit/>
          </a:bodyPr>
          <a:lstStyle/>
          <a:p>
            <a:r>
              <a:rPr lang="ru-RU" dirty="0"/>
              <a:t>Робота в </a:t>
            </a:r>
            <a:r>
              <a:rPr lang="ru-RU" dirty="0" err="1"/>
              <a:t>інклюзивних</a:t>
            </a:r>
            <a:r>
              <a:rPr lang="ru-RU" dirty="0"/>
              <a:t> заклад</a:t>
            </a:r>
            <a:r>
              <a:rPr lang="uk-UA" dirty="0"/>
              <a:t>ах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освітих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цілеспрямованій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у таких </a:t>
            </a:r>
            <a:r>
              <a:rPr lang="ru-RU" dirty="0" err="1"/>
              <a:t>напрямках</a:t>
            </a:r>
            <a:r>
              <a:rPr lang="ru-RU" dirty="0"/>
              <a:t>:</a:t>
            </a:r>
          </a:p>
          <a:p>
            <a:r>
              <a:rPr lang="uk-UA" dirty="0"/>
              <a:t>	– </a:t>
            </a:r>
            <a:r>
              <a:rPr lang="ru-RU" dirty="0" err="1"/>
              <a:t>соматична</a:t>
            </a:r>
            <a:r>
              <a:rPr lang="ru-RU" dirty="0"/>
              <a:t> комплексна робота;</a:t>
            </a:r>
          </a:p>
          <a:p>
            <a:r>
              <a:rPr lang="uk-UA" dirty="0"/>
              <a:t>	– </a:t>
            </a:r>
            <a:r>
              <a:rPr lang="ru-RU" dirty="0" err="1"/>
              <a:t>неврологічна</a:t>
            </a:r>
            <a:r>
              <a:rPr lang="ru-RU" dirty="0"/>
              <a:t> комплексна робота;</a:t>
            </a:r>
          </a:p>
          <a:p>
            <a:r>
              <a:rPr lang="uk-UA" dirty="0"/>
              <a:t>	– </a:t>
            </a:r>
            <a:r>
              <a:rPr lang="ru-RU" dirty="0" err="1"/>
              <a:t>психологічна</a:t>
            </a:r>
            <a:r>
              <a:rPr lang="ru-RU" dirty="0"/>
              <a:t> комплексна робота;</a:t>
            </a:r>
          </a:p>
          <a:p>
            <a:r>
              <a:rPr lang="uk-UA" dirty="0"/>
              <a:t>	– </a:t>
            </a:r>
            <a:r>
              <a:rPr lang="ru-RU" dirty="0" err="1"/>
              <a:t>логопедична</a:t>
            </a:r>
            <a:r>
              <a:rPr lang="ru-RU" dirty="0"/>
              <a:t> комплексна робота;</a:t>
            </a:r>
          </a:p>
          <a:p>
            <a:r>
              <a:rPr lang="uk-UA" dirty="0"/>
              <a:t>	– </a:t>
            </a:r>
            <a:r>
              <a:rPr lang="ru-RU" dirty="0" err="1"/>
              <a:t>педагогічна</a:t>
            </a:r>
            <a:r>
              <a:rPr lang="ru-RU" dirty="0"/>
              <a:t> </a:t>
            </a:r>
            <a:r>
              <a:rPr lang="ru-RU" dirty="0" smtClean="0"/>
              <a:t>комплексна </a:t>
            </a:r>
            <a:r>
              <a:rPr lang="ru-RU" dirty="0"/>
              <a:t>робота;</a:t>
            </a:r>
          </a:p>
          <a:p>
            <a:r>
              <a:rPr lang="uk-UA" dirty="0"/>
              <a:t>	– </a:t>
            </a:r>
            <a:r>
              <a:rPr lang="ru-RU" dirty="0" err="1"/>
              <a:t>нейрофізіологічна</a:t>
            </a:r>
            <a:r>
              <a:rPr lang="ru-RU" dirty="0"/>
              <a:t> комплексна робота;</a:t>
            </a:r>
          </a:p>
          <a:p>
            <a:r>
              <a:rPr lang="uk-UA" dirty="0"/>
              <a:t>	– </a:t>
            </a:r>
            <a:r>
              <a:rPr lang="ru-RU" dirty="0" err="1"/>
              <a:t>організована</a:t>
            </a:r>
            <a:r>
              <a:rPr lang="ru-RU" dirty="0"/>
              <a:t> </a:t>
            </a:r>
            <a:r>
              <a:rPr lang="ru-RU" dirty="0" err="1"/>
              <a:t>батьківська</a:t>
            </a:r>
            <a:r>
              <a:rPr lang="ru-RU" dirty="0"/>
              <a:t> комплексна робота.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836712"/>
            <a:ext cx="1081322" cy="80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3055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Профес</a:t>
            </a:r>
            <a:r>
              <a:rPr lang="en-US" dirty="0" err="1" smtClean="0"/>
              <a:t>i</a:t>
            </a:r>
            <a:r>
              <a:rPr lang="ru-RU" dirty="0" err="1" smtClean="0"/>
              <a:t>йн</a:t>
            </a:r>
            <a:r>
              <a:rPr lang="en-US" dirty="0" err="1" smtClean="0"/>
              <a:t>i</a:t>
            </a:r>
            <a:r>
              <a:rPr lang="ru-RU" dirty="0" smtClean="0"/>
              <a:t> </a:t>
            </a:r>
            <a:r>
              <a:rPr lang="ru-RU" dirty="0" err="1" smtClean="0"/>
              <a:t>вм</a:t>
            </a:r>
            <a:r>
              <a:rPr lang="en-US" dirty="0" err="1" smtClean="0"/>
              <a:t>i</a:t>
            </a:r>
            <a:r>
              <a:rPr lang="ru-RU" dirty="0" err="1" smtClean="0"/>
              <a:t>ння</a:t>
            </a:r>
            <a:r>
              <a:rPr lang="ru-RU" dirty="0" smtClean="0"/>
              <a:t> </a:t>
            </a:r>
            <a:r>
              <a:rPr lang="en-US" dirty="0" err="1" smtClean="0"/>
              <a:t>i</a:t>
            </a:r>
            <a:r>
              <a:rPr lang="ru-RU" dirty="0" err="1" smtClean="0"/>
              <a:t>нклюзивних</a:t>
            </a:r>
            <a:r>
              <a:rPr lang="ru-RU" dirty="0" smtClean="0"/>
              <a:t> </a:t>
            </a:r>
            <a:r>
              <a:rPr lang="ru-RU" dirty="0" err="1" smtClean="0"/>
              <a:t>шк</a:t>
            </a:r>
            <a:r>
              <a:rPr lang="en-US" dirty="0" err="1" smtClean="0"/>
              <a:t>i</a:t>
            </a:r>
            <a:r>
              <a:rPr lang="ru-RU" dirty="0" smtClean="0"/>
              <a:t>л </a:t>
            </a:r>
            <a:r>
              <a:rPr lang="ru-RU" dirty="0" err="1" smtClean="0"/>
              <a:t>передбачають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1556792"/>
            <a:ext cx="393192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Належне</a:t>
            </a:r>
            <a:r>
              <a:rPr lang="ru-RU" dirty="0" smtClean="0"/>
              <a:t> </a:t>
            </a:r>
            <a:r>
              <a:rPr lang="ru-RU" dirty="0" err="1" smtClean="0"/>
              <a:t>оц</a:t>
            </a:r>
            <a:r>
              <a:rPr lang="en-US" dirty="0" err="1" smtClean="0"/>
              <a:t>i</a:t>
            </a:r>
            <a:r>
              <a:rPr lang="ru-RU" dirty="0" err="1" smtClean="0"/>
              <a:t>нювання</a:t>
            </a:r>
            <a:r>
              <a:rPr lang="ru-RU" dirty="0" smtClean="0"/>
              <a:t> </a:t>
            </a:r>
            <a:r>
              <a:rPr lang="ru-RU" dirty="0" err="1" smtClean="0"/>
              <a:t>особливих</a:t>
            </a:r>
            <a:r>
              <a:rPr lang="ru-RU" dirty="0" smtClean="0"/>
              <a:t> потреб </a:t>
            </a:r>
            <a:r>
              <a:rPr lang="en-US" dirty="0" err="1" smtClean="0"/>
              <a:t>i</a:t>
            </a:r>
            <a:r>
              <a:rPr lang="ru-RU" dirty="0"/>
              <a:t> </a:t>
            </a:r>
            <a:r>
              <a:rPr lang="ru-RU" dirty="0" err="1" smtClean="0"/>
              <a:t>можливостей</a:t>
            </a:r>
            <a:r>
              <a:rPr lang="ru-RU" dirty="0" smtClean="0"/>
              <a:t> д</a:t>
            </a:r>
            <a:r>
              <a:rPr lang="en-US" dirty="0" err="1" smtClean="0"/>
              <a:t>i</a:t>
            </a:r>
            <a:r>
              <a:rPr lang="ru-RU" dirty="0" err="1" smtClean="0"/>
              <a:t>тей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err="1" smtClean="0"/>
              <a:t>Адаптац</a:t>
            </a:r>
            <a:r>
              <a:rPr lang="en-US" dirty="0" err="1" smtClean="0"/>
              <a:t>i</a:t>
            </a:r>
            <a:r>
              <a:rPr lang="ru-RU" dirty="0" err="1" smtClean="0"/>
              <a:t>йну</a:t>
            </a:r>
            <a:r>
              <a:rPr lang="ru-RU" dirty="0" smtClean="0"/>
              <a:t> та </a:t>
            </a:r>
            <a:r>
              <a:rPr lang="ru-RU" dirty="0" err="1" smtClean="0"/>
              <a:t>модиф</a:t>
            </a:r>
            <a:r>
              <a:rPr lang="en-US" dirty="0" err="1" smtClean="0"/>
              <a:t>i</a:t>
            </a:r>
            <a:r>
              <a:rPr lang="ru-RU" dirty="0" err="1" smtClean="0"/>
              <a:t>кац</a:t>
            </a:r>
            <a:r>
              <a:rPr lang="en-US" dirty="0" err="1" smtClean="0"/>
              <a:t>i</a:t>
            </a:r>
            <a:r>
              <a:rPr lang="ru-RU" dirty="0" err="1" smtClean="0"/>
              <a:t>йну</a:t>
            </a:r>
            <a:r>
              <a:rPr lang="ru-RU" dirty="0" smtClean="0"/>
              <a:t> </a:t>
            </a:r>
            <a:r>
              <a:rPr lang="ru-RU" dirty="0" err="1" smtClean="0"/>
              <a:t>зм</a:t>
            </a:r>
            <a:r>
              <a:rPr lang="en-US" dirty="0" err="1" smtClean="0"/>
              <a:t>i</a:t>
            </a:r>
            <a:r>
              <a:rPr lang="ru-RU" dirty="0" smtClean="0"/>
              <a:t>ну </a:t>
            </a:r>
            <a:r>
              <a:rPr lang="ru-RU" dirty="0" err="1" smtClean="0"/>
              <a:t>навчальних</a:t>
            </a:r>
            <a:r>
              <a:rPr lang="ru-RU" dirty="0" smtClean="0"/>
              <a:t> </a:t>
            </a:r>
            <a:r>
              <a:rPr lang="ru-RU" dirty="0" smtClean="0"/>
              <a:t>план</a:t>
            </a:r>
            <a:r>
              <a:rPr lang="en-US" dirty="0" err="1" smtClean="0"/>
              <a:t>i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програм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допом</a:t>
            </a:r>
            <a:r>
              <a:rPr lang="en-US" dirty="0" err="1" smtClean="0"/>
              <a:t>i</a:t>
            </a:r>
            <a:r>
              <a:rPr lang="ru-RU" dirty="0" err="1" smtClean="0"/>
              <a:t>жних</a:t>
            </a:r>
            <a:r>
              <a:rPr lang="ru-RU" dirty="0" smtClean="0"/>
              <a:t> </a:t>
            </a:r>
            <a:r>
              <a:rPr lang="ru-RU" dirty="0" err="1" smtClean="0"/>
              <a:t>навчальних</a:t>
            </a:r>
            <a:r>
              <a:rPr lang="ru-RU" dirty="0" smtClean="0"/>
              <a:t> технолог</a:t>
            </a:r>
            <a:r>
              <a:rPr lang="en-US" dirty="0" err="1" smtClean="0"/>
              <a:t>i</a:t>
            </a:r>
            <a:r>
              <a:rPr lang="ru-RU" dirty="0" smtClean="0"/>
              <a:t>й, </a:t>
            </a:r>
            <a:r>
              <a:rPr lang="ru-RU" dirty="0" err="1" smtClean="0"/>
              <a:t>зокрема</a:t>
            </a:r>
            <a:r>
              <a:rPr lang="ru-RU" dirty="0" smtClean="0"/>
              <a:t> </a:t>
            </a:r>
            <a:r>
              <a:rPr lang="ru-RU" dirty="0" err="1" smtClean="0"/>
              <a:t>диференц</a:t>
            </a:r>
            <a:r>
              <a:rPr lang="en-US" dirty="0" err="1" smtClean="0"/>
              <a:t>i</a:t>
            </a:r>
            <a:r>
              <a:rPr lang="ru-RU" dirty="0" err="1" smtClean="0"/>
              <a:t>йованих</a:t>
            </a:r>
            <a:r>
              <a:rPr lang="ru-RU" dirty="0" smtClean="0"/>
              <a:t>  методик </a:t>
            </a:r>
            <a:r>
              <a:rPr lang="ru-RU" dirty="0" err="1" smtClean="0"/>
              <a:t>навчання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628800"/>
            <a:ext cx="3931920" cy="438912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Планування</a:t>
            </a:r>
            <a:r>
              <a:rPr lang="ru-RU" dirty="0" smtClean="0"/>
              <a:t> та реал</a:t>
            </a:r>
            <a:r>
              <a:rPr lang="en-US" dirty="0" err="1" smtClean="0"/>
              <a:t>i</a:t>
            </a:r>
            <a:r>
              <a:rPr lang="ru-RU" dirty="0" err="1" smtClean="0"/>
              <a:t>зац</a:t>
            </a:r>
            <a:r>
              <a:rPr lang="en-US" dirty="0" err="1" smtClean="0"/>
              <a:t>i</a:t>
            </a:r>
            <a:r>
              <a:rPr lang="ru-RU" dirty="0" smtClean="0"/>
              <a:t>я </a:t>
            </a:r>
            <a:r>
              <a:rPr lang="ru-RU" dirty="0" err="1" smtClean="0"/>
              <a:t>сп</a:t>
            </a:r>
            <a:r>
              <a:rPr lang="en-US" dirty="0" err="1" smtClean="0"/>
              <a:t>i</a:t>
            </a:r>
            <a:r>
              <a:rPr lang="ru-RU" dirty="0" err="1" smtClean="0"/>
              <a:t>льно</a:t>
            </a:r>
            <a:r>
              <a:rPr lang="en-US" dirty="0" err="1" smtClean="0"/>
              <a:t>i</a:t>
            </a:r>
            <a:r>
              <a:rPr lang="ru-RU" dirty="0" smtClean="0"/>
              <a:t> д</a:t>
            </a:r>
            <a:r>
              <a:rPr lang="en-US" dirty="0" err="1" smtClean="0"/>
              <a:t>i</a:t>
            </a:r>
            <a:r>
              <a:rPr lang="ru-RU" dirty="0" err="1" smtClean="0"/>
              <a:t>яльност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smtClean="0"/>
              <a:t>р</a:t>
            </a:r>
            <a:r>
              <a:rPr lang="en-US" dirty="0" err="1" smtClean="0"/>
              <a:t>i</a:t>
            </a:r>
            <a:r>
              <a:rPr lang="ru-RU" dirty="0" err="1" smtClean="0"/>
              <a:t>знопрофельних</a:t>
            </a:r>
            <a:r>
              <a:rPr lang="ru-RU" dirty="0" smtClean="0"/>
              <a:t> </a:t>
            </a:r>
            <a:r>
              <a:rPr lang="ru-RU" dirty="0" err="1" smtClean="0"/>
              <a:t>фах</a:t>
            </a:r>
            <a:r>
              <a:rPr lang="en-US" dirty="0" err="1" smtClean="0"/>
              <a:t>i</a:t>
            </a:r>
            <a:r>
              <a:rPr lang="ru-RU" dirty="0" err="1" smtClean="0"/>
              <a:t>вц</a:t>
            </a:r>
            <a:r>
              <a:rPr lang="en-US" dirty="0" err="1" smtClean="0"/>
              <a:t>i</a:t>
            </a:r>
            <a:r>
              <a:rPr lang="ru-RU" dirty="0" smtClean="0"/>
              <a:t>в </a:t>
            </a:r>
            <a:r>
              <a:rPr lang="en-US" dirty="0" err="1" smtClean="0"/>
              <a:t>i</a:t>
            </a:r>
            <a:r>
              <a:rPr lang="ru-RU" dirty="0" smtClean="0"/>
              <a:t> </a:t>
            </a:r>
            <a:r>
              <a:rPr lang="ru-RU" dirty="0" err="1" smtClean="0"/>
              <a:t>батьк</a:t>
            </a:r>
            <a:r>
              <a:rPr lang="en-US" dirty="0" err="1" smtClean="0"/>
              <a:t>i</a:t>
            </a:r>
            <a:r>
              <a:rPr lang="ru-RU" dirty="0" smtClean="0"/>
              <a:t>в д</a:t>
            </a:r>
            <a:r>
              <a:rPr lang="en-US" dirty="0" err="1" smtClean="0"/>
              <a:t>i</a:t>
            </a:r>
            <a:r>
              <a:rPr lang="ru-RU" dirty="0" err="1" smtClean="0"/>
              <a:t>тей</a:t>
            </a:r>
            <a:r>
              <a:rPr lang="ru-RU" dirty="0" smtClean="0"/>
              <a:t> з </a:t>
            </a:r>
            <a:r>
              <a:rPr lang="ru-RU" dirty="0" err="1" smtClean="0"/>
              <a:t>обмеженими</a:t>
            </a:r>
            <a:r>
              <a:rPr lang="ru-RU" dirty="0" smtClean="0"/>
              <a:t> </a:t>
            </a:r>
            <a:r>
              <a:rPr lang="ru-RU" dirty="0" err="1" smtClean="0"/>
              <a:t>можливостями</a:t>
            </a:r>
            <a:r>
              <a:rPr lang="ru-RU" dirty="0" smtClean="0"/>
              <a:t> 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en-US" dirty="0" err="1" smtClean="0"/>
              <a:t>i</a:t>
            </a:r>
            <a:r>
              <a:rPr lang="ru-RU" dirty="0" err="1" smtClean="0"/>
              <a:t>ндексу</a:t>
            </a:r>
            <a:r>
              <a:rPr lang="ru-RU" dirty="0" smtClean="0"/>
              <a:t> </a:t>
            </a:r>
            <a:r>
              <a:rPr lang="en-US" dirty="0" err="1" smtClean="0"/>
              <a:t>i</a:t>
            </a:r>
            <a:r>
              <a:rPr lang="ru-RU" dirty="0" err="1" smtClean="0"/>
              <a:t>нклюз</a:t>
            </a:r>
            <a:r>
              <a:rPr lang="en-US" dirty="0" err="1" smtClean="0"/>
              <a:t>i</a:t>
            </a:r>
            <a:r>
              <a:rPr lang="uk-UA" dirty="0" smtClean="0"/>
              <a:t>ї.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7589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47738"/>
            <a:ext cx="7107389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684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4" y="1052736"/>
            <a:ext cx="81429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387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1436437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SHHo-tam-u-susidiv.-Dosvid-inklyuzyvnoi-osvity-v-Polsh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144" y="1657884"/>
            <a:ext cx="7357929" cy="42728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0053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143</TotalTime>
  <Words>594</Words>
  <Application>Microsoft Office PowerPoint</Application>
  <PresentationFormat>Экран (4:3)</PresentationFormat>
  <Paragraphs>63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Курикулум навчального та корекцiйно-розвивального процесiв</vt:lpstr>
      <vt:lpstr>Презентация PowerPoint</vt:lpstr>
      <vt:lpstr>Курикулум</vt:lpstr>
      <vt:lpstr>Презентация PowerPoint</vt:lpstr>
      <vt:lpstr>Навчальний план</vt:lpstr>
      <vt:lpstr>Навчальний план</vt:lpstr>
      <vt:lpstr>Підручник</vt:lpstr>
      <vt:lpstr>Презентация PowerPoint</vt:lpstr>
      <vt:lpstr>Презентация PowerPoint</vt:lpstr>
      <vt:lpstr>Портфолiо</vt:lpstr>
      <vt:lpstr>«Сase study»</vt:lpstr>
      <vt:lpstr>Реалізація курикулуму в навчальному процесі.</vt:lpstr>
      <vt:lpstr>Реалізація курикулуму в навчальному процесі.</vt:lpstr>
      <vt:lpstr>Реалізація курикулуму в навчальному процесі.</vt:lpstr>
      <vt:lpstr>Професiйнi вмiння iнклюзивних шкiл передбачають</vt:lpstr>
      <vt:lpstr>Презентация PowerPoint</vt:lpstr>
      <vt:lpstr>Презентация PowerPoint</vt:lpstr>
      <vt:lpstr>Дякую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Курикулум навчального та корекцiйно-розвивального процеiв</dc:title>
  <dc:creator>admin</dc:creator>
  <cp:lastModifiedBy>suvor</cp:lastModifiedBy>
  <cp:revision>14</cp:revision>
  <dcterms:created xsi:type="dcterms:W3CDTF">2017-03-22T14:24:53Z</dcterms:created>
  <dcterms:modified xsi:type="dcterms:W3CDTF">2023-11-20T10:00:26Z</dcterms:modified>
</cp:coreProperties>
</file>