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73" r:id="rId7"/>
    <p:sldId id="260" r:id="rId8"/>
    <p:sldId id="261" r:id="rId9"/>
    <p:sldId id="263" r:id="rId10"/>
    <p:sldId id="264" r:id="rId11"/>
    <p:sldId id="265" r:id="rId12"/>
    <p:sldId id="271" r:id="rId13"/>
    <p:sldId id="272" r:id="rId14"/>
    <p:sldId id="267" r:id="rId15"/>
  </p:sldIdLst>
  <p:sldSz cx="12192000" cy="6858000"/>
  <p:notesSz cx="6858000" cy="9144000"/>
  <p:embeddedFontLst>
    <p:embeddedFont>
      <p:font typeface="Cinzel"/>
      <p:bold r:id="rId16"/>
    </p:embeddedFont>
    <p:embeddedFont>
      <p:font typeface="Inter"/>
      <p:bold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2466975"/>
            <a:ext cx="6096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411140" y="2114550"/>
            <a:ext cx="53697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CBD5E1"/>
                </a:solidFill>
                <a:latin typeface="Inter"/>
              </a:rPr>
              <a:t>УКРАЇНСЬКА ДЕРЖАВА XVII СТОЛІТТЯ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77390" y="2809875"/>
            <a:ext cx="12346781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sz="4500" b="1" i="0" u="none" dirty="0" err="1">
                <a:solidFill>
                  <a:srgbClr val="FFFFFF"/>
                </a:solidFill>
                <a:latin typeface="Cinzel"/>
              </a:rPr>
              <a:t>Національно-визвольна</a:t>
            </a:r>
            <a:r>
              <a:rPr sz="4500" b="1" i="0" u="none" dirty="0">
                <a:solidFill>
                  <a:srgbClr val="FFFFFF"/>
                </a:solidFill>
                <a:latin typeface="Cinzel"/>
              </a:rPr>
              <a:t> </a:t>
            </a:r>
            <a:r>
              <a:rPr sz="4500" b="1" i="0" u="none" dirty="0" err="1">
                <a:solidFill>
                  <a:srgbClr val="FFFFFF"/>
                </a:solidFill>
                <a:latin typeface="Cinzel"/>
              </a:rPr>
              <a:t>війна</a:t>
            </a:r>
            <a:r>
              <a:rPr sz="4500" b="1" i="0" u="none" dirty="0">
                <a:solidFill>
                  <a:srgbClr val="FFFFFF"/>
                </a:solidFill>
                <a:latin typeface="Cinzel"/>
              </a:rPr>
              <a:t> </a:t>
            </a:r>
            <a:endParaRPr lang="uk-UA" sz="4500" b="1" i="0" u="none" dirty="0">
              <a:solidFill>
                <a:srgbClr val="FFFFFF"/>
              </a:solidFill>
              <a:latin typeface="Cinzel"/>
            </a:endParaRPr>
          </a:p>
          <a:p>
            <a:pPr algn="ctr">
              <a:lnSpc>
                <a:spcPts val="5625"/>
              </a:lnSpc>
            </a:pPr>
            <a:r>
              <a:rPr sz="4500" b="1" i="0" u="none" dirty="0" err="1">
                <a:solidFill>
                  <a:srgbClr val="FFFFFF"/>
                </a:solidFill>
                <a:latin typeface="Cinzel"/>
              </a:rPr>
              <a:t>та</a:t>
            </a:r>
            <a:r>
              <a:rPr sz="4500" b="1" i="0" u="none" dirty="0">
                <a:solidFill>
                  <a:srgbClr val="FFFFFF"/>
                </a:solidFill>
                <a:latin typeface="Cinzel"/>
              </a:rPr>
              <a:t> </a:t>
            </a:r>
            <a:r>
              <a:rPr sz="4500" b="1" i="0" u="none" dirty="0" err="1">
                <a:solidFill>
                  <a:srgbClr val="FFFFFF"/>
                </a:solidFill>
                <a:latin typeface="Cinzel"/>
              </a:rPr>
              <a:t>козацька</a:t>
            </a:r>
            <a:r>
              <a:rPr sz="4500" b="1" i="0" u="none" dirty="0">
                <a:solidFill>
                  <a:srgbClr val="FFFFFF"/>
                </a:solidFill>
                <a:latin typeface="Cinzel"/>
              </a:rPr>
              <a:t> </a:t>
            </a:r>
            <a:r>
              <a:rPr sz="4500" b="1" i="0" u="none" dirty="0" err="1">
                <a:solidFill>
                  <a:srgbClr val="FFFFFF"/>
                </a:solidFill>
                <a:latin typeface="Cinzel"/>
              </a:rPr>
              <a:t>держава</a:t>
            </a:r>
            <a:r>
              <a:rPr sz="4500" b="1" i="0" u="none" dirty="0">
                <a:solidFill>
                  <a:srgbClr val="FFFFFF"/>
                </a:solidFill>
                <a:latin typeface="Cinzel"/>
              </a:rPr>
              <a:t> </a:t>
            </a:r>
            <a:r>
              <a:rPr sz="4500" b="1" i="0" u="none" dirty="0" err="1">
                <a:solidFill>
                  <a:srgbClr val="FFFFFF"/>
                </a:solidFill>
                <a:latin typeface="Cinzel"/>
              </a:rPr>
              <a:t>Гетьманщина</a:t>
            </a:r>
            <a:endParaRPr sz="4500" b="1" i="0" u="none" dirty="0">
              <a:solidFill>
                <a:srgbClr val="FFFFFF"/>
              </a:solidFill>
              <a:latin typeface="Cinze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44328" y="4467225"/>
            <a:ext cx="7703343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94A3B8"/>
                </a:solidFill>
                <a:latin typeface="Inter"/>
              </a:rPr>
              <a:t>1648–1657 рр. • Становлення української державності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022401"/>
            <a:ext cx="3378249" cy="1946671"/>
          </a:xfrm>
          <a:prstGeom prst="roundRect">
            <a:avLst>
              <a:gd name="adj" fmla="val 587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06949" y="3022401"/>
            <a:ext cx="3378249" cy="1946671"/>
          </a:xfrm>
          <a:prstGeom prst="roundRect">
            <a:avLst>
              <a:gd name="adj" fmla="val 587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3155751"/>
            <a:ext cx="3378249" cy="1679971"/>
          </a:xfrm>
          <a:prstGeom prst="roundRect">
            <a:avLst>
              <a:gd name="adj" fmla="val 680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3022401"/>
            <a:ext cx="38100" cy="1946671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406949" y="3022401"/>
            <a:ext cx="38100" cy="194667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51899" y="3155751"/>
            <a:ext cx="38100" cy="1679971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3327201"/>
            <a:ext cx="2286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49" y="3327201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609600"/>
            <a:ext cx="11430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ПЕРЕДУМОВИ КОНФЛІКТУ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800100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Cinzel"/>
              </a:rPr>
              <a:t>Причини Визвольної війни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822501"/>
            <a:ext cx="358384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Релігійний гніт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4184451"/>
            <a:ext cx="2825799" cy="73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Обмеження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прав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православних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та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експансія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католицизму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9849" y="3822501"/>
            <a:ext cx="358384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Економічний визиск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49849" y="4184451"/>
            <a:ext cx="2825799" cy="73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Посилення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закріпачення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селян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та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фільваркової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системи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99" y="3689151"/>
            <a:ext cx="358384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Обмеження козацтва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99" y="4051101"/>
            <a:ext cx="2825799" cy="73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Скорочення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реєстру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та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спроби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ліквідації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козацьких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прав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35677" y="3957536"/>
            <a:ext cx="5486400" cy="1114425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38625"/>
            <a:ext cx="190500" cy="171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1752600"/>
            <a:ext cx="6858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ТВОРЕЦЬ ДЕРЖАВИ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057400"/>
            <a:ext cx="720090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150" b="1" i="0" u="none" dirty="0" err="1">
                <a:solidFill>
                  <a:srgbClr val="0F172A"/>
                </a:solidFill>
                <a:latin typeface="Cinzel"/>
              </a:rPr>
              <a:t>Богдан</a:t>
            </a:r>
            <a:r>
              <a:rPr sz="3150" b="1" i="0" u="none" dirty="0">
                <a:solidFill>
                  <a:srgbClr val="0F172A"/>
                </a:solidFill>
                <a:latin typeface="Cinzel"/>
              </a:rPr>
              <a:t> </a:t>
            </a:r>
            <a:r>
              <a:rPr sz="3150" b="1" i="0" u="none" dirty="0" err="1">
                <a:solidFill>
                  <a:srgbClr val="0F172A"/>
                </a:solidFill>
                <a:latin typeface="Cinzel"/>
              </a:rPr>
              <a:t>Хмельницький</a:t>
            </a:r>
            <a:endParaRPr sz="3150" b="1" i="0" u="none" dirty="0">
              <a:solidFill>
                <a:srgbClr val="0F172A"/>
              </a:solidFill>
              <a:latin typeface="Cinze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828925"/>
            <a:ext cx="5581650" cy="11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Видатний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гетьман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дипломат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воєначальник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який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об'єднав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українські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землі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створив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інститути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козацької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держави</a:t>
            </a:r>
            <a:r>
              <a:rPr sz="24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219575"/>
            <a:ext cx="1984582" cy="276999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Inter"/>
              </a:rPr>
              <a:t>Політичний</a:t>
            </a:r>
            <a:r>
              <a:rPr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Inter"/>
              </a:rPr>
              <a:t>геній</a:t>
            </a:r>
            <a:endParaRPr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495800"/>
            <a:ext cx="5353050" cy="8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250"/>
              </a:lnSpc>
            </a:pP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Перетворив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становий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виступ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на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загальнонаціональну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визвольну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революцію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Times New Roman"/>
              </a:defRPr>
            </a:pPr>
            <a:r>
              <a:rPr dirty="0"/>
              <a:t>КЛЮЧОВІ БИТВИ ТРІУМФАЛЬНИЙ ПОЧАТОК (1648 р.)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2011680" cy="54864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328416" cy="475488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defRPr sz="2200" b="1">
                <a:solidFill>
                  <a:srgbClr val="34D399"/>
                </a:solidFill>
                <a:latin typeface="Times New Roman"/>
              </a:defRPr>
            </a:pPr>
            <a:r>
              <a:rPr dirty="0" err="1"/>
              <a:t>Битва</a:t>
            </a:r>
            <a:r>
              <a:rPr dirty="0"/>
              <a:t> </a:t>
            </a:r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Жовтими</a:t>
            </a:r>
            <a:r>
              <a:rPr dirty="0"/>
              <a:t> </a:t>
            </a:r>
            <a:r>
              <a:rPr dirty="0" err="1"/>
              <a:t>Водами</a:t>
            </a:r>
            <a:endParaRPr dirty="0"/>
          </a:p>
          <a:p>
            <a:pPr>
              <a:spcAft>
                <a:spcPts val="1200"/>
              </a:spcAft>
              <a:defRPr sz="1600" b="1">
                <a:solidFill>
                  <a:srgbClr val="FFFFFF"/>
                </a:solidFill>
                <a:latin typeface="Times New Roman"/>
              </a:defRPr>
            </a:pPr>
            <a:r>
              <a:rPr dirty="0"/>
              <a:t>29 </a:t>
            </a:r>
            <a:r>
              <a:rPr dirty="0" err="1"/>
              <a:t>квітня</a:t>
            </a:r>
            <a:r>
              <a:rPr dirty="0"/>
              <a:t> </a:t>
            </a:r>
            <a:r>
              <a:rPr lang="en-US" dirty="0"/>
              <a:t>-</a:t>
            </a:r>
            <a:r>
              <a:rPr dirty="0"/>
              <a:t> 16 </a:t>
            </a:r>
            <a:r>
              <a:rPr dirty="0" err="1"/>
              <a:t>травня</a:t>
            </a:r>
            <a:r>
              <a:rPr dirty="0"/>
              <a:t> 1648 р.</a:t>
            </a:r>
          </a:p>
          <a:p>
            <a:pPr>
              <a:defRPr sz="16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Перша</a:t>
            </a:r>
            <a:r>
              <a:rPr dirty="0"/>
              <a:t> </a:t>
            </a:r>
            <a:r>
              <a:rPr dirty="0" err="1"/>
              <a:t>велика</a:t>
            </a:r>
            <a:r>
              <a:rPr dirty="0"/>
              <a:t> </a:t>
            </a:r>
            <a:r>
              <a:rPr dirty="0" err="1"/>
              <a:t>перемога</a:t>
            </a:r>
            <a:r>
              <a:rPr dirty="0"/>
              <a:t> </a:t>
            </a:r>
            <a:r>
              <a:rPr dirty="0" err="1"/>
              <a:t>козаків</a:t>
            </a:r>
            <a:r>
              <a:rPr dirty="0"/>
              <a:t> у </a:t>
            </a:r>
            <a:r>
              <a:rPr dirty="0" err="1"/>
              <a:t>союзі</a:t>
            </a:r>
            <a:r>
              <a:rPr dirty="0"/>
              <a:t> з </a:t>
            </a:r>
            <a:r>
              <a:rPr dirty="0" err="1"/>
              <a:t>кримськими</a:t>
            </a:r>
            <a:r>
              <a:rPr dirty="0"/>
              <a:t> </a:t>
            </a:r>
            <a:r>
              <a:rPr dirty="0" err="1"/>
              <a:t>татарами</a:t>
            </a:r>
            <a:r>
              <a:rPr dirty="0"/>
              <a:t>. </a:t>
            </a:r>
            <a:r>
              <a:rPr dirty="0" err="1"/>
              <a:t>Авангард</a:t>
            </a:r>
            <a:r>
              <a:rPr dirty="0"/>
              <a:t> </a:t>
            </a:r>
            <a:r>
              <a:rPr dirty="0" err="1"/>
              <a:t>польського</a:t>
            </a:r>
            <a:r>
              <a:rPr dirty="0"/>
              <a:t> </a:t>
            </a:r>
            <a:r>
              <a:rPr dirty="0" err="1"/>
              <a:t>войска</a:t>
            </a:r>
            <a:r>
              <a:rPr dirty="0"/>
              <a:t> </a:t>
            </a:r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проводом</a:t>
            </a:r>
            <a:r>
              <a:rPr dirty="0"/>
              <a:t> </a:t>
            </a:r>
            <a:r>
              <a:rPr dirty="0" err="1"/>
              <a:t>Степана</a:t>
            </a:r>
            <a:r>
              <a:rPr dirty="0"/>
              <a:t> </a:t>
            </a:r>
            <a:r>
              <a:rPr dirty="0" err="1"/>
              <a:t>Потоцького</a:t>
            </a:r>
            <a:r>
              <a:rPr dirty="0"/>
              <a:t> </a:t>
            </a:r>
            <a:r>
              <a:rPr dirty="0" err="1"/>
              <a:t>був</a:t>
            </a:r>
            <a:r>
              <a:rPr dirty="0"/>
              <a:t> </a:t>
            </a:r>
            <a:r>
              <a:rPr dirty="0" err="1"/>
              <a:t>повністю</a:t>
            </a:r>
            <a:r>
              <a:rPr dirty="0"/>
              <a:t> </a:t>
            </a:r>
            <a:r>
              <a:rPr dirty="0" err="1"/>
              <a:t>оточений</a:t>
            </a:r>
            <a:r>
              <a:rPr dirty="0"/>
              <a:t> і </a:t>
            </a:r>
            <a:r>
              <a:rPr dirty="0" err="1"/>
              <a:t>розгромлений</a:t>
            </a:r>
            <a:r>
              <a:rPr dirty="0"/>
              <a:t>. </a:t>
            </a:r>
            <a:r>
              <a:rPr dirty="0" err="1"/>
              <a:t>Ця</a:t>
            </a:r>
            <a:r>
              <a:rPr dirty="0"/>
              <a:t> </a:t>
            </a:r>
            <a:r>
              <a:rPr dirty="0" err="1"/>
              <a:t>перемога</a:t>
            </a:r>
            <a:r>
              <a:rPr dirty="0"/>
              <a:t> </a:t>
            </a:r>
            <a:r>
              <a:rPr dirty="0" err="1"/>
              <a:t>заклала</a:t>
            </a:r>
            <a:r>
              <a:rPr dirty="0"/>
              <a:t> </a:t>
            </a:r>
            <a:r>
              <a:rPr dirty="0" err="1"/>
              <a:t>фундамент</a:t>
            </a:r>
            <a:r>
              <a:rPr dirty="0"/>
              <a:t> </a:t>
            </a:r>
            <a:r>
              <a:rPr dirty="0" err="1"/>
              <a:t>загальнонародного</a:t>
            </a:r>
            <a:r>
              <a:rPr dirty="0"/>
              <a:t> </a:t>
            </a:r>
            <a:r>
              <a:rPr dirty="0" err="1"/>
              <a:t>повстання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463040"/>
            <a:ext cx="3328416" cy="475488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defRPr sz="2200" b="1">
                <a:solidFill>
                  <a:srgbClr val="F59E0B"/>
                </a:solidFill>
                <a:latin typeface="Times New Roman"/>
              </a:defRPr>
            </a:pPr>
            <a:r>
              <a:t>Битва під Корсунем</a:t>
            </a:r>
          </a:p>
          <a:p>
            <a:pPr>
              <a:spcAft>
                <a:spcPts val="1200"/>
              </a:spcAft>
              <a:defRPr sz="1600" b="1">
                <a:solidFill>
                  <a:srgbClr val="FFFFFF"/>
                </a:solidFill>
                <a:latin typeface="Times New Roman"/>
              </a:defRPr>
            </a:pPr>
            <a:r>
              <a:t>25–26 травня 1648 р.</a:t>
            </a:r>
          </a:p>
          <a:p>
            <a:pPr>
              <a:defRPr sz="1600">
                <a:solidFill>
                  <a:srgbClr val="E2E8F0"/>
                </a:solidFill>
                <a:latin typeface="Times New Roman"/>
              </a:defRPr>
            </a:pPr>
            <a:r>
              <a:t>Блискуча тактична засідка у Гороховій Діброві під керівництвом Б. Хмельницького та М. Кривоноса. Головні сили польської армії розгромлено за кілька годин, а коронні гетьмани Потоцький і Калиновський потрапили в полон.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463040"/>
            <a:ext cx="3328416" cy="475488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defRPr sz="2200" b="1">
                <a:solidFill>
                  <a:srgbClr val="38BDF8"/>
                </a:solidFill>
                <a:latin typeface="Times New Roman"/>
              </a:defRPr>
            </a:pPr>
            <a:r>
              <a:t>Битва під Пилявцями</a:t>
            </a:r>
          </a:p>
          <a:p>
            <a:pPr>
              <a:spcAft>
                <a:spcPts val="1200"/>
              </a:spcAft>
              <a:defRPr sz="1600" b="1">
                <a:solidFill>
                  <a:srgbClr val="FFFFFF"/>
                </a:solidFill>
                <a:latin typeface="Times New Roman"/>
              </a:defRPr>
            </a:pPr>
            <a:r>
              <a:t>21–23 вересня 1648 р.</a:t>
            </a:r>
          </a:p>
          <a:p>
            <a:pPr>
              <a:defRPr sz="1600">
                <a:solidFill>
                  <a:srgbClr val="E2E8F0"/>
                </a:solidFill>
                <a:latin typeface="Times New Roman"/>
              </a:defRPr>
            </a:pPr>
            <a:r>
              <a:t>Повний розгром шляхетського ополчення («перинного війська»). Поляки панічно втекли, залишивши козакам усю артилерію та багатющий табір. Шлях на Галичину та Львів було повністю відкрито.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Times New Roman"/>
              </a:defRPr>
            </a:pPr>
            <a:r>
              <a:rPr dirty="0"/>
              <a:t>КЛЮЧОВІ БИТВИ ПЕРЕЛОМНІ БОЇ (1649–1653 </a:t>
            </a:r>
            <a:r>
              <a:rPr dirty="0" err="1"/>
              <a:t>рр</a:t>
            </a:r>
            <a:r>
              <a:rPr dirty="0"/>
              <a:t>.)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201168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328416" cy="475488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defRPr sz="2200" b="1">
                <a:solidFill>
                  <a:srgbClr val="F59E0B"/>
                </a:solidFill>
                <a:latin typeface="Times New Roman"/>
              </a:defRPr>
            </a:pPr>
            <a:r>
              <a:t>Збаразько-Зборівська кампанія</a:t>
            </a:r>
          </a:p>
          <a:p>
            <a:pPr>
              <a:spcAft>
                <a:spcPts val="1200"/>
              </a:spcAft>
              <a:defRPr sz="1600" b="1">
                <a:solidFill>
                  <a:srgbClr val="FFFFFF"/>
                </a:solidFill>
                <a:latin typeface="Times New Roman"/>
              </a:defRPr>
            </a:pPr>
            <a:r>
              <a:t>1649 р.</a:t>
            </a:r>
          </a:p>
          <a:p>
            <a:pPr>
              <a:defRPr sz="1600">
                <a:solidFill>
                  <a:srgbClr val="E2E8F0"/>
                </a:solidFill>
                <a:latin typeface="Times New Roman"/>
              </a:defRPr>
            </a:pPr>
            <a:r>
              <a:t>Героїчна облога Збаража та раптовий контрманевр під Зборів. Польський король Ян ІІ Казимир опинився у пастці, що змусило Польщу підписати Зборівський договір і визнати автономію козацької держави.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463040"/>
            <a:ext cx="3328416" cy="475488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defRPr sz="2200" b="1">
                <a:solidFill>
                  <a:srgbClr val="F87171"/>
                </a:solidFill>
                <a:latin typeface="Times New Roman"/>
              </a:defRPr>
            </a:pPr>
            <a:r>
              <a:rPr dirty="0" err="1"/>
              <a:t>Битва</a:t>
            </a:r>
            <a:r>
              <a:rPr dirty="0"/>
              <a:t> </a:t>
            </a:r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Берестечком</a:t>
            </a:r>
            <a:endParaRPr dirty="0"/>
          </a:p>
          <a:p>
            <a:pPr>
              <a:spcAft>
                <a:spcPts val="1200"/>
              </a:spcAft>
              <a:defRPr sz="1600" b="1">
                <a:solidFill>
                  <a:srgbClr val="FFFFFF"/>
                </a:solidFill>
                <a:latin typeface="Times New Roman"/>
              </a:defRPr>
            </a:pPr>
            <a:r>
              <a:rPr dirty="0" err="1"/>
              <a:t>Червень</a:t>
            </a:r>
            <a:r>
              <a:rPr dirty="0"/>
              <a:t> 1651 р.</a:t>
            </a:r>
          </a:p>
          <a:p>
            <a:pPr>
              <a:defRPr sz="16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Найбільша</a:t>
            </a:r>
            <a:r>
              <a:rPr dirty="0"/>
              <a:t> </a:t>
            </a:r>
            <a:r>
              <a:rPr dirty="0" err="1"/>
              <a:t>битва</a:t>
            </a:r>
            <a:r>
              <a:rPr dirty="0"/>
              <a:t> XVII </a:t>
            </a:r>
            <a:r>
              <a:rPr dirty="0" err="1"/>
              <a:t>ст</a:t>
            </a:r>
            <a:r>
              <a:rPr dirty="0"/>
              <a:t>. (</a:t>
            </a:r>
            <a:r>
              <a:rPr dirty="0" err="1"/>
              <a:t>понад</a:t>
            </a:r>
            <a:r>
              <a:rPr dirty="0"/>
              <a:t> 200 </a:t>
            </a:r>
            <a:r>
              <a:rPr dirty="0" err="1"/>
              <a:t>тис</a:t>
            </a:r>
            <a:r>
              <a:rPr dirty="0"/>
              <a:t>. </a:t>
            </a:r>
            <a:r>
              <a:rPr dirty="0" err="1"/>
              <a:t>вояків</a:t>
            </a:r>
            <a:r>
              <a:rPr dirty="0"/>
              <a:t>).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підступну</a:t>
            </a:r>
            <a:r>
              <a:rPr dirty="0"/>
              <a:t> </a:t>
            </a:r>
            <a:r>
              <a:rPr dirty="0" err="1"/>
              <a:t>зраду</a:t>
            </a:r>
            <a:r>
              <a:rPr dirty="0"/>
              <a:t> </a:t>
            </a:r>
            <a:r>
              <a:rPr dirty="0" err="1"/>
              <a:t>кримського</a:t>
            </a:r>
            <a:r>
              <a:rPr dirty="0"/>
              <a:t> </a:t>
            </a:r>
            <a:r>
              <a:rPr dirty="0" err="1"/>
              <a:t>хана</a:t>
            </a:r>
            <a:r>
              <a:rPr dirty="0"/>
              <a:t> </a:t>
            </a:r>
            <a:r>
              <a:rPr dirty="0" err="1"/>
              <a:t>Іслам-Гірея</a:t>
            </a:r>
            <a:r>
              <a:rPr dirty="0"/>
              <a:t> III </a:t>
            </a:r>
            <a:r>
              <a:rPr dirty="0" err="1"/>
              <a:t>козаки</a:t>
            </a:r>
            <a:r>
              <a:rPr dirty="0"/>
              <a:t> </a:t>
            </a:r>
            <a:r>
              <a:rPr dirty="0" err="1"/>
              <a:t>зазнали</a:t>
            </a:r>
            <a:r>
              <a:rPr dirty="0"/>
              <a:t> </a:t>
            </a:r>
            <a:r>
              <a:rPr dirty="0" err="1"/>
              <a:t>поразки</a:t>
            </a:r>
            <a:r>
              <a:rPr dirty="0"/>
              <a:t>. </a:t>
            </a:r>
            <a:r>
              <a:rPr dirty="0" err="1"/>
              <a:t>Іван</a:t>
            </a:r>
            <a:r>
              <a:rPr dirty="0"/>
              <a:t> </a:t>
            </a:r>
            <a:r>
              <a:rPr dirty="0" err="1"/>
              <a:t>Богун</a:t>
            </a:r>
            <a:r>
              <a:rPr dirty="0"/>
              <a:t> </a:t>
            </a:r>
            <a:r>
              <a:rPr dirty="0" err="1"/>
              <a:t>організував</a:t>
            </a:r>
            <a:r>
              <a:rPr dirty="0"/>
              <a:t> </a:t>
            </a:r>
            <a:r>
              <a:rPr dirty="0" err="1"/>
              <a:t>прорив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вивів</a:t>
            </a:r>
            <a:r>
              <a:rPr dirty="0"/>
              <a:t> </a:t>
            </a:r>
            <a:r>
              <a:rPr dirty="0" err="1"/>
              <a:t>основні</a:t>
            </a:r>
            <a:r>
              <a:rPr dirty="0"/>
              <a:t> </a:t>
            </a:r>
            <a:r>
              <a:rPr dirty="0" err="1"/>
              <a:t>сили</a:t>
            </a:r>
            <a:r>
              <a:rPr dirty="0"/>
              <a:t> з </a:t>
            </a:r>
            <a:r>
              <a:rPr dirty="0" err="1"/>
              <a:t>оточення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463040"/>
            <a:ext cx="3328416" cy="475488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defRPr sz="2200" b="1">
                <a:solidFill>
                  <a:srgbClr val="34D399"/>
                </a:solidFill>
                <a:latin typeface="Times New Roman"/>
              </a:defRPr>
            </a:pPr>
            <a:r>
              <a:rPr dirty="0" err="1"/>
              <a:t>Битва</a:t>
            </a:r>
            <a:r>
              <a:rPr dirty="0"/>
              <a:t> </a:t>
            </a:r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Батогом</a:t>
            </a:r>
            <a:endParaRPr dirty="0"/>
          </a:p>
          <a:p>
            <a:pPr>
              <a:spcAft>
                <a:spcPts val="1200"/>
              </a:spcAft>
              <a:defRPr sz="1600" b="1">
                <a:solidFill>
                  <a:srgbClr val="FFFFFF"/>
                </a:solidFill>
                <a:latin typeface="Times New Roman"/>
              </a:defRPr>
            </a:pPr>
            <a:r>
              <a:rPr dirty="0" err="1"/>
              <a:t>Травень</a:t>
            </a:r>
            <a:r>
              <a:rPr dirty="0"/>
              <a:t> 1652 р.</a:t>
            </a:r>
          </a:p>
          <a:p>
            <a:pPr>
              <a:defRPr sz="16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реванш-перемога</a:t>
            </a:r>
            <a:r>
              <a:rPr dirty="0"/>
              <a:t>. </a:t>
            </a:r>
            <a:r>
              <a:rPr dirty="0" err="1"/>
              <a:t>Повний</a:t>
            </a:r>
            <a:r>
              <a:rPr dirty="0"/>
              <a:t> </a:t>
            </a:r>
            <a:r>
              <a:rPr dirty="0" err="1"/>
              <a:t>розгром</a:t>
            </a:r>
            <a:r>
              <a:rPr dirty="0"/>
              <a:t> 20-тисячної </a:t>
            </a:r>
            <a:r>
              <a:rPr dirty="0" err="1"/>
              <a:t>польської</a:t>
            </a:r>
            <a:r>
              <a:rPr dirty="0"/>
              <a:t> </a:t>
            </a:r>
            <a:r>
              <a:rPr dirty="0" err="1"/>
              <a:t>армії</a:t>
            </a:r>
            <a:r>
              <a:rPr dirty="0"/>
              <a:t> </a:t>
            </a:r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командуванням</a:t>
            </a:r>
            <a:r>
              <a:rPr dirty="0"/>
              <a:t> М. </a:t>
            </a:r>
            <a:r>
              <a:rPr dirty="0" err="1"/>
              <a:t>Калиновського</a:t>
            </a:r>
            <a:r>
              <a:rPr dirty="0"/>
              <a:t>. </a:t>
            </a:r>
            <a:r>
              <a:rPr dirty="0" err="1"/>
              <a:t>Повністю</a:t>
            </a:r>
            <a:r>
              <a:rPr dirty="0"/>
              <a:t> </a:t>
            </a:r>
            <a:r>
              <a:rPr dirty="0" err="1"/>
              <a:t>анульовано</a:t>
            </a:r>
            <a:r>
              <a:rPr dirty="0"/>
              <a:t> </a:t>
            </a:r>
            <a:r>
              <a:rPr dirty="0" err="1"/>
              <a:t>важкі</a:t>
            </a:r>
            <a:r>
              <a:rPr dirty="0"/>
              <a:t> </a:t>
            </a:r>
            <a:r>
              <a:rPr dirty="0" err="1"/>
              <a:t>умови</a:t>
            </a:r>
            <a:r>
              <a:rPr dirty="0"/>
              <a:t> </a:t>
            </a:r>
            <a:r>
              <a:rPr dirty="0" err="1"/>
              <a:t>Білоцерківського</a:t>
            </a:r>
            <a:r>
              <a:rPr dirty="0"/>
              <a:t> </a:t>
            </a:r>
            <a:r>
              <a:rPr dirty="0" err="1"/>
              <a:t>миру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Times New Roman"/>
              </a:defRPr>
            </a:pPr>
            <a:r>
              <a:rPr dirty="0"/>
              <a:t>ДИПЛОМАТІЯ ТА МІЖНАРОДНІ ДОГОВОРИ ГЕТЬМАНЩИНИ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2011680" cy="54864"/>
          </a:xfrm>
          <a:prstGeom prst="rect">
            <a:avLst/>
          </a:prstGeom>
          <a:solidFill>
            <a:srgbClr val="C08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F59E0B"/>
                </a:solidFill>
                <a:latin typeface="Times New Roman"/>
              </a:defRPr>
            </a:pPr>
            <a:r>
              <a:t>Зборівський договір (1649 р.)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Офіційне визнання козацької автономії у межах 3 воєводств (Київське, Чернігівське, Брацлавське) з 40-тисячним козацьким реєстром.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46304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F87171"/>
                </a:solidFill>
                <a:latin typeface="Times New Roman"/>
              </a:defRPr>
            </a:pPr>
            <a:r>
              <a:t>Білоцерківський мир (1651 р.)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Вимушений договір після Берестечка: обмеження території лише Київським воєводством та скорочення реєстру до 20 тисяч.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2336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38BDF8"/>
                </a:solidFill>
                <a:latin typeface="Times New Roman"/>
              </a:defRPr>
            </a:pPr>
            <a:r>
              <a:t>Березневі статті (1654 р.)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Військово-політичний союз із Московським царством, що гарантував збереження широкої суверенної автономії, власної армії та суду.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02336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34D399"/>
                </a:solidFill>
                <a:latin typeface="Times New Roman"/>
              </a:defRPr>
            </a:pPr>
            <a:r>
              <a:rPr lang="uk-UA" i="1" dirty="0"/>
              <a:t>Віленське перемир’я (1956) – </a:t>
            </a:r>
            <a:r>
              <a:rPr lang="uk-UA" sz="1700" i="1" dirty="0">
                <a:solidFill>
                  <a:srgbClr val="E2E8F0"/>
                </a:solidFill>
                <a:latin typeface="Times New Roman"/>
              </a:rPr>
              <a:t>зрада Московії </a:t>
            </a:r>
          </a:p>
          <a:p>
            <a:pPr algn="ctr">
              <a:spcAft>
                <a:spcPts val="1000"/>
              </a:spcAft>
              <a:defRPr sz="2200" b="1">
                <a:solidFill>
                  <a:srgbClr val="34D399"/>
                </a:solidFill>
                <a:latin typeface="Times New Roman"/>
              </a:defRPr>
            </a:pPr>
            <a:r>
              <a:rPr dirty="0" err="1"/>
              <a:t>Раднотський</a:t>
            </a:r>
            <a:r>
              <a:rPr dirty="0"/>
              <a:t> </a:t>
            </a:r>
            <a:r>
              <a:rPr dirty="0" err="1"/>
              <a:t>договір</a:t>
            </a:r>
            <a:r>
              <a:rPr dirty="0"/>
              <a:t> (1656 р.)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Створення</a:t>
            </a:r>
            <a:r>
              <a:rPr dirty="0"/>
              <a:t> </a:t>
            </a:r>
            <a:r>
              <a:rPr dirty="0" err="1"/>
              <a:t>потужної</a:t>
            </a:r>
            <a:r>
              <a:rPr dirty="0"/>
              <a:t> </a:t>
            </a:r>
            <a:r>
              <a:rPr dirty="0" err="1"/>
              <a:t>антипольської</a:t>
            </a:r>
            <a:r>
              <a:rPr dirty="0"/>
              <a:t> </a:t>
            </a:r>
            <a:r>
              <a:rPr dirty="0" err="1"/>
              <a:t>коаліції</a:t>
            </a:r>
            <a:r>
              <a:rPr dirty="0"/>
              <a:t> </a:t>
            </a:r>
            <a:r>
              <a:rPr dirty="0" err="1"/>
              <a:t>між</a:t>
            </a:r>
            <a:r>
              <a:rPr dirty="0"/>
              <a:t> </a:t>
            </a:r>
            <a:r>
              <a:rPr dirty="0" err="1"/>
              <a:t>Україною</a:t>
            </a:r>
            <a:r>
              <a:rPr dirty="0"/>
              <a:t>, </a:t>
            </a:r>
            <a:r>
              <a:rPr dirty="0" err="1"/>
              <a:t>Швецією</a:t>
            </a:r>
            <a:r>
              <a:rPr dirty="0"/>
              <a:t>, </a:t>
            </a:r>
            <a:r>
              <a:rPr dirty="0" err="1"/>
              <a:t>Трансільванією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Бранденбургом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поділу</a:t>
            </a:r>
            <a:r>
              <a:rPr dirty="0"/>
              <a:t> </a:t>
            </a:r>
            <a:r>
              <a:rPr dirty="0" err="1"/>
              <a:t>Речі</a:t>
            </a:r>
            <a:r>
              <a:rPr dirty="0"/>
              <a:t> </a:t>
            </a:r>
            <a:r>
              <a:rPr dirty="0" err="1"/>
              <a:t>Посполитої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94723" y="3905250"/>
            <a:ext cx="4987676" cy="10001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594723" y="3905250"/>
            <a:ext cx="38100" cy="10001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85123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8512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94723" y="1952625"/>
            <a:ext cx="559727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ВІЙСЬКОВЕ МИСТЕЦТВО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4723" y="2257425"/>
            <a:ext cx="5597276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Cinzel"/>
              </a:rPr>
              <a:t>Козацька тактика та звитяга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4723" y="2905125"/>
            <a:ext cx="5082926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Удосконалена рухома оборона табором із возів, стрімкі кінні атаки та висококласна артилерія забезпечили перевагу на полі бою.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23323" y="4095750"/>
            <a:ext cx="536867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Іван Богун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3323" y="4333875"/>
            <a:ext cx="4663826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Символ непохитності та воєнного таланту у найкритичніші моменти війни.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600200"/>
            <a:ext cx="3530500" cy="2257425"/>
          </a:xfrm>
          <a:prstGeom prst="roundRect">
            <a:avLst>
              <a:gd name="adj" fmla="val 506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30600" y="1600200"/>
            <a:ext cx="3530649" cy="2257425"/>
          </a:xfrm>
          <a:prstGeom prst="roundRect">
            <a:avLst>
              <a:gd name="adj" fmla="val 506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750" y="1600200"/>
            <a:ext cx="3530500" cy="2257425"/>
          </a:xfrm>
          <a:prstGeom prst="roundRect">
            <a:avLst>
              <a:gd name="adj" fmla="val 506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048125"/>
            <a:ext cx="3530500" cy="2276475"/>
          </a:xfrm>
          <a:prstGeom prst="roundRect">
            <a:avLst>
              <a:gd name="adj" fmla="val 50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30600" y="4048125"/>
            <a:ext cx="3530649" cy="2276475"/>
          </a:xfrm>
          <a:prstGeom prst="roundRect">
            <a:avLst>
              <a:gd name="adj" fmla="val 50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89849" y="4003833"/>
            <a:ext cx="3530500" cy="2276475"/>
          </a:xfrm>
          <a:prstGeom prst="roundRect">
            <a:avLst>
              <a:gd name="adj" fmla="val 5020"/>
            </a:avLst>
          </a:prstGeom>
          <a:solidFill>
            <a:srgbClr val="FFF7ED"/>
          </a:solidFill>
          <a:ln w="9525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8800"/>
            <a:ext cx="22860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200" y="1828800"/>
            <a:ext cx="25717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350" y="1828800"/>
            <a:ext cx="22860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276725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200" y="4276725"/>
            <a:ext cx="28575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875" y="4286250"/>
            <a:ext cx="17145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533400"/>
            <a:ext cx="115824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ДЕРЖАВОТВОРЕННЯ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800100"/>
            <a:ext cx="11582400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Cinzel"/>
              </a:rPr>
              <a:t>Ключові ознаки держави Гетьманщина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2171700"/>
            <a:ext cx="403370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Inter"/>
              </a:rPr>
              <a:t>Політична</a:t>
            </a:r>
            <a:r>
              <a:rPr sz="135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Inter"/>
              </a:rPr>
              <a:t>влада</a:t>
            </a:r>
            <a:endParaRPr sz="135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2447925"/>
            <a:ext cx="31685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Гетьман</a:t>
            </a:r>
            <a:r>
              <a:rPr sz="16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sz="16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Генеральна</a:t>
            </a:r>
            <a:r>
              <a:rPr sz="16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старшина</a:t>
            </a:r>
            <a:r>
              <a:rPr sz="16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sz="16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Козацька</a:t>
            </a:r>
            <a:r>
              <a:rPr sz="16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Рада</a:t>
            </a:r>
            <a:r>
              <a:rPr sz="1600"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9200" y="2171700"/>
            <a:ext cx="403390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Територія і устрій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9200" y="2447925"/>
            <a:ext cx="3211520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Полково-сотенний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адміністративний</a:t>
            </a:r>
            <a:endParaRPr lang="uk-UA" sz="1600" dirty="0">
              <a:solidFill>
                <a:schemeClr val="bg2">
                  <a:lumMod val="25000"/>
                </a:schemeClr>
              </a:solidFill>
              <a:latin typeface="Inter"/>
            </a:endParaRPr>
          </a:p>
          <a:p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поділ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0350" y="2171700"/>
            <a:ext cx="391164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Фінансово-митна система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0350" y="2447925"/>
            <a:ext cx="31685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Державний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скарб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збір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податків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власний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карб</a:t>
            </a:r>
            <a:r>
              <a:rPr sz="1125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4619625"/>
            <a:ext cx="403370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Регулярне військо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200" y="4895850"/>
            <a:ext cx="31685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Багатотисячне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козацьке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військо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високого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вишколу</a:t>
            </a:r>
            <a:r>
              <a:rPr sz="1125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9200" y="4619625"/>
            <a:ext cx="403390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Судочинство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9200" y="4895850"/>
            <a:ext cx="328153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Генеральний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полкові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сотенні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суди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9875" y="4629150"/>
            <a:ext cx="390212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A3412"/>
                </a:solidFill>
                <a:latin typeface="Inter"/>
              </a:rPr>
              <a:t>Зовнішня політика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9875" y="4905375"/>
            <a:ext cx="31495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Суверенне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право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укладання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міжнародних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договорів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sz="1600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посольств</a:t>
            </a:r>
            <a:r>
              <a:rPr sz="1600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406" y="0"/>
            <a:ext cx="5747593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406" y="0"/>
            <a:ext cx="574759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2085975"/>
            <a:ext cx="6531508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ГЕОГРАФІЯ ТА ПАРАМЕТРИ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390775"/>
            <a:ext cx="6858083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Cinzel"/>
              </a:rPr>
              <a:t>Територія та армія Гетьманщини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4257675"/>
            <a:ext cx="5320456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Включала Київське, Чернігівське та Брацлавське воєводства із столицею у Чигирині.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152775"/>
            <a:ext cx="2857500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0F172A"/>
                </a:solidFill>
                <a:latin typeface="Inter"/>
              </a:rPr>
              <a:t>200 тис.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62375"/>
            <a:ext cx="28575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км² площа козацької держави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3152775"/>
            <a:ext cx="2726531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D97706"/>
                </a:solidFill>
                <a:latin typeface="Inter"/>
              </a:rPr>
              <a:t>100 тис.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3762375"/>
            <a:ext cx="272653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воїнів загального боєзапасу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0" y="3938587"/>
            <a:ext cx="5486400" cy="971550"/>
          </a:xfrm>
          <a:prstGeom prst="roundRect">
            <a:avLst>
              <a:gd name="adj" fmla="val 98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4148137"/>
            <a:ext cx="190500" cy="15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1947862"/>
            <a:ext cx="6096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НАРОДНЕ ВОЛЕВИЯВЛЕННЯ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2252662"/>
            <a:ext cx="6096000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Cinzel"/>
              </a:rPr>
              <a:t>Козацька Рада та демократія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2938462"/>
            <a:ext cx="55816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Найвищий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колегіальний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орган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влади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де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ухвалювалися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ключові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рішення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про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обрання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гетьмана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війну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мир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міжнародні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b="0" i="0" u="none"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договори</a:t>
            </a:r>
            <a:r>
              <a:rPr b="0" i="0" u="none"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4129087"/>
            <a:ext cx="5905500" cy="190500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Старшинська Рада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4357687"/>
            <a:ext cx="52006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Inter"/>
              </a:rPr>
              <a:t>Постійно діючий дорадчий орган із полковників та генеральної старшини.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210050"/>
            <a:ext cx="2800350" cy="495300"/>
          </a:xfrm>
          <a:prstGeom prst="roundRect">
            <a:avLst>
              <a:gd name="adj" fmla="val 153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562350" y="4210050"/>
            <a:ext cx="2066925" cy="495300"/>
          </a:xfrm>
          <a:prstGeom prst="roundRect">
            <a:avLst>
              <a:gd name="adj" fmla="val 1538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765" y="1428750"/>
            <a:ext cx="5221634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858" y="1657350"/>
            <a:ext cx="3543300" cy="3543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381500"/>
            <a:ext cx="152400" cy="152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0950" y="4381500"/>
            <a:ext cx="152400" cy="152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2152650"/>
            <a:ext cx="66174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Inter"/>
              </a:rPr>
              <a:t>ДЕРЖАВНІ АТРИБУТИ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457450"/>
            <a:ext cx="6948329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Cinzel"/>
              </a:rPr>
              <a:t>Гетьманські клейноди та герб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171825"/>
            <a:ext cx="538921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Символами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вищої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державної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військової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влади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слугували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булава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бунчук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корогва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,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печатка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з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гербом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«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Козак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з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самопалом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»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та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 </a:t>
            </a:r>
            <a:r>
              <a:rPr dirty="0" err="1">
                <a:solidFill>
                  <a:schemeClr val="bg2">
                    <a:lumMod val="25000"/>
                  </a:schemeClr>
                </a:solidFill>
                <a:latin typeface="Inter"/>
              </a:rPr>
              <a:t>литаври</a:t>
            </a:r>
            <a:r>
              <a:rPr dirty="0">
                <a:solidFill>
                  <a:schemeClr val="bg2">
                    <a:lumMod val="25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362450"/>
            <a:ext cx="2438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Булава — символ гетьмана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0950" y="4362450"/>
            <a:ext cx="1704975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Печатка з гербом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Times New Roman"/>
              </a:defRPr>
            </a:pPr>
            <a:r>
              <a:t>ТРАГІЧНІ СТОРІНКИ, ВТРАТИ ТА ВИКЛИКИ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2011680" cy="54864"/>
          </a:xfrm>
          <a:prstGeom prst="rect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F87171"/>
                </a:solidFill>
                <a:latin typeface="Times New Roman"/>
              </a:defRPr>
            </a:pPr>
            <a:r>
              <a:rPr dirty="0" err="1"/>
              <a:t>Демографічні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економічні</a:t>
            </a:r>
            <a:r>
              <a:rPr dirty="0"/>
              <a:t> </a:t>
            </a:r>
            <a:r>
              <a:rPr dirty="0" err="1"/>
              <a:t>втрати</a:t>
            </a:r>
            <a:endParaRPr dirty="0"/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Масове</a:t>
            </a:r>
            <a:r>
              <a:rPr dirty="0"/>
              <a:t> </a:t>
            </a:r>
            <a:r>
              <a:rPr dirty="0" err="1"/>
              <a:t>спустошення</a:t>
            </a:r>
            <a:r>
              <a:rPr dirty="0"/>
              <a:t> </a:t>
            </a:r>
            <a:r>
              <a:rPr dirty="0" err="1"/>
              <a:t>міст</a:t>
            </a:r>
            <a:r>
              <a:rPr dirty="0"/>
              <a:t> і </a:t>
            </a:r>
            <a:r>
              <a:rPr dirty="0" err="1"/>
              <a:t>сіл</a:t>
            </a:r>
            <a:r>
              <a:rPr dirty="0"/>
              <a:t>, </a:t>
            </a:r>
            <a:r>
              <a:rPr dirty="0" err="1"/>
              <a:t>голод</a:t>
            </a:r>
            <a:r>
              <a:rPr dirty="0"/>
              <a:t>, </a:t>
            </a:r>
            <a:r>
              <a:rPr dirty="0" err="1"/>
              <a:t>епідемії</a:t>
            </a:r>
            <a:r>
              <a:rPr dirty="0"/>
              <a:t>, </a:t>
            </a:r>
            <a:r>
              <a:rPr dirty="0" err="1"/>
              <a:t>тисячі</a:t>
            </a:r>
            <a:r>
              <a:rPr dirty="0"/>
              <a:t> </a:t>
            </a:r>
            <a:r>
              <a:rPr dirty="0" err="1"/>
              <a:t>забраних</a:t>
            </a:r>
            <a:r>
              <a:rPr dirty="0"/>
              <a:t> у </a:t>
            </a:r>
            <a:r>
              <a:rPr dirty="0" err="1"/>
              <a:t>наб</a:t>
            </a:r>
            <a:r>
              <a:rPr lang="uk-UA" dirty="0"/>
              <a:t>і</a:t>
            </a:r>
            <a:r>
              <a:rPr dirty="0" err="1"/>
              <a:t>гах</a:t>
            </a:r>
            <a:r>
              <a:rPr dirty="0"/>
              <a:t> </a:t>
            </a:r>
            <a:r>
              <a:rPr dirty="0" err="1"/>
              <a:t>татарами</a:t>
            </a:r>
            <a:r>
              <a:rPr dirty="0"/>
              <a:t> </a:t>
            </a:r>
            <a:r>
              <a:rPr dirty="0" err="1"/>
              <a:t>українців</a:t>
            </a:r>
            <a:r>
              <a:rPr dirty="0"/>
              <a:t> у </a:t>
            </a:r>
            <a:r>
              <a:rPr dirty="0" err="1"/>
              <a:t>ясир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46304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F59E0B"/>
                </a:solidFill>
                <a:latin typeface="Times New Roman"/>
              </a:defRPr>
            </a:pPr>
            <a:r>
              <a:t>Ненадійність союзників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Часті зради з боку Кримського ханства у найважливіші моменти битв (Зборів, Берестечко, Жванець).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2336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C084FC"/>
                </a:solidFill>
                <a:latin typeface="Times New Roman"/>
              </a:defRPr>
            </a:pPr>
            <a:r>
              <a:rPr dirty="0" err="1"/>
              <a:t>Віленське</a:t>
            </a:r>
            <a:r>
              <a:rPr dirty="0"/>
              <a:t> </a:t>
            </a:r>
            <a:r>
              <a:rPr dirty="0" err="1"/>
              <a:t>перемир'я</a:t>
            </a:r>
            <a:r>
              <a:rPr dirty="0"/>
              <a:t> (1656 р.)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Зрада</a:t>
            </a:r>
            <a:r>
              <a:rPr dirty="0"/>
              <a:t> з </a:t>
            </a:r>
            <a:r>
              <a:rPr dirty="0" err="1"/>
              <a:t>боку</a:t>
            </a:r>
            <a:r>
              <a:rPr dirty="0"/>
              <a:t> </a:t>
            </a:r>
            <a:r>
              <a:rPr dirty="0" err="1"/>
              <a:t>Московії</a:t>
            </a:r>
            <a:r>
              <a:rPr dirty="0"/>
              <a:t>: </a:t>
            </a:r>
            <a:r>
              <a:rPr dirty="0" err="1"/>
              <a:t>укладення</a:t>
            </a:r>
            <a:r>
              <a:rPr dirty="0"/>
              <a:t> </a:t>
            </a:r>
            <a:r>
              <a:rPr dirty="0" err="1"/>
              <a:t>сепаратного</a:t>
            </a:r>
            <a:r>
              <a:rPr dirty="0"/>
              <a:t> </a:t>
            </a:r>
            <a:r>
              <a:rPr dirty="0" err="1"/>
              <a:t>миру</a:t>
            </a:r>
            <a:r>
              <a:rPr dirty="0"/>
              <a:t> з </a:t>
            </a:r>
            <a:r>
              <a:rPr dirty="0" err="1"/>
              <a:t>Польщею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спиною</a:t>
            </a:r>
            <a:r>
              <a:rPr dirty="0"/>
              <a:t> </a:t>
            </a:r>
            <a:r>
              <a:rPr dirty="0" err="1"/>
              <a:t>України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допуску</a:t>
            </a:r>
            <a:r>
              <a:rPr dirty="0"/>
              <a:t> </a:t>
            </a:r>
            <a:r>
              <a:rPr dirty="0" err="1"/>
              <a:t>козацьких</a:t>
            </a:r>
            <a:r>
              <a:rPr dirty="0"/>
              <a:t> </a:t>
            </a:r>
            <a:r>
              <a:rPr dirty="0" err="1"/>
              <a:t>послів</a:t>
            </a:r>
            <a:r>
              <a:rPr dirty="0"/>
              <a:t>.</a:t>
            </a:r>
            <a:r>
              <a:rPr lang="uk-UA" dirty="0"/>
              <a:t> Розчарування Б. Хмельницького та пошук альтернативного союзника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339535" y="402336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F87171"/>
                </a:solidFill>
                <a:latin typeface="Times New Roman"/>
              </a:defRPr>
            </a:pPr>
            <a:r>
              <a:t>Початок «Руїни» (1657 р.)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Смерть Б. Хмельницького призвела до гострої боротьби за владу, розколу козацької старшини та громадянської війни.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Times New Roman"/>
              </a:defRPr>
            </a:pPr>
            <a:r>
              <a:rPr dirty="0"/>
              <a:t>НАСЛІДКИ ТА ІСТОРИЧНЕ ЗНАЧЕННЯ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201168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F59E0B"/>
                </a:solidFill>
                <a:latin typeface="Times New Roman"/>
              </a:defRPr>
            </a:pPr>
            <a:r>
              <a:rPr dirty="0" err="1"/>
              <a:t>Відродження</a:t>
            </a:r>
            <a:r>
              <a:rPr dirty="0"/>
              <a:t> </a:t>
            </a:r>
            <a:r>
              <a:rPr dirty="0" err="1"/>
              <a:t>державності</a:t>
            </a:r>
            <a:r>
              <a:rPr lang="uk-UA" dirty="0"/>
              <a:t>, традиція свободи</a:t>
            </a:r>
            <a:endParaRPr dirty="0"/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rPr dirty="0" err="1"/>
              <a:t>Відновлення</a:t>
            </a:r>
            <a:r>
              <a:rPr dirty="0"/>
              <a:t> </a:t>
            </a:r>
            <a:r>
              <a:rPr dirty="0" err="1"/>
              <a:t>суверенної</a:t>
            </a:r>
            <a:r>
              <a:rPr dirty="0"/>
              <a:t> </a:t>
            </a:r>
            <a:r>
              <a:rPr dirty="0" err="1"/>
              <a:t>української</a:t>
            </a:r>
            <a:r>
              <a:rPr dirty="0"/>
              <a:t> </a:t>
            </a:r>
            <a:r>
              <a:rPr dirty="0" err="1"/>
              <a:t>держави</a:t>
            </a:r>
            <a:r>
              <a:rPr dirty="0"/>
              <a:t> у </a:t>
            </a:r>
            <a:r>
              <a:rPr dirty="0" err="1"/>
              <a:t>формі</a:t>
            </a:r>
            <a:r>
              <a:rPr dirty="0"/>
              <a:t> </a:t>
            </a:r>
            <a:r>
              <a:rPr dirty="0" err="1"/>
              <a:t>Війська</a:t>
            </a:r>
            <a:r>
              <a:rPr dirty="0"/>
              <a:t> </a:t>
            </a:r>
            <a:r>
              <a:rPr dirty="0" err="1"/>
              <a:t>Запорозького</a:t>
            </a:r>
            <a:r>
              <a:rPr dirty="0"/>
              <a:t> </a:t>
            </a:r>
            <a:r>
              <a:rPr dirty="0" err="1"/>
              <a:t>після</a:t>
            </a:r>
            <a:r>
              <a:rPr dirty="0"/>
              <a:t> </a:t>
            </a:r>
            <a:r>
              <a:rPr dirty="0" err="1"/>
              <a:t>століть</a:t>
            </a:r>
            <a:r>
              <a:rPr lang="uk-UA" dirty="0"/>
              <a:t> занепаду Русі та</a:t>
            </a:r>
            <a:r>
              <a:rPr dirty="0"/>
              <a:t> </a:t>
            </a:r>
            <a:r>
              <a:rPr dirty="0" err="1"/>
              <a:t>іноземного</a:t>
            </a:r>
            <a:r>
              <a:rPr dirty="0"/>
              <a:t> </a:t>
            </a:r>
            <a:r>
              <a:rPr dirty="0" err="1"/>
              <a:t>панування</a:t>
            </a:r>
            <a:r>
              <a:rPr dirty="0"/>
              <a:t>.</a:t>
            </a:r>
            <a:r>
              <a:rPr lang="uk-UA" dirty="0"/>
              <a:t> Закладання демократичних орієнтирів для наступних поколінь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339535" y="146304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34D399"/>
                </a:solidFill>
                <a:latin typeface="Times New Roman"/>
              </a:defRPr>
            </a:pPr>
            <a:r>
              <a:t>Формування нації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Об'єднання українського народу довкола козацької ідеї, підвищення національної самосвідомості та гідності.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2336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38BDF8"/>
                </a:solidFill>
                <a:latin typeface="Times New Roman"/>
              </a:defRPr>
            </a:pPr>
            <a:r>
              <a:t>Соціальний прогрес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Скасування фільварково-панщинної системи, здобуття селянами особистої свободи та права власності на землю.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023360"/>
            <a:ext cx="512064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bIns="320040" rtlCol="0" anchor="ctr"/>
          <a:lstStyle/>
          <a:p>
            <a:pPr algn="ctr">
              <a:spcAft>
                <a:spcPts val="1000"/>
              </a:spcAft>
              <a:defRPr sz="2200" b="1">
                <a:solidFill>
                  <a:srgbClr val="C084FC"/>
                </a:solidFill>
                <a:latin typeface="Times New Roman"/>
              </a:defRPr>
            </a:pPr>
            <a:r>
              <a:t>Історичний орієнтир</a:t>
            </a:r>
          </a:p>
          <a:p>
            <a:pPr>
              <a:defRPr sz="1700">
                <a:solidFill>
                  <a:srgbClr val="E2E8F0"/>
                </a:solidFill>
                <a:latin typeface="Times New Roman"/>
              </a:defRPr>
            </a:pPr>
            <a:r>
              <a:t>Гетьманщина стала фундаментальним символом та підґрунтям для наступних поколінь борців за незалежність України.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143125"/>
            <a:ext cx="457200" cy="457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75" y="2276475"/>
            <a:ext cx="171450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00" y="2905125"/>
            <a:ext cx="11811000" cy="1333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sz="4200" b="1" i="0" u="none">
                <a:solidFill>
                  <a:srgbClr val="FFFFFF"/>
                </a:solidFill>
                <a:latin typeface="Cinzel"/>
              </a:rPr>
              <a:t>Гетьманщина — фундамент сучасної української державної ідентичності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87515" y="4467225"/>
            <a:ext cx="2416968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94A3B8"/>
                </a:solidFill>
                <a:latin typeface="Inter"/>
              </a:rPr>
              <a:t>Дякуємо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832</Words>
  <Application>Microsoft Office PowerPoint</Application>
  <PresentationFormat>Широкий екран</PresentationFormat>
  <Paragraphs>104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Times New Roman</vt:lpstr>
      <vt:lpstr>Inter</vt:lpstr>
      <vt:lpstr>Arial</vt:lpstr>
      <vt:lpstr>Cinzel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2026-09-24T15:45:24Z</dcterms:modified>
  <cp:category/>
</cp:coreProperties>
</file>