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7"/>
    <p:restoredTop sz="94610"/>
  </p:normalViewPr>
  <p:slideViewPr>
    <p:cSldViewPr snapToGrid="0" snapToObjects="1">
      <p:cViewPr varScale="1">
        <p:scale>
          <a:sx n="123" d="100"/>
          <a:sy n="123" d="100"/>
        </p:scale>
        <p:origin x="2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5145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28016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9  ·  КУРС «УПРАВЛІННЯ РИЗИКАМИ»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1828800"/>
            <a:ext cx="109728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Планування як функція</a:t>
            </a:r>
            <a:endParaRPr lang="en-US" sz="3800" dirty="0"/>
          </a:p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ризик-менеджменту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640080" y="3474720"/>
            <a:ext cx="109728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 Роль та місце стратегії ризик-менеджменту в господарській діяльності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 Сутність плану реагування на ризики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 Розробка та реалізація планових заходів реагування на ризики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 Моніторинг наслідків планових рішень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Компетентності:  СК2  ·  СК9  ·  ПРН1  ·  ПРН2  ·  ПРН5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9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 лекції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1148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3444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Стратегія ризик-менеджменту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23444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роль, місце в господарській діяльності, зв’язок із загальною стратегією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1148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3444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 реагування на ризики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3444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сутність, структура, відмінність від програми та політики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1148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3444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Розробка заходів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23444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етапи формування планових заходів, призначення відповідальних, ресурси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263640" y="11887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086600" y="11887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Реалізація заходів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7086600" y="15544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впровадження, координація, бар’єри та способи їх подолання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263640" y="27889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086600" y="27889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Моніторинг наслідків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7086600" y="31546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індикатори, звітність, оцінка ефективності планових рішень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263640" y="4389120"/>
            <a:ext cx="685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086600" y="438912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 аспекти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7086600" y="4754880"/>
            <a:ext cx="47548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інтеграція планування ризиків у цикл управління організацією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25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ВСТУП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Планування в системі функцій ризик-менеджменту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Планування — одна з базових управлінських функцій. У ризик-менеджменті воно забезпечує перехід від ідентифікації та оцінки ризиків до конкретних дій: визначає, що робити, хто відповідає, які ресурси потрібні і як вимірювати результат.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411480" y="228600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256032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Стратегічний рівень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94360" y="324612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Стратегія ризик-менеджменту: довгострокові пріоритети, ризик-апетит, принципи, місце в загальній стратегії організації.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228600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80560" y="256032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Тактичний рівень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480560" y="324612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Програма та плани реагування: конкретні ризики, заходи, терміни, відповідальні на горизонті року / циклу планування.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83880" y="228600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sp>
        <p:nvSpPr>
          <p:cNvPr id="16" name="Shape 14"/>
          <p:cNvSpPr/>
          <p:nvPr/>
        </p:nvSpPr>
        <p:spPr>
          <a:xfrm>
            <a:off x="8183880" y="228600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366760" y="256032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Операційний рівень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66760" y="3246120"/>
            <a:ext cx="3383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Плани дій за окремими ризиками та інцидентами: покрокові інструкції, ескалація, комунікація.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25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9.1  СТРАТЕГІЯ РИЗИК-МЕНЕДЖМЕНТУ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Роль стратегії ризик-менеджменту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80160" y="116128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Орієнтир для рішень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0" y="150876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Визначає, які ризики організація готова приймати, а які — знижувати чи уникати. Слугує фільтром для стратегічних і операційних рішень.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244144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Узгодження зі стратегією бізнесу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80160" y="278892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Стратегія ризик-менеджменту має підтримувати досягнення бізнес-цілей, а не суперечити їм. Ризик-апетит узгоджується з амбіціями зростання.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80160" y="372160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Основа для політики та планів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406908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базі стратегії розробляються політика, процедури, програма та плани реагування — забезпечується ієрархічна узгодженість документів.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80160" y="500176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Комунікація зі стейкхолдерами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80160" y="534924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Прозора стратегія підвищує довіру інвесторів, регуляторів і партнерів: показує, що організація свідомо управляє невизначеністю.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25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9.1  СТРАТЕГІЯ РИЗИК-МЕНЕДЖМЕНТУ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Місце стратегії в господарській діяльності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Зв’язок із загальною стратегією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Стратегія ризик-менеджменту є складовою корпоративної стратегії. Вона визначає, як організація досягатиме цілей в умовах невизначеності, і задає обмеження (ризик-апетит) для бізнес-ініціатив.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Вплив на розподіл ресурсів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Пріоритети стратегії впливають на бюджет: скільки інвестувати в контроли, страхування, резерви, розвиток компетенцій ризик-менеджменту.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Основа культури ризику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Стратегія формулює очікувану поведінку: відкритість щодо ризиків, відповідальність власників ризиків, неприпустимість приховування проблем.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Рамка для моніторингу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Стратегічні цілі ризик-менеджменту (наприклад, зниження ключових KRI) стають основою для системи моніторингу та звітності перед радою.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25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9.1  СТРАТЕГІЯ РИЗИК-МЕНЕДЖМЕНТУ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Типовий зміст стратегії ризик-менеджменту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Місія та цілі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Навіщо існує система ризик-менеджменту; які результати очікуються на горизонті 3–5 років.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Ризик-апетит і толерантність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Якісний і (за можливості) кількісний опис прийнятного рівня ризику за ключовими категоріями.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Пріоритетні категорії ризиків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яких ризиках зосереджено увагу (стратегічні, операційні, фінансові, комплаєнс, ESG тощо).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Модель організації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Ролі ради, топменеджменту, служби, власників ризиків; принципи підзвітності.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Принципи та підходи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Інтегрованість, проактивність, використання найкращої інформації, постійне вдосконалення.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Індикатори успіху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вимірюватиметься ефективність стратегії (зрілість системи, динаміка KRI, інциденти).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25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9.2  ПЛАН РЕАГУВАННЯ НА РИЗИКИ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Сутність плану реагування на ризики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реагування на ризики — документ (або сукупність записів у реєстрі), який для кожного пріоритетного ризику визначає обрану стратегію реагування, конкретні заходи, відповідальних, терміни, потрібні ресурси та критерії успіху. Він перетворює оцінку ризику на план дій.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718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 політики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Політика задає принципи; план — конкретні дії щодо конкретних ризиків на визначений період.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718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 програми РМ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Програма охоплює систему в цілому; план реагування фокусується на відповіді на ідентифіковані ризики.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743200"/>
            <a:ext cx="3749040" cy="3108960"/>
          </a:xfrm>
          <a:prstGeom prst="roundRect">
            <a:avLst>
              <a:gd name="adj" fmla="val 2353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718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 плану безперервності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61188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BCP/DRP — на випадок реалізації критичних подій; план реагування ширший і включає превентивні заходи.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25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9.2  ПЛАН РЕАГУВАННЯ НА РИЗИКИ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плану реагування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Ідентифікація ризику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Код, назва, опис, категорія, пов’язані цілі/процеси.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Поточна оцінка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Ймовірність, вплив, рівень ризику, існуючі контроли.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Стратегія реагування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Уникнення / зниження / передача / прийняття (або комбінація).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Заходи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Конкретні дії, очікуваний ефект на ймовірність/наслідки.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Відповідальні та терміни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Власник ризику, виконавці, дедлайни, контрольні точки.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Ресурси та статус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Бюджет, потрібні компетенції; поточний статус виконання.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25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9.2  ПЛАН РЕАГУВАННЯ НА РИЗИКИ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Стратегії реагування в плані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Уникнення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Зміна плану або відмова від дії, що породжує ризик. У плані фіксується рішення та обґрунтування.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Зниження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Заходи, що зменшують імовірність і/або вплив. Найпоширеніша стратегія для пріоритетних ризиків.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Передача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Страхування, контрактний розподіл, хеджування. У плані — тип інструменту, контрагент, вартість, покриття.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Прийняття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Свідоме утримання з моніторингом. У плані — обґрунтування, резерв (якщо є), тригери перегляду.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Контингентний план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Заздалегідь підготовлена відповідь, що активується лише за визначених умов (trigger).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Використання можливості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позитивних ризиків (можливостей): підсилення, використання, прийняття, ігнорування.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25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9.3  РОЗРОБКА ТА РЕАЛІЗАЦІЯ ЗАХОДІВ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Етапи розробки планових заходів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80160" y="114300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Пріоритезація ризиків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0" y="150876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основі реєстру та ризик-апетиту визначити, для яких ризиків потрібні активні заходи в поточному циклі.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05740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28600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280160" y="214884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Генерація варіантів реагування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80160" y="251460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кожного пріоритетного ризику — можливі стратегії та конкретні заходи; оцінка вартості та очікуваного ефекту.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06324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29184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80160" y="315468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Вибір і деталізація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352044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Обрати оптимальний варіант (або комбінацію); розписати кроки, відповідальних, терміни, ресурси, критерії успіху.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06908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2976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280160" y="416052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Погодження та включення в плани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80160" y="452628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Узгодження з власниками ризиків і керівництвом; інтеграція в операційні плани підрозділів і бюджет.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11480" y="5074920"/>
            <a:ext cx="1133856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/>
        </p:spPr>
      </p:sp>
      <p:sp>
        <p:nvSpPr>
          <p:cNvPr id="23" name="Text 21"/>
          <p:cNvSpPr/>
          <p:nvPr/>
        </p:nvSpPr>
        <p:spPr>
          <a:xfrm>
            <a:off x="594360" y="530352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1280160" y="5166360"/>
            <a:ext cx="10241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Комунікація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280160" y="553212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Доведення плану до виконавців; розуміння ролей і очікуваних результатів.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25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9.3  РОЗРОБКА ТА РЕАЛІЗАЦІЯ ЗАХОДІВ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Вимоги до якісних планових заходів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Конкретність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«покращити контроль», а «впровадити щомісячну звірку залишків з постачальником X до 15 числа».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Вимірюваність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Зрозуміло, як оцінити виконання та ефект (зниження KRI, відсутність інцидентів, відсоток покриття).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Призначений відповідальний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Одна особа або роль, яка звітує за результат; не «відділ» без конкретики.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Реалістичні терміни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Узгоджені з завантаженням і залежностями; з контрольними точками для складних заходів.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Забезпеченість ресурсами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Бюджет, люди, доступ до систем — підтверджені до старту, а не «знайдемо потім».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Узгодженість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Захід не суперечить іншим планам і політикам; враховує побічні ефекти (нові ризики).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25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9.3  РОЗРОБКА ТА РЕАЛІЗАЦІЯ ЗАХОДІВ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Реалізація планових заходів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Вбудовування в операційні плани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Заходи ризик-менеджменту мають стати частиною робочих планів підрозділів, а не «окремим списком для служби ризиків».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Координація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Служба ризик-менеджменту відстежує прогрес, допомагає усувати бар’єри, ескалює затримки.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Управління змінами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Нові контроли та процедури потребують навчання, комунікації та підтримки керівників середньої ланки.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Фіксація статусу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Регулярне оновлення статусу в реєстрі / системі: не розпочато / в роботі / виконано / скасовано з причиною.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/ 25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9.3  РОЗРОБКА ТА РЕАЛІЗАЦІЯ ЗАХОДІВ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Типові бар’єри реалізації та як їх долати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Брак ресурсів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Пріоритезувати заходи; включати в бюджетний цикл завчасно; шукати «швидкі перемоги» з низькими затратами.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Опір змінам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Пояснювати «навіщо»; залучати виконавців до розробки; підтримка топменеджменту; навчання.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Розмита відповідальність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Призначати іменних власників; включати виконання заходів у KPI; ескалація при зривах.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Втрата пріоритету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Регулярний статус на комітеті з ризиків; зв’язок заходів із стратегічними цілями; видимість для керівництва.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/ 25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9.4  МОНІТОРИНГ НАСЛІДКІВ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Моніторинг наслідків планових рішень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11247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Моніторинг відповідає на питання: чи виконуються заплановані заходи, чи дають вони очікуваний ефект на рівень ризику, і чи не з’явилися нові ризики внаслідок самих заходів.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114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8" name="Text 6"/>
          <p:cNvSpPr/>
          <p:nvPr/>
        </p:nvSpPr>
        <p:spPr>
          <a:xfrm>
            <a:off x="594360" y="24688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Моніторинг виконання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594360" y="320040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Статус заходів: дотримання термінів, використання бюджету, відхилення від плану.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2976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1" name="Text 9"/>
          <p:cNvSpPr/>
          <p:nvPr/>
        </p:nvSpPr>
        <p:spPr>
          <a:xfrm>
            <a:off x="4480560" y="24688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Моніторинг ефективності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480560" y="320040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знизився рівень ризику / KRI? Чи зменшилася кількість або тяжкість інцидентів?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183880" y="2194560"/>
            <a:ext cx="3749040" cy="3657600"/>
          </a:xfrm>
          <a:prstGeom prst="roundRect">
            <a:avLst>
              <a:gd name="adj" fmla="val 2000"/>
            </a:avLst>
          </a:prstGeom>
          <a:solidFill>
            <a:srgbClr val="1A2B4A"/>
          </a:solidFill>
          <a:ln/>
        </p:spPr>
      </p:sp>
      <p:sp>
        <p:nvSpPr>
          <p:cNvPr id="14" name="Text 12"/>
          <p:cNvSpPr/>
          <p:nvPr/>
        </p:nvSpPr>
        <p:spPr>
          <a:xfrm>
            <a:off x="8366760" y="24688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Моніторинг контексту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366760" y="3200400"/>
            <a:ext cx="3383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Зміни зовнішнього середовища, поява нових ризиків, зміна пріоритетів організації.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14 / 25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9.4  МОНІТОРИНГ НАСЛІДКІВ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Індикатори для моніторингу планових рішень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Process indicators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заходів, виконаних у строк; % бюджету, освоєного за планом; кількість відкритих дій у реєстрі.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Risk indicators (KRI)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Динаміка оцінок імовірності та впливу; кількість ризиків вище апетиту; тренд ключових KRI.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Outcome indicators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Кількість і збитки від інцидентів у зоні впливу заходів; порівняння «до / після».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Leading indicators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Ранні сигнали (зростання скарг, відхилення процесів), що можуть свідчити про недостатність заходів.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15 / 25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9.4  МОНІТОРИНГ НАСЛІДКІВ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Звітність за результатами моніторингу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80160" y="116128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Операційна звітність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0" y="150876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Регулярні (тиждень/місяць) оновлення статусу заходів для власників ризиків і служби ризик-менеджменту.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280160" y="244144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Звіт для комітету з ризиків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280160" y="278892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Періодичний огляд виконання плану реагування, динаміки KRI, суттєвих відхилень і потреб у коригуванні.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280160" y="372160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Звіт для топменеджменту / ради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280160" y="406908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Агрегована картина: чи рухається організація до цільового ризик-профілю; ключові рішення, що потребують уваги.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502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280160" y="5001768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Уроки та актуалізація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80160" y="5349240"/>
            <a:ext cx="102412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 результатами моніторингу — оновлення реєстру, перегляд заходів, коригування плану на наступний період.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16 / 25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9.4  МОНІТОРИНГ НАСЛІДКІВ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Оцінка ефективності планових рішень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Досягнення цільового рівня ризику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знизився (або утримався в межах апетиту) рівень ризику після реалізації заходів?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Співвідношення витрат і ефекту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виправдані затрати на заходи очікуваним і фактичним зменшенням збитків / волатильності?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Побічні ефекти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не створили заходи нових суттєвих ризиків? Чи не ускладнили надмірно процеси?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Стійкість ефекту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 зберігається покращення з часом, чи потрібні постійні додаткові зусилля?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17 / 25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ІНТЕГРАЦІЯ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Інтеграція планування ризиків у цикл управління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Стратегічне планування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Ризик-апетит і ключові ризики враховуються при формуванні та перегляді корпоративної стратегії.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Бюджетування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Заходи реагування та вартість інструментів управління ризиками закладаються в бюджет.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Операційне планування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Плани підрозділів включають дії з управління ризиками; статус відстежується разом з іншими KPI.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Цикл PDCA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(план реагування) → Do (реалізація) → Check (моніторинг) → Act (коригування плану та стратегії).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18 / 25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Контингентні плани та плани відступу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88720"/>
            <a:ext cx="109728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ризиків з високим впливом доцільно мати не лише основний план реагування, а й контингентний (що робити, якщо ризик реалізувався) та план відступу (що робити, якщо основний захід не спрацював).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114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9260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Основний план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94360" y="365760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Превентивні та пом’якшувальні заходи до настання події.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2976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2" name="Text 10"/>
          <p:cNvSpPr/>
          <p:nvPr/>
        </p:nvSpPr>
        <p:spPr>
          <a:xfrm>
            <a:off x="4480560" y="29260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Контингентний план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480560" y="365760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Дії після реалізації ризику: хто що робить, комунікація, залучення резервів.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183880" y="2651760"/>
            <a:ext cx="3749040" cy="3200400"/>
          </a:xfrm>
          <a:prstGeom prst="roundRect">
            <a:avLst>
              <a:gd name="adj" fmla="val 2286"/>
            </a:avLst>
          </a:prstGeom>
          <a:solidFill>
            <a:srgbClr val="1A2B4A"/>
          </a:solidFill>
          <a:ln/>
        </p:spPr>
      </p:sp>
      <p:sp>
        <p:nvSpPr>
          <p:cNvPr id="15" name="Text 13"/>
          <p:cNvSpPr/>
          <p:nvPr/>
        </p:nvSpPr>
        <p:spPr>
          <a:xfrm>
            <a:off x="8366760" y="2926080"/>
            <a:ext cx="3383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A22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 відступу (fallback)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366760" y="365760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Альтернативний шлях, якщо основний захід виявився неефективним або неможливим.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19 / 25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Чекліст якісного планування реагування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43000" y="132588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Усі пріоритетні ризики мають обрану стратегію реагування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3716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995160" y="132588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Заходи конкретні, вимірювані, з відповідальними та термінами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33172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6517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143000" y="260604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Ресурси підтверджені; заходи включені в операційні плани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33172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6517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995160" y="260604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Визначені індикатори виконання та ефективності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361188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39319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143000" y="388620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 порядок моніторингу, звітності та ескалації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361188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393192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995160" y="388620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критичних ризиків — контингентні плани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11480" y="489204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594360" y="52120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1143000" y="5166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узгоджений з власниками ризиків і керівництвом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6263640" y="4892040"/>
            <a:ext cx="56692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/>
        </p:spPr>
      </p:sp>
      <p:sp>
        <p:nvSpPr>
          <p:cNvPr id="28" name="Text 26"/>
          <p:cNvSpPr/>
          <p:nvPr/>
        </p:nvSpPr>
        <p:spPr>
          <a:xfrm>
            <a:off x="6446520" y="521208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995160" y="5166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Передбачено перегляд плану за результатами моніторингу</a:t>
            </a:r>
            <a:endParaRPr lang="en-US" sz="1300" dirty="0"/>
          </a:p>
        </p:txBody>
      </p:sp>
      <p:sp>
        <p:nvSpPr>
          <p:cNvPr id="30" name="Text 28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 / 25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ПРАКТИКА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Типові помилки планування в ризик-менеджменті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 «для галочки»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Документ існує, але не пов’язаний з реальними рішеннями та ресурсами. Моніторинг формальний.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Занадто загальні заходи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8745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«Посилити контроль» без конкретики — неможливо призначити відповідального і перевірити виконання.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Відсутність зворотного зв’язку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Заходи впроваджують, але не перевіряють, чи змінився рівень ризику. Немає навчання на досвіді.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Ігнорування можливостей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389120"/>
            <a:ext cx="5212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лише про загрози. Позитивні ризики (можливості) залишаються без планів використання.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21 / 25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ЗВ’ЯЗОК З ПОПЕРЕДНІМИ ТЕМАМИ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Планування в контексті курсу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Оцінка ризиків (теми 3–4)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008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реагування будується на результатах якісної та кількісної оцінки: пріоритети, рівні, сценарії.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972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92240" y="12801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Теорія корисності (тема 5)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92240" y="19202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Вибір стратегії реагування залежить від ставлення ОПР до ризику та ризик-апетиту організації.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Інструменти (тема 8)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4008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Планові заходи реалізують конкретні інструменти: страхування, диверсифікація, ліміти, контроли тощо.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3611880"/>
            <a:ext cx="5669280" cy="233172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92240" y="3794760"/>
            <a:ext cx="5212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Організація РМ (тема 7)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92240" y="4434840"/>
            <a:ext cx="5212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Стратегія та плани вбудовуються в структуру служби, ролі власників ризиків і систему документів.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22 / 25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ПІДСУМОК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Ключові елементи планування в ризик-менеджменті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Стратегія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Довгостроковий орієнтир: апетит, пріоритети, принципи, зв’язок із бізнес-стратегією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63640" y="105156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6446520" y="123444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 реагування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446520" y="169164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Конкретні стратегії та заходи щодо пріоритетних ризиків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Якісні заходи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9436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SMART: конкретні, вимірювані, з відповідальними, термінами, ресурсами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263640" y="274320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6446520" y="29260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Реалізація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446520" y="338328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Вбудовування в операційні плани, координація, управління змінами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Моніторинг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9436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Виконання, ефективність, контекст; індикатори та звітність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6263640" y="4434840"/>
            <a:ext cx="566928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22" name="Text 20"/>
          <p:cNvSpPr/>
          <p:nvPr/>
        </p:nvSpPr>
        <p:spPr>
          <a:xfrm>
            <a:off x="6446520" y="461772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Цикл покращення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46520" y="5074920"/>
            <a:ext cx="5303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Перегляд плану за результатами; актуалізація стратегії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23 / 25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ВИСНОВКИ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Ключові положення теми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417320" y="116128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Стратегія задає рамку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417320" y="150876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Стратегія ризик-менеджменту визначає ризик-апетит, пріоритети та принципи; узгоджується з бізнес-стратегією і є основою для планів.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94360" y="256032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417320" y="244144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План реагування — міст до дії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417320" y="278892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Він переводить оцінку ризиків у конкретні стратегії та заходи з відповідальними, термінами й ресурсами.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84048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17320" y="372160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Якість заходів визначає результат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417320" y="406908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Конкретність, вимірюваність, забезпеченість ресурсами та вбудовування в операційні плани критично важливі.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594360" y="5120640"/>
            <a:ext cx="640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417320" y="5001768"/>
            <a:ext cx="10058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Моніторинг замикає цикл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417320" y="5349240"/>
            <a:ext cx="10058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відстеження виконання та ефективності планування залишається формальним. Результати моніторингу живлять наступний цикл планування.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5379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9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24 / 25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28600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Дякую за увагу!</a:t>
            </a:r>
            <a:endParaRPr lang="en-US" sz="4200" dirty="0"/>
          </a:p>
        </p:txBody>
      </p:sp>
      <p:sp>
        <p:nvSpPr>
          <p:cNvPr id="5" name="Text 3"/>
          <p:cNvSpPr/>
          <p:nvPr/>
        </p:nvSpPr>
        <p:spPr>
          <a:xfrm>
            <a:off x="640080" y="33832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9  ·  Планування як функція ризик-менеджменту</a:t>
            </a:r>
            <a:endParaRPr lang="en-US" sz="1800" dirty="0"/>
          </a:p>
          <a:p>
            <a:pPr marL="0" indent="0">
              <a:buNone/>
            </a:pPr>
            <a:r>
              <a:rPr lang="en-US" sz="18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Курс «Управління ризиками»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484632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для обговорення та практичні завдання — у наступному блоці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2431</Words>
  <Application>Microsoft Macintosh PowerPoint</Application>
  <PresentationFormat>Широкоэкранный</PresentationFormat>
  <Paragraphs>366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0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9. Планування як функція ризик-менеджменту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2026-09-02T11:30:39Z</dcterms:created>
  <dcterms:modified xsi:type="dcterms:W3CDTF">2026-09-02T11:39:55Z</dcterms:modified>
</cp:coreProperties>
</file>