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69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804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4816673"/>
            <a:ext cx="133498" cy="1714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9153" y="4816673"/>
            <a:ext cx="133498" cy="1714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2284214"/>
            <a:ext cx="9701212" cy="12799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sz="4200" b="1" i="0" u="none">
                <a:solidFill>
                  <a:srgbClr val="FFFFFF"/>
                </a:solidFill>
                <a:latin typeface="Times New Roman"/>
              </a:rPr>
              <a:t>Соціальна структура та соціальні процеси в українському суспільстві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10656" y="3876079"/>
            <a:ext cx="75247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 dirty="0" err="1">
                <a:solidFill>
                  <a:srgbClr val="94A3B8"/>
                </a:solidFill>
                <a:latin typeface="Times New Roman"/>
              </a:rPr>
              <a:t>Історична</a:t>
            </a:r>
            <a:r>
              <a:rPr sz="1650" b="0" i="0" u="none" dirty="0">
                <a:solidFill>
                  <a:srgbClr val="94A3B8"/>
                </a:solidFill>
                <a:latin typeface="Times New Roman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Times New Roman"/>
              </a:rPr>
              <a:t>трансформація</a:t>
            </a:r>
            <a:r>
              <a:rPr sz="1650" b="0" i="0" u="none" dirty="0">
                <a:solidFill>
                  <a:srgbClr val="94A3B8"/>
                </a:solidFill>
                <a:latin typeface="Times New Roman"/>
              </a:rPr>
              <a:t>, </a:t>
            </a:r>
            <a:r>
              <a:rPr sz="1650" b="0" i="0" u="none" dirty="0" err="1">
                <a:solidFill>
                  <a:srgbClr val="94A3B8"/>
                </a:solidFill>
                <a:latin typeface="Times New Roman"/>
              </a:rPr>
              <a:t>мобільність</a:t>
            </a:r>
            <a:r>
              <a:rPr sz="1650" b="0" i="0" u="none" dirty="0">
                <a:solidFill>
                  <a:srgbClr val="94A3B8"/>
                </a:solidFill>
                <a:latin typeface="Times New Roman"/>
              </a:rPr>
              <a:t>, </a:t>
            </a:r>
            <a:r>
              <a:rPr sz="1650" b="0" i="0" u="none" dirty="0" err="1">
                <a:solidFill>
                  <a:srgbClr val="94A3B8"/>
                </a:solidFill>
                <a:latin typeface="Times New Roman"/>
              </a:rPr>
              <a:t>урбанізація</a:t>
            </a:r>
            <a:r>
              <a:rPr sz="1650" b="0" i="0" u="none" dirty="0">
                <a:solidFill>
                  <a:srgbClr val="94A3B8"/>
                </a:solidFill>
                <a:latin typeface="Times New Roman"/>
              </a:rPr>
              <a:t> </a:t>
            </a:r>
            <a:endParaRPr lang="uk-UA" sz="1650" b="0" i="0" u="none">
              <a:solidFill>
                <a:srgbClr val="94A3B8"/>
              </a:solidFill>
              <a:latin typeface="Times New Roman"/>
            </a:endParaRPr>
          </a:p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94A3B8"/>
                </a:solidFill>
                <a:latin typeface="Times New Roman"/>
              </a:rPr>
              <a:t>та</a:t>
            </a:r>
            <a:r>
              <a:rPr sz="1650" b="0" i="0" u="none" dirty="0">
                <a:solidFill>
                  <a:srgbClr val="94A3B8"/>
                </a:solidFill>
                <a:latin typeface="Times New Roman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Times New Roman"/>
              </a:rPr>
              <a:t>сучасні</a:t>
            </a:r>
            <a:r>
              <a:rPr sz="1650" b="0" i="0" u="none" dirty="0">
                <a:solidFill>
                  <a:srgbClr val="94A3B8"/>
                </a:solidFill>
                <a:latin typeface="Times New Roman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Times New Roman"/>
              </a:rPr>
              <a:t>демографічні</a:t>
            </a:r>
            <a:r>
              <a:rPr sz="1650" b="0" i="0" u="none" dirty="0">
                <a:solidFill>
                  <a:srgbClr val="94A3B8"/>
                </a:solidFill>
                <a:latin typeface="Times New Roman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Times New Roman"/>
              </a:rPr>
              <a:t>виклики</a:t>
            </a:r>
            <a:endParaRPr sz="1650" b="0" i="0" u="none" dirty="0">
              <a:solidFill>
                <a:srgbClr val="94A3B8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566987"/>
            <a:ext cx="5495925" cy="2724150"/>
          </a:xfrm>
          <a:prstGeom prst="roundRect">
            <a:avLst>
              <a:gd name="adj" fmla="val 559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715125" y="2085975"/>
            <a:ext cx="4714875" cy="1114425"/>
          </a:xfrm>
          <a:prstGeom prst="roundRect">
            <a:avLst>
              <a:gd name="adj" fmla="val 10256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715125" y="3371850"/>
            <a:ext cx="4714875" cy="1114425"/>
          </a:xfrm>
          <a:prstGeom prst="roundRect">
            <a:avLst>
              <a:gd name="adj" fmla="val 10256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715125" y="4657725"/>
            <a:ext cx="4714875" cy="1114425"/>
          </a:xfrm>
          <a:prstGeom prst="roundRect">
            <a:avLst>
              <a:gd name="adj" fmla="val 10256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525" y="2957512"/>
            <a:ext cx="296465" cy="381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3725" y="2395537"/>
            <a:ext cx="495300" cy="4953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3725" y="3681412"/>
            <a:ext cx="495300" cy="4953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3725" y="4967287"/>
            <a:ext cx="495300" cy="4953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9817" y="2538412"/>
            <a:ext cx="163115" cy="2095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9817" y="3824287"/>
            <a:ext cx="163115" cy="2095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9817" y="5110162"/>
            <a:ext cx="163115" cy="2095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D97706"/>
                </a:solidFill>
                <a:latin typeface="Times New Roman"/>
              </a:rPr>
              <a:t>ТЕОРЕТИЧНИЙ БАЗИС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781050"/>
            <a:ext cx="11430000" cy="4476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Times New Roman"/>
              </a:rPr>
              <a:t>Соціальна структура суспільства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52525" y="3529012"/>
            <a:ext cx="6188273" cy="304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Times New Roman"/>
              </a:rPr>
              <a:t>Визначення поняття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52525" y="3986212"/>
            <a:ext cx="481012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Times New Roman"/>
              </a:rPr>
              <a:t>Це система взаємопов’язаних соціальних груп, спільнот, верств та соціальних інститутів, яка визначає порядок функціонування суспільства.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9525" y="2314575"/>
            <a:ext cx="45624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Times New Roman"/>
              </a:rPr>
              <a:t>Соціальні групи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29525" y="2571750"/>
            <a:ext cx="36671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/>
              </a:rPr>
              <a:t>Об’єднання людей за спільними ознаками та інтересами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9525" y="3600450"/>
            <a:ext cx="45624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Times New Roman"/>
              </a:rPr>
              <a:t>Соціальні інститути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9525" y="3857625"/>
            <a:ext cx="36671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/>
              </a:rPr>
              <a:t>Сталі форми організації спільної діяльності громадян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9525" y="4886325"/>
            <a:ext cx="45624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Times New Roman"/>
              </a:rPr>
              <a:t>Соціальні верстви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9525" y="5143500"/>
            <a:ext cx="36671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/>
              </a:rPr>
              <a:t>Страти, виділені за доходом, владою та престижем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1885950"/>
            <a:ext cx="5143500" cy="1057275"/>
          </a:xfrm>
          <a:prstGeom prst="roundRect">
            <a:avLst>
              <a:gd name="adj" fmla="val 1081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3095625"/>
            <a:ext cx="5143500" cy="85725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62000" y="4105275"/>
            <a:ext cx="5143500" cy="85725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62000" y="5114925"/>
            <a:ext cx="5143500" cy="85725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2119312"/>
            <a:ext cx="5143500" cy="3619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D97706"/>
                </a:solidFill>
                <a:latin typeface="Times New Roman"/>
              </a:rPr>
              <a:t>ТИПОЛОГІЯ СУСПІЛЬСТВ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781050"/>
            <a:ext cx="11430000" cy="4476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Times New Roman"/>
              </a:rPr>
              <a:t>1. Традиційне українське суспільство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0125" y="2085975"/>
            <a:ext cx="612576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3A8A"/>
                </a:solidFill>
                <a:latin typeface="Times New Roman"/>
              </a:rPr>
              <a:t>Аграрна економіка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0125" y="2343150"/>
            <a:ext cx="47625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Times New Roman"/>
              </a:rPr>
              <a:t>Переважання сільського населення та сільськогосподарської праці.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0125" y="3295650"/>
            <a:ext cx="612576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3A8A"/>
                </a:solidFill>
                <a:latin typeface="Times New Roman"/>
              </a:rPr>
              <a:t>Роль сім’ї та громади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0125" y="3552825"/>
            <a:ext cx="583406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Times New Roman"/>
              </a:rPr>
              <a:t>Визначний вплив традицій, звичаїв та общинних норм.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0125" y="4305300"/>
            <a:ext cx="612576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3A8A"/>
                </a:solidFill>
                <a:latin typeface="Times New Roman"/>
              </a:rPr>
              <a:t>Статусне походження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0125" y="4562475"/>
            <a:ext cx="583406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Times New Roman"/>
              </a:rPr>
              <a:t>Чітко визначений соціальний стан людини від народження.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0125" y="5314950"/>
            <a:ext cx="612576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3A8A"/>
                </a:solidFill>
                <a:latin typeface="Times New Roman"/>
              </a:rPr>
              <a:t>Повільний темп змін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0125" y="5572125"/>
            <a:ext cx="583406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Times New Roman"/>
              </a:rPr>
              <a:t>Низька соціальна мобільність протягом поколінь.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286500" y="2043112"/>
            <a:ext cx="5143500" cy="85725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86500" y="3052762"/>
            <a:ext cx="5143500" cy="85725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86500" y="4062412"/>
            <a:ext cx="5143500" cy="85725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86500" y="5072062"/>
            <a:ext cx="5143500" cy="742950"/>
          </a:xfrm>
          <a:prstGeom prst="roundRect">
            <a:avLst>
              <a:gd name="adj" fmla="val 15384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286500" y="5072062"/>
            <a:ext cx="38100" cy="74295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119312"/>
            <a:ext cx="5143500" cy="3619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D97706"/>
                </a:solidFill>
                <a:latin typeface="Times New Roman"/>
              </a:rPr>
              <a:t>ТРАНСФОРМАЦІЯ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781050"/>
            <a:ext cx="11430000" cy="4476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Times New Roman"/>
              </a:rPr>
              <a:t>2. Модерне українське суспільство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24625" y="2243137"/>
            <a:ext cx="56673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3A8A"/>
                </a:solidFill>
                <a:latin typeface="Times New Roman"/>
              </a:rPr>
              <a:t>Урбанізація та промисловість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24625" y="2500312"/>
            <a:ext cx="56673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Times New Roman"/>
              </a:rPr>
              <a:t>Переважання міського населення, розвиток індустрії та послуг.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24625" y="3252787"/>
            <a:ext cx="56673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3A8A"/>
                </a:solidFill>
                <a:latin typeface="Times New Roman"/>
              </a:rPr>
              <a:t>Цінність компетенцій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24625" y="3509962"/>
            <a:ext cx="56673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Times New Roman"/>
              </a:rPr>
              <a:t>Зростання ролі освіти, знань та професійних навичок.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24625" y="4262437"/>
            <a:ext cx="56673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3A8A"/>
                </a:solidFill>
                <a:latin typeface="Times New Roman"/>
              </a:rPr>
              <a:t>Висока мобільність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24625" y="4519612"/>
            <a:ext cx="56673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Times New Roman"/>
              </a:rPr>
              <a:t>Індивідуалізація та незалежність статусу від походження.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53200" y="5243512"/>
            <a:ext cx="47434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92400E"/>
                </a:solidFill>
                <a:latin typeface="Times New Roman"/>
              </a:rPr>
              <a:t>Сучасне українське суспільство поєднує риси традиційного, модерного та постмодерного укладу.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662237"/>
            <a:ext cx="3403550" cy="2533650"/>
          </a:xfrm>
          <a:prstGeom prst="roundRect">
            <a:avLst>
              <a:gd name="adj" fmla="val 601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94150" y="2662237"/>
            <a:ext cx="3403550" cy="2533650"/>
          </a:xfrm>
          <a:prstGeom prst="roundRect">
            <a:avLst>
              <a:gd name="adj" fmla="val 601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26300" y="2662237"/>
            <a:ext cx="3403550" cy="2533650"/>
          </a:xfrm>
          <a:prstGeom prst="roundRect">
            <a:avLst>
              <a:gd name="adj" fmla="val 601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D97706"/>
                </a:solidFill>
                <a:latin typeface="Times New Roman"/>
              </a:rPr>
              <a:t>ІСТОРИЧНА ГЕНЕЗА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781050"/>
            <a:ext cx="11430000" cy="4476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Times New Roman"/>
              </a:rPr>
              <a:t>Соціальні стани і класи в історії України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0125" y="2938462"/>
            <a:ext cx="365912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D97706"/>
                </a:solidFill>
                <a:latin typeface="Times New Roman"/>
              </a:rPr>
              <a:t>IX–XIII ст.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0125" y="3186112"/>
            <a:ext cx="3842081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Times New Roman"/>
              </a:rPr>
              <a:t>Київська Русь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2275" y="2938462"/>
            <a:ext cx="365912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D97706"/>
                </a:solidFill>
                <a:latin typeface="Times New Roman"/>
              </a:rPr>
              <a:t>XVI–XVIII ст.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2275" y="3186112"/>
            <a:ext cx="3842081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Times New Roman"/>
              </a:rPr>
              <a:t>Козацька доба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64425" y="2938462"/>
            <a:ext cx="365912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D97706"/>
                </a:solidFill>
                <a:latin typeface="Times New Roman"/>
              </a:rPr>
              <a:t>XIX–XX ст.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64425" y="3186112"/>
            <a:ext cx="3842081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Times New Roman"/>
              </a:rPr>
              <a:t>Модерний період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0125" y="3586162"/>
            <a:ext cx="36591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1E3A8A"/>
                </a:solidFill>
                <a:latin typeface="Times New Roman"/>
              </a:rPr>
              <a:t>•</a:t>
            </a:r>
            <a:r>
              <a:rPr sz="1275" b="0" i="0" u="none">
                <a:solidFill>
                  <a:srgbClr val="334155"/>
                </a:solidFill>
                <a:latin typeface="Times New Roman"/>
              </a:rPr>
              <a:t> Князі та бояри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0125" y="3871912"/>
            <a:ext cx="36591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1E3A8A"/>
                </a:solidFill>
                <a:latin typeface="Times New Roman"/>
              </a:rPr>
              <a:t>•</a:t>
            </a:r>
            <a:r>
              <a:rPr sz="1275" b="0" i="0" u="none">
                <a:solidFill>
                  <a:srgbClr val="334155"/>
                </a:solidFill>
                <a:latin typeface="Times New Roman"/>
              </a:rPr>
              <a:t> Дружинники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0125" y="4157662"/>
            <a:ext cx="36591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1E3A8A"/>
                </a:solidFill>
                <a:latin typeface="Times New Roman"/>
              </a:rPr>
              <a:t>•</a:t>
            </a:r>
            <a:r>
              <a:rPr sz="1275" b="0" i="0" u="none">
                <a:solidFill>
                  <a:srgbClr val="334155"/>
                </a:solidFill>
                <a:latin typeface="Times New Roman"/>
              </a:rPr>
              <a:t> Духовенство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0125" y="4443412"/>
            <a:ext cx="36591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1E3A8A"/>
                </a:solidFill>
                <a:latin typeface="Times New Roman"/>
              </a:rPr>
              <a:t>•</a:t>
            </a:r>
            <a:r>
              <a:rPr sz="1275" b="0" i="0" u="none">
                <a:solidFill>
                  <a:srgbClr val="334155"/>
                </a:solidFill>
                <a:latin typeface="Times New Roman"/>
              </a:rPr>
              <a:t> Міщани та селяни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0125" y="4729162"/>
            <a:ext cx="36591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1E3A8A"/>
                </a:solidFill>
                <a:latin typeface="Times New Roman"/>
              </a:rPr>
              <a:t>•</a:t>
            </a:r>
            <a:r>
              <a:rPr sz="1275" b="0" i="0" u="none">
                <a:solidFill>
                  <a:srgbClr val="334155"/>
                </a:solidFill>
                <a:latin typeface="Times New Roman"/>
              </a:rPr>
              <a:t> Залежне населення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32275" y="3586162"/>
            <a:ext cx="36591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1E3A8A"/>
                </a:solidFill>
                <a:latin typeface="Times New Roman"/>
              </a:rPr>
              <a:t>•</a:t>
            </a:r>
            <a:r>
              <a:rPr sz="1275" b="0" i="0" u="none">
                <a:solidFill>
                  <a:srgbClr val="334155"/>
                </a:solidFill>
                <a:latin typeface="Times New Roman"/>
              </a:rPr>
              <a:t> Козацька старшина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32275" y="3871912"/>
            <a:ext cx="36591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1E3A8A"/>
                </a:solidFill>
                <a:latin typeface="Times New Roman"/>
              </a:rPr>
              <a:t>•</a:t>
            </a:r>
            <a:r>
              <a:rPr sz="1275" b="0" i="0" u="none">
                <a:solidFill>
                  <a:srgbClr val="334155"/>
                </a:solidFill>
                <a:latin typeface="Times New Roman"/>
              </a:rPr>
              <a:t> Рядове козацтво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32275" y="4157662"/>
            <a:ext cx="36591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1E3A8A"/>
                </a:solidFill>
                <a:latin typeface="Times New Roman"/>
              </a:rPr>
              <a:t>•</a:t>
            </a:r>
            <a:r>
              <a:rPr sz="1275" b="0" i="0" u="none">
                <a:solidFill>
                  <a:srgbClr val="334155"/>
                </a:solidFill>
                <a:latin typeface="Times New Roman"/>
              </a:rPr>
              <a:t> Духовенство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32275" y="4443412"/>
            <a:ext cx="36591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1E3A8A"/>
                </a:solidFill>
                <a:latin typeface="Times New Roman"/>
              </a:rPr>
              <a:t>•</a:t>
            </a:r>
            <a:r>
              <a:rPr sz="1275" b="0" i="0" u="none">
                <a:solidFill>
                  <a:srgbClr val="334155"/>
                </a:solidFill>
                <a:latin typeface="Times New Roman"/>
              </a:rPr>
              <a:t> Міщани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32275" y="4729162"/>
            <a:ext cx="36591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1E3A8A"/>
                </a:solidFill>
                <a:latin typeface="Times New Roman"/>
              </a:rPr>
              <a:t>•</a:t>
            </a:r>
            <a:r>
              <a:rPr sz="1275" b="0" i="0" u="none">
                <a:solidFill>
                  <a:srgbClr val="334155"/>
                </a:solidFill>
                <a:latin typeface="Times New Roman"/>
              </a:rPr>
              <a:t> Селянство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64425" y="3586162"/>
            <a:ext cx="36591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1E3A8A"/>
                </a:solidFill>
                <a:latin typeface="Times New Roman"/>
              </a:rPr>
              <a:t>•</a:t>
            </a:r>
            <a:r>
              <a:rPr sz="1275" b="0" i="0" u="none">
                <a:solidFill>
                  <a:srgbClr val="334155"/>
                </a:solidFill>
                <a:latin typeface="Times New Roman"/>
              </a:rPr>
              <a:t> Підприємці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64425" y="3871912"/>
            <a:ext cx="36591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1E3A8A"/>
                </a:solidFill>
                <a:latin typeface="Times New Roman"/>
              </a:rPr>
              <a:t>•</a:t>
            </a:r>
            <a:r>
              <a:rPr sz="1275" b="0" i="0" u="none">
                <a:solidFill>
                  <a:srgbClr val="334155"/>
                </a:solidFill>
                <a:latin typeface="Times New Roman"/>
              </a:rPr>
              <a:t> Інтелігенція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64425" y="4157662"/>
            <a:ext cx="36591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1E3A8A"/>
                </a:solidFill>
                <a:latin typeface="Times New Roman"/>
              </a:rPr>
              <a:t>•</a:t>
            </a:r>
            <a:r>
              <a:rPr sz="1275" b="0" i="0" u="none">
                <a:solidFill>
                  <a:srgbClr val="334155"/>
                </a:solidFill>
                <a:latin typeface="Times New Roman"/>
              </a:rPr>
              <a:t> Робітники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64425" y="4443412"/>
            <a:ext cx="36591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1E3A8A"/>
                </a:solidFill>
                <a:latin typeface="Times New Roman"/>
              </a:rPr>
              <a:t>•</a:t>
            </a:r>
            <a:r>
              <a:rPr sz="1275" b="0" i="0" u="none">
                <a:solidFill>
                  <a:srgbClr val="334155"/>
                </a:solidFill>
                <a:latin typeface="Times New Roman"/>
              </a:rPr>
              <a:t> Держслужбовці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64425" y="4729162"/>
            <a:ext cx="36591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1E3A8A"/>
                </a:solidFill>
                <a:latin typeface="Times New Roman"/>
              </a:rPr>
              <a:t>•</a:t>
            </a:r>
            <a:r>
              <a:rPr sz="1275" b="0" i="0" u="none">
                <a:solidFill>
                  <a:srgbClr val="334155"/>
                </a:solidFill>
                <a:latin typeface="Times New Roman"/>
              </a:rPr>
              <a:t> Середній клас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700337"/>
            <a:ext cx="3403550" cy="2457450"/>
          </a:xfrm>
          <a:prstGeom prst="roundRect">
            <a:avLst>
              <a:gd name="adj" fmla="val 620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94150" y="2700337"/>
            <a:ext cx="3403550" cy="2457450"/>
          </a:xfrm>
          <a:prstGeom prst="roundRect">
            <a:avLst>
              <a:gd name="adj" fmla="val 620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26300" y="2700337"/>
            <a:ext cx="3403550" cy="2457450"/>
          </a:xfrm>
          <a:prstGeom prst="roundRect">
            <a:avLst>
              <a:gd name="adj" fmla="val 620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325" y="3014662"/>
            <a:ext cx="495300" cy="4953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8475" y="3014662"/>
            <a:ext cx="495300" cy="4953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0625" y="3014662"/>
            <a:ext cx="495300" cy="4953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975" y="3148012"/>
            <a:ext cx="177849" cy="2286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7126" y="3148012"/>
            <a:ext cx="177849" cy="2286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276" y="3148012"/>
            <a:ext cx="177849" cy="228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D97706"/>
                </a:solidFill>
                <a:latin typeface="Times New Roman"/>
              </a:rPr>
              <a:t>ДИНАМІКА НАСЕЛЕННЯ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781050"/>
            <a:ext cx="11430000" cy="4476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Times New Roman"/>
              </a:rPr>
              <a:t>Урбанізація, міграція та демографія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6325" y="3700462"/>
            <a:ext cx="3642056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Times New Roman"/>
              </a:rPr>
              <a:t>Урбанізація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6325" y="4071937"/>
            <a:ext cx="287015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Times New Roman"/>
              </a:rPr>
              <a:t>Зростання ролі міст, концентрація економічного життя, освіти та сфери послуг у великих центрах.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08475" y="3700462"/>
            <a:ext cx="3642056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Times New Roman"/>
              </a:rPr>
              <a:t>Міграція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08475" y="4071937"/>
            <a:ext cx="287015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Times New Roman"/>
              </a:rPr>
              <a:t>Переміщення людей: внутрішня й зовнішня, добровільна й вимушена, постійна та тимчасова.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0625" y="3700462"/>
            <a:ext cx="3642056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Times New Roman"/>
              </a:rPr>
              <a:t>Демографія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0625" y="4071937"/>
            <a:ext cx="287015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Times New Roman"/>
              </a:rPr>
              <a:t>Зміни народжуваності, смертності, тривалості життя та старіння вікової структури населення.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576512"/>
            <a:ext cx="5998964" cy="2705100"/>
          </a:xfrm>
          <a:prstGeom prst="roundRect">
            <a:avLst>
              <a:gd name="adj" fmla="val 7042"/>
            </a:avLst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065764" y="2171700"/>
            <a:ext cx="4364235" cy="1057275"/>
          </a:xfrm>
          <a:prstGeom prst="roundRect">
            <a:avLst>
              <a:gd name="adj" fmla="val 1081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065764" y="3400425"/>
            <a:ext cx="4364235" cy="1057275"/>
          </a:xfrm>
          <a:prstGeom prst="roundRect">
            <a:avLst>
              <a:gd name="adj" fmla="val 1081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065764" y="4629150"/>
            <a:ext cx="4364235" cy="1057275"/>
          </a:xfrm>
          <a:prstGeom prst="roundRect">
            <a:avLst>
              <a:gd name="adj" fmla="val 1081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957512"/>
            <a:ext cx="296465" cy="381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D97706"/>
                </a:solidFill>
                <a:latin typeface="Times New Roman"/>
              </a:rPr>
              <a:t>СУЧАСНІ ВИКЛИКИ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781050"/>
            <a:ext cx="11430000" cy="4476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Times New Roman"/>
              </a:rPr>
              <a:t>Вплив війни на демографічну ситуацію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3529012"/>
            <a:ext cx="6873515" cy="304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FFFFFF"/>
                </a:solidFill>
                <a:latin typeface="Times New Roman"/>
              </a:rPr>
              <a:t>Критичні чинники трансформації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3986212"/>
            <a:ext cx="5332214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E2E8F0"/>
                </a:solidFill>
                <a:latin typeface="Times New Roman"/>
              </a:rPr>
              <a:t>Повномасштабна війна спричинила наймасштабніші демографічні та територіальні зрушення в сучасній історії України.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03889" y="2371725"/>
            <a:ext cx="488811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Times New Roman"/>
              </a:rPr>
              <a:t>Вимушене переміщення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03889" y="2628900"/>
            <a:ext cx="398323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/>
              </a:rPr>
              <a:t>Мільйони внутрішньо переміщених осіб та біженців за кордоном.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03889" y="3600450"/>
            <a:ext cx="488811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Times New Roman"/>
              </a:rPr>
              <a:t>Народжуваність та демографія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03889" y="3857625"/>
            <a:ext cx="398323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/>
              </a:rPr>
              <a:t>Стрімке скорочення народжуваності та прискорення старіння.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03889" y="4829175"/>
            <a:ext cx="488811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Times New Roman"/>
              </a:rPr>
              <a:t>Зміна структури населення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03889" y="5086350"/>
            <a:ext cx="398323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/>
              </a:rPr>
              <a:t>Диспропорції у статево-віковому та регіональному складі.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8E1965-B68E-09A0-1DAD-914D6C38C20E}"/>
              </a:ext>
            </a:extLst>
          </p:cNvPr>
          <p:cNvSpPr txBox="1"/>
          <p:nvPr/>
        </p:nvSpPr>
        <p:spPr>
          <a:xfrm>
            <a:off x="503434" y="390418"/>
            <a:ext cx="1126047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sz="2700" b="1" dirty="0">
                <a:solidFill>
                  <a:srgbClr val="0F172A"/>
                </a:solidFill>
                <a:latin typeface="Plus Jakarta Sans"/>
              </a:rPr>
              <a:t>Соціальний статус – місце особистості у соціальній структурі суспільства.</a:t>
            </a:r>
          </a:p>
          <a:p>
            <a:pPr algn="ctr">
              <a:buNone/>
            </a:pPr>
            <a:endParaRPr lang="uk-UA" sz="2700" b="1" dirty="0">
              <a:solidFill>
                <a:srgbClr val="0F172A"/>
              </a:solidFill>
              <a:latin typeface="Plus Jakarta Sans"/>
            </a:endParaRPr>
          </a:p>
          <a:p>
            <a:pPr algn="ctr">
              <a:buNone/>
            </a:pPr>
            <a:r>
              <a:rPr lang="uk-UA" sz="2700" b="1" dirty="0">
                <a:solidFill>
                  <a:srgbClr val="0F172A"/>
                </a:solidFill>
                <a:latin typeface="Plus Jakarta Sans"/>
              </a:rPr>
              <a:t>Які чинники визначають?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1AF796-B00D-539F-A46D-CFEACEA3C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5023" y="2322183"/>
            <a:ext cx="3798137" cy="453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009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F26BDD-4A20-F996-2080-9CB58FFDDB3E}"/>
              </a:ext>
            </a:extLst>
          </p:cNvPr>
          <p:cNvSpPr txBox="1"/>
          <p:nvPr/>
        </p:nvSpPr>
        <p:spPr>
          <a:xfrm>
            <a:off x="647272" y="493160"/>
            <a:ext cx="10561834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sz="2400" b="1" dirty="0">
                <a:effectLst/>
                <a:latin typeface="+mn-lt"/>
                <a:ea typeface="Times New Roman" panose="02020603050405020304" pitchFamily="18" charset="0"/>
              </a:rPr>
              <a:t>Соціальний статус – місце особистості у соціальній структурі суспільства.</a:t>
            </a:r>
            <a:endParaRPr lang="uk-UA" sz="2400" dirty="0">
              <a:effectLst/>
              <a:latin typeface="+mn-lt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uk-UA" sz="2400" b="1" dirty="0">
                <a:ea typeface="Times New Roman" panose="02020603050405020304" pitchFamily="18" charset="0"/>
              </a:rPr>
              <a:t>Основні ч</a:t>
            </a:r>
            <a:r>
              <a:rPr lang="uk-UA" sz="2400" b="1" dirty="0">
                <a:effectLst/>
                <a:latin typeface="+mn-lt"/>
                <a:ea typeface="Times New Roman" panose="02020603050405020304" pitchFamily="18" charset="0"/>
              </a:rPr>
              <a:t>инники, що визначають соціальний статус:</a:t>
            </a:r>
            <a:endParaRPr lang="uk-UA" sz="2400" dirty="0">
              <a:effectLst/>
              <a:latin typeface="+mn-lt"/>
              <a:ea typeface="Times New Roman" panose="02020603050405020304" pitchFamily="18" charset="0"/>
            </a:endParaRPr>
          </a:p>
          <a:p>
            <a:pPr>
              <a:buNone/>
            </a:pPr>
            <a:endParaRPr lang="uk-UA" sz="1800" dirty="0">
              <a:effectLst/>
              <a:latin typeface="+mn-lt"/>
              <a:ea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походження та сім’я; </a:t>
            </a: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вік і стать;</a:t>
            </a: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здоров’я, фізичні можливості </a:t>
            </a: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освіта; </a:t>
            </a: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професія та рівень кваліфікації; </a:t>
            </a: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особисті досягнення та компетентності; </a:t>
            </a: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рівень доходу та матеріальне становище; </a:t>
            </a: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влада та авторитет; </a:t>
            </a: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місце проживання; </a:t>
            </a: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знайомства, соціальні зв’язки </a:t>
            </a: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громадська та професійна активність</a:t>
            </a: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удача («опинитися в потрібному місці у потрібний час», </a:t>
            </a:r>
          </a:p>
          <a:p>
            <a:pPr lvl="0"/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скористатися з нагоди тощо) та ін.</a:t>
            </a:r>
          </a:p>
        </p:txBody>
      </p:sp>
    </p:spTree>
    <p:extLst>
      <p:ext uri="{BB962C8B-B14F-4D97-AF65-F5344CB8AC3E}">
        <p14:creationId xmlns:p14="http://schemas.microsoft.com/office/powerpoint/2010/main" val="216555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671762"/>
            <a:ext cx="5181600" cy="2514600"/>
          </a:xfrm>
          <a:prstGeom prst="roundRect">
            <a:avLst>
              <a:gd name="adj" fmla="val 606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2671762"/>
            <a:ext cx="5181600" cy="2514600"/>
          </a:xfrm>
          <a:prstGeom prst="roundRect">
            <a:avLst>
              <a:gd name="adj" fmla="val 606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325" y="2986087"/>
            <a:ext cx="207466" cy="2667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2725" y="2986087"/>
            <a:ext cx="207466" cy="266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D97706"/>
                </a:solidFill>
                <a:latin typeface="Times New Roman"/>
              </a:rPr>
              <a:t>СТРАТИФІКАЦІЯ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781050"/>
            <a:ext cx="11430000" cy="4476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Times New Roman"/>
              </a:rPr>
              <a:t>Соціальний статус та його види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6325" y="3405187"/>
            <a:ext cx="46482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Times New Roman"/>
              </a:rPr>
              <a:t>Отриманий незалежно від власного вибору та бажання особистості.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62725" y="3405187"/>
            <a:ext cx="46482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Times New Roman"/>
              </a:rPr>
              <a:t>Досягнутий завдяки власним зусиллям, знанням та компетентностям.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98091" y="2986087"/>
            <a:ext cx="2753469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75" b="1" i="0" u="none">
                <a:solidFill>
                  <a:srgbClr val="0F172A"/>
                </a:solidFill>
                <a:latin typeface="Times New Roman"/>
              </a:rPr>
              <a:t>Приписаний статус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6325" y="4110037"/>
            <a:ext cx="5691187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334155"/>
                </a:solidFill>
                <a:latin typeface="Times New Roman"/>
              </a:rPr>
              <a:t>• Походження та сім’я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6325" y="4395787"/>
            <a:ext cx="5691187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334155"/>
                </a:solidFill>
                <a:latin typeface="Times New Roman"/>
              </a:rPr>
              <a:t>• Вік та стать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6325" y="4681537"/>
            <a:ext cx="5691187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334155"/>
                </a:solidFill>
                <a:latin typeface="Times New Roman"/>
              </a:rPr>
              <a:t>• Фізичні можливості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84491" y="2986087"/>
            <a:ext cx="2170974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75" b="1" i="0" u="none">
                <a:solidFill>
                  <a:srgbClr val="0F172A"/>
                </a:solidFill>
                <a:latin typeface="Times New Roman"/>
              </a:rPr>
              <a:t>Набутий статус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2725" y="4110037"/>
            <a:ext cx="562927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334155"/>
                </a:solidFill>
                <a:latin typeface="Times New Roman"/>
              </a:rPr>
              <a:t>• Освіта та професія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62725" y="4395787"/>
            <a:ext cx="562927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334155"/>
                </a:solidFill>
                <a:latin typeface="Times New Roman"/>
              </a:rPr>
              <a:t>• Рівень доходів і посада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62725" y="4681537"/>
            <a:ext cx="562927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334155"/>
                </a:solidFill>
                <a:latin typeface="Times New Roman"/>
              </a:rPr>
              <a:t>• Особисті досягнення та авторитет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643187"/>
            <a:ext cx="5181600" cy="2571750"/>
          </a:xfrm>
          <a:prstGeom prst="roundRect">
            <a:avLst>
              <a:gd name="adj" fmla="val 592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2643187"/>
            <a:ext cx="5181600" cy="2571750"/>
          </a:xfrm>
          <a:prstGeom prst="roundRect">
            <a:avLst>
              <a:gd name="adj" fmla="val 592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76325" y="2919412"/>
            <a:ext cx="1054298" cy="257175"/>
          </a:xfrm>
          <a:prstGeom prst="roundRect">
            <a:avLst>
              <a:gd name="adj" fmla="val 50000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076325" y="4214812"/>
            <a:ext cx="4552950" cy="685800"/>
          </a:xfrm>
          <a:prstGeom prst="roundRect">
            <a:avLst>
              <a:gd name="adj" fmla="val 1111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562725" y="2919412"/>
            <a:ext cx="1298971" cy="257175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562725" y="4214812"/>
            <a:ext cx="4552950" cy="685800"/>
          </a:xfrm>
          <a:prstGeom prst="roundRect">
            <a:avLst>
              <a:gd name="adj" fmla="val 1111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076325" y="4214812"/>
            <a:ext cx="38100" cy="6858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562725" y="4214812"/>
            <a:ext cx="38100" cy="685800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D97706"/>
                </a:solidFill>
                <a:latin typeface="Times New Roman"/>
              </a:rPr>
              <a:t>СОЦІАЛЬНІ РОЛІ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781050"/>
            <a:ext cx="11430000" cy="4476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Times New Roman"/>
              </a:rPr>
              <a:t>Рольова напруга та рольовий конфлікт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09675" y="2976562"/>
            <a:ext cx="882848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92400E"/>
                </a:solidFill>
                <a:latin typeface="Times New Roman"/>
              </a:rPr>
              <a:t>ОДНА РОЛЬ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6325" y="3281362"/>
            <a:ext cx="5975746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75" b="1" i="0" u="none">
                <a:solidFill>
                  <a:srgbClr val="0F172A"/>
                </a:solidFill>
                <a:latin typeface="Times New Roman"/>
              </a:rPr>
              <a:t>Рольова напруга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6325" y="3662362"/>
            <a:ext cx="46482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/>
              </a:rPr>
              <a:t>Труднощі під час виконання </a:t>
            </a:r>
            <a:r>
              <a:rPr sz="1350" b="1" i="0" u="none">
                <a:solidFill>
                  <a:srgbClr val="475569"/>
                </a:solidFill>
                <a:latin typeface="Times New Roman"/>
              </a:rPr>
              <a:t>однієї</a:t>
            </a:r>
            <a:r>
              <a:rPr sz="1350" b="0" i="0" u="none">
                <a:solidFill>
                  <a:srgbClr val="475569"/>
                </a:solidFill>
                <a:latin typeface="Times New Roman"/>
              </a:rPr>
              <a:t> соціальної ролі через завищені очікування.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96075" y="2976562"/>
            <a:ext cx="1127521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991B1B"/>
                </a:solidFill>
                <a:latin typeface="Times New Roman"/>
              </a:rPr>
              <a:t>КІЛЬКА РОЛЕЙ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62725" y="3281362"/>
            <a:ext cx="5629275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75" b="1" i="0" u="none">
                <a:solidFill>
                  <a:srgbClr val="0F172A"/>
                </a:solidFill>
                <a:latin typeface="Times New Roman"/>
              </a:rPr>
              <a:t>Рольовий конфлікт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62725" y="3662362"/>
            <a:ext cx="46482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/>
              </a:rPr>
              <a:t>Суперечність між вимогами </a:t>
            </a:r>
            <a:r>
              <a:rPr sz="1350" b="1" i="0" u="none">
                <a:solidFill>
                  <a:srgbClr val="475569"/>
                </a:solidFill>
                <a:latin typeface="Times New Roman"/>
              </a:rPr>
              <a:t>двох або більше</a:t>
            </a:r>
            <a:r>
              <a:rPr sz="1350" b="0" i="0" u="none">
                <a:solidFill>
                  <a:srgbClr val="475569"/>
                </a:solidFill>
                <a:latin typeface="Times New Roman"/>
              </a:rPr>
              <a:t> різних соціальних ролей.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85875" y="4386262"/>
            <a:ext cx="42672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334155"/>
                </a:solidFill>
                <a:latin typeface="Times New Roman"/>
              </a:rPr>
              <a:t>Приклад:</a:t>
            </a:r>
            <a:r>
              <a:rPr sz="1200" b="0" i="0" u="none">
                <a:solidFill>
                  <a:srgbClr val="334155"/>
                </a:solidFill>
                <a:latin typeface="Times New Roman"/>
              </a:rPr>
              <a:t> Студент у шлюбі має одночасно забезпечувати побут, проводити час із партнером і підтримувати стосунки.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72275" y="4386262"/>
            <a:ext cx="42672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334155"/>
                </a:solidFill>
                <a:latin typeface="Times New Roman"/>
              </a:rPr>
              <a:t>Приклад:</a:t>
            </a:r>
            <a:r>
              <a:rPr sz="1200" b="0" i="0" u="none">
                <a:solidFill>
                  <a:srgbClr val="334155"/>
                </a:solidFill>
                <a:latin typeface="Times New Roman"/>
              </a:rPr>
              <a:t> Важливий іспит у студента збігається в часі із сімейною подією, яку спланував партнер.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090737"/>
            <a:ext cx="5143500" cy="1200150"/>
          </a:xfrm>
          <a:prstGeom prst="roundRect">
            <a:avLst>
              <a:gd name="adj" fmla="val 952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3481387"/>
            <a:ext cx="5143500" cy="1200150"/>
          </a:xfrm>
          <a:prstGeom prst="roundRect">
            <a:avLst>
              <a:gd name="adj" fmla="val 952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62000" y="4872037"/>
            <a:ext cx="5143500" cy="895350"/>
          </a:xfrm>
          <a:prstGeom prst="roundRect">
            <a:avLst>
              <a:gd name="adj" fmla="val 12765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2119312"/>
            <a:ext cx="5143500" cy="3619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25" y="2347912"/>
            <a:ext cx="163115" cy="2095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25" y="3738562"/>
            <a:ext cx="163115" cy="2095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D97706"/>
                </a:solidFill>
                <a:latin typeface="Times New Roman"/>
              </a:rPr>
              <a:t>ДИНАМІКА СТАТУСІВ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781050"/>
            <a:ext cx="11430000" cy="4476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Times New Roman"/>
              </a:rPr>
              <a:t>Соціальна мобільність та її канали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0125" y="2652712"/>
            <a:ext cx="47625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/>
              </a:rPr>
              <a:t>Підвищення або зниження статусу (наприклад: працівник → керівник).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0125" y="4043362"/>
            <a:ext cx="47625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/>
              </a:rPr>
              <a:t>Зміна позиції без зміни статусу (наприклад: переїзд вчителя в інше місто).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5081587"/>
            <a:ext cx="58578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3A8A"/>
                </a:solidFill>
                <a:latin typeface="Times New Roman"/>
              </a:rPr>
              <a:t>Канали мобільності: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600" y="5357812"/>
            <a:ext cx="58578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Times New Roman"/>
              </a:rPr>
              <a:t>Освіта • Підприємництво • Держслужба • Політика • Міграція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77540" y="2328862"/>
            <a:ext cx="3179694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Times New Roman"/>
              </a:rPr>
              <a:t>Вертикальна мобільність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77540" y="3719512"/>
            <a:ext cx="3419958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Times New Roman"/>
              </a:rPr>
              <a:t>Горизонтальна мобільність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576512"/>
            <a:ext cx="5181600" cy="2705100"/>
          </a:xfrm>
          <a:prstGeom prst="roundRect">
            <a:avLst>
              <a:gd name="adj" fmla="val 563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2576512"/>
            <a:ext cx="5181600" cy="2705100"/>
          </a:xfrm>
          <a:prstGeom prst="roundRect">
            <a:avLst>
              <a:gd name="adj" fmla="val 563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425" y="2928937"/>
            <a:ext cx="495300" cy="4953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825" y="2928937"/>
            <a:ext cx="495300" cy="4953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075" y="3062287"/>
            <a:ext cx="177849" cy="2286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9475" y="3062287"/>
            <a:ext cx="177849" cy="228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D97706"/>
                </a:solidFill>
                <a:latin typeface="Times New Roman"/>
              </a:rPr>
              <a:t>РОЗМЕЖУВАННЯ ПОНЯТТЯ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781050"/>
            <a:ext cx="11430000" cy="4476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Times New Roman"/>
              </a:rPr>
              <a:t>Соціальна нерівність vs Дискримінація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4425" y="3614737"/>
            <a:ext cx="5875734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Times New Roman"/>
              </a:rPr>
              <a:t>Соціальна нерівність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4425" y="4014787"/>
            <a:ext cx="45720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Times New Roman"/>
              </a:rPr>
              <a:t>Нерівномірний доступ різних соціальних груп до ресурсів, можливостей, доходів, освіти, влади та суспільного престижу.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00825" y="3614737"/>
            <a:ext cx="5591175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Times New Roman"/>
              </a:rPr>
              <a:t>Дискримінація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00825" y="4014787"/>
            <a:ext cx="45720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Times New Roman"/>
              </a:rPr>
              <a:t>Необґрунтоване обмеження прав чи можливостей людини за певною ознакою (стать, раса, вік, походження тощо).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457325" y="3090862"/>
            <a:ext cx="2084337" cy="485775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056012" y="3090862"/>
            <a:ext cx="1736824" cy="485775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307187" y="3090862"/>
            <a:ext cx="1889670" cy="485775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711207" y="3090862"/>
            <a:ext cx="1661368" cy="485775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2976264" y="3729037"/>
            <a:ext cx="1401067" cy="485775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891682" y="3729037"/>
            <a:ext cx="1280666" cy="485775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686698" y="3729037"/>
            <a:ext cx="2529036" cy="485775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-285750" y="1938337"/>
            <a:ext cx="127635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D97706"/>
                </a:solidFill>
                <a:latin typeface="Times New Roman"/>
              </a:rPr>
              <a:t>КЛЮЧОВІ ПОНЯТТЯ МАТЕРІАЛУ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285750" y="2262187"/>
            <a:ext cx="12763500" cy="4476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000" b="1" i="0" u="none">
                <a:solidFill>
                  <a:srgbClr val="FFFFFF"/>
                </a:solidFill>
                <a:latin typeface="Times New Roman"/>
              </a:rPr>
              <a:t>Логічний ланцюжок соціологічного аналізу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06332" y="3224212"/>
            <a:ext cx="2186322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F8FAFC"/>
                </a:solidFill>
                <a:latin typeface="Times New Roman"/>
              </a:rPr>
              <a:t>Соціальна структура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51187" y="3090862"/>
            <a:ext cx="495300" cy="485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50" b="0" i="0" u="none">
                <a:solidFill>
                  <a:srgbClr val="D97706"/>
                </a:solidFill>
                <a:latin typeface="Times New Roman"/>
              </a:rPr>
              <a:t>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48459" y="3224212"/>
            <a:ext cx="1751930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F8FAFC"/>
                </a:solidFill>
                <a:latin typeface="Times New Roman"/>
              </a:rPr>
              <a:t>Соціальна група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02362" y="3090862"/>
            <a:ext cx="495300" cy="485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50" b="0" i="0" u="none">
                <a:solidFill>
                  <a:srgbClr val="D97706"/>
                </a:solidFill>
                <a:latin typeface="Times New Roman"/>
              </a:rPr>
              <a:t>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80528" y="3224212"/>
            <a:ext cx="1942988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F8FAFC"/>
                </a:solidFill>
                <a:latin typeface="Times New Roman"/>
              </a:rPr>
              <a:t>Соціальний статус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06382" y="3090862"/>
            <a:ext cx="495300" cy="485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50" b="0" i="0" u="none">
                <a:solidFill>
                  <a:srgbClr val="D97706"/>
                </a:solidFill>
                <a:latin typeface="Times New Roman"/>
              </a:rPr>
              <a:t>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13086" y="3224212"/>
            <a:ext cx="1657610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F8FAFC"/>
                </a:solidFill>
                <a:latin typeface="Times New Roman"/>
              </a:rPr>
              <a:t>Соціальна роль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382101" y="3090862"/>
            <a:ext cx="495300" cy="485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50" b="0" i="0" u="none">
                <a:solidFill>
                  <a:srgbClr val="D97706"/>
                </a:solidFill>
                <a:latin typeface="Times New Roman"/>
              </a:rPr>
              <a:t>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10681" y="3862387"/>
            <a:ext cx="1332234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F8FAFC"/>
                </a:solidFill>
                <a:latin typeface="Times New Roman"/>
              </a:rPr>
              <a:t>Мобільність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86857" y="3729037"/>
            <a:ext cx="495300" cy="485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50" b="0" i="0" u="none">
                <a:solidFill>
                  <a:srgbClr val="D97706"/>
                </a:solidFill>
                <a:latin typeface="Times New Roman"/>
              </a:rPr>
              <a:t>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41149" y="3862387"/>
            <a:ext cx="1181732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F8FAFC"/>
                </a:solidFill>
                <a:latin typeface="Times New Roman"/>
              </a:rPr>
              <a:t>Нерівність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81873" y="3729037"/>
            <a:ext cx="495300" cy="485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50" b="0" i="0" u="none">
                <a:solidFill>
                  <a:srgbClr val="D97706"/>
                </a:solidFill>
                <a:latin typeface="Times New Roman"/>
              </a:rPr>
              <a:t>→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0119" y="3862387"/>
            <a:ext cx="2742195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F8FAFC"/>
                </a:solidFill>
                <a:latin typeface="Times New Roman"/>
              </a:rPr>
              <a:t>Урбанізація та Демографія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686</Words>
  <Application>Microsoft Office PowerPoint</Application>
  <PresentationFormat>Широкий екран</PresentationFormat>
  <Paragraphs>143</Paragraphs>
  <Slides>14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0" baseType="lpstr">
      <vt:lpstr>Arial</vt:lpstr>
      <vt:lpstr>Calibri</vt:lpstr>
      <vt:lpstr>Plus Jakarta Sans</vt:lpstr>
      <vt:lpstr>Times New Roman</vt:lpstr>
      <vt:lpstr>Wingdings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Olga</dc:creator>
  <cp:keywords/>
  <dc:description>generated using python-pptx</dc:description>
  <cp:lastModifiedBy>Olga</cp:lastModifiedBy>
  <cp:revision>2</cp:revision>
  <dcterms:created xsi:type="dcterms:W3CDTF">2013-01-27T09:14:16Z</dcterms:created>
  <dcterms:modified xsi:type="dcterms:W3CDTF">2026-09-29T08:17:19Z</dcterms:modified>
  <cp:category/>
</cp:coreProperties>
</file>