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3" r:id="rId1"/>
  </p:sldMasterIdLst>
  <p:handoutMasterIdLst>
    <p:handoutMasterId r:id="rId3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4" r:id="rId11"/>
    <p:sldId id="265" r:id="rId12"/>
    <p:sldId id="266" r:id="rId13"/>
    <p:sldId id="267" r:id="rId14"/>
    <p:sldId id="268" r:id="rId15"/>
    <p:sldId id="283" r:id="rId16"/>
    <p:sldId id="269" r:id="rId17"/>
    <p:sldId id="270" r:id="rId18"/>
    <p:sldId id="271" r:id="rId19"/>
    <p:sldId id="272" r:id="rId20"/>
    <p:sldId id="273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12192000" cy="6858000"/>
  <p:notesSz cx="6888163" cy="10020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9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quarter" idx="1"/>
          </p:nvPr>
        </p:nvSpPr>
        <p:spPr>
          <a:xfrm>
            <a:off x="3901698" y="0"/>
            <a:ext cx="2984871" cy="50275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EF7BED40-165E-4D37-A97C-79BD383B84B0}" type="datetimeFigureOut">
              <a:rPr lang="ru-RU" smtClean="0"/>
              <a:t>10.09.2026</a:t>
            </a:fld>
            <a:endParaRPr lang="ru-RU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2"/>
          </p:nvPr>
        </p:nvSpPr>
        <p:spPr>
          <a:xfrm>
            <a:off x="0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3"/>
          </p:nvPr>
        </p:nvSpPr>
        <p:spPr>
          <a:xfrm>
            <a:off x="3901698" y="9517547"/>
            <a:ext cx="2984871" cy="50275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7D73DE57-723A-4CA6-9A35-12E5BCEA8F0E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99882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uk-UA" smtClean="0"/>
              <a:t>Клацніть, щоб редагувати стиль зразка підзаголовка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32357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782065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766159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75535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59408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32901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07831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16794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uk-UA" smtClean="0"/>
              <a:t>Клацніть піктограму, щоб додати зображення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751098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Назва та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35832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‹№›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725022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63677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ка назви ци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‹№›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4234531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Істина/хибні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uk-UA" smtClean="0"/>
              <a:t>Редагувати стиль зразка тексту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uk-UA" smtClean="0"/>
              <a:t>Редагувати стиль зразка тексту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49987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081462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82E8-6E0E-1B4F-B1FD-C69DB9E858D9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488881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smtClean="0"/>
              <a:t>Зразок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‹№›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4357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  <p:sldLayoutId id="2147483716" r:id="rId13"/>
    <p:sldLayoutId id="2147483717" r:id="rId14"/>
    <p:sldLayoutId id="2147483718" r:id="rId15"/>
    <p:sldLayoutId id="2147483719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uk.wikipedia.org/wiki/%D0%A1%D1%82%D0%B0%D1%82%D0%B8%D1%81%D1%82%D0%B8%D0%BA%D0%B0" TargetMode="External"/><Relationship Id="rId2" Type="http://schemas.openxmlformats.org/officeDocument/2006/relationships/hyperlink" Target="https://uk.wikipedia.org/wiki/%D0%90%D0%BD%D0%B3%D0%BB%D1%96%D0%B9%D1%81%D1%8C%D0%BA%D0%B0_%D0%BC%D0%BE%D0%B2%D0%B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k.wikipedia.org/wiki/%D0%92%D0%B5%D1%80%D0%B8%D1%84%D1%96%D0%BA%D0%B0%D1%86%D1%96%D1%8F" TargetMode="External"/><Relationship Id="rId5" Type="http://schemas.openxmlformats.org/officeDocument/2006/relationships/hyperlink" Target="https://uk.wikipedia.org/wiki/%D0%92%D0%9E%D0%9E%D0%97" TargetMode="External"/><Relationship Id="rId4" Type="http://schemas.openxmlformats.org/officeDocument/2006/relationships/hyperlink" Target="https://uk.wikipedia.org/wiki/%D0%9A%D0%BB%D0%B0%D1%81%D0%B8%D1%84%D1%96%D0%BA%D0%B0%D1%86%D1%96%D1%8F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68931" y="836499"/>
            <a:ext cx="7957566" cy="2971051"/>
          </a:xfrm>
        </p:spPr>
        <p:txBody>
          <a:bodyPr/>
          <a:lstStyle/>
          <a:p>
            <a:pPr algn="r"/>
            <a:r>
              <a:rPr lang="uk-UA" dirty="0" smtClean="0">
                <a:solidFill>
                  <a:schemeClr val="tx1"/>
                </a:solidFill>
              </a:rPr>
              <a:t>КЛАСИФІКАЦІЯ </a:t>
            </a:r>
            <a:r>
              <a:rPr lang="ru-RU" dirty="0" smtClean="0">
                <a:solidFill>
                  <a:schemeClr val="tx1"/>
                </a:solidFill>
              </a:rPr>
              <a:t>СУЇЦИДАЛЬНОЇ ПОВЕДІНКИ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66585" y="4068720"/>
            <a:ext cx="8825658" cy="861420"/>
          </a:xfrm>
        </p:spPr>
        <p:txBody>
          <a:bodyPr>
            <a:normAutofit/>
          </a:bodyPr>
          <a:lstStyle/>
          <a:p>
            <a:pPr algn="r"/>
            <a:r>
              <a:rPr lang="uk-UA" sz="2800" dirty="0" smtClean="0"/>
              <a:t>МКХ 10-11,</a:t>
            </a:r>
            <a:r>
              <a:rPr lang="pl-PL" sz="2800" dirty="0" smtClean="0"/>
              <a:t> DSM 5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680238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864475" y="984981"/>
            <a:ext cx="11064626" cy="912058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Міжнародна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хвороб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1103312" y="2052918"/>
            <a:ext cx="9917614" cy="419548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Міжнаро́дна </a:t>
            </a: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статисти́чна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класифіка́ція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хворо́б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пробле́м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пов'я́заних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здоро́в'ям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 tooltip="Англійська мова"/>
              </a:rPr>
              <a:t>англ.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International Statistical Classification of Diseases and Related Health Problems</a:t>
            </a: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 —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документ,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використовується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провідна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 tooltip="Статистика"/>
              </a:rPr>
              <a:t>статистична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та 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 tooltip="Класифікація"/>
              </a:rPr>
              <a:t>класифікаційна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основа в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системі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Охорони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здоров'я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Періодично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переглядається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керівництвом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 tooltip="ВООЗ"/>
              </a:rPr>
              <a:t>ВООЗ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МКХ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 нормативним документом, що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забезпечує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єдність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методичних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підходів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міжнародну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 tooltip="Верифікація"/>
              </a:rPr>
              <a:t>верифікацію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матеріалів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53527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00618" y="1347066"/>
            <a:ext cx="10029908" cy="419548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червня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2018 року ВООЗ представила </a:t>
            </a:r>
            <a:r>
              <a:rPr lang="ru-RU" sz="32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Міжнародну</a:t>
            </a:r>
            <a:r>
              <a:rPr lang="ru-RU" sz="3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i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класифікацію</a:t>
            </a:r>
            <a:r>
              <a:rPr lang="ru-RU" sz="3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хвороб 11-го перегляду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</a:t>
            </a:r>
            <a:r>
              <a:rPr lang="ru-RU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МКХ-11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sz="3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ICD-11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sz="320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k-UA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МКХ-11 набирав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чинності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1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січня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2022 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року.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5067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1100" y="171596"/>
            <a:ext cx="9404723" cy="1400530"/>
          </a:xfrm>
        </p:spPr>
        <p:txBody>
          <a:bodyPr/>
          <a:lstStyle/>
          <a:p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МКХ 10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2" y="1572126"/>
            <a:ext cx="11264534" cy="46762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НАВМИСНЕ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СОБІ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ШКОДИ (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X60-X84) 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навмисне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самоотруєння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самоушкодження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спроба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самогубства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03949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6431" y="257908"/>
            <a:ext cx="10622433" cy="597876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Згідно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психопатологічною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концепцією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суїцид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аутоагресивний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акт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психічно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хворої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Проте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значна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частина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суїцидів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психічно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здоровими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людьми в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результаті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соціально-психологічної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дезадаптації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Тому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з’явилася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інша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концепція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концепція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непатологічних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суїцидальних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ситуаційних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реакцій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позицій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суїцид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розглядається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природна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загальнолюдська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реакція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екстремальні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4730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8301" y="1058308"/>
            <a:ext cx="10848056" cy="419548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Суїцид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(лат. 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sui –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себе і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сае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 –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вбивати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навмисне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самоушкодження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смертельним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фіналом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Замах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власне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кваліфікують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самогубство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вона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усвідомлює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значення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своїх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дій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керує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ними. </a:t>
            </a:r>
            <a:endPara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випадках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здійснення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людиною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дій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завдають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шкоди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психічному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фізичному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здоров’ю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кваліфікується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аутоагресивна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поведінка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нещасний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випадок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51574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7477" y="306118"/>
            <a:ext cx="11895341" cy="5869494"/>
          </a:xfrm>
        </p:spPr>
        <p:txBody>
          <a:bodyPr>
            <a:noAutofit/>
          </a:bodyPr>
          <a:lstStyle/>
          <a:p>
            <a:pPr marL="1350963" indent="0" algn="just">
              <a:buNone/>
            </a:pP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Аутоагресивна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грец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utos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 і лат. а</a:t>
            </a:r>
            <a:r>
              <a:rPr lang="en-US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gressio</a:t>
            </a:r>
            <a:r>
              <a:rPr 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напад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поведінка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специфічна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форма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особистісної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активності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спрямована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шкоди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своєму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соматичному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здоров’ю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Розрізняють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аутоагресивної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8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AutoNum type="arabicParenR"/>
            </a:pP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суїцидальна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поведінка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усвідомлені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цілеспрямовані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метою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позбавлення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себе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AutoNum type="arabicParenR"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суїцидальні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еквіваленти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неусвідомлені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зумисні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вчинки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призводять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фізичного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психічного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саморуйнування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або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самознищення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хоча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розраховані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AutoNum type="arabicParenR"/>
            </a:pP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несуїцидальна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аутоагресивна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поведінка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різні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навмисних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самоушкоджень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метою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є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добровільна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смерть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реалізація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безпечна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7192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2506" y="1442463"/>
            <a:ext cx="10855569" cy="472316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цими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існують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такі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поняття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 суїцидальні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тенденції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або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суїцидальна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поведінка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uk-UA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Суїцидальні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тенденції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або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суїцидальна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поведінка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–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думки про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самогубство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бажання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наміри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вбити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себе, суїцидальні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мотиви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відповідні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емоційні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переживання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(туга,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безнадія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тривога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почуття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провини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а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конкретні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вчинки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спрямовані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заподіяння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собі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смерті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679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11402" y="477672"/>
            <a:ext cx="10580515" cy="592015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Внутрішніми формами суїцидальної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є: </a:t>
            </a:r>
            <a:endParaRPr lang="ru-RU" sz="2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суїцидальні думки </a:t>
            </a:r>
            <a:endParaRPr lang="ru-RU" sz="2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міркування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суб’єкта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відсутність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цінності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сенсу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обґрунтування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доцільності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власної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смерті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обмірковування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способів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засобів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самогубства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суїцидальні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задуми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мисленнєві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операції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формується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суїцидальний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намір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обирається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спосіб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визначаються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засоби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час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вчинення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самогубства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–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суїцидальний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намір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утворений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задумів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вольового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мотиваційний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феномен,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пов’язує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внутрішньопсихічний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зовнішньо-дієвий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складники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вчинку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самогубства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581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978924" y="890954"/>
            <a:ext cx="9556583" cy="5357445"/>
          </a:xfrm>
        </p:spPr>
        <p:txBody>
          <a:bodyPr/>
          <a:lstStyle/>
          <a:p>
            <a:pPr marL="0" indent="0" algn="just">
              <a:buNone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Зовнішніми формами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суїцидальної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є: </a:t>
            </a:r>
            <a:endPara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завершений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суїцид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цілеспрямований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вчинок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самогубства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мав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летальний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фінал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суїцидальна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спроба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парасуїцид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–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цілеспрямоване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оперування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засобами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самогубства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яке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певних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обставин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завершується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смертю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134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66593" y="732430"/>
            <a:ext cx="9324571" cy="5638799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суїцидальної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О. Є.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Лічко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психіатр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патопсихолог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: </a:t>
            </a:r>
          </a:p>
          <a:p>
            <a:pPr marL="0" indent="0">
              <a:buNone/>
            </a:pP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Демонстративна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суїцидальна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поведінка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buAutoNum type="arabicPeriod"/>
            </a:pP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Афективна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суїцидальна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поведінка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Істинна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суїцидальна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поведінка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buAutoNum type="arabicPeriod"/>
            </a:pP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12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3391" y="347036"/>
            <a:ext cx="9758150" cy="758433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Демонстративна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суїцидальна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14485" y="1665679"/>
            <a:ext cx="11177515" cy="4966349"/>
          </a:xfrm>
        </p:spPr>
        <p:txBody>
          <a:bodyPr>
            <a:normAutofit lnSpcReduction="10000"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розігрування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театральних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сцен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зображенням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спроб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без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усякого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наміру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справді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покінчити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собою,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іноді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розрахунком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що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вчасно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врятують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Усі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починаються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залучити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повернути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втрачену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себе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розжалобити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викликати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співчуття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позбутися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неприємностей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загрожують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нарешті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покарати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кривдника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звернувши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нього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обурення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оточуючих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завдавати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йому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серйозних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неприємностей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Потрібно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враховувати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демонстративні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задумом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внаслідок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необережності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неправильного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розрахунку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випадків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обернутися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фатальними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наслідками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вчинку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демонстративного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вимагає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ретельного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обставин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Більшість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спеціалістів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зазначають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оцінка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підліткового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суїциду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неприпустима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869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6568" y="0"/>
            <a:ext cx="7589951" cy="721895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Афективна суїцидальна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80842" y="1308749"/>
            <a:ext cx="11042835" cy="483274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суїцидальні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спроби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здійснені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висоті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афекту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який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триває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хвилини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іноді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напруженість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ситуації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розтягуватися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години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певний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момент тут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виникає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думка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піти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припускається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Проте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тут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ціла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гама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переходів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імпровізованого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висоті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афекту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суїцидального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спектаклю до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майже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позбавленого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будь-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демонстративності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щирого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хоча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скороминущого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бажання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покінчити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собою. </a:t>
            </a:r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першому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випадку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мова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йде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демонстративну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поведінку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але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таку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розгортається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тлі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афекту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афективна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демонстрація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випадках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афективна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суїцидальна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спроба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доповнена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демонстративними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діями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бажанням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смерть “справила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враження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”.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Зрештою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істинний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замах на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відбуватися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висоті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афективної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реакції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інтрапунітивного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типу.</a:t>
            </a:r>
          </a:p>
        </p:txBody>
      </p:sp>
    </p:spTree>
    <p:extLst>
      <p:ext uri="{BB962C8B-B14F-4D97-AF65-F5344CB8AC3E}">
        <p14:creationId xmlns:p14="http://schemas.microsoft.com/office/powerpoint/2010/main" val="3717027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6" y="624110"/>
            <a:ext cx="6592018" cy="727018"/>
          </a:xfrm>
        </p:spPr>
        <p:txBody>
          <a:bodyPr/>
          <a:lstStyle/>
          <a:p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Істинна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суїцидальна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65462" y="1689475"/>
            <a:ext cx="9439351" cy="4395151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Виникає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обміркований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нерідко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поступово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виношений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намір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покінчити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собою. </a:t>
            </a:r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Поведінка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будується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так,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суїцидальна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спроба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була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ефективною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тобто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суїцидальним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діям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“не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перешкодили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”. </a:t>
            </a:r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залишених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записках,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зазвичай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звучать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ідеї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самозвинувачення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записки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адресовані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самому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собі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ніж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іншим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призначені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того,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виправдати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близьких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34144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5"/>
          <p:cNvSpPr>
            <a:spLocks noChangeArrowheads="1"/>
          </p:cNvSpPr>
          <p:nvPr/>
        </p:nvSpPr>
        <p:spPr bwMode="auto">
          <a:xfrm>
            <a:off x="1919288" y="270669"/>
            <a:ext cx="4643438" cy="2087563"/>
          </a:xfrm>
          <a:prstGeom prst="flowChartMultidocument">
            <a:avLst/>
          </a:prstGeom>
          <a:gradFill rotWithShape="1">
            <a:gsLst>
              <a:gs pos="0">
                <a:srgbClr val="669900"/>
              </a:gs>
              <a:gs pos="50000">
                <a:srgbClr val="CCFF33"/>
              </a:gs>
              <a:gs pos="100000">
                <a:srgbClr val="669900"/>
              </a:gs>
            </a:gsLst>
            <a:lin ang="5400000" scaled="1"/>
          </a:gradFill>
          <a:ln w="9525">
            <a:solidFill>
              <a:srgbClr val="6699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uk-UA" altLang="ru-RU" sz="2400" b="1">
              <a:solidFill>
                <a:srgbClr val="000000"/>
              </a:solidFill>
              <a:latin typeface="Book Antiqua" panose="02040602050305030304" pitchFamily="18" charset="0"/>
            </a:endParaRPr>
          </a:p>
        </p:txBody>
      </p:sp>
      <p:sp>
        <p:nvSpPr>
          <p:cNvPr id="15363" name="AutoShape 6"/>
          <p:cNvSpPr>
            <a:spLocks noChangeArrowheads="1"/>
          </p:cNvSpPr>
          <p:nvPr/>
        </p:nvSpPr>
        <p:spPr bwMode="auto">
          <a:xfrm rot="5400000">
            <a:off x="653257" y="4047332"/>
            <a:ext cx="3636963" cy="11049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669900"/>
              </a:gs>
              <a:gs pos="50000">
                <a:srgbClr val="CCFF33"/>
              </a:gs>
              <a:gs pos="100000">
                <a:srgbClr val="669900"/>
              </a:gs>
            </a:gsLst>
            <a:lin ang="5400000" scaled="1"/>
          </a:gradFill>
          <a:ln w="9525">
            <a:solidFill>
              <a:srgbClr val="669900"/>
            </a:solidFill>
            <a:round/>
            <a:headEnd/>
            <a:tailEnd/>
          </a:ln>
        </p:spPr>
        <p:txBody>
          <a:bodyPr rot="10800000"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ru-RU" sz="2000" b="1" dirty="0">
                <a:solidFill>
                  <a:srgbClr val="FF0000"/>
                </a:solidFill>
              </a:rPr>
              <a:t>Егоїстичні самогубства </a:t>
            </a:r>
          </a:p>
          <a:p>
            <a:pPr algn="ctr" eaLnBrk="1" hangingPunct="1"/>
            <a:r>
              <a:rPr lang="uk-UA" altLang="ru-RU" b="1" dirty="0">
                <a:solidFill>
                  <a:srgbClr val="A50021"/>
                </a:solidFill>
              </a:rPr>
              <a:t>особиста мета вища за</a:t>
            </a:r>
          </a:p>
          <a:p>
            <a:pPr algn="ctr" eaLnBrk="1" hangingPunct="1"/>
            <a:r>
              <a:rPr lang="uk-UA" altLang="ru-RU" b="1" dirty="0">
                <a:solidFill>
                  <a:srgbClr val="A50021"/>
                </a:solidFill>
              </a:rPr>
              <a:t> суспільну (ізоляція)</a:t>
            </a:r>
          </a:p>
        </p:txBody>
      </p:sp>
      <p:sp>
        <p:nvSpPr>
          <p:cNvPr id="15364" name="AutoShape 8"/>
          <p:cNvSpPr>
            <a:spLocks noChangeArrowheads="1"/>
          </p:cNvSpPr>
          <p:nvPr/>
        </p:nvSpPr>
        <p:spPr bwMode="auto">
          <a:xfrm rot="5400000">
            <a:off x="2062957" y="4033045"/>
            <a:ext cx="3565525" cy="10715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669900"/>
              </a:gs>
              <a:gs pos="50000">
                <a:srgbClr val="CCFF33"/>
              </a:gs>
              <a:gs pos="100000">
                <a:srgbClr val="669900"/>
              </a:gs>
            </a:gsLst>
            <a:lin ang="5400000" scaled="1"/>
          </a:gradFill>
          <a:ln w="9525">
            <a:solidFill>
              <a:srgbClr val="669900"/>
            </a:solidFill>
            <a:round/>
            <a:headEnd/>
            <a:tailEnd/>
          </a:ln>
        </p:spPr>
        <p:txBody>
          <a:bodyPr rot="10800000"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ru-RU" sz="2000" b="1" dirty="0">
                <a:solidFill>
                  <a:srgbClr val="FF0000"/>
                </a:solidFill>
              </a:rPr>
              <a:t>Альтруїстичні самогубства</a:t>
            </a:r>
          </a:p>
          <a:p>
            <a:pPr algn="ctr" eaLnBrk="1" hangingPunct="1"/>
            <a:r>
              <a:rPr lang="uk-UA" altLang="ru-RU" b="1" dirty="0">
                <a:solidFill>
                  <a:srgbClr val="A50021"/>
                </a:solidFill>
              </a:rPr>
              <a:t>суспільство поглинає</a:t>
            </a:r>
          </a:p>
          <a:p>
            <a:pPr algn="ctr" eaLnBrk="1" hangingPunct="1"/>
            <a:r>
              <a:rPr lang="uk-UA" altLang="ru-RU" b="1" dirty="0">
                <a:solidFill>
                  <a:srgbClr val="A50021"/>
                </a:solidFill>
              </a:rPr>
              <a:t> особистість (</a:t>
            </a:r>
            <a:r>
              <a:rPr lang="uk-UA" altLang="ru-RU" b="1" dirty="0" err="1">
                <a:solidFill>
                  <a:srgbClr val="A50021"/>
                </a:solidFill>
              </a:rPr>
              <a:t>надобов'язок</a:t>
            </a:r>
            <a:r>
              <a:rPr lang="uk-UA" altLang="ru-RU" b="1" dirty="0">
                <a:solidFill>
                  <a:srgbClr val="A50021"/>
                </a:solidFill>
              </a:rPr>
              <a:t>)</a:t>
            </a:r>
          </a:p>
        </p:txBody>
      </p:sp>
      <p:sp>
        <p:nvSpPr>
          <p:cNvPr id="15365" name="AutoShape 11"/>
          <p:cNvSpPr>
            <a:spLocks noChangeArrowheads="1"/>
          </p:cNvSpPr>
          <p:nvPr/>
        </p:nvSpPr>
        <p:spPr bwMode="auto">
          <a:xfrm rot="5400000">
            <a:off x="3563144" y="4033044"/>
            <a:ext cx="3636962" cy="11430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669900"/>
              </a:gs>
              <a:gs pos="50000">
                <a:srgbClr val="CCFF33"/>
              </a:gs>
              <a:gs pos="100000">
                <a:srgbClr val="669900"/>
              </a:gs>
            </a:gsLst>
            <a:lin ang="5400000" scaled="1"/>
          </a:gradFill>
          <a:ln w="9525">
            <a:solidFill>
              <a:srgbClr val="669900"/>
            </a:solidFill>
            <a:round/>
            <a:headEnd/>
            <a:tailEnd/>
          </a:ln>
        </p:spPr>
        <p:txBody>
          <a:bodyPr rot="10800000"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uk-UA" altLang="ru-RU" sz="2000" b="1" dirty="0">
              <a:solidFill>
                <a:srgbClr val="FF0000"/>
              </a:solidFill>
            </a:endParaRPr>
          </a:p>
          <a:p>
            <a:pPr algn="ctr" eaLnBrk="1" hangingPunct="1"/>
            <a:r>
              <a:rPr lang="uk-UA" altLang="ru-RU" sz="2000" b="1" dirty="0">
                <a:solidFill>
                  <a:srgbClr val="FF0000"/>
                </a:solidFill>
              </a:rPr>
              <a:t>Анемічні самогубства</a:t>
            </a:r>
          </a:p>
          <a:p>
            <a:pPr algn="ctr" eaLnBrk="1" hangingPunct="1"/>
            <a:r>
              <a:rPr lang="uk-UA" altLang="ru-RU" sz="1700" b="1" dirty="0">
                <a:solidFill>
                  <a:srgbClr val="A50021"/>
                </a:solidFill>
              </a:rPr>
              <a:t>неспроможність пристосуватися </a:t>
            </a:r>
          </a:p>
          <a:p>
            <a:pPr algn="ctr" eaLnBrk="1" hangingPunct="1"/>
            <a:r>
              <a:rPr lang="uk-UA" altLang="ru-RU" sz="1700" b="1" dirty="0">
                <a:solidFill>
                  <a:srgbClr val="A50021"/>
                </a:solidFill>
              </a:rPr>
              <a:t>до швидких змін у суспільстві</a:t>
            </a:r>
          </a:p>
          <a:p>
            <a:pPr algn="ctr" eaLnBrk="1" hangingPunct="1"/>
            <a:endParaRPr lang="ru-RU" altLang="ru-RU" b="1" dirty="0">
              <a:solidFill>
                <a:srgbClr val="000000"/>
              </a:solidFill>
              <a:latin typeface="Book Antiqua" panose="02040602050305030304" pitchFamily="18" charset="0"/>
            </a:endParaRPr>
          </a:p>
        </p:txBody>
      </p:sp>
      <p:sp>
        <p:nvSpPr>
          <p:cNvPr id="15367" name="AutoShape 14"/>
          <p:cNvSpPr>
            <a:spLocks noChangeArrowheads="1"/>
          </p:cNvSpPr>
          <p:nvPr/>
        </p:nvSpPr>
        <p:spPr bwMode="auto">
          <a:xfrm>
            <a:off x="1992314" y="2565401"/>
            <a:ext cx="746125" cy="220663"/>
          </a:xfrm>
          <a:prstGeom prst="flowChartMerge">
            <a:avLst/>
          </a:prstGeom>
          <a:solidFill>
            <a:srgbClr val="CCFF33"/>
          </a:solidFill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uk-UA" altLang="ru-RU"/>
          </a:p>
        </p:txBody>
      </p:sp>
      <p:sp>
        <p:nvSpPr>
          <p:cNvPr id="15368" name="AutoShape 17"/>
          <p:cNvSpPr>
            <a:spLocks noChangeArrowheads="1"/>
          </p:cNvSpPr>
          <p:nvPr/>
        </p:nvSpPr>
        <p:spPr bwMode="auto">
          <a:xfrm>
            <a:off x="5024439" y="2571751"/>
            <a:ext cx="714375" cy="214313"/>
          </a:xfrm>
          <a:prstGeom prst="flowChartMerge">
            <a:avLst/>
          </a:prstGeom>
          <a:solidFill>
            <a:srgbClr val="CCFF33"/>
          </a:solidFill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uk-UA" altLang="ru-RU"/>
          </a:p>
        </p:txBody>
      </p:sp>
      <p:sp>
        <p:nvSpPr>
          <p:cNvPr id="15369" name="AutoShape 18"/>
          <p:cNvSpPr>
            <a:spLocks noChangeArrowheads="1"/>
          </p:cNvSpPr>
          <p:nvPr/>
        </p:nvSpPr>
        <p:spPr bwMode="auto">
          <a:xfrm>
            <a:off x="3452813" y="2571751"/>
            <a:ext cx="785812" cy="214313"/>
          </a:xfrm>
          <a:prstGeom prst="flowChartMerge">
            <a:avLst/>
          </a:prstGeom>
          <a:solidFill>
            <a:srgbClr val="66FF33"/>
          </a:solidFill>
          <a:ln w="9525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uk-UA" altLang="ru-RU"/>
          </a:p>
        </p:txBody>
      </p:sp>
      <p:sp>
        <p:nvSpPr>
          <p:cNvPr id="15371" name="Rectangle 28"/>
          <p:cNvSpPr>
            <a:spLocks noChangeArrowheads="1"/>
          </p:cNvSpPr>
          <p:nvPr/>
        </p:nvSpPr>
        <p:spPr bwMode="auto">
          <a:xfrm>
            <a:off x="6600825" y="3068639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uk-UA" altLang="ru-RU"/>
          </a:p>
        </p:txBody>
      </p:sp>
      <p:sp>
        <p:nvSpPr>
          <p:cNvPr id="15372" name="Rectangle 30"/>
          <p:cNvSpPr>
            <a:spLocks noChangeArrowheads="1"/>
          </p:cNvSpPr>
          <p:nvPr/>
        </p:nvSpPr>
        <p:spPr bwMode="auto">
          <a:xfrm>
            <a:off x="6600825" y="3789364"/>
            <a:ext cx="184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uk-UA" altLang="ru-RU"/>
          </a:p>
        </p:txBody>
      </p:sp>
      <p:sp>
        <p:nvSpPr>
          <p:cNvPr id="15373" name="Rectangle 24"/>
          <p:cNvSpPr>
            <a:spLocks noChangeArrowheads="1"/>
          </p:cNvSpPr>
          <p:nvPr/>
        </p:nvSpPr>
        <p:spPr bwMode="auto">
          <a:xfrm>
            <a:off x="2166939" y="1236663"/>
            <a:ext cx="3857625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uk-UA" altLang="ru-RU" sz="2000" b="1" dirty="0">
                <a:solidFill>
                  <a:srgbClr val="A50021"/>
                </a:solidFill>
                <a:cs typeface="Times New Roman" panose="02020603050405020304" pitchFamily="18" charset="0"/>
              </a:rPr>
              <a:t>Класифікація самогубств</a:t>
            </a:r>
          </a:p>
          <a:p>
            <a:pPr algn="r"/>
            <a:r>
              <a:rPr lang="ru-RU" altLang="ru-RU" dirty="0">
                <a:solidFill>
                  <a:srgbClr val="A50021"/>
                </a:solidFill>
              </a:rPr>
              <a:t>Е. Дюркгейм</a:t>
            </a:r>
            <a:endParaRPr lang="ru-RU" altLang="ru-RU" dirty="0">
              <a:solidFill>
                <a:srgbClr val="A50021"/>
              </a:solidFill>
              <a:cs typeface="Times New Roman" panose="02020603050405020304" pitchFamily="18" charset="0"/>
            </a:endParaRPr>
          </a:p>
          <a:p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0934304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3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5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nimBg="1"/>
      <p:bldP spid="15363" grpId="0" animBg="1"/>
      <p:bldP spid="15364" grpId="0" animBg="1"/>
      <p:bldP spid="15365" grpId="0" animBg="1"/>
      <p:bldP spid="1537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79377" y="466366"/>
            <a:ext cx="8866379" cy="1400530"/>
          </a:xfrm>
        </p:spPr>
        <p:txBody>
          <a:bodyPr/>
          <a:lstStyle/>
          <a:p>
            <a:pPr algn="just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Соціологічна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суїцидологія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засновником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якої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був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Е. Дюркгейм,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трактує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аутоагресивну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поведінку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одну з моделей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девіантної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галузь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соціальної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патології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Сам Е. Дюркгейм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виділяє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три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основні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категорії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суїцидів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78675" y="2052918"/>
            <a:ext cx="10336862" cy="4396008"/>
          </a:xfrm>
        </p:spPr>
        <p:txBody>
          <a:bodyPr/>
          <a:lstStyle/>
          <a:p>
            <a:pPr indent="0" algn="just">
              <a:spcBef>
                <a:spcPts val="0"/>
              </a:spcBef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егоїстичне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самогубство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початок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котрого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у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відчуженості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0" algn="just">
              <a:spcBef>
                <a:spcPts val="0"/>
              </a:spcBef>
              <a:buFontTx/>
              <a:buChar char="-"/>
            </a:pP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Людей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здійснюють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такого виду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мало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поєднує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навколишнім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світом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людьми; вони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схильні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самотності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постійного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аналізу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стану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своєї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свідомості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розв’язка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має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нічого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пристрасного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”: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людина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точно й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задовго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визначає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 і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спосіб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своєї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смерті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хвилини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забарвлені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спокійною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меланхолією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вона до самого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кінця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припиняє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самоаналіз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егоцентричне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йдеться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тоді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коли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людина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вбиває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себе,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усвідомивши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неможливість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свого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подальшого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легкого і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безбідного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орієнтованого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забезпечення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чуттєвих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задоволень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вбиває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себе з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іронічною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байдужістю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спокоєм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своєрідною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простотою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653476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15152" y="1009934"/>
            <a:ext cx="9867332" cy="5238465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Альтруїстичне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здійснюють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люди,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котрі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тісно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пов’язані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іншими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людьми,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колективом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готові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піти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заради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все (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пілоти-камікадзе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часів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Другої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світової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війни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наші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сучасники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здійснювали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самоспалювання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привернути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увагу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певної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найчастіше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характеризується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тією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ясною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вневненістю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яку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породжує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почуття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виконаного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обов’язку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Інколи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цей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акт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більш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пристрасний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менш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свідомий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характер –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поривання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віри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ентузіазму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0079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37982" y="777922"/>
            <a:ext cx="9785444" cy="5854890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Анемічне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самогубство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здійснюється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пристрасному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роздратуванні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розчаруванні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гніві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коли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раптово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шокуюче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змінюються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стосунки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суспільством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Йому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часто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передує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вбивство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тієї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людини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людей),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яких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суїцидент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звинувачував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своїх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нещастях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 виду Е. Дюркгейм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відносив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здійснені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людьми,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втомилися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безкінечної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гонитви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недосяжною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метою, в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їхні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бажання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задовольняються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збуджуються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сильніше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збудження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залишає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собі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знесилення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відразу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Сенека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“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Скільки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людей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кличуть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смерть тому,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випробувавши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зміни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вони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роблять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висновок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їм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знайомі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вже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відчуття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нічого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нового вони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відчути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375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56345" y="1302291"/>
            <a:ext cx="9621673" cy="4195481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наведеної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вище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класифікації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зазначає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реальному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людському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досвіді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описані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завжди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спостерігаються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чистому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вигляді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анемія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поєднуватися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альтруїзмом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егоїзмом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так само в одному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вчинкові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проявлятися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егоїзм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альтруїзм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одночасно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883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8107" y="846161"/>
            <a:ext cx="9225886" cy="5033749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Послідовники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Е. Дюркгейма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розвинули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соціологічну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суїцидологію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виявивши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низку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закономірностей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пов’язують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рівень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суїцидів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суспільними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процесами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дозволяє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прогнозувати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сплески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spcBef>
                <a:spcPts val="0"/>
              </a:spcBef>
              <a:buNone/>
            </a:pPr>
            <a:endParaRPr lang="uk-UA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Однак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користуючись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постулатами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соціальної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теорії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певної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міри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пояснити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причини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неблагополучних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країнах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Тоді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коли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мова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йде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країни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меншим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тиском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суспільства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особистість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такий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підхід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виявився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недоцільним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Тому тут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однією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альтернатив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соціальній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суїцидології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постала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антропологічна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теорія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яка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пояснює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через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що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відбуваються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людській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психиці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18666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5940" t="25060" r="38748" b="14733"/>
          <a:stretch/>
        </p:blipFill>
        <p:spPr>
          <a:xfrm>
            <a:off x="586855" y="0"/>
            <a:ext cx="10563366" cy="660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360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Місце для вмісту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623" t="27077" r="30418" b="20955"/>
          <a:stretch/>
        </p:blipFill>
        <p:spPr>
          <a:xfrm>
            <a:off x="679938" y="17679"/>
            <a:ext cx="11512062" cy="684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008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371476"/>
            <a:ext cx="11957538" cy="914400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uk-UA" sz="3600" dirty="0" smtClean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Соціально-психологічні </a:t>
            </a:r>
            <a:r>
              <a:rPr lang="uk-UA" sz="3600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детермінанти </a:t>
            </a:r>
            <a:r>
              <a:rPr lang="ru-RU" altLang="ja-JP" sz="3600" dirty="0">
                <a:solidFill>
                  <a:srgbClr val="FF5050"/>
                </a:solidFill>
                <a:latin typeface="Georgia" pitchFamily="18" charset="0"/>
              </a:rPr>
              <a:t/>
            </a:r>
            <a:br>
              <a:rPr lang="ru-RU" altLang="ja-JP" sz="3600" dirty="0">
                <a:solidFill>
                  <a:srgbClr val="FF5050"/>
                </a:solidFill>
                <a:latin typeface="Georgia" pitchFamily="18" charset="0"/>
              </a:rPr>
            </a:br>
            <a:r>
              <a:rPr lang="ru-RU" altLang="ja-JP" sz="3200" dirty="0">
                <a:latin typeface="Book Antiqua" pitchFamily="18" charset="0"/>
              </a:rPr>
              <a:t/>
            </a:r>
            <a:br>
              <a:rPr lang="ru-RU" altLang="ja-JP" sz="3200" dirty="0">
                <a:latin typeface="Book Antiqua" pitchFamily="18" charset="0"/>
              </a:rPr>
            </a:br>
            <a:endParaRPr lang="ru-RU" sz="3200" dirty="0">
              <a:latin typeface="Book Antiqua" pitchFamily="18" charset="0"/>
            </a:endParaRPr>
          </a:p>
        </p:txBody>
      </p:sp>
      <p:sp>
        <p:nvSpPr>
          <p:cNvPr id="6147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1828800" y="1285876"/>
            <a:ext cx="9941169" cy="5383213"/>
          </a:xfrm>
        </p:spPr>
        <p:txBody>
          <a:bodyPr>
            <a:normAutofit lnSpcReduction="10000"/>
          </a:bodyPr>
          <a:lstStyle/>
          <a:p>
            <a:pPr algn="just" eaLnBrk="1" hangingPunct="1">
              <a:lnSpc>
                <a:spcPct val="80000"/>
              </a:lnSpc>
              <a:defRPr/>
            </a:pP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соціальна ізоляція, групове неприйняття; 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зниження толерантності до «значущих інших»;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внутріособистісний конфлікт між статусом і домаганнями;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самотність (породжена розчаруванням у людях, втратою соціальних контактів, невизнанням індивіда на рівні міжособистісній взаємодії);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соціально-психологічне відчуження; </a:t>
            </a:r>
            <a:endParaRPr lang="uk-UA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80000"/>
              </a:lnSpc>
              <a:defRPr/>
            </a:pPr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зростання </a:t>
            </a: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незадоволення (статусно-рольові розбіжності); 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неадекватність ціннісного ставлення та самооцінки; 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комунікативна неспроможність; зниження престижу, авторитету;</a:t>
            </a:r>
          </a:p>
          <a:p>
            <a:pPr algn="just" eaLnBrk="1" hangingPunct="1">
              <a:lnSpc>
                <a:spcPct val="80000"/>
              </a:lnSpc>
              <a:defRPr/>
            </a:pPr>
            <a:r>
              <a:rPr lang="uk-UA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міжособистісні конфлікти, а також конфлікти, пов’язані з антисоціальною поведінкою. 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2400" b="1" dirty="0">
              <a:solidFill>
                <a:schemeClr val="tx1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3000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017" y="5805488"/>
            <a:ext cx="11019692" cy="782881"/>
          </a:xfrm>
        </p:spPr>
        <p:txBody>
          <a:bodyPr/>
          <a:lstStyle/>
          <a:p>
            <a:pPr algn="ctr">
              <a:defRPr/>
            </a:pPr>
            <a:r>
              <a:rPr lang="uk-UA" b="1" i="1" dirty="0" smtClean="0">
                <a:solidFill>
                  <a:schemeClr val="tx1"/>
                </a:solidFill>
              </a:rPr>
              <a:t>фактори ризику </a:t>
            </a:r>
            <a:r>
              <a:rPr lang="uk-UA" b="1" i="1" dirty="0" err="1" smtClean="0">
                <a:solidFill>
                  <a:schemeClr val="tx1"/>
                </a:solidFill>
              </a:rPr>
              <a:t>суїцидальності</a:t>
            </a:r>
            <a:r>
              <a:rPr lang="uk-UA" b="1" i="1" dirty="0" smtClean="0">
                <a:solidFill>
                  <a:schemeClr val="tx1"/>
                </a:solidFill>
              </a:rPr>
              <a:t> :</a:t>
            </a:r>
            <a:endParaRPr lang="uk-UA" b="1" i="1" dirty="0">
              <a:solidFill>
                <a:schemeClr val="tx1"/>
              </a:solidFill>
            </a:endParaRP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1624084" y="0"/>
            <a:ext cx="10567915" cy="580548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  <a:defRPr/>
            </a:pPr>
            <a:r>
              <a:rPr lang="uk-UA" sz="24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спадковість;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вербальна і фізична агресія;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висока конфліктність спілкування; прагнення до домінування або орієнтації на залежність;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ізоляція або неприйняття однолітками;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різкі зміни у поведінці, імпульсивність, неадекватність реакцій;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неадекватна самооцінка;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неблагополучне сімейне оточення, рання дорослість;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uk-UA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психотравмуючі</a:t>
            </a: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події (смерть близької людини, міжособистісний конфлікт, непристойний вчинок, погані стосунки у сім'ї та ін.);</a:t>
            </a:r>
          </a:p>
          <a:p>
            <a:pPr>
              <a:buFont typeface="Wingdings" panose="05000000000000000000" pitchFamily="2" charset="2"/>
              <a:buChar char="v"/>
              <a:defRPr/>
            </a:pP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алкоголізм і наркоманія, асоціальний спосіб життя.</a:t>
            </a:r>
          </a:p>
          <a:p>
            <a:pPr>
              <a:defRPr/>
            </a:pPr>
            <a:endParaRPr lang="uk-UA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48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2063750" y="1"/>
            <a:ext cx="8147050" cy="937845"/>
          </a:xfrm>
        </p:spPr>
        <p:txBody>
          <a:bodyPr/>
          <a:lstStyle/>
          <a:p>
            <a:pPr algn="ctr" eaLnBrk="1" hangingPunct="1">
              <a:defRPr/>
            </a:pPr>
            <a:r>
              <a:rPr lang="uk-UA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Виявлення емоційних ознак :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1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1528549" y="1214439"/>
            <a:ext cx="10475882" cy="5310187"/>
          </a:xfrm>
        </p:spPr>
        <p:txBody>
          <a:bodyPr>
            <a:normAutofit lnSpcReduction="10000"/>
          </a:bodyPr>
          <a:lstStyle/>
          <a:p>
            <a:pPr algn="just">
              <a:defRPr/>
            </a:pP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втрата апетиту або імпульсивне </a:t>
            </a:r>
            <a:r>
              <a:rPr lang="uk-UA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ненажерство</a:t>
            </a: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безсоння або підвищення сонливості впродовж останніх декількох днів;</a:t>
            </a:r>
          </a:p>
          <a:p>
            <a:pPr algn="just">
              <a:defRPr/>
            </a:pP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часті скарги на соматичні хвороби;</a:t>
            </a:r>
          </a:p>
          <a:p>
            <a:pPr algn="just">
              <a:defRPr/>
            </a:pP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незвичне неохайне ставлення до свого зовнішнього вигляду;</a:t>
            </a:r>
          </a:p>
          <a:p>
            <a:pPr algn="just">
              <a:defRPr/>
            </a:pP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постійне почуття самотності, непотрібності, провини або суму;</a:t>
            </a:r>
          </a:p>
          <a:p>
            <a:pPr algn="just">
              <a:defRPr/>
            </a:pP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відчуття нудьги під час перебування у звичайному оточенні або виконання роботи, котра раніше приносила задоволення;</a:t>
            </a:r>
          </a:p>
          <a:p>
            <a:pPr algn="just">
              <a:defRPr/>
            </a:pP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уникання контактів, ізоляція від друзів і сім'ї, перетворення у людину-одинака;</a:t>
            </a:r>
          </a:p>
          <a:p>
            <a:pPr algn="just">
              <a:defRPr/>
            </a:pP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порушення уваги зі зниженням якості роботи;</a:t>
            </a:r>
          </a:p>
          <a:p>
            <a:pPr algn="just">
              <a:defRPr/>
            </a:pP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занурення у роздуми про смерть;  відсутність планів на майбутнє;</a:t>
            </a:r>
          </a:p>
          <a:p>
            <a:pPr algn="just">
              <a:defRPr/>
            </a:pP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раптові напади гніву, навіть через дрібниці.</a:t>
            </a:r>
          </a:p>
          <a:p>
            <a:pPr algn="just" eaLnBrk="1" hangingPunct="1">
              <a:defRPr/>
            </a:pP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6103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1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70245" y="652388"/>
            <a:ext cx="9487293" cy="835218"/>
          </a:xfrm>
        </p:spPr>
        <p:txBody>
          <a:bodyPr/>
          <a:lstStyle/>
          <a:p>
            <a:pPr algn="ctr"/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Класифікація  </a:t>
            </a:r>
            <a:r>
              <a:rPr lang="ru-RU" sz="32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</a:t>
            </a:r>
            <a:r>
              <a:rPr lang="ru-RU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Тихоненко </a:t>
            </a:r>
            <a:r>
              <a:rPr lang="ru-RU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В.О. </a:t>
            </a:r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2470245" y="1937982"/>
            <a:ext cx="9065263" cy="4310417"/>
          </a:xfrm>
        </p:spPr>
        <p:txBody>
          <a:bodyPr>
            <a:normAutofit/>
          </a:bodyPr>
          <a:lstStyle/>
          <a:p>
            <a:pPr marL="0" indent="0" algn="just">
              <a:buNone/>
              <a:defRPr/>
            </a:pP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Протестні”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суїцидальної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виникають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ситуації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конфлікту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коли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об’єктивна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сторона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останнього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оцінюється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індивідом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ворожа або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агресивна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цьому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випадку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самогубство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виражає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негативне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ставлення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наявного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  <a:defRPr/>
            </a:pPr>
            <a:r>
              <a:rPr lang="uk-UA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“Помста” </a:t>
            </a:r>
            <a:r>
              <a:rPr lang="uk-UA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 більш вираженою формою протесту, при якій індивід прагне нанести конкретних втрат оточенню, що оцінюється ним як вороже ворожому. Ці форми суїциду передбачають наявність високої самооцінки і самоцінності, активну або агресивну позицію особистості.</a:t>
            </a:r>
          </a:p>
          <a:p>
            <a:pPr marL="0" indent="0"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7996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833847" y="1094167"/>
            <a:ext cx="10172334" cy="3403666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Суть </a:t>
            </a:r>
            <a:r>
              <a:rPr lang="uk-UA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суїцидального</a:t>
            </a:r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“заклику”</a:t>
            </a:r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полягає у намаганні індивіда отримати допомогу від людей для зміни ситуації. При цьому його позиція носить пасивний характер. </a:t>
            </a:r>
          </a:p>
          <a:p>
            <a:pPr marL="0" indent="0">
              <a:buNone/>
              <a:defRPr/>
            </a:pPr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суїцидах типу </a:t>
            </a:r>
            <a:r>
              <a:rPr lang="uk-UA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“втеча” </a:t>
            </a:r>
            <a:r>
              <a:rPr lang="uk-UA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мова йде про прагнення індивіда уникнути особистісної загрози шляхом позбавлення себе життя. </a:t>
            </a:r>
            <a:endParaRPr lang="uk-UA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624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1828800" y="357188"/>
            <a:ext cx="10034954" cy="6215062"/>
          </a:xfrm>
        </p:spPr>
        <p:txBody>
          <a:bodyPr>
            <a:normAutofit/>
          </a:bodyPr>
          <a:lstStyle/>
          <a:p>
            <a:pPr marL="0" indent="0" algn="just">
              <a:buNone/>
              <a:defRPr/>
            </a:pPr>
            <a:r>
              <a:rPr lang="uk-UA" sz="3000" b="1" dirty="0">
                <a:solidFill>
                  <a:schemeClr val="bg1"/>
                </a:solidFill>
              </a:rPr>
              <a:t>     </a:t>
            </a:r>
            <a:r>
              <a:rPr lang="uk-UA" sz="3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“Самопокарання”</a:t>
            </a:r>
            <a:r>
              <a:rPr lang="uk-UA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можна розглядати як вияв конфлікту у внутрішньому світі особистості при своєрідному розпаді “я” на дві ролі (”я – суддя” і “я – підсудний “). При чому зміст таких суїцидів має різні відтінки у випадках </a:t>
            </a:r>
            <a:r>
              <a:rPr lang="uk-UA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“знищення</a:t>
            </a:r>
            <a:r>
              <a:rPr lang="uk-UA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собі ворога “ і </a:t>
            </a:r>
            <a:r>
              <a:rPr lang="uk-UA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“спокутування</a:t>
            </a:r>
            <a:r>
              <a:rPr lang="uk-UA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вини“</a:t>
            </a:r>
            <a:r>
              <a:rPr lang="uk-UA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  <a:defRPr/>
            </a:pPr>
            <a:r>
              <a:rPr lang="uk-UA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Якщо у попередніх випадках мета суїциду і мотив діяльності не співпадали, що давало можливість кваліфікувати </a:t>
            </a:r>
            <a:r>
              <a:rPr lang="uk-UA" sz="3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суїцидальну</a:t>
            </a:r>
            <a:r>
              <a:rPr lang="uk-UA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поведінку як дію, то при суїцидах типу </a:t>
            </a:r>
            <a:r>
              <a:rPr lang="uk-UA" sz="3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“відмова“</a:t>
            </a:r>
            <a:r>
              <a:rPr lang="uk-UA" sz="3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знайти помітне розходження цілі і мотиву не вдається, тобто мотивом є відмова від існування, а ціллю – позбавлення себе </a:t>
            </a:r>
            <a:r>
              <a:rPr lang="uk-UA" sz="3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uk-UA" sz="30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b="1" dirty="0" smtClean="0">
                <a:solidFill>
                  <a:schemeClr val="tx1"/>
                </a:solidFill>
              </a:rPr>
              <a:t/>
            </a:r>
            <a:br>
              <a:rPr lang="uk-UA" b="1" dirty="0" smtClean="0">
                <a:solidFill>
                  <a:schemeClr val="tx1"/>
                </a:solidFill>
              </a:rPr>
            </a:br>
            <a:r>
              <a:rPr lang="uk-UA" b="1" dirty="0" smtClean="0">
                <a:solidFill>
                  <a:schemeClr val="tx1"/>
                </a:solidFill>
              </a:rPr>
              <a:t> </a:t>
            </a:r>
            <a:endParaRPr lang="uk-UA" dirty="0" smtClean="0">
              <a:solidFill>
                <a:schemeClr val="tx1"/>
              </a:solidFill>
            </a:endParaRPr>
          </a:p>
          <a:p>
            <a:pPr algn="just">
              <a:defRPr/>
            </a:pPr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072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Пасмо">
  <a:themeElements>
    <a:clrScheme name="Пасмо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Пасмо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Пасмо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262</TotalTime>
  <Words>1765</Words>
  <Application>Microsoft Office PowerPoint</Application>
  <PresentationFormat>Широкий екран</PresentationFormat>
  <Paragraphs>134</Paragraphs>
  <Slides>28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28</vt:i4>
      </vt:variant>
    </vt:vector>
  </HeadingPairs>
  <TitlesOfParts>
    <vt:vector size="38" baseType="lpstr">
      <vt:lpstr>Arial</vt:lpstr>
      <vt:lpstr>Book Antiqua</vt:lpstr>
      <vt:lpstr>Calibri</vt:lpstr>
      <vt:lpstr>Century Gothic</vt:lpstr>
      <vt:lpstr>Georgia</vt:lpstr>
      <vt:lpstr>メイリオ</vt:lpstr>
      <vt:lpstr>Times New Roman</vt:lpstr>
      <vt:lpstr>Wingdings</vt:lpstr>
      <vt:lpstr>Wingdings 3</vt:lpstr>
      <vt:lpstr>Пасмо</vt:lpstr>
      <vt:lpstr>КЛАСИФІКАЦІЯ СУЇЦИДАЛЬНОЇ ПОВЕДІНКИ</vt:lpstr>
      <vt:lpstr>Міжнародна класифікація хвороб</vt:lpstr>
      <vt:lpstr>Презентація PowerPoint</vt:lpstr>
      <vt:lpstr>МКХ 10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Демонстративна суїцидальна поведінка </vt:lpstr>
      <vt:lpstr>Афективна суїцидальна поведінка</vt:lpstr>
      <vt:lpstr>Істинна суїцидальна поведінка</vt:lpstr>
      <vt:lpstr>Презентація PowerPoint</vt:lpstr>
      <vt:lpstr>Соціологічна суїцидологія, засновником якої був Е. Дюркгейм, трактує аутоагресивну поведінку як одну з моделей девіантної поведінки, галузь соціальної патології. Сам Е. Дюркгейм виділяє три основні категорії суїцидів: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Соціально-психологічні детермінанти   </vt:lpstr>
      <vt:lpstr>фактори ризику суїцидальності :</vt:lpstr>
      <vt:lpstr>Виявлення емоційних ознак :</vt:lpstr>
      <vt:lpstr>Класифікація  самогубств за Тихоненко В.О. </vt:lpstr>
      <vt:lpstr>Презентація PowerPoint</vt:lpstr>
      <vt:lpstr>Презентація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КЛАСИФІКАЦІЯ СУЇЦИДАЛЬНОЇ ПОВЕДІНКИ</dc:title>
  <dc:creator>Asus</dc:creator>
  <cp:lastModifiedBy>Kharytonov Nikita</cp:lastModifiedBy>
  <cp:revision>27</cp:revision>
  <cp:lastPrinted>2024-10-22T18:37:24Z</cp:lastPrinted>
  <dcterms:created xsi:type="dcterms:W3CDTF">2022-09-26T06:41:50Z</dcterms:created>
  <dcterms:modified xsi:type="dcterms:W3CDTF">2026-09-10T17:26:16Z</dcterms:modified>
</cp:coreProperties>
</file>