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3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10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реалізації програми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ризик-менеджменту в організації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 Відповідальність менеджменту організації за якість управління ризиками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 Ризик-менеджмент: дев’ять основних етапів діяльності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 Культура ризик-менеджменту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ЗК1  ·  СК1  ·  СК9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Відповідальність менеджменту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ради, топменеджменту, лінійних керівників у якості управління ризиками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Дев’ять етапів діяльності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послідовність реалізації програми ризик-менеджменту від усвідомлення до культури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1–3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усвідомлення потреби, програмування та інституалізація, розподіл обов’язків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4–6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і тактика, навчання, оцінювання ризиків на всіх рівнях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7–9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бюджет, прийняття ризиків, встановлення культури ризик-менеджменту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ризик-менеджменту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ознаки, формування та інтеграція в організаційну культуру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Чому важлива поетапна реалізація програми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ризик-менеджменту не впроваджується «одним наказом». Успіх залежить від послідовності: від усвідомлення потреби та формалізації до розподілу відповідальності, навчання, оцінювання ризиків і формування культури. Пропуск етапів призводить до формальної системи без реального впливу на рішення.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Системність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етап створює передумови для наступного. Без мандату керівництва навчання не приживеться; без культури документи залишаться на полиці.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Відповідальність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Чітке закріплення відповідальності менеджменту на кожному етапі — умова якості управління ризиками.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Сталість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— не разовий проєкт, а вбудований процес, який підтримується культурою та циклом моніторингу.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10.1  ВІДПОВІДАЛЬНІСТЬ 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Відповідальність менеджменту за якість управління ризиками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ризик-менеджменту — відповідальність не лише служби ризиків, а всього менеджменту організації. Без мандату, ресурсів і прикладу зверху система не працює.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3774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Наглядова рада / власники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Затвердження політики та ризик-апетиту; нагляд за ефективністю системи; розгляд суттєвих ризиків і інцидентів.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3774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Виконавче керівництво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Впровадження системи; виділення ресурсів; інтеграція ризик-менеджменту в стратегію та операції; tone at the top.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3774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Лінійні керівники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ризиками у своїй зоні відповідальності; виконання заходів; своєчасна ескалація; формування культури на рівні команд.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10.1  ВІДПОВІДАЛЬНІСТЬ 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саме означає «відповідальність за якість»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Забезпечення мандату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Офіційне закріплення повноважень служби ризик-менеджменту та власників ризиків; доступ до інформації та рішень.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Ресурсне забезпечення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Бюджет, персонал, інструменти, час керівників на участь у процесах ризик-менеджменту.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Особистий приклад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топменеджменту з урахуванням ризиків; відкритість до «поганих новин»; визнання тих, хто своєчасно виявляє ризики.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Контроль і звітність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Регулярний розгляд звітів; запит на пояснення відхилень; оцінка ефективності системи, а не лише наявність документів.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Дев’ять основних етапів реалізації програми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14300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34440" y="14173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Усвідомлення потреби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14300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480560" y="13716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120640" y="14173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Програмування та інституалізація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83880" y="114300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66760" y="13716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06840" y="14173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Розподіл обов’язків і відповідальності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283464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3063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34440" y="31089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Визначення стратегії та тактики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97680" y="283464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480560" y="3063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120640" y="31089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Навчання суб’єктів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83880" y="283464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8366760" y="3063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006840" y="31089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Оцінювання ризиків на всіх рівнях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11480" y="452628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47548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234440" y="48006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Формування бюджету РМ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297680" y="452628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4480560" y="47548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5120640" y="48006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Визначення ризиків до прийняття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8183880" y="4526280"/>
            <a:ext cx="37490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8366760" y="47548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9006840" y="48006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Встановлення культури РМ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1. Усвідомлення необхідності системи ризик-менеджменту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Перший і критичний етап: керівництво та ключові стейкхолдери визнають, що системне управління ризиками необхідне для досягнення цілей і стійкості організації. Без цього всі подальші кроки залишаться імітацією.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Драйвери усвідомлення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Регуляторні вимоги, вимоги інвесторів, власний негативний досвід, бенчмаркінг, ініціатива ради директорів.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 етапу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про створення / розвиток системи; призначення відповідального (спонсора) з боку топменеджменту.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етапу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Формальна згода без реального мандату; очікування «швидкого результату» без ресурсів.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2. Програмування діяльності та інституалізація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Формалізація процесу: розробка та затвердження документів, які закріплюють процедури управління ризиками на рівні організації та підрозділів.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96596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1945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Політика / декларація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9748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Принципи, ризик-апетит, ролі вищого рівня.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196596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945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Настанови та процедури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69748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ідентифікувати, оцінювати, реагувати, звітувати.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06908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976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Плани на рівні підрозділів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8006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Конкретизація заходів і відповідальних у зонах.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63640" y="406908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2976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на рівні організації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8006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Агрегований план управління ризиками, пріоритети, ресурси.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3. Розподіл обов’язків і встановлення відповідальності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Компетенція суб’єктів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Чітко визначити, хто ідентифікує, хто оцінює, хто приймає рішення про реагування, хто моніторить і звітує.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Межі відповідальності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що саме відповідає власник ризику, служба РМ, комітет, лінійний керівник — без «сірих зон».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Форми та обсяги звітності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Що, кому, як часто і в якому форматі повідомляється; правила ескалації суттєвих ризиків.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Закріплення в документах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Посадові інструкції, положення про підрозділи, матриця RACI — щоб відповідальність не залежала від «усних домовленостей».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4. Визначення стратегії та тактики поведінки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політики та ризик-апетиту визначаються стратегічні пріоритети управління ризиками та тактичні підходи до основних категорій ризиків: що уникати, що знижувати, що передавати, що приймати.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Стратегічний рівень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з бізнес-стратегією; пріоритетні категорії ризиків; цільовий ризик-профіль на горизонті стратегії.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Тактичний рівень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Типові стратегії реагування для груп ризиків; ліміти; принципи вибору інструментів.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планами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і тактика стають вхідними даними для програми та планів реагування на конкретні ризики.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5. З’ясування потреби в навчанні та організація навчання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кого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Топменеджмент (стратегія, апетит); власники ризиків (оцінка, заходи); усі працівники (базова обізнаність, повідомлення про ризики); спеціалісти служби РМ (глибока експертиза).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включати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 та процедури; методи ідентифікації та оцінки; робота з реєстром; ескалація; розбір кейсів і інцидентів.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Вступні програми, регулярні воркшопи, e-learning, навчання на реальних ризиках підрозділу, сертифікація ключових ролей.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Люди розуміють свою роль; вміють виконувати процедури; зростає готовність відкрито говорити про ризики.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6. Оцінювання ризиків на всіх рівнях ієрархії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Систематична ідентифікація та оцінка ризиків проводиться не лише «зверху», а на кожному управлінському рівні з подальшою агрегацією та обговоренням результатів.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3774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Операційний рівень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10896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процесів і підрозділів; близькість до джерел ризику; регулярне оновлення реєстру.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3774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Тактичний рівень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10896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Агрегація, пріоритезація, міжфункціональні ризики; підготовка матеріалів для комітету.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3774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Стратегічний рівень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10896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ризики для цілей організації; сценарії; зв’язок з ризик-апетитом і стратегією.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7. Формування бюджету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включає бюджет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Витрати на службу РМ; навчання; інструменти та ПЗ; страхові премії; заходи зі зниження ризиків; резерви (якщо виділяються централізовано).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з пріоритетами стратегії; прозорість; можливість обґрунтувати ROI / уникнені збитки там, де це можливо.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проблеми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Недофінансування «невидимих» превентивних заходів; відсутність окремого рядка в бюджеті; конкуренція з операційними витратами.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Практика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Включати бюджет РМ у загальний бюджетний цикл; захищати його на рівні комітету/ради; переглядати після суттєвих змін ризик-профілю.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8. Визначення ризиків, які організація приймає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оцінки та ризик-апетиту фіксується, які ризики (або рівні ризику) організація свідомо утримує. Це не «ігнорування», а рішення з моніторингом і (за потреби) резервами.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Критерії прийняття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Рівень у межах апетиту; вартість зниження/передачі вища за очікуваний ефект; стратегічна доцільність збереження експозиції.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Документування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про прийняття фіксується в реєстрі/плані; вказуються тригери перегляду.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прийнятих ризиків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Регулярна перевірка, чи залишився ризик у межах апетиту; чи не змінилися умови.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  ДЕВ’ЯТЬ ЕТАПІВ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 9. Встановлення культури ризик-менеджменту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Фінальний і безперервний етап: культура ризик-менеджменту стає складовою організаційної культури. Формальні процедури підкріплюються цінностями, нормами та поведінкою.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в загальну культуру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РМ не існує окремо — вона частина того, як організація приймає рішення, спілкується і винагороджує.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Ознаки сформованості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Відкритість щодо ризиків; рішення з урахуванням апетиту; навчання на інцидентах без пошуку «крайнього».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at the top; стимули; регулярна комунікація; визнання правильної поведінки.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10.3  КУЛЬТУРА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Сутність культури ризик-менеджменту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ризик-менеджменту — сукупність спільних цінностей, переконань, норм і моделей поведінки, що визначають, як люди в організації ідентифікують, оцінюють, обговорюють і реагують на ризики. Вона визначає, чи «жива» формальна система.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Цінності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вважається правильним: відкритість, відповідальність, обачність, навчання на помилках.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Норми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Неписані правила: чи прийнято повідомляти про проблеми; чи заохочується ініціатива щодо ризиків.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Поведінка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Реальні дії в рішеннях, на нарадах, при інцидентах — важливіші за задекларовані принципи.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10.3  КУЛЬТУРА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Здорова vs проблемна культура ризику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18872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1A2B4A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63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Здорова культура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обговорюють відкрито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«Погані новини» не караються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враховують ризик-апетит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Інциденти — привід для навчання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Власники ризиків активні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 подає приклад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5A534C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1463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Проблемна культура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37960" y="228600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Проблеми приховують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«Стрільців» шукають першими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ігнорують ризики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Інциденти — привід для покарання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РМ — «проблема служби ризиків»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Розрив між словами і діями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10.3  КУЛЬТУРА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формувати культуру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Tone at the top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 демонструє бажану поведінку: запитує про ризики, не карає за своєчасні попередження, враховує ризик у рішеннях.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Система стимулів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та винагороди не повинні заохочувати приховування ризиків. Визнання тих, хто якісно управляє ризиками.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Навчання та діалог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Регулярні обговорення ризиків у командах; розбір кейсів; безпечний простір для питань і сумнівів.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Процеси та інструменти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Прості, зрозумілі процедури; зручний реєстр; швидкий зворотний зв’язок — щоб «робити правильно» було легше, ніж ігнорувати.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10.3  КУЛЬТУРА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зрілості культури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Опитування та фокус-групи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працівники сприймають відкритість щодо ризиків, підтримку керівництва, зрозумілість очікувань.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Поведінкові індикатори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Кількість і якість повідомлень про ризики; час ескалації; участь у навчанні; використання реєстру.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інцидентів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виявлялися ризики завчасно? Чи повторюються ті самі причини? Яка реакція на «погані новини»?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Рівень зрілості системи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Моделі зрілості (наприклад, за рівнями від ad hoc до оптимізованого) допомагають відстежувати прогрес.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Послідовність і циклічність етапів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Дев’ять етапів — логічна послідовність запуску та розвитку системи. На практиці вони частково перекриваються і повторюються: культура формується постійно, оцінка ризиків — циклічно, бюджет і навчання — щорічно.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11338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23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лінійний проєкт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788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етапу 9 організація не «закінчує» ризик-менеджмент — вона входить у режим безперервного циклу.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3566160"/>
            <a:ext cx="11338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3703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Повернення до попередніх етапів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40690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стратегії, новий ринок, криза — привід посилити усвідомлення, переглянути документи, донавчити.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846320"/>
            <a:ext cx="11338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49834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Пріоритет слабкої ланки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534924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культура слабка — акцент на етапах 1, 5, 9. Якщо документи відсутні — на 2–3. Діагностика визначає фокус.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Фактори успішної реалізації програми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Мандат і ресурси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керівництва підкріплене бюджетом і повноваженнями.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Чіткі ролі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знає, за що відповідає; немає розмитої колективної відповідальності.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Практичність інструментів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Процедури і реєстр зручні для щоденної роботи, а не лише для аудиту.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Видимість для керівництва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Регулярна звітність і обговорення на рівні комітету/ради.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Навчання та підтримка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Люди вміють виконувати свою роль і отримують допомогу при складнощах.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Терпіння і послідовність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змінюється роками; важлива сталість курсу, а не разові кампанії.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при реалізації програми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Старт із документів без мандату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Політику написали, а керівництво не залучене — система не приживається.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Ігнорування навчання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Процедури є, але ніхто не вміє з ними працювати.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«на потім»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 лише на структурі та реєстрі; поведінка не змінюється.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Одноразовий проєкт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Запуск без плану підтримки та циклу перегляду — через рік система «засинає».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Карта реалізації програми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Мандат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Усвідомлення + рішення керівництва + ресурси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Формалізація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Документи, ролі, звітність, стратегія і тактика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Компетенції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Навчання всіх рівнів; здатність виконувати ролі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і рішення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на всіх рівнях; що приймаємо, що обробляємо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Ресурси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РМ узгоджений із пріоритетами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Цінності, норми, поведінка; інтеграція в оргкультуру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Відповідальність — на менеджменті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управління ризиками залежить від мандату, ресурсів і прикладу керівництва на всіх рівнях, а не лише від служби РМ.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Дев’ять етапів — логіка впровадження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усвідомлення та формалізації через розподіл ролей, навчання й оцінку до бюджету, прийняття ризиків і культури.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— умова сталості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культури ризик-менеджменту формальна система деградує. Культура формується tone at the top, стимулами та щоденною поведінкою.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Цикл, а не разовий проєкт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 програми — безперервний процес. Етапи повторюються і посилюються в міру змін середовища та зрілості організації.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10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10  ·  Етапи реалізації програми ризик-менеджменту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2353</Words>
  <Application>Microsoft Macintosh PowerPoint</Application>
  <PresentationFormat>Широкоэкранный</PresentationFormat>
  <Paragraphs>350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10. Етапи реалізації програми ризик-менеджменту в організації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2026-09-02T11:53:06Z</dcterms:created>
  <dcterms:modified xsi:type="dcterms:W3CDTF">2026-09-02T11:57:52Z</dcterms:modified>
</cp:coreProperties>
</file>