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4" r:id="rId2"/>
    <p:sldId id="257" r:id="rId3"/>
    <p:sldId id="258" r:id="rId4"/>
    <p:sldId id="261" r:id="rId5"/>
    <p:sldId id="294" r:id="rId6"/>
    <p:sldId id="275" r:id="rId7"/>
    <p:sldId id="276" r:id="rId8"/>
    <p:sldId id="277" r:id="rId9"/>
    <p:sldId id="278" r:id="rId10"/>
    <p:sldId id="279" r:id="rId11"/>
    <p:sldId id="280" r:id="rId12"/>
    <p:sldId id="282" r:id="rId13"/>
    <p:sldId id="281" r:id="rId14"/>
    <p:sldId id="293" r:id="rId15"/>
    <p:sldId id="295" r:id="rId16"/>
    <p:sldId id="296" r:id="rId17"/>
    <p:sldId id="273" r:id="rId18"/>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Помір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396" autoAdjust="0"/>
    <p:restoredTop sz="94660"/>
  </p:normalViewPr>
  <p:slideViewPr>
    <p:cSldViewPr snapToGrid="0">
      <p:cViewPr>
        <p:scale>
          <a:sx n="104" d="100"/>
          <a:sy n="104" d="100"/>
        </p:scale>
        <p:origin x="78" y="5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dirty="0"/>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EA0698-701F-4D4D-8602-AFDBDD83F29B}" type="datetimeFigureOut">
              <a:rPr lang="uk-UA" smtClean="0"/>
              <a:t>08.09.2026</a:t>
            </a:fld>
            <a:endParaRPr lang="uk-UA" dirty="0"/>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dirty="0"/>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dirty="0"/>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32E19D-447B-4CAC-A15F-6AE3FBDEC1BE}" type="slidenum">
              <a:rPr lang="uk-UA" smtClean="0"/>
              <a:t>‹№›</a:t>
            </a:fld>
            <a:endParaRPr lang="uk-UA" dirty="0"/>
          </a:p>
        </p:txBody>
      </p:sp>
    </p:spTree>
    <p:extLst>
      <p:ext uri="{BB962C8B-B14F-4D97-AF65-F5344CB8AC3E}">
        <p14:creationId xmlns:p14="http://schemas.microsoft.com/office/powerpoint/2010/main" val="2919733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10</a:t>
            </a:fld>
            <a:endParaRPr lang="uk-UA" dirty="0"/>
          </a:p>
        </p:txBody>
      </p:sp>
    </p:spTree>
    <p:extLst>
      <p:ext uri="{BB962C8B-B14F-4D97-AF65-F5344CB8AC3E}">
        <p14:creationId xmlns:p14="http://schemas.microsoft.com/office/powerpoint/2010/main" val="2498647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11</a:t>
            </a:fld>
            <a:endParaRPr lang="uk-UA" dirty="0"/>
          </a:p>
        </p:txBody>
      </p:sp>
    </p:spTree>
    <p:extLst>
      <p:ext uri="{BB962C8B-B14F-4D97-AF65-F5344CB8AC3E}">
        <p14:creationId xmlns:p14="http://schemas.microsoft.com/office/powerpoint/2010/main" val="2691545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12</a:t>
            </a:fld>
            <a:endParaRPr lang="uk-UA" dirty="0"/>
          </a:p>
        </p:txBody>
      </p:sp>
    </p:spTree>
    <p:extLst>
      <p:ext uri="{BB962C8B-B14F-4D97-AF65-F5344CB8AC3E}">
        <p14:creationId xmlns:p14="http://schemas.microsoft.com/office/powerpoint/2010/main" val="1485376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13</a:t>
            </a:fld>
            <a:endParaRPr lang="uk-UA" dirty="0"/>
          </a:p>
        </p:txBody>
      </p:sp>
    </p:spTree>
    <p:extLst>
      <p:ext uri="{BB962C8B-B14F-4D97-AF65-F5344CB8AC3E}">
        <p14:creationId xmlns:p14="http://schemas.microsoft.com/office/powerpoint/2010/main" val="2038662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14</a:t>
            </a:fld>
            <a:endParaRPr lang="uk-UA" dirty="0"/>
          </a:p>
        </p:txBody>
      </p:sp>
    </p:spTree>
    <p:extLst>
      <p:ext uri="{BB962C8B-B14F-4D97-AF65-F5344CB8AC3E}">
        <p14:creationId xmlns:p14="http://schemas.microsoft.com/office/powerpoint/2010/main" val="2350088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15</a:t>
            </a:fld>
            <a:endParaRPr lang="uk-UA" dirty="0"/>
          </a:p>
        </p:txBody>
      </p:sp>
    </p:spTree>
    <p:extLst>
      <p:ext uri="{BB962C8B-B14F-4D97-AF65-F5344CB8AC3E}">
        <p14:creationId xmlns:p14="http://schemas.microsoft.com/office/powerpoint/2010/main" val="4085691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16</a:t>
            </a:fld>
            <a:endParaRPr lang="uk-UA" dirty="0"/>
          </a:p>
        </p:txBody>
      </p:sp>
    </p:spTree>
    <p:extLst>
      <p:ext uri="{BB962C8B-B14F-4D97-AF65-F5344CB8AC3E}">
        <p14:creationId xmlns:p14="http://schemas.microsoft.com/office/powerpoint/2010/main" val="11827741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ий слайд">
    <p:spTree>
      <p:nvGrpSpPr>
        <p:cNvPr id="1" name=""/>
        <p:cNvGrpSpPr/>
        <p:nvPr/>
      </p:nvGrpSpPr>
      <p:grpSpPr>
        <a:xfrm>
          <a:off x="0" y="0"/>
          <a:ext cx="0" cy="0"/>
          <a:chOff x="0" y="0"/>
          <a:chExt cx="0" cy="0"/>
        </a:xfrm>
      </p:grpSpPr>
      <p:pic>
        <p:nvPicPr>
          <p:cNvPr id="10" name="Рисунок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Місце для заголовка 1"/>
          <p:cNvSpPr>
            <a:spLocks noGrp="1"/>
          </p:cNvSpPr>
          <p:nvPr>
            <p:ph type="title"/>
          </p:nvPr>
        </p:nvSpPr>
        <p:spPr>
          <a:xfrm>
            <a:off x="334962" y="1992473"/>
            <a:ext cx="11522075" cy="3190553"/>
          </a:xfrm>
          <a:prstGeom prst="rect">
            <a:avLst/>
          </a:prstGeom>
        </p:spPr>
        <p:txBody>
          <a:bodyPr vert="horz" lIns="91440" tIns="45720" rIns="91440" bIns="45720" rtlCol="0" anchor="ctr">
            <a:normAutofit/>
          </a:bodyPr>
          <a:lstStyle>
            <a:lvl1pPr algn="ctr">
              <a:defRPr sz="5400">
                <a:solidFill>
                  <a:schemeClr val="bg1"/>
                </a:solidFill>
              </a:defRPr>
            </a:lvl1pPr>
          </a:lstStyle>
          <a:p>
            <a:r>
              <a:rPr lang="uk-UA" dirty="0" smtClean="0"/>
              <a:t>Зразок заголовка</a:t>
            </a:r>
            <a:endParaRPr lang="uk-UA" dirty="0"/>
          </a:p>
        </p:txBody>
      </p:sp>
    </p:spTree>
    <p:extLst>
      <p:ext uri="{BB962C8B-B14F-4D97-AF65-F5344CB8AC3E}">
        <p14:creationId xmlns:p14="http://schemas.microsoft.com/office/powerpoint/2010/main" val="775904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Основний слайд">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707"/>
            <a:ext cx="12192000" cy="6858000"/>
          </a:xfrm>
          <a:prstGeom prst="rect">
            <a:avLst/>
          </a:prstGeom>
        </p:spPr>
      </p:pic>
      <p:sp>
        <p:nvSpPr>
          <p:cNvPr id="7" name="Місце для заголовка 1"/>
          <p:cNvSpPr>
            <a:spLocks noGrp="1"/>
          </p:cNvSpPr>
          <p:nvPr>
            <p:ph type="title"/>
          </p:nvPr>
        </p:nvSpPr>
        <p:spPr>
          <a:xfrm>
            <a:off x="334961" y="188914"/>
            <a:ext cx="11522075" cy="1405108"/>
          </a:xfrm>
          <a:prstGeom prst="rect">
            <a:avLst/>
          </a:prstGeom>
        </p:spPr>
        <p:txBody>
          <a:bodyPr vert="horz" lIns="91440" tIns="45720" rIns="91440" bIns="45720" rtlCol="0" anchor="t">
            <a:normAutofit/>
          </a:bodyPr>
          <a:lstStyle/>
          <a:p>
            <a:r>
              <a:rPr lang="uk-UA" dirty="0" smtClean="0"/>
              <a:t>Зразок заголовка</a:t>
            </a:r>
            <a:endParaRPr lang="uk-UA" dirty="0"/>
          </a:p>
        </p:txBody>
      </p:sp>
      <p:sp>
        <p:nvSpPr>
          <p:cNvPr id="5" name="Місце для тексту 4"/>
          <p:cNvSpPr>
            <a:spLocks noGrp="1"/>
          </p:cNvSpPr>
          <p:nvPr>
            <p:ph type="body" sz="quarter" idx="10"/>
          </p:nvPr>
        </p:nvSpPr>
        <p:spPr>
          <a:xfrm>
            <a:off x="334963" y="1593850"/>
            <a:ext cx="11522075" cy="4176713"/>
          </a:xfrm>
          <a:prstGeom prst="rect">
            <a:avLst/>
          </a:prstGeom>
        </p:spPr>
        <p:txBody>
          <a:bodyPr/>
          <a:lstStyle>
            <a:lvl1pPr>
              <a:defRPr sz="3600" b="1"/>
            </a:lvl1pPr>
          </a:lstStyle>
          <a:p>
            <a:pPr lvl="0"/>
            <a:r>
              <a:rPr lang="uk-UA" dirty="0" smtClean="0"/>
              <a:t>Зразок тексту</a:t>
            </a:r>
          </a:p>
          <a:p>
            <a:pPr lvl="1"/>
            <a:r>
              <a:rPr lang="uk-UA" dirty="0" smtClean="0"/>
              <a:t>Другий рівень</a:t>
            </a:r>
          </a:p>
        </p:txBody>
      </p:sp>
    </p:spTree>
    <p:extLst>
      <p:ext uri="{BB962C8B-B14F-4D97-AF65-F5344CB8AC3E}">
        <p14:creationId xmlns:p14="http://schemas.microsoft.com/office/powerpoint/2010/main" val="2563952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Основний слайд з вмістом">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707"/>
            <a:ext cx="12192000" cy="6858000"/>
          </a:xfrm>
          <a:prstGeom prst="rect">
            <a:avLst/>
          </a:prstGeom>
        </p:spPr>
      </p:pic>
      <p:sp>
        <p:nvSpPr>
          <p:cNvPr id="4" name="Місце для вмісту 3"/>
          <p:cNvSpPr>
            <a:spLocks noGrp="1"/>
          </p:cNvSpPr>
          <p:nvPr>
            <p:ph sz="quarter" idx="10"/>
          </p:nvPr>
        </p:nvSpPr>
        <p:spPr>
          <a:xfrm>
            <a:off x="334963" y="188913"/>
            <a:ext cx="11522075" cy="5578475"/>
          </a:xfrm>
          <a:prstGeom prst="rect">
            <a:avLst/>
          </a:prstGeom>
        </p:spPr>
        <p:txBody>
          <a:bodyPr/>
          <a:lstStyle>
            <a:lvl1pPr>
              <a:defRPr sz="3200" b="1"/>
            </a:lvl1pPr>
          </a:lstStyle>
          <a:p>
            <a:pPr lvl="0"/>
            <a:r>
              <a:rPr lang="uk-UA" dirty="0" smtClean="0"/>
              <a:t>Зразок тексту</a:t>
            </a:r>
          </a:p>
          <a:p>
            <a:pPr lvl="1"/>
            <a:r>
              <a:rPr lang="uk-UA" dirty="0" smtClean="0"/>
              <a:t>Другий рівень</a:t>
            </a:r>
          </a:p>
        </p:txBody>
      </p:sp>
    </p:spTree>
    <p:extLst>
      <p:ext uri="{BB962C8B-B14F-4D97-AF65-F5344CB8AC3E}">
        <p14:creationId xmlns:p14="http://schemas.microsoft.com/office/powerpoint/2010/main" val="3192927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ФІнальний слайд">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122219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789907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3" r:id="rId3"/>
    <p:sldLayoutId id="2147483661" r:id="rId4"/>
  </p:sldLayoutIdLst>
  <p:txStyles>
    <p:titleStyle>
      <a:lvl1pPr algn="l" defTabSz="914400" rtl="0" eaLnBrk="1" latinLnBrk="0" hangingPunct="1">
        <a:lnSpc>
          <a:spcPct val="90000"/>
        </a:lnSpc>
        <a:spcBef>
          <a:spcPct val="0"/>
        </a:spcBef>
        <a:buNone/>
        <a:defRPr sz="45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9" userDrawn="1">
          <p15:clr>
            <a:srgbClr val="F26B43"/>
          </p15:clr>
        </p15:guide>
        <p15:guide id="2" pos="3840" userDrawn="1">
          <p15:clr>
            <a:srgbClr val="F26B43"/>
          </p15:clr>
        </p15:guide>
        <p15:guide id="3" pos="211" userDrawn="1">
          <p15:clr>
            <a:srgbClr val="F26B43"/>
          </p15:clr>
        </p15:guide>
        <p15:guide id="4" pos="7469" userDrawn="1">
          <p15:clr>
            <a:srgbClr val="F26B43"/>
          </p15:clr>
        </p15:guide>
        <p15:guide id="5" orient="horz" pos="2260" userDrawn="1">
          <p15:clr>
            <a:srgbClr val="F26B43"/>
          </p15:clr>
        </p15:guide>
        <p15:guide id="6" orient="horz" pos="37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latin typeface="Times New Roman" panose="02020603050405020304" pitchFamily="18" charset="0"/>
                <a:cs typeface="Times New Roman" panose="02020603050405020304" pitchFamily="18" charset="0"/>
              </a:rPr>
              <a:t/>
            </a:r>
            <a:br>
              <a:rPr lang="uk-UA" b="1" dirty="0" smtClean="0">
                <a:latin typeface="Times New Roman" panose="02020603050405020304" pitchFamily="18" charset="0"/>
                <a:cs typeface="Times New Roman" panose="02020603050405020304" pitchFamily="18" charset="0"/>
              </a:rPr>
            </a:br>
            <a:r>
              <a:rPr lang="uk-UA" b="1" dirty="0"/>
              <a:t>Тема 1. Маркетингові комунікації та їх роль</a:t>
            </a:r>
            <a:r>
              <a:rPr lang="uk-UA" dirty="0"/>
              <a:t/>
            </a:r>
            <a:br>
              <a:rPr lang="uk-UA" dirty="0"/>
            </a:br>
            <a:r>
              <a:rPr lang="uk-UA" b="1" dirty="0"/>
              <a:t>у продажу цифрових продуктів</a:t>
            </a:r>
            <a:r>
              <a:rPr lang="uk-UA" dirty="0"/>
              <a:t/>
            </a:r>
            <a:br>
              <a:rPr lang="uk-UA" dirty="0"/>
            </a:br>
            <a:r>
              <a:rPr lang="uk-UA" b="1" dirty="0" smtClean="0"/>
              <a:t/>
            </a:r>
            <a:br>
              <a:rPr lang="uk-UA" b="1" dirty="0" smtClean="0"/>
            </a:br>
            <a:r>
              <a:rPr lang="uk-UA" b="1" dirty="0"/>
              <a:t/>
            </a:r>
            <a:br>
              <a:rPr lang="uk-UA" b="1" dirty="0"/>
            </a:br>
            <a:endParaRPr lang="uk-UA" sz="2000" dirty="0"/>
          </a:p>
        </p:txBody>
      </p:sp>
    </p:spTree>
    <p:extLst>
      <p:ext uri="{BB962C8B-B14F-4D97-AF65-F5344CB8AC3E}">
        <p14:creationId xmlns:p14="http://schemas.microsoft.com/office/powerpoint/2010/main" val="24327717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dirty="0" smtClean="0"/>
              <a:t>ПЛАН</a:t>
            </a:r>
            <a:endParaRPr lang="uk-UA" dirty="0"/>
          </a:p>
        </p:txBody>
      </p:sp>
      <p:sp>
        <p:nvSpPr>
          <p:cNvPr id="3" name="Місце для тексту 2"/>
          <p:cNvSpPr>
            <a:spLocks noGrp="1"/>
          </p:cNvSpPr>
          <p:nvPr>
            <p:ph type="body" sz="quarter" idx="10"/>
          </p:nvPr>
        </p:nvSpPr>
        <p:spPr>
          <a:xfrm>
            <a:off x="334961" y="1048419"/>
            <a:ext cx="11522075" cy="4176713"/>
          </a:xfrm>
        </p:spPr>
        <p:txBody>
          <a:bodyPr/>
          <a:lstStyle/>
          <a:p>
            <a:pPr marL="0" indent="0">
              <a:buNone/>
            </a:pPr>
            <a:r>
              <a:rPr lang="uk-UA" sz="2000" dirty="0"/>
              <a:t>1. Сутність поняття «цифровий продукт». Основні види сучасних цифрових продуктів та їхні характеристики</a:t>
            </a:r>
          </a:p>
          <a:p>
            <a:pPr marL="0" indent="0">
              <a:buNone/>
            </a:pPr>
            <a:r>
              <a:rPr lang="uk-UA" sz="2000" dirty="0"/>
              <a:t>2. Маркетингові комунікації: </a:t>
            </a:r>
            <a:r>
              <a:rPr lang="uk-UA" sz="2000" dirty="0" smtClean="0"/>
              <a:t>сутність, </a:t>
            </a:r>
            <a:r>
              <a:rPr lang="uk-UA" sz="2000" dirty="0"/>
              <a:t>функції та </a:t>
            </a:r>
            <a:r>
              <a:rPr lang="uk-UA" sz="2000" dirty="0" smtClean="0"/>
              <a:t>інструментарій. </a:t>
            </a:r>
            <a:r>
              <a:rPr lang="uk-UA" sz="2000" dirty="0"/>
              <a:t>Обмеження класичних комунікацій та нова логіка просування цифрових продуктів</a:t>
            </a:r>
            <a:endParaRPr lang="uk-UA" sz="2000" dirty="0"/>
          </a:p>
        </p:txBody>
      </p:sp>
    </p:spTree>
    <p:extLst>
      <p:ext uri="{BB962C8B-B14F-4D97-AF65-F5344CB8AC3E}">
        <p14:creationId xmlns:p14="http://schemas.microsoft.com/office/powerpoint/2010/main" val="37580766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4961" y="188914"/>
            <a:ext cx="11522075" cy="603022"/>
          </a:xfrm>
        </p:spPr>
        <p:txBody>
          <a:bodyPr>
            <a:noAutofit/>
          </a:bodyPr>
          <a:lstStyle/>
          <a:p>
            <a:pPr lvl="1" algn="l" rtl="0">
              <a:lnSpc>
                <a:spcPct val="90000"/>
              </a:lnSpc>
              <a:spcBef>
                <a:spcPct val="0"/>
              </a:spcBef>
            </a:pPr>
            <a:r>
              <a:rPr lang="uk-UA" sz="2400" b="1" dirty="0" smtClean="0">
                <a:solidFill>
                  <a:schemeClr val="tx1"/>
                </a:solidFill>
              </a:rPr>
              <a:t>1.1. Сутність поняття «цифровий продукт». Основні види сучасних цифрових продуктів та їхні характеристики</a:t>
            </a:r>
            <a:br>
              <a:rPr lang="uk-UA" sz="2400" b="1" dirty="0" smtClean="0">
                <a:solidFill>
                  <a:schemeClr val="tx1"/>
                </a:solidFill>
              </a:rPr>
            </a:br>
            <a:r>
              <a:rPr lang="uk-UA" sz="2400" b="1" dirty="0" smtClean="0">
                <a:solidFill>
                  <a:schemeClr val="tx1"/>
                </a:solidFill>
              </a:rPr>
              <a:t/>
            </a:r>
            <a:br>
              <a:rPr lang="uk-UA" sz="2400" b="1" dirty="0" smtClean="0">
                <a:solidFill>
                  <a:schemeClr val="tx1"/>
                </a:solidFill>
              </a:rPr>
            </a:br>
            <a:endParaRPr lang="uk-UA" sz="2400" b="1" dirty="0">
              <a:solidFill>
                <a:schemeClr val="tx1"/>
              </a:solidFill>
            </a:endParaRPr>
          </a:p>
        </p:txBody>
      </p:sp>
      <p:sp>
        <p:nvSpPr>
          <p:cNvPr id="3" name="Місце для тексту 2"/>
          <p:cNvSpPr>
            <a:spLocks noGrp="1"/>
          </p:cNvSpPr>
          <p:nvPr>
            <p:ph type="body" sz="quarter" idx="10"/>
          </p:nvPr>
        </p:nvSpPr>
        <p:spPr>
          <a:xfrm>
            <a:off x="56148" y="930442"/>
            <a:ext cx="12224084" cy="4709493"/>
          </a:xfrm>
        </p:spPr>
        <p:txBody>
          <a:bodyPr/>
          <a:lstStyle/>
          <a:p>
            <a:pPr marL="0" indent="0">
              <a:buNone/>
            </a:pPr>
            <a:r>
              <a:rPr lang="uk-UA" sz="2000" dirty="0"/>
              <a:t>Цифрова трансформація – </a:t>
            </a:r>
            <a:r>
              <a:rPr lang="uk-UA" sz="2000" b="0" dirty="0"/>
              <a:t>це безперервний та комплексний процес перетворення фірми на всіх рівнях, яке відбувається в її продуктах, в структурі організації, в підходах до управління, змінюється формат роботи з клієнтами та навіть корпоративна культура</a:t>
            </a:r>
            <a:r>
              <a:rPr lang="uk-UA" sz="2000" b="0" dirty="0" smtClean="0"/>
              <a:t>.</a:t>
            </a:r>
          </a:p>
          <a:p>
            <a:pPr marL="0" indent="0">
              <a:buNone/>
            </a:pPr>
            <a:r>
              <a:rPr lang="uk-UA" sz="2000" dirty="0"/>
              <a:t>Два основних напрями, </a:t>
            </a:r>
            <a:r>
              <a:rPr lang="uk-UA" sz="2000" b="0" dirty="0"/>
              <a:t>які має розвивати бізнес в сфері цифровізації </a:t>
            </a:r>
            <a:r>
              <a:rPr lang="uk-UA" sz="2000" dirty="0"/>
              <a:t>– це продукт </a:t>
            </a:r>
            <a:r>
              <a:rPr lang="uk-UA" sz="2000" b="0" dirty="0"/>
              <a:t>та</a:t>
            </a:r>
            <a:r>
              <a:rPr lang="uk-UA" sz="2000" dirty="0"/>
              <a:t> засіб комунікацій зі споживачами. </a:t>
            </a:r>
            <a:endParaRPr lang="uk-UA" sz="2000" dirty="0" smtClean="0"/>
          </a:p>
          <a:p>
            <a:pPr marL="0" indent="0">
              <a:buNone/>
            </a:pPr>
            <a:r>
              <a:rPr lang="uk-UA" sz="2000" b="0" dirty="0" smtClean="0"/>
              <a:t>Згідно </a:t>
            </a:r>
            <a:r>
              <a:rPr lang="uk-UA" sz="2000" b="0" dirty="0"/>
              <a:t>прогнозів, в найближче десятиліття основою 70% створеної вартості будуть цифрові продукти. Ще в 2018 сума світового ВВП, яка припадала на </a:t>
            </a:r>
            <a:r>
              <a:rPr lang="uk-UA" sz="2000" b="0" dirty="0" smtClean="0"/>
              <a:t>цифро візовані </a:t>
            </a:r>
            <a:r>
              <a:rPr lang="uk-UA" sz="2000" b="0" dirty="0"/>
              <a:t>підприємства, складала 13,5 трлн доларів США, то вже у 2023 році цей показник досягнув рівня 53,3 трлн доларів США (в чотири рази вище), що складає більше половини номінального світового ВВП</a:t>
            </a:r>
            <a:r>
              <a:rPr lang="uk-UA" sz="2000" b="0" dirty="0" smtClean="0"/>
              <a:t>.</a:t>
            </a:r>
          </a:p>
          <a:p>
            <a:pPr marL="0" indent="0">
              <a:buNone/>
            </a:pPr>
            <a:r>
              <a:rPr lang="uk-UA" sz="2000" b="0" dirty="0"/>
              <a:t>Згідно чинного законодавства України, </a:t>
            </a:r>
            <a:r>
              <a:rPr lang="uk-UA" sz="2000" dirty="0"/>
              <a:t>цифровий продукт</a:t>
            </a:r>
            <a:r>
              <a:rPr lang="uk-UA" sz="2000" b="0" dirty="0"/>
              <a:t> означає комп’ютерну програму, текст, відео, зображення, звукозапис або інший продукт, закодований у цифровому вигляді, виготовлений для комерційного продажу чи розповсюдження та який може передаватися в електронному вигляді. </a:t>
            </a:r>
            <a:r>
              <a:rPr lang="uk-UA" sz="2000" dirty="0"/>
              <a:t>Цифровий продукт </a:t>
            </a:r>
            <a:r>
              <a:rPr lang="uk-UA" sz="2000" b="0" dirty="0"/>
              <a:t>– це продукт або послуга, що в основному базуються на цифрових технологіях та існують у нематеріальній формі: вони створюються, розповсюджуються та споживаються у цифровому середовищі. </a:t>
            </a:r>
          </a:p>
          <a:p>
            <a:pPr marL="0" indent="0">
              <a:buNone/>
            </a:pPr>
            <a:endParaRPr lang="uk-UA" sz="2000" b="0" dirty="0"/>
          </a:p>
          <a:p>
            <a:pPr marL="0" indent="0">
              <a:buNone/>
            </a:pPr>
            <a:endParaRPr lang="uk-UA" sz="2000" dirty="0"/>
          </a:p>
          <a:p>
            <a:pPr marL="0" indent="0">
              <a:buNone/>
            </a:pPr>
            <a:endParaRPr lang="uk-UA" sz="2000" dirty="0"/>
          </a:p>
        </p:txBody>
      </p:sp>
    </p:spTree>
    <p:extLst>
      <p:ext uri="{BB962C8B-B14F-4D97-AF65-F5344CB8AC3E}">
        <p14:creationId xmlns:p14="http://schemas.microsoft.com/office/powerpoint/2010/main" val="25815695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я 4"/>
          <p:cNvGraphicFramePr>
            <a:graphicFrameLocks noGrp="1"/>
          </p:cNvGraphicFramePr>
          <p:nvPr>
            <p:extLst>
              <p:ext uri="{D42A27DB-BD31-4B8C-83A1-F6EECF244321}">
                <p14:modId xmlns:p14="http://schemas.microsoft.com/office/powerpoint/2010/main" val="2541593547"/>
              </p:ext>
            </p:extLst>
          </p:nvPr>
        </p:nvGraphicFramePr>
        <p:xfrm>
          <a:off x="810126" y="1130970"/>
          <a:ext cx="10266947" cy="3498160"/>
        </p:xfrm>
        <a:graphic>
          <a:graphicData uri="http://schemas.openxmlformats.org/drawingml/2006/table">
            <a:tbl>
              <a:tblPr firstRow="1" firstCol="1" bandRow="1">
                <a:tableStyleId>{5C22544A-7EE6-4342-B048-85BDC9FD1C3A}</a:tableStyleId>
              </a:tblPr>
              <a:tblGrid>
                <a:gridCol w="3421605">
                  <a:extLst>
                    <a:ext uri="{9D8B030D-6E8A-4147-A177-3AD203B41FA5}">
                      <a16:colId xmlns:a16="http://schemas.microsoft.com/office/drawing/2014/main" val="3408917712"/>
                    </a:ext>
                  </a:extLst>
                </a:gridCol>
                <a:gridCol w="3422671">
                  <a:extLst>
                    <a:ext uri="{9D8B030D-6E8A-4147-A177-3AD203B41FA5}">
                      <a16:colId xmlns:a16="http://schemas.microsoft.com/office/drawing/2014/main" val="4252029224"/>
                    </a:ext>
                  </a:extLst>
                </a:gridCol>
                <a:gridCol w="3422671">
                  <a:extLst>
                    <a:ext uri="{9D8B030D-6E8A-4147-A177-3AD203B41FA5}">
                      <a16:colId xmlns:a16="http://schemas.microsoft.com/office/drawing/2014/main" val="3291465861"/>
                    </a:ext>
                  </a:extLst>
                </a:gridCol>
              </a:tblGrid>
              <a:tr h="242859">
                <a:tc>
                  <a:txBody>
                    <a:bodyPr/>
                    <a:lstStyle/>
                    <a:p>
                      <a:pPr algn="ctr">
                        <a:spcBef>
                          <a:spcPts val="600"/>
                        </a:spcBef>
                        <a:spcAft>
                          <a:spcPts val="300"/>
                        </a:spcAft>
                      </a:pPr>
                      <a:r>
                        <a:rPr lang="uk-UA" sz="1600">
                          <a:effectLst/>
                        </a:rPr>
                        <a:t>Суміжні поняття</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Bef>
                          <a:spcPts val="600"/>
                        </a:spcBef>
                        <a:spcAft>
                          <a:spcPts val="300"/>
                        </a:spcAft>
                      </a:pPr>
                      <a:r>
                        <a:rPr lang="uk-UA" sz="1600">
                          <a:effectLst/>
                        </a:rPr>
                        <a:t>Визначення</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Bef>
                          <a:spcPts val="600"/>
                        </a:spcBef>
                        <a:spcAft>
                          <a:spcPts val="300"/>
                        </a:spcAft>
                      </a:pPr>
                      <a:r>
                        <a:rPr lang="uk-UA" sz="1600">
                          <a:effectLst/>
                        </a:rPr>
                        <a:t>Приклади</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28511882"/>
                  </a:ext>
                </a:extLst>
              </a:tr>
              <a:tr h="1117155">
                <a:tc>
                  <a:txBody>
                    <a:bodyPr/>
                    <a:lstStyle/>
                    <a:p>
                      <a:pPr>
                        <a:spcBef>
                          <a:spcPts val="200"/>
                        </a:spcBef>
                        <a:spcAft>
                          <a:spcPts val="200"/>
                        </a:spcAft>
                      </a:pPr>
                      <a:r>
                        <a:rPr lang="uk-UA" sz="1600" dirty="0">
                          <a:effectLst/>
                        </a:rPr>
                        <a:t>Цифровий продукт</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Bef>
                          <a:spcPts val="200"/>
                        </a:spcBef>
                        <a:spcAft>
                          <a:spcPts val="200"/>
                        </a:spcAft>
                      </a:pPr>
                      <a:r>
                        <a:rPr lang="uk-UA" sz="1600" dirty="0">
                          <a:effectLst/>
                        </a:rPr>
                        <a:t>Продукт, що існує виключно в цифровому вигляді</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Bef>
                          <a:spcPts val="200"/>
                        </a:spcBef>
                        <a:spcAft>
                          <a:spcPts val="200"/>
                        </a:spcAft>
                      </a:pPr>
                      <a:r>
                        <a:rPr lang="uk-UA" sz="1600" dirty="0">
                          <a:effectLst/>
                        </a:rPr>
                        <a:t>SaaS (</a:t>
                      </a:r>
                      <a:r>
                        <a:rPr lang="en-US" sz="1600" dirty="0">
                          <a:effectLst/>
                        </a:rPr>
                        <a:t>Software as a Service</a:t>
                      </a:r>
                      <a:r>
                        <a:rPr lang="uk-UA" sz="1600" dirty="0">
                          <a:effectLst/>
                        </a:rPr>
                        <a:t>) -застосунок, онлайн-курс, електронна книга</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416093395"/>
                  </a:ext>
                </a:extLst>
              </a:tr>
              <a:tr h="534291">
                <a:tc>
                  <a:txBody>
                    <a:bodyPr/>
                    <a:lstStyle/>
                    <a:p>
                      <a:pPr>
                        <a:spcBef>
                          <a:spcPts val="200"/>
                        </a:spcBef>
                        <a:spcAft>
                          <a:spcPts val="200"/>
                        </a:spcAft>
                      </a:pPr>
                      <a:r>
                        <a:rPr lang="uk-UA" sz="1600">
                          <a:effectLst/>
                        </a:rPr>
                        <a:t>Цифрова послуга</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Bef>
                          <a:spcPts val="200"/>
                        </a:spcBef>
                        <a:spcAft>
                          <a:spcPts val="200"/>
                        </a:spcAft>
                      </a:pPr>
                      <a:r>
                        <a:rPr lang="uk-UA" sz="1600" dirty="0">
                          <a:effectLst/>
                        </a:rPr>
                        <a:t>Послуга, що надається через цифрові канали</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Bef>
                          <a:spcPts val="200"/>
                        </a:spcBef>
                        <a:spcAft>
                          <a:spcPts val="200"/>
                        </a:spcAft>
                      </a:pPr>
                      <a:r>
                        <a:rPr lang="uk-UA" sz="1600">
                          <a:effectLst/>
                        </a:rPr>
                        <a:t>Онлайн-консультація, технічна підтримка</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253452208"/>
                  </a:ext>
                </a:extLst>
              </a:tr>
              <a:tr h="801437">
                <a:tc>
                  <a:txBody>
                    <a:bodyPr/>
                    <a:lstStyle/>
                    <a:p>
                      <a:pPr>
                        <a:spcBef>
                          <a:spcPts val="200"/>
                        </a:spcBef>
                        <a:spcAft>
                          <a:spcPts val="200"/>
                        </a:spcAft>
                      </a:pPr>
                      <a:r>
                        <a:rPr lang="uk-UA" sz="1600" dirty="0">
                          <a:effectLst/>
                        </a:rPr>
                        <a:t>Цифровізований продукт</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Bef>
                          <a:spcPts val="200"/>
                        </a:spcBef>
                        <a:spcAft>
                          <a:spcPts val="200"/>
                        </a:spcAft>
                      </a:pPr>
                      <a:r>
                        <a:rPr lang="uk-UA" sz="1600">
                          <a:effectLst/>
                        </a:rPr>
                        <a:t>Фізичний продукт, що отримав цифровий компонент</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Bef>
                          <a:spcPts val="200"/>
                        </a:spcBef>
                        <a:spcAft>
                          <a:spcPts val="200"/>
                        </a:spcAft>
                      </a:pPr>
                      <a:r>
                        <a:rPr lang="uk-UA" sz="1600">
                          <a:effectLst/>
                        </a:rPr>
                        <a:t>Смарт-телевізор з додатками, автомобіль з навігацією</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73323364"/>
                  </a:ext>
                </a:extLst>
              </a:tr>
              <a:tr h="801437">
                <a:tc>
                  <a:txBody>
                    <a:bodyPr/>
                    <a:lstStyle/>
                    <a:p>
                      <a:pPr>
                        <a:spcBef>
                          <a:spcPts val="200"/>
                        </a:spcBef>
                        <a:spcAft>
                          <a:spcPts val="200"/>
                        </a:spcAft>
                      </a:pPr>
                      <a:r>
                        <a:rPr lang="uk-UA" sz="1600">
                          <a:effectLst/>
                        </a:rPr>
                        <a:t>Платформа</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Bef>
                          <a:spcPts val="200"/>
                        </a:spcBef>
                        <a:spcAft>
                          <a:spcPts val="200"/>
                        </a:spcAft>
                      </a:pPr>
                      <a:r>
                        <a:rPr lang="uk-UA" sz="1600">
                          <a:effectLst/>
                        </a:rPr>
                        <a:t>Цифровий продукт, що з'єднує різні групи учасників</a:t>
                      </a:r>
                      <a:endParaRPr lang="uk-UA"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Bef>
                          <a:spcPts val="200"/>
                        </a:spcBef>
                        <a:spcAft>
                          <a:spcPts val="200"/>
                        </a:spcAft>
                      </a:pPr>
                      <a:r>
                        <a:rPr lang="uk-UA" sz="1600" dirty="0">
                          <a:effectLst/>
                        </a:rPr>
                        <a:t>Маркетплейс, соціальна мережа, агрегатор</a:t>
                      </a:r>
                      <a:endParaRPr lang="uk-UA"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402227472"/>
                  </a:ext>
                </a:extLst>
              </a:tr>
            </a:tbl>
          </a:graphicData>
        </a:graphic>
      </p:graphicFrame>
      <p:sp>
        <p:nvSpPr>
          <p:cNvPr id="6" name="Rectangle 2"/>
          <p:cNvSpPr>
            <a:spLocks noGrp="1" noChangeArrowheads="1"/>
          </p:cNvSpPr>
          <p:nvPr>
            <p:ph type="body" sz="quarter" idx="10"/>
          </p:nvPr>
        </p:nvSpPr>
        <p:spPr bwMode="auto">
          <a:xfrm>
            <a:off x="3441032" y="390457"/>
            <a:ext cx="474645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uk-UA" sz="20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Відмінності між суміжними поняттями</a:t>
            </a:r>
            <a:endParaRPr kumimoji="0" lang="uk-UA" altLang="uk-UA" sz="20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892759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тексту 1"/>
          <p:cNvSpPr>
            <a:spLocks noGrp="1"/>
          </p:cNvSpPr>
          <p:nvPr>
            <p:ph type="body" sz="quarter" idx="10"/>
          </p:nvPr>
        </p:nvSpPr>
        <p:spPr>
          <a:xfrm>
            <a:off x="80211" y="0"/>
            <a:ext cx="12031578" cy="5526505"/>
          </a:xfrm>
        </p:spPr>
        <p:txBody>
          <a:bodyPr/>
          <a:lstStyle/>
          <a:p>
            <a:pPr marL="0" indent="0">
              <a:buNone/>
            </a:pPr>
            <a:r>
              <a:rPr lang="uk-UA" sz="1600" i="1" dirty="0"/>
              <a:t>За типом цінності для користувача:</a:t>
            </a:r>
            <a:endParaRPr lang="uk-UA" sz="1600" dirty="0"/>
          </a:p>
          <a:p>
            <a:pPr marL="0" indent="0">
              <a:buNone/>
            </a:pPr>
            <a:r>
              <a:rPr lang="uk-UA" sz="1600" b="0" dirty="0"/>
              <a:t>Продуктивність та робочі інструменти (productivity tools) </a:t>
            </a:r>
            <a:r>
              <a:rPr lang="uk-UA" sz="1600" b="0" dirty="0"/>
              <a:t>–</a:t>
            </a:r>
            <a:r>
              <a:rPr lang="uk-UA" sz="1600" b="0" dirty="0" smtClean="0"/>
              <a:t> </a:t>
            </a:r>
            <a:r>
              <a:rPr lang="uk-UA" sz="1600" b="0" dirty="0"/>
              <a:t>застосунки для управління задачами, командної роботи, документообігу (Notion, Slack, Trello)</a:t>
            </a:r>
          </a:p>
          <a:p>
            <a:pPr marL="0" indent="0">
              <a:buNone/>
            </a:pPr>
            <a:r>
              <a:rPr lang="uk-UA" sz="1600" b="0" dirty="0"/>
              <a:t>Освіта та розвиток </a:t>
            </a:r>
            <a:r>
              <a:rPr lang="uk-UA" sz="1600" b="0" dirty="0"/>
              <a:t>–</a:t>
            </a:r>
            <a:r>
              <a:rPr lang="uk-UA" sz="1600" b="0" dirty="0" smtClean="0"/>
              <a:t> </a:t>
            </a:r>
            <a:r>
              <a:rPr lang="uk-UA" sz="1600" b="0" dirty="0"/>
              <a:t>онлайн-курси, мовні застосунки, платформи e-</a:t>
            </a:r>
            <a:r>
              <a:rPr lang="uk-UA" sz="1600" b="0" dirty="0" err="1"/>
              <a:t>learning</a:t>
            </a:r>
            <a:r>
              <a:rPr lang="uk-UA" sz="1600" b="0" dirty="0"/>
              <a:t> (Coursera, Duolingo, Prometheus)</a:t>
            </a:r>
          </a:p>
          <a:p>
            <a:pPr marL="0" indent="0">
              <a:buNone/>
            </a:pPr>
            <a:r>
              <a:rPr lang="uk-UA" sz="1600" b="0" dirty="0"/>
              <a:t>Розваги та медіа </a:t>
            </a:r>
            <a:r>
              <a:rPr lang="uk-UA" sz="1600" b="0" dirty="0"/>
              <a:t>–</a:t>
            </a:r>
            <a:r>
              <a:rPr lang="uk-UA" sz="1600" b="0" dirty="0" smtClean="0"/>
              <a:t> стримінгові </a:t>
            </a:r>
            <a:r>
              <a:rPr lang="uk-UA" sz="1600" b="0" dirty="0"/>
              <a:t>сервіси, ігри, соціальні мережі (Netflix, Spotify, TikTok)</a:t>
            </a:r>
          </a:p>
          <a:p>
            <a:pPr marL="0" indent="0">
              <a:buNone/>
            </a:pPr>
            <a:r>
              <a:rPr lang="uk-UA" sz="1600" b="0" dirty="0"/>
              <a:t>Фінансові сервіси </a:t>
            </a:r>
            <a:r>
              <a:rPr lang="uk-UA" sz="1600" b="0" dirty="0"/>
              <a:t>–</a:t>
            </a:r>
            <a:r>
              <a:rPr lang="uk-UA" sz="1600" b="0" dirty="0" smtClean="0"/>
              <a:t> </a:t>
            </a:r>
            <a:r>
              <a:rPr lang="uk-UA" sz="1600" b="0" dirty="0"/>
              <a:t>платіжні системи, інвестиційні платформи, необанки (Monobank, Revolut, Robinhood)</a:t>
            </a:r>
          </a:p>
          <a:p>
            <a:pPr marL="0" indent="0">
              <a:buNone/>
            </a:pPr>
            <a:r>
              <a:rPr lang="uk-UA" sz="1600" b="0" dirty="0"/>
              <a:t>Комунікаційні сервіси </a:t>
            </a:r>
            <a:r>
              <a:rPr lang="uk-UA" sz="1600" b="0" dirty="0"/>
              <a:t>–</a:t>
            </a:r>
            <a:r>
              <a:rPr lang="uk-UA" sz="1600" b="0" dirty="0" smtClean="0"/>
              <a:t> </a:t>
            </a:r>
            <a:r>
              <a:rPr lang="uk-UA" sz="1600" b="0" dirty="0"/>
              <a:t>месенджери, сервіси для відеоконференцій, email-клієнти (Telegram, Zoom, Gmail)</a:t>
            </a:r>
          </a:p>
          <a:p>
            <a:pPr marL="0" indent="0">
              <a:buNone/>
            </a:pPr>
            <a:r>
              <a:rPr lang="uk-UA" sz="1600" b="0" dirty="0"/>
              <a:t>Бізнес-інструменти та SaaS </a:t>
            </a:r>
            <a:r>
              <a:rPr lang="uk-UA" sz="1600" b="0" dirty="0"/>
              <a:t>–</a:t>
            </a:r>
            <a:r>
              <a:rPr lang="uk-UA" sz="1600" b="0" dirty="0" smtClean="0"/>
              <a:t> </a:t>
            </a:r>
            <a:r>
              <a:rPr lang="uk-UA" sz="1600" b="0" dirty="0"/>
              <a:t>CRM, ERP, маркетингові платформи (HubSpot, Salesforce, Canva)</a:t>
            </a:r>
          </a:p>
          <a:p>
            <a:pPr marL="0" indent="0">
              <a:buNone/>
            </a:pPr>
            <a:r>
              <a:rPr lang="uk-UA" sz="1600" i="1" dirty="0"/>
              <a:t>За моделлю монетизації:</a:t>
            </a:r>
            <a:endParaRPr lang="uk-UA" sz="1600" dirty="0"/>
          </a:p>
          <a:p>
            <a:pPr marL="0" indent="0">
              <a:buNone/>
            </a:pPr>
            <a:r>
              <a:rPr lang="uk-UA" sz="1600" b="0" dirty="0" err="1"/>
              <a:t>Freemium</a:t>
            </a:r>
            <a:r>
              <a:rPr lang="uk-UA" sz="1600" b="0" dirty="0"/>
              <a:t> </a:t>
            </a:r>
            <a:r>
              <a:rPr lang="uk-UA" sz="1600" b="0" dirty="0"/>
              <a:t>–</a:t>
            </a:r>
            <a:r>
              <a:rPr lang="uk-UA" sz="1600" b="0" dirty="0" smtClean="0"/>
              <a:t> </a:t>
            </a:r>
            <a:r>
              <a:rPr lang="uk-UA" sz="1600" b="0" dirty="0"/>
              <a:t>базова версія безкоштовна, розширені функції платні (Spotify, Dropbox, Zoom)</a:t>
            </a:r>
          </a:p>
          <a:p>
            <a:pPr marL="0" indent="0">
              <a:buNone/>
            </a:pPr>
            <a:r>
              <a:rPr lang="uk-UA" sz="1600" b="0" dirty="0"/>
              <a:t>Підписка (Subscription) </a:t>
            </a:r>
            <a:r>
              <a:rPr lang="uk-UA" sz="1600" b="0" dirty="0"/>
              <a:t>–</a:t>
            </a:r>
            <a:r>
              <a:rPr lang="uk-UA" sz="1600" b="0" dirty="0" smtClean="0"/>
              <a:t> </a:t>
            </a:r>
            <a:r>
              <a:rPr lang="uk-UA" sz="1600" b="0" dirty="0"/>
              <a:t>регулярна оплата за доступ (Netflix, Adobe Creative Cloud)</a:t>
            </a:r>
          </a:p>
          <a:p>
            <a:pPr marL="0" indent="0">
              <a:buNone/>
            </a:pPr>
            <a:r>
              <a:rPr lang="uk-UA" sz="1600" b="0" dirty="0"/>
              <a:t>Оплата за використання (Pay-per-use) </a:t>
            </a:r>
            <a:r>
              <a:rPr lang="uk-UA" sz="1600" b="0" dirty="0"/>
              <a:t>–</a:t>
            </a:r>
            <a:r>
              <a:rPr lang="uk-UA" sz="1600" b="0" dirty="0" smtClean="0"/>
              <a:t> </a:t>
            </a:r>
            <a:r>
              <a:rPr lang="uk-UA" sz="1600" b="0" dirty="0"/>
              <a:t>оплата відповідно до обсягу споживання (AWS, Twilio)</a:t>
            </a:r>
          </a:p>
          <a:p>
            <a:pPr marL="0" indent="0">
              <a:buNone/>
            </a:pPr>
            <a:r>
              <a:rPr lang="uk-UA" sz="1600" b="0" dirty="0"/>
              <a:t>Одноразова покупка </a:t>
            </a:r>
            <a:r>
              <a:rPr lang="uk-UA" sz="1600" b="0" dirty="0"/>
              <a:t>–</a:t>
            </a:r>
            <a:r>
              <a:rPr lang="uk-UA" sz="1600" b="0" dirty="0" smtClean="0"/>
              <a:t> </a:t>
            </a:r>
            <a:r>
              <a:rPr lang="uk-UA" sz="1600" b="0" dirty="0"/>
              <a:t>фіксована ціна за довічний доступ (деякі мобільні ігри, десктопний </a:t>
            </a:r>
            <a:r>
              <a:rPr lang="uk-UA" sz="1600" b="0" dirty="0" err="1"/>
              <a:t>софт</a:t>
            </a:r>
            <a:r>
              <a:rPr lang="uk-UA" sz="1600" b="0" dirty="0"/>
              <a:t>)</a:t>
            </a:r>
          </a:p>
          <a:p>
            <a:pPr marL="0" indent="0">
              <a:buNone/>
            </a:pPr>
            <a:r>
              <a:rPr lang="uk-UA" sz="1600" b="0" dirty="0"/>
              <a:t>Реклама (Ad-supported) </a:t>
            </a:r>
            <a:r>
              <a:rPr lang="uk-UA" sz="1600" b="0" dirty="0"/>
              <a:t>–</a:t>
            </a:r>
            <a:r>
              <a:rPr lang="uk-UA" sz="1600" b="0" dirty="0" smtClean="0"/>
              <a:t> </a:t>
            </a:r>
            <a:r>
              <a:rPr lang="uk-UA" sz="1600" b="0" dirty="0"/>
              <a:t>безкоштовний доступ, монетизація через рекламу (YouTube Free, Spotify Free)</a:t>
            </a:r>
          </a:p>
          <a:p>
            <a:pPr marL="0" indent="0">
              <a:buNone/>
            </a:pPr>
            <a:r>
              <a:rPr lang="uk-UA" sz="1600" b="0" dirty="0"/>
              <a:t>Маркетплейсна комісія </a:t>
            </a:r>
            <a:r>
              <a:rPr lang="uk-UA" sz="1600" b="0" dirty="0"/>
              <a:t>–</a:t>
            </a:r>
            <a:r>
              <a:rPr lang="uk-UA" sz="1600" b="0" dirty="0" smtClean="0"/>
              <a:t> </a:t>
            </a:r>
            <a:r>
              <a:rPr lang="uk-UA" sz="1600" b="0" dirty="0"/>
              <a:t>відсоток від транзакцій між учасниками платформи (Etsy, App Store)</a:t>
            </a:r>
          </a:p>
          <a:p>
            <a:pPr marL="0" indent="0">
              <a:buNone/>
            </a:pPr>
            <a:endParaRPr lang="uk-UA" sz="1600" b="0" dirty="0"/>
          </a:p>
        </p:txBody>
      </p:sp>
    </p:spTree>
    <p:extLst>
      <p:ext uri="{BB962C8B-B14F-4D97-AF65-F5344CB8AC3E}">
        <p14:creationId xmlns:p14="http://schemas.microsoft.com/office/powerpoint/2010/main" val="35987491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0" y="0"/>
            <a:ext cx="12085319" cy="5580351"/>
          </a:xfrm>
        </p:spPr>
        <p:txBody>
          <a:bodyPr/>
          <a:lstStyle/>
          <a:p>
            <a:pPr marL="0" indent="0" algn="ctr">
              <a:lnSpc>
                <a:spcPct val="100000"/>
              </a:lnSpc>
              <a:spcBef>
                <a:spcPts val="0"/>
              </a:spcBef>
              <a:buNone/>
            </a:pPr>
            <a:r>
              <a:rPr lang="uk-UA" sz="2000" dirty="0"/>
              <a:t>Основні види цифрових продуктів та їхні характеристики</a:t>
            </a:r>
          </a:p>
          <a:p>
            <a:pPr marL="0" indent="0">
              <a:lnSpc>
                <a:spcPct val="100000"/>
              </a:lnSpc>
              <a:spcBef>
                <a:spcPts val="0"/>
              </a:spcBef>
              <a:buNone/>
            </a:pPr>
            <a:endParaRPr lang="uk-UA" sz="2000" dirty="0" smtClean="0">
              <a:solidFill>
                <a:schemeClr val="tx1">
                  <a:lumMod val="40000"/>
                  <a:lumOff val="60000"/>
                </a:schemeClr>
              </a:solidFill>
            </a:endParaRPr>
          </a:p>
        </p:txBody>
      </p:sp>
      <p:graphicFrame>
        <p:nvGraphicFramePr>
          <p:cNvPr id="2" name="Таблиця 1"/>
          <p:cNvGraphicFramePr>
            <a:graphicFrameLocks noGrp="1"/>
          </p:cNvGraphicFramePr>
          <p:nvPr>
            <p:extLst>
              <p:ext uri="{D42A27DB-BD31-4B8C-83A1-F6EECF244321}">
                <p14:modId xmlns:p14="http://schemas.microsoft.com/office/powerpoint/2010/main" val="2087903676"/>
              </p:ext>
            </p:extLst>
          </p:nvPr>
        </p:nvGraphicFramePr>
        <p:xfrm>
          <a:off x="70986" y="425115"/>
          <a:ext cx="11943346" cy="5249456"/>
        </p:xfrm>
        <a:graphic>
          <a:graphicData uri="http://schemas.openxmlformats.org/drawingml/2006/table">
            <a:tbl>
              <a:tblPr firstRow="1" firstCol="1" bandRow="1">
                <a:tableStyleId>{5C22544A-7EE6-4342-B048-85BDC9FD1C3A}</a:tableStyleId>
              </a:tblPr>
              <a:tblGrid>
                <a:gridCol w="600727">
                  <a:extLst>
                    <a:ext uri="{9D8B030D-6E8A-4147-A177-3AD203B41FA5}">
                      <a16:colId xmlns:a16="http://schemas.microsoft.com/office/drawing/2014/main" val="493868406"/>
                    </a:ext>
                  </a:extLst>
                </a:gridCol>
                <a:gridCol w="1933924">
                  <a:extLst>
                    <a:ext uri="{9D8B030D-6E8A-4147-A177-3AD203B41FA5}">
                      <a16:colId xmlns:a16="http://schemas.microsoft.com/office/drawing/2014/main" val="3891603314"/>
                    </a:ext>
                  </a:extLst>
                </a:gridCol>
                <a:gridCol w="7315200">
                  <a:extLst>
                    <a:ext uri="{9D8B030D-6E8A-4147-A177-3AD203B41FA5}">
                      <a16:colId xmlns:a16="http://schemas.microsoft.com/office/drawing/2014/main" val="1888688832"/>
                    </a:ext>
                  </a:extLst>
                </a:gridCol>
                <a:gridCol w="2093495">
                  <a:extLst>
                    <a:ext uri="{9D8B030D-6E8A-4147-A177-3AD203B41FA5}">
                      <a16:colId xmlns:a16="http://schemas.microsoft.com/office/drawing/2014/main" val="1498811145"/>
                    </a:ext>
                  </a:extLst>
                </a:gridCol>
              </a:tblGrid>
              <a:tr h="213438">
                <a:tc>
                  <a:txBody>
                    <a:bodyPr/>
                    <a:lstStyle/>
                    <a:p>
                      <a:pPr algn="ctr">
                        <a:spcAft>
                          <a:spcPts val="0"/>
                        </a:spcAft>
                      </a:pPr>
                      <a:r>
                        <a:rPr lang="uk-UA" sz="1000">
                          <a:effectLst/>
                        </a:rPr>
                        <a:t>№ з/п</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lgn="ctr">
                        <a:spcAft>
                          <a:spcPts val="0"/>
                        </a:spcAft>
                      </a:pPr>
                      <a:r>
                        <a:rPr lang="uk-UA" sz="1000">
                          <a:effectLst/>
                        </a:rPr>
                        <a:t>Вид цифрового продукту</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lgn="ctr">
                        <a:spcAft>
                          <a:spcPts val="0"/>
                        </a:spcAft>
                      </a:pPr>
                      <a:r>
                        <a:rPr lang="uk-UA" sz="1000">
                          <a:effectLst/>
                        </a:rPr>
                        <a:t>Характеристика</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lgn="ctr">
                        <a:spcAft>
                          <a:spcPts val="0"/>
                        </a:spcAft>
                      </a:pPr>
                      <a:r>
                        <a:rPr lang="uk-UA" sz="1000">
                          <a:effectLst/>
                        </a:rPr>
                        <a:t>Приклади цифрового продукту</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extLst>
                  <a:ext uri="{0D108BD9-81ED-4DB2-BD59-A6C34878D82A}">
                    <a16:rowId xmlns:a16="http://schemas.microsoft.com/office/drawing/2014/main" val="862272980"/>
                  </a:ext>
                </a:extLst>
              </a:tr>
              <a:tr h="498022">
                <a:tc>
                  <a:txBody>
                    <a:bodyPr/>
                    <a:lstStyle/>
                    <a:p>
                      <a:pPr algn="ctr">
                        <a:spcBef>
                          <a:spcPts val="200"/>
                        </a:spcBef>
                        <a:spcAft>
                          <a:spcPts val="200"/>
                        </a:spcAft>
                      </a:pPr>
                      <a:r>
                        <a:rPr lang="uk-UA" sz="1000">
                          <a:effectLst/>
                        </a:rPr>
                        <a:t>1.</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spcBef>
                          <a:spcPts val="200"/>
                        </a:spcBef>
                        <a:spcAft>
                          <a:spcPts val="200"/>
                        </a:spcAft>
                      </a:pPr>
                      <a:r>
                        <a:rPr lang="uk-UA" sz="1000">
                          <a:effectLst/>
                        </a:rPr>
                        <a:t>Програмне забезпечення</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lgn="just">
                        <a:spcBef>
                          <a:spcPts val="200"/>
                        </a:spcBef>
                        <a:spcAft>
                          <a:spcPts val="200"/>
                        </a:spcAft>
                      </a:pPr>
                      <a:r>
                        <a:rPr lang="uk-UA" sz="1000">
                          <a:effectLst/>
                        </a:rPr>
                        <a:t>Включає широкий спектр програм – від інструментів підвищення продуктивності (програми для проєктування, презентацій, дизайну) до розважальних програм (ігри) та стримінгових сервісів. Поставляється як у вигляді разової ліцензії, так і за моделлю підписки.</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spcBef>
                          <a:spcPts val="200"/>
                        </a:spcBef>
                        <a:spcAft>
                          <a:spcPts val="200"/>
                        </a:spcAft>
                      </a:pPr>
                      <a:r>
                        <a:rPr lang="uk-UA" sz="1000" dirty="0">
                          <a:effectLst/>
                        </a:rPr>
                        <a:t>Microsoft Office, Adobe Creative Cloud, </a:t>
                      </a:r>
                      <a:r>
                        <a:rPr lang="uk-UA" sz="1000" dirty="0" err="1">
                          <a:effectLst/>
                        </a:rPr>
                        <a:t>Figma</a:t>
                      </a:r>
                      <a:r>
                        <a:rPr lang="uk-UA" sz="1000" dirty="0">
                          <a:effectLst/>
                        </a:rPr>
                        <a:t>, </a:t>
                      </a:r>
                      <a:r>
                        <a:rPr lang="uk-UA" sz="1000" dirty="0" err="1">
                          <a:effectLst/>
                        </a:rPr>
                        <a:t>AutoCAD</a:t>
                      </a:r>
                      <a:r>
                        <a:rPr lang="uk-UA" sz="1000" dirty="0">
                          <a:effectLst/>
                        </a:rPr>
                        <a:t>, Steam-ігри</a:t>
                      </a:r>
                      <a:endParaRPr lang="uk-UA"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extLst>
                  <a:ext uri="{0D108BD9-81ED-4DB2-BD59-A6C34878D82A}">
                    <a16:rowId xmlns:a16="http://schemas.microsoft.com/office/drawing/2014/main" val="1799222525"/>
                  </a:ext>
                </a:extLst>
              </a:tr>
              <a:tr h="467462">
                <a:tc>
                  <a:txBody>
                    <a:bodyPr/>
                    <a:lstStyle/>
                    <a:p>
                      <a:pPr algn="ctr">
                        <a:spcBef>
                          <a:spcPts val="200"/>
                        </a:spcBef>
                        <a:spcAft>
                          <a:spcPts val="200"/>
                        </a:spcAft>
                      </a:pPr>
                      <a:r>
                        <a:rPr lang="uk-UA" sz="1000">
                          <a:effectLst/>
                        </a:rPr>
                        <a:t>2.</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spcBef>
                          <a:spcPts val="200"/>
                        </a:spcBef>
                        <a:spcAft>
                          <a:spcPts val="200"/>
                        </a:spcAft>
                      </a:pPr>
                      <a:r>
                        <a:rPr lang="uk-UA" sz="1000">
                          <a:effectLst/>
                        </a:rPr>
                        <a:t>Цифровий контент</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lgn="just">
                        <a:spcBef>
                          <a:spcPts val="200"/>
                        </a:spcBef>
                        <a:spcAft>
                          <a:spcPts val="200"/>
                        </a:spcAft>
                      </a:pPr>
                      <a:r>
                        <a:rPr lang="uk-UA" sz="1000">
                          <a:effectLst/>
                        </a:rPr>
                        <a:t>Охоплює різні форми медіа: електронні книги, музику, відео, подкасти, фото та графічний контент. Користувачі отримують доступ і споживають вміст на цифрових платформах за моделлю підписки або разової покупки. Попит на якісний контент стабільно зростає.</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spcBef>
                          <a:spcPts val="200"/>
                        </a:spcBef>
                        <a:spcAft>
                          <a:spcPts val="200"/>
                        </a:spcAft>
                      </a:pPr>
                      <a:r>
                        <a:rPr lang="uk-UA" sz="1000" dirty="0">
                          <a:effectLst/>
                        </a:rPr>
                        <a:t>Spotify, Netflix, </a:t>
                      </a:r>
                      <a:r>
                        <a:rPr lang="uk-UA" sz="1000" dirty="0" err="1">
                          <a:effectLst/>
                        </a:rPr>
                        <a:t>Amazon</a:t>
                      </a:r>
                      <a:r>
                        <a:rPr lang="uk-UA" sz="1000" dirty="0">
                          <a:effectLst/>
                        </a:rPr>
                        <a:t> </a:t>
                      </a:r>
                      <a:r>
                        <a:rPr lang="uk-UA" sz="1000" dirty="0" err="1">
                          <a:effectLst/>
                        </a:rPr>
                        <a:t>Kindle</a:t>
                      </a:r>
                      <a:r>
                        <a:rPr lang="uk-UA" sz="1000" dirty="0">
                          <a:effectLst/>
                        </a:rPr>
                        <a:t>, </a:t>
                      </a:r>
                      <a:r>
                        <a:rPr lang="uk-UA" sz="1000" dirty="0" err="1">
                          <a:effectLst/>
                        </a:rPr>
                        <a:t>Unsplash</a:t>
                      </a:r>
                      <a:r>
                        <a:rPr lang="uk-UA" sz="1000" dirty="0">
                          <a:effectLst/>
                        </a:rPr>
                        <a:t>, </a:t>
                      </a:r>
                      <a:r>
                        <a:rPr lang="uk-UA" sz="1000" dirty="0" err="1">
                          <a:effectLst/>
                        </a:rPr>
                        <a:t>Getty</a:t>
                      </a:r>
                      <a:r>
                        <a:rPr lang="uk-UA" sz="1000" dirty="0">
                          <a:effectLst/>
                        </a:rPr>
                        <a:t> </a:t>
                      </a:r>
                      <a:r>
                        <a:rPr lang="uk-UA" sz="1000" dirty="0" err="1">
                          <a:effectLst/>
                        </a:rPr>
                        <a:t>Images</a:t>
                      </a:r>
                      <a:r>
                        <a:rPr lang="uk-UA" sz="1000" dirty="0">
                          <a:effectLst/>
                        </a:rPr>
                        <a:t>, </a:t>
                      </a:r>
                      <a:r>
                        <a:rPr lang="uk-UA" sz="1000" dirty="0" err="1">
                          <a:effectLst/>
                        </a:rPr>
                        <a:t>Patreon</a:t>
                      </a:r>
                      <a:endParaRPr lang="uk-UA"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extLst>
                  <a:ext uri="{0D108BD9-81ED-4DB2-BD59-A6C34878D82A}">
                    <a16:rowId xmlns:a16="http://schemas.microsoft.com/office/drawing/2014/main" val="3577623850"/>
                  </a:ext>
                </a:extLst>
              </a:tr>
              <a:tr h="467462">
                <a:tc>
                  <a:txBody>
                    <a:bodyPr/>
                    <a:lstStyle/>
                    <a:p>
                      <a:pPr algn="ctr">
                        <a:spcBef>
                          <a:spcPts val="200"/>
                        </a:spcBef>
                        <a:spcAft>
                          <a:spcPts val="200"/>
                        </a:spcAft>
                      </a:pPr>
                      <a:r>
                        <a:rPr lang="uk-UA" sz="1000">
                          <a:effectLst/>
                        </a:rPr>
                        <a:t>3.</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spcBef>
                          <a:spcPts val="200"/>
                        </a:spcBef>
                        <a:spcAft>
                          <a:spcPts val="200"/>
                        </a:spcAft>
                      </a:pPr>
                      <a:r>
                        <a:rPr lang="uk-UA" sz="1000">
                          <a:effectLst/>
                        </a:rPr>
                        <a:t>Онлайн-платформи</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lgn="just">
                        <a:spcBef>
                          <a:spcPts val="200"/>
                        </a:spcBef>
                        <a:spcAft>
                          <a:spcPts val="200"/>
                        </a:spcAft>
                      </a:pPr>
                      <a:r>
                        <a:rPr lang="uk-UA" sz="1000">
                          <a:effectLst/>
                        </a:rPr>
                        <a:t>Платформи соціальних мереж, електронної комерції та онлайн-ринки. Є прикладами цифрових платформ, що сприяють взаємодії, транзакціям та обміну контентом між різними групами учасників. Їхня цінність зростає завдяки мережевим ефектам.</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spcBef>
                          <a:spcPts val="200"/>
                        </a:spcBef>
                        <a:spcAft>
                          <a:spcPts val="200"/>
                        </a:spcAft>
                      </a:pPr>
                      <a:r>
                        <a:rPr lang="uk-UA" sz="1000" dirty="0" err="1">
                          <a:effectLst/>
                        </a:rPr>
                        <a:t>Facebook</a:t>
                      </a:r>
                      <a:r>
                        <a:rPr lang="uk-UA" sz="1000" dirty="0">
                          <a:effectLst/>
                        </a:rPr>
                        <a:t>, </a:t>
                      </a:r>
                      <a:r>
                        <a:rPr lang="uk-UA" sz="1000" dirty="0" err="1">
                          <a:effectLst/>
                        </a:rPr>
                        <a:t>Instagram</a:t>
                      </a:r>
                      <a:r>
                        <a:rPr lang="uk-UA" sz="1000" dirty="0">
                          <a:effectLst/>
                        </a:rPr>
                        <a:t>, Etsy, OLX, </a:t>
                      </a:r>
                      <a:r>
                        <a:rPr lang="uk-UA" sz="1000" dirty="0" err="1">
                          <a:effectLst/>
                        </a:rPr>
                        <a:t>Rozetka</a:t>
                      </a:r>
                      <a:r>
                        <a:rPr lang="uk-UA" sz="1000" dirty="0">
                          <a:effectLst/>
                        </a:rPr>
                        <a:t>, TikTok, </a:t>
                      </a:r>
                      <a:r>
                        <a:rPr lang="uk-UA" sz="1000" dirty="0" err="1">
                          <a:effectLst/>
                        </a:rPr>
                        <a:t>LinkedIn</a:t>
                      </a:r>
                      <a:endParaRPr lang="uk-UA"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extLst>
                  <a:ext uri="{0D108BD9-81ED-4DB2-BD59-A6C34878D82A}">
                    <a16:rowId xmlns:a16="http://schemas.microsoft.com/office/drawing/2014/main" val="1212884558"/>
                  </a:ext>
                </a:extLst>
              </a:tr>
              <a:tr h="534242">
                <a:tc>
                  <a:txBody>
                    <a:bodyPr/>
                    <a:lstStyle/>
                    <a:p>
                      <a:pPr algn="ctr">
                        <a:spcBef>
                          <a:spcPts val="200"/>
                        </a:spcBef>
                        <a:spcAft>
                          <a:spcPts val="200"/>
                        </a:spcAft>
                      </a:pPr>
                      <a:r>
                        <a:rPr lang="uk-UA" sz="1000">
                          <a:effectLst/>
                        </a:rPr>
                        <a:t>4.</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spcBef>
                          <a:spcPts val="200"/>
                        </a:spcBef>
                        <a:spcAft>
                          <a:spcPts val="200"/>
                        </a:spcAft>
                      </a:pPr>
                      <a:r>
                        <a:rPr lang="uk-UA" sz="1000" dirty="0">
                          <a:effectLst/>
                        </a:rPr>
                        <a:t>SaaS (</a:t>
                      </a:r>
                      <a:r>
                        <a:rPr lang="en-US" sz="1000" dirty="0">
                          <a:effectLst/>
                        </a:rPr>
                        <a:t>Software as a Service - </a:t>
                      </a:r>
                      <a:r>
                        <a:rPr lang="uk-UA" sz="1000" dirty="0">
                          <a:effectLst/>
                        </a:rPr>
                        <a:t>Програмне забезпечення як послуга)</a:t>
                      </a:r>
                      <a:endParaRPr lang="uk-UA"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lgn="just">
                        <a:spcBef>
                          <a:spcPts val="200"/>
                        </a:spcBef>
                        <a:spcAft>
                          <a:spcPts val="200"/>
                        </a:spcAft>
                      </a:pPr>
                      <a:r>
                        <a:rPr lang="uk-UA" sz="1000" dirty="0">
                          <a:effectLst/>
                        </a:rPr>
                        <a:t>Надають програмні рішення через Інтернет, позбавляючи користувачів від необхідності встановлювати, підтримувати та оновлювати ПЗ локально. Працюють за моделлю підписки, що генерує стабільний регулярний дохід (MRR). Включають хмарні інструменти для співпраці та CRM-системи.</a:t>
                      </a:r>
                      <a:endParaRPr lang="uk-UA"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spcBef>
                          <a:spcPts val="200"/>
                        </a:spcBef>
                        <a:spcAft>
                          <a:spcPts val="200"/>
                        </a:spcAft>
                      </a:pPr>
                      <a:r>
                        <a:rPr lang="uk-UA" sz="1000" dirty="0">
                          <a:effectLst/>
                        </a:rPr>
                        <a:t>HubSpot, Salesforce, Slack, Zoom, Notion, Trello, </a:t>
                      </a:r>
                      <a:r>
                        <a:rPr lang="uk-UA" sz="1000" dirty="0" err="1">
                          <a:effectLst/>
                        </a:rPr>
                        <a:t>Google</a:t>
                      </a:r>
                      <a:r>
                        <a:rPr lang="uk-UA" sz="1000" dirty="0">
                          <a:effectLst/>
                        </a:rPr>
                        <a:t> </a:t>
                      </a:r>
                      <a:r>
                        <a:rPr lang="uk-UA" sz="1000" dirty="0" err="1">
                          <a:effectLst/>
                        </a:rPr>
                        <a:t>Workspace</a:t>
                      </a:r>
                      <a:endParaRPr lang="uk-UA"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extLst>
                  <a:ext uri="{0D108BD9-81ED-4DB2-BD59-A6C34878D82A}">
                    <a16:rowId xmlns:a16="http://schemas.microsoft.com/office/drawing/2014/main" val="3085686547"/>
                  </a:ext>
                </a:extLst>
              </a:tr>
              <a:tr h="498022">
                <a:tc>
                  <a:txBody>
                    <a:bodyPr/>
                    <a:lstStyle/>
                    <a:p>
                      <a:pPr algn="ctr">
                        <a:spcBef>
                          <a:spcPts val="200"/>
                        </a:spcBef>
                        <a:spcAft>
                          <a:spcPts val="200"/>
                        </a:spcAft>
                      </a:pPr>
                      <a:r>
                        <a:rPr lang="uk-UA" sz="1000">
                          <a:effectLst/>
                        </a:rPr>
                        <a:t>5.</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spcBef>
                          <a:spcPts val="200"/>
                        </a:spcBef>
                        <a:spcAft>
                          <a:spcPts val="200"/>
                        </a:spcAft>
                      </a:pPr>
                      <a:r>
                        <a:rPr lang="uk-UA" sz="1000">
                          <a:effectLst/>
                        </a:rPr>
                        <a:t>Цифрові послуги</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lgn="just">
                        <a:spcBef>
                          <a:spcPts val="200"/>
                        </a:spcBef>
                        <a:spcAft>
                          <a:spcPts val="200"/>
                        </a:spcAft>
                      </a:pPr>
                      <a:r>
                        <a:rPr lang="uk-UA" sz="1000">
                          <a:effectLst/>
                        </a:rPr>
                        <a:t>Послуги, що надаються через Інтернет: онлайн-навчання, телемедицина, цифровий маркетинг, фінансові онлайн-сервіси. Поєднують елементи продукту та послуги; передбачають пряму взаємодію між постачальником та споживачем у цифровому середовищі.</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spcBef>
                          <a:spcPts val="200"/>
                        </a:spcBef>
                        <a:spcAft>
                          <a:spcPts val="200"/>
                        </a:spcAft>
                      </a:pPr>
                      <a:r>
                        <a:rPr lang="uk-UA" sz="1000" dirty="0">
                          <a:effectLst/>
                        </a:rPr>
                        <a:t>Coursera, Prometheus, </a:t>
                      </a:r>
                      <a:r>
                        <a:rPr lang="uk-UA" sz="1000" dirty="0" err="1">
                          <a:effectLst/>
                        </a:rPr>
                        <a:t>eSolution</a:t>
                      </a:r>
                      <a:r>
                        <a:rPr lang="uk-UA" sz="1000" dirty="0">
                          <a:effectLst/>
                        </a:rPr>
                        <a:t>, Monobank, </a:t>
                      </a:r>
                      <a:r>
                        <a:rPr lang="uk-UA" sz="1000" dirty="0" err="1">
                          <a:effectLst/>
                        </a:rPr>
                        <a:t>Liqpay</a:t>
                      </a:r>
                      <a:r>
                        <a:rPr lang="uk-UA" sz="1000" dirty="0">
                          <a:effectLst/>
                        </a:rPr>
                        <a:t>, </a:t>
                      </a:r>
                      <a:r>
                        <a:rPr lang="uk-UA" sz="1000" dirty="0" err="1">
                          <a:effectLst/>
                        </a:rPr>
                        <a:t>телемедичні</a:t>
                      </a:r>
                      <a:r>
                        <a:rPr lang="uk-UA" sz="1000" dirty="0">
                          <a:effectLst/>
                        </a:rPr>
                        <a:t> сервіси</a:t>
                      </a:r>
                      <a:endParaRPr lang="uk-UA"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extLst>
                  <a:ext uri="{0D108BD9-81ED-4DB2-BD59-A6C34878D82A}">
                    <a16:rowId xmlns:a16="http://schemas.microsoft.com/office/drawing/2014/main" val="1738966185"/>
                  </a:ext>
                </a:extLst>
              </a:tr>
              <a:tr h="667802">
                <a:tc>
                  <a:txBody>
                    <a:bodyPr/>
                    <a:lstStyle/>
                    <a:p>
                      <a:pPr algn="ctr">
                        <a:spcBef>
                          <a:spcPts val="200"/>
                        </a:spcBef>
                        <a:spcAft>
                          <a:spcPts val="200"/>
                        </a:spcAft>
                      </a:pPr>
                      <a:r>
                        <a:rPr lang="uk-UA" sz="1000">
                          <a:effectLst/>
                        </a:rPr>
                        <a:t>6.</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spcBef>
                          <a:spcPts val="200"/>
                        </a:spcBef>
                        <a:spcAft>
                          <a:spcPts val="200"/>
                        </a:spcAft>
                      </a:pPr>
                      <a:r>
                        <a:rPr lang="uk-UA" sz="1000">
                          <a:effectLst/>
                        </a:rPr>
                        <a:t>Навчальні курси та освітній контент</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lgn="just">
                        <a:spcBef>
                          <a:spcPts val="200"/>
                        </a:spcBef>
                        <a:spcAft>
                          <a:spcPts val="200"/>
                        </a:spcAft>
                      </a:pPr>
                      <a:r>
                        <a:rPr lang="uk-UA" sz="1000">
                          <a:effectLst/>
                        </a:rPr>
                        <a:t>Структуровані освітні програми та навчальні матеріали в цифровому форматі. Можуть бути записаними (асинхронними) або проводитися в реальному часі (синхронними). Самостійне навчання в інтернеті стало нормою: люди покращують навички або освоюють нові професії. Продавець продає доступ до знань, а не фізичний носій.</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spcBef>
                          <a:spcPts val="200"/>
                        </a:spcBef>
                        <a:spcAft>
                          <a:spcPts val="200"/>
                        </a:spcAft>
                      </a:pPr>
                      <a:r>
                        <a:rPr lang="uk-UA" sz="1000" dirty="0" err="1">
                          <a:effectLst/>
                        </a:rPr>
                        <a:t>Udemy</a:t>
                      </a:r>
                      <a:r>
                        <a:rPr lang="uk-UA" sz="1000" dirty="0">
                          <a:effectLst/>
                        </a:rPr>
                        <a:t>, </a:t>
                      </a:r>
                      <a:r>
                        <a:rPr lang="uk-UA" sz="1000" dirty="0" err="1">
                          <a:effectLst/>
                        </a:rPr>
                        <a:t>Skillshare</a:t>
                      </a:r>
                      <a:r>
                        <a:rPr lang="uk-UA" sz="1000" dirty="0">
                          <a:effectLst/>
                        </a:rPr>
                        <a:t>, </a:t>
                      </a:r>
                      <a:r>
                        <a:rPr lang="uk-UA" sz="1000" dirty="0" err="1">
                          <a:effectLst/>
                        </a:rPr>
                        <a:t>MasterClass</a:t>
                      </a:r>
                      <a:r>
                        <a:rPr lang="uk-UA" sz="1000" dirty="0">
                          <a:effectLst/>
                        </a:rPr>
                        <a:t>, Prometheus, </a:t>
                      </a:r>
                      <a:r>
                        <a:rPr lang="uk-UA" sz="1000" dirty="0" err="1">
                          <a:effectLst/>
                        </a:rPr>
                        <a:t>EdEra</a:t>
                      </a:r>
                      <a:r>
                        <a:rPr lang="uk-UA" sz="1000" dirty="0">
                          <a:effectLst/>
                        </a:rPr>
                        <a:t>, авторські курси на </a:t>
                      </a:r>
                      <a:r>
                        <a:rPr lang="uk-UA" sz="1000" dirty="0" err="1">
                          <a:effectLst/>
                        </a:rPr>
                        <a:t>Gumroad</a:t>
                      </a:r>
                      <a:endParaRPr lang="uk-UA"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extLst>
                  <a:ext uri="{0D108BD9-81ED-4DB2-BD59-A6C34878D82A}">
                    <a16:rowId xmlns:a16="http://schemas.microsoft.com/office/drawing/2014/main" val="1462317229"/>
                  </a:ext>
                </a:extLst>
              </a:tr>
              <a:tr h="534242">
                <a:tc>
                  <a:txBody>
                    <a:bodyPr/>
                    <a:lstStyle/>
                    <a:p>
                      <a:pPr algn="ctr">
                        <a:spcBef>
                          <a:spcPts val="200"/>
                        </a:spcBef>
                        <a:spcAft>
                          <a:spcPts val="200"/>
                        </a:spcAft>
                      </a:pPr>
                      <a:r>
                        <a:rPr lang="uk-UA" sz="1000">
                          <a:effectLst/>
                        </a:rPr>
                        <a:t>7.</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spcBef>
                          <a:spcPts val="200"/>
                        </a:spcBef>
                        <a:spcAft>
                          <a:spcPts val="200"/>
                        </a:spcAft>
                      </a:pPr>
                      <a:r>
                        <a:rPr lang="uk-UA" sz="1000">
                          <a:effectLst/>
                        </a:rPr>
                        <a:t>Графічний контент та шаблони</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lgn="just">
                        <a:spcBef>
                          <a:spcPts val="200"/>
                        </a:spcBef>
                        <a:spcAft>
                          <a:spcPts val="200"/>
                        </a:spcAft>
                      </a:pPr>
                      <a:r>
                        <a:rPr lang="uk-UA" sz="1000" dirty="0">
                          <a:effectLst/>
                        </a:rPr>
                        <a:t>Готові візуальні рішення для користувачів, які не мають навичок графічного дизайну: шаблони, шрифти, іконки, </a:t>
                      </a:r>
                      <a:r>
                        <a:rPr lang="uk-UA" sz="1000" dirty="0" smtClean="0">
                          <a:effectLst/>
                        </a:rPr>
                        <a:t>банери. </a:t>
                      </a:r>
                      <a:r>
                        <a:rPr lang="uk-UA" sz="1000" dirty="0">
                          <a:effectLst/>
                        </a:rPr>
                        <a:t>Суть полягає у продажу готових дизайн-рішень тим, хто хоче самостійно створити якісний візуальний матеріал. Дозволяють масштабувати продаж без зростання витрат на виробництво.</a:t>
                      </a:r>
                      <a:endParaRPr lang="uk-UA"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spcBef>
                          <a:spcPts val="200"/>
                        </a:spcBef>
                        <a:spcAft>
                          <a:spcPts val="200"/>
                        </a:spcAft>
                      </a:pPr>
                      <a:r>
                        <a:rPr lang="uk-UA" sz="1000" dirty="0">
                          <a:effectLst/>
                        </a:rPr>
                        <a:t>Creative </a:t>
                      </a:r>
                      <a:r>
                        <a:rPr lang="uk-UA" sz="1000" dirty="0" err="1">
                          <a:effectLst/>
                        </a:rPr>
                        <a:t>Market</a:t>
                      </a:r>
                      <a:r>
                        <a:rPr lang="uk-UA" sz="1000" dirty="0">
                          <a:effectLst/>
                        </a:rPr>
                        <a:t>, </a:t>
                      </a:r>
                      <a:r>
                        <a:rPr lang="uk-UA" sz="1000" dirty="0" err="1">
                          <a:effectLst/>
                        </a:rPr>
                        <a:t>Envato</a:t>
                      </a:r>
                      <a:r>
                        <a:rPr lang="uk-UA" sz="1000" dirty="0">
                          <a:effectLst/>
                        </a:rPr>
                        <a:t> </a:t>
                      </a:r>
                      <a:r>
                        <a:rPr lang="uk-UA" sz="1000" dirty="0" err="1">
                          <a:effectLst/>
                        </a:rPr>
                        <a:t>Elements</a:t>
                      </a:r>
                      <a:r>
                        <a:rPr lang="uk-UA" sz="1000" dirty="0">
                          <a:effectLst/>
                        </a:rPr>
                        <a:t>, Canva </a:t>
                      </a:r>
                      <a:r>
                        <a:rPr lang="uk-UA" sz="1000" dirty="0" err="1">
                          <a:effectLst/>
                        </a:rPr>
                        <a:t>Pro</a:t>
                      </a:r>
                      <a:r>
                        <a:rPr lang="uk-UA" sz="1000" dirty="0">
                          <a:effectLst/>
                        </a:rPr>
                        <a:t>-шаблони, </a:t>
                      </a:r>
                      <a:r>
                        <a:rPr lang="uk-UA" sz="1000" dirty="0" err="1">
                          <a:effectLst/>
                        </a:rPr>
                        <a:t>Font</a:t>
                      </a:r>
                      <a:r>
                        <a:rPr lang="uk-UA" sz="1000" dirty="0">
                          <a:effectLst/>
                        </a:rPr>
                        <a:t> </a:t>
                      </a:r>
                      <a:r>
                        <a:rPr lang="uk-UA" sz="1000" dirty="0" err="1">
                          <a:effectLst/>
                        </a:rPr>
                        <a:t>Squirrel</a:t>
                      </a:r>
                      <a:r>
                        <a:rPr lang="uk-UA" sz="1000" dirty="0">
                          <a:effectLst/>
                        </a:rPr>
                        <a:t>, </a:t>
                      </a:r>
                      <a:r>
                        <a:rPr lang="uk-UA" sz="1000" dirty="0" err="1">
                          <a:effectLst/>
                        </a:rPr>
                        <a:t>Flaticon</a:t>
                      </a:r>
                      <a:endParaRPr lang="uk-UA"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extLst>
                  <a:ext uri="{0D108BD9-81ED-4DB2-BD59-A6C34878D82A}">
                    <a16:rowId xmlns:a16="http://schemas.microsoft.com/office/drawing/2014/main" val="363017755"/>
                  </a:ext>
                </a:extLst>
              </a:tr>
              <a:tr h="601022">
                <a:tc>
                  <a:txBody>
                    <a:bodyPr/>
                    <a:lstStyle/>
                    <a:p>
                      <a:pPr algn="ctr">
                        <a:spcBef>
                          <a:spcPts val="200"/>
                        </a:spcBef>
                        <a:spcAft>
                          <a:spcPts val="200"/>
                        </a:spcAft>
                      </a:pPr>
                      <a:r>
                        <a:rPr lang="uk-UA" sz="1000">
                          <a:effectLst/>
                        </a:rPr>
                        <a:t>8.</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spcBef>
                          <a:spcPts val="200"/>
                        </a:spcBef>
                        <a:spcAft>
                          <a:spcPts val="200"/>
                        </a:spcAft>
                      </a:pPr>
                      <a:r>
                        <a:rPr lang="uk-UA" sz="1000">
                          <a:effectLst/>
                        </a:rPr>
                        <a:t>Відеоігри та внутрішньоігровий контент</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lgn="just">
                        <a:spcBef>
                          <a:spcPts val="200"/>
                        </a:spcBef>
                        <a:spcAft>
                          <a:spcPts val="200"/>
                        </a:spcAft>
                      </a:pPr>
                      <a:r>
                        <a:rPr lang="uk-UA" sz="1000">
                          <a:effectLst/>
                        </a:rPr>
                        <a:t>Цифрові ігри та додатковий платний контент всередині ігор: ігрова валюта, скіни персонажів, модифікації, сезонні перепустки. Геймери готові платити за покращення ігрового досвіду. Ця категорія має одну з найвищих залученостей аудиторії серед усіх цифрових продуктів та активно використовує механіки мікротранзакцій.</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spcBef>
                          <a:spcPts val="200"/>
                        </a:spcBef>
                        <a:spcAft>
                          <a:spcPts val="200"/>
                        </a:spcAft>
                      </a:pPr>
                      <a:r>
                        <a:rPr lang="uk-UA" sz="1000" dirty="0">
                          <a:effectLst/>
                        </a:rPr>
                        <a:t>Steam, Epic Games Store, Roblox, Fortnite V-</a:t>
                      </a:r>
                      <a:r>
                        <a:rPr lang="uk-UA" sz="1000" dirty="0" err="1">
                          <a:effectLst/>
                        </a:rPr>
                        <a:t>Bucks</a:t>
                      </a:r>
                      <a:r>
                        <a:rPr lang="uk-UA" sz="1000" dirty="0">
                          <a:effectLst/>
                        </a:rPr>
                        <a:t>, League </a:t>
                      </a:r>
                      <a:r>
                        <a:rPr lang="uk-UA" sz="1000" dirty="0" err="1">
                          <a:effectLst/>
                        </a:rPr>
                        <a:t>of</a:t>
                      </a:r>
                      <a:r>
                        <a:rPr lang="uk-UA" sz="1000" dirty="0">
                          <a:effectLst/>
                        </a:rPr>
                        <a:t> </a:t>
                      </a:r>
                      <a:r>
                        <a:rPr lang="uk-UA" sz="1000" dirty="0" err="1">
                          <a:effectLst/>
                        </a:rPr>
                        <a:t>Legends</a:t>
                      </a:r>
                      <a:r>
                        <a:rPr lang="uk-UA" sz="1000" dirty="0">
                          <a:effectLst/>
                        </a:rPr>
                        <a:t> </a:t>
                      </a:r>
                      <a:r>
                        <a:rPr lang="uk-UA" sz="1000" dirty="0" err="1">
                          <a:effectLst/>
                        </a:rPr>
                        <a:t>скіни</a:t>
                      </a:r>
                      <a:endParaRPr lang="uk-UA"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extLst>
                  <a:ext uri="{0D108BD9-81ED-4DB2-BD59-A6C34878D82A}">
                    <a16:rowId xmlns:a16="http://schemas.microsoft.com/office/drawing/2014/main" val="2705637940"/>
                  </a:ext>
                </a:extLst>
              </a:tr>
              <a:tr h="667802">
                <a:tc>
                  <a:txBody>
                    <a:bodyPr/>
                    <a:lstStyle/>
                    <a:p>
                      <a:pPr algn="ctr">
                        <a:spcBef>
                          <a:spcPts val="200"/>
                        </a:spcBef>
                        <a:spcAft>
                          <a:spcPts val="200"/>
                        </a:spcAft>
                      </a:pPr>
                      <a:r>
                        <a:rPr lang="uk-UA" sz="1000">
                          <a:effectLst/>
                        </a:rPr>
                        <a:t>9.</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spcBef>
                          <a:spcPts val="200"/>
                        </a:spcBef>
                        <a:spcAft>
                          <a:spcPts val="200"/>
                        </a:spcAft>
                      </a:pPr>
                      <a:r>
                        <a:rPr lang="uk-UA" sz="1000">
                          <a:effectLst/>
                        </a:rPr>
                        <a:t>NFT та блокчейн-продукти</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lgn="just">
                        <a:spcBef>
                          <a:spcPts val="200"/>
                        </a:spcBef>
                        <a:spcAft>
                          <a:spcPts val="200"/>
                        </a:spcAft>
                      </a:pPr>
                      <a:r>
                        <a:rPr lang="uk-UA" sz="1000">
                          <a:effectLst/>
                        </a:rPr>
                        <a:t>Невзаємозамінні токени (NFT) – унікальні цифрові активи, створені за допомогою блокчейн-технології. Кожен NFT є унікальним та може бути прив'язаний до зображень, музики, спортивних карток, цифрового мистецтва. Продаються на спеціалізованих біржах і мають попит серед колекціонерів та інвесторів. Категорія перебуває у стадії активного формування.</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tc>
                  <a:txBody>
                    <a:bodyPr/>
                    <a:lstStyle/>
                    <a:p>
                      <a:pPr>
                        <a:spcBef>
                          <a:spcPts val="200"/>
                        </a:spcBef>
                        <a:spcAft>
                          <a:spcPts val="200"/>
                        </a:spcAft>
                      </a:pPr>
                      <a:r>
                        <a:rPr lang="uk-UA" sz="1000" dirty="0">
                          <a:effectLst/>
                        </a:rPr>
                        <a:t>OpenSea, </a:t>
                      </a:r>
                      <a:r>
                        <a:rPr lang="uk-UA" sz="1000" dirty="0" err="1">
                          <a:effectLst/>
                        </a:rPr>
                        <a:t>Rarible</a:t>
                      </a:r>
                      <a:r>
                        <a:rPr lang="uk-UA" sz="1000" dirty="0">
                          <a:effectLst/>
                        </a:rPr>
                        <a:t>, NBA </a:t>
                      </a:r>
                      <a:r>
                        <a:rPr lang="uk-UA" sz="1000" dirty="0" err="1">
                          <a:effectLst/>
                        </a:rPr>
                        <a:t>Top</a:t>
                      </a:r>
                      <a:r>
                        <a:rPr lang="uk-UA" sz="1000" dirty="0">
                          <a:effectLst/>
                        </a:rPr>
                        <a:t> </a:t>
                      </a:r>
                      <a:r>
                        <a:rPr lang="uk-UA" sz="1000" dirty="0" err="1">
                          <a:effectLst/>
                        </a:rPr>
                        <a:t>Shot</a:t>
                      </a:r>
                      <a:r>
                        <a:rPr lang="uk-UA" sz="1000" dirty="0">
                          <a:effectLst/>
                        </a:rPr>
                        <a:t>, Bored </a:t>
                      </a:r>
                      <a:r>
                        <a:rPr lang="uk-UA" sz="1000" dirty="0" err="1">
                          <a:effectLst/>
                        </a:rPr>
                        <a:t>Ape</a:t>
                      </a:r>
                      <a:r>
                        <a:rPr lang="uk-UA" sz="1000" dirty="0">
                          <a:effectLst/>
                        </a:rPr>
                        <a:t> </a:t>
                      </a:r>
                      <a:r>
                        <a:rPr lang="uk-UA" sz="1000" dirty="0" err="1">
                          <a:effectLst/>
                        </a:rPr>
                        <a:t>Yacht</a:t>
                      </a:r>
                      <a:r>
                        <a:rPr lang="uk-UA" sz="1000" dirty="0">
                          <a:effectLst/>
                        </a:rPr>
                        <a:t> </a:t>
                      </a:r>
                      <a:r>
                        <a:rPr lang="uk-UA" sz="1000" dirty="0" err="1">
                          <a:effectLst/>
                        </a:rPr>
                        <a:t>Club</a:t>
                      </a:r>
                      <a:r>
                        <a:rPr lang="uk-UA" sz="1000" dirty="0">
                          <a:effectLst/>
                        </a:rPr>
                        <a:t>, цифрове мистецтво</a:t>
                      </a:r>
                      <a:endParaRPr lang="uk-UA"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355" marR="24355" marT="0" marB="0" anchor="ctr"/>
                </a:tc>
                <a:extLst>
                  <a:ext uri="{0D108BD9-81ED-4DB2-BD59-A6C34878D82A}">
                    <a16:rowId xmlns:a16="http://schemas.microsoft.com/office/drawing/2014/main" val="2087785431"/>
                  </a:ext>
                </a:extLst>
              </a:tr>
            </a:tbl>
          </a:graphicData>
        </a:graphic>
      </p:graphicFrame>
    </p:spTree>
    <p:extLst>
      <p:ext uri="{BB962C8B-B14F-4D97-AF65-F5344CB8AC3E}">
        <p14:creationId xmlns:p14="http://schemas.microsoft.com/office/powerpoint/2010/main" val="35832103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0" y="0"/>
            <a:ext cx="12085319" cy="5580351"/>
          </a:xfrm>
        </p:spPr>
        <p:txBody>
          <a:bodyPr/>
          <a:lstStyle/>
          <a:p>
            <a:pPr marL="0" indent="0">
              <a:lnSpc>
                <a:spcPct val="100000"/>
              </a:lnSpc>
              <a:spcBef>
                <a:spcPts val="0"/>
              </a:spcBef>
              <a:buNone/>
            </a:pPr>
            <a:r>
              <a:rPr lang="uk-UA" sz="1600" b="0" dirty="0"/>
              <a:t>З точки зору маркетингу, цифровий продукт характеризується п'ятьма спільними властивостями, незалежно від категорії: </a:t>
            </a:r>
            <a:r>
              <a:rPr lang="uk-UA" sz="1600" i="1" dirty="0"/>
              <a:t>нематеріальністю</a:t>
            </a:r>
            <a:r>
              <a:rPr lang="uk-UA" sz="1600" b="0" dirty="0"/>
              <a:t> (неможливість фізично оцінити до покупки), </a:t>
            </a:r>
            <a:r>
              <a:rPr lang="uk-UA" sz="1600" b="0" i="1" dirty="0"/>
              <a:t>і</a:t>
            </a:r>
            <a:r>
              <a:rPr lang="uk-UA" sz="1600" i="1" dirty="0"/>
              <a:t>нтерактивністю</a:t>
            </a:r>
            <a:r>
              <a:rPr lang="uk-UA" sz="1600" b="0" dirty="0"/>
              <a:t> (двостороння взаємодія між продуктом та користувачем), </a:t>
            </a:r>
            <a:r>
              <a:rPr lang="uk-UA" sz="1600" i="1" dirty="0"/>
              <a:t>миттєвістю розповсюдження</a:t>
            </a:r>
            <a:r>
              <a:rPr lang="uk-UA" sz="1600" dirty="0"/>
              <a:t> </a:t>
            </a:r>
            <a:r>
              <a:rPr lang="uk-UA" sz="1600" b="0" dirty="0"/>
              <a:t>(доставка без фізичної логістики), </a:t>
            </a:r>
            <a:r>
              <a:rPr lang="uk-UA" sz="1600" i="1" dirty="0"/>
              <a:t>масштабованістю</a:t>
            </a:r>
            <a:r>
              <a:rPr lang="uk-UA" sz="1600" b="0" i="1" dirty="0"/>
              <a:t> </a:t>
            </a:r>
            <a:r>
              <a:rPr lang="uk-UA" sz="1600" b="0" dirty="0"/>
              <a:t>(обслуговування будь-якої кількості користувачів без пропорційного зростання витрат) та</a:t>
            </a:r>
            <a:r>
              <a:rPr lang="uk-UA" sz="1600" b="0" i="1" dirty="0"/>
              <a:t> </a:t>
            </a:r>
            <a:r>
              <a:rPr lang="uk-UA" sz="1600" i="1" dirty="0"/>
              <a:t>можливістю оновлення</a:t>
            </a:r>
            <a:r>
              <a:rPr lang="uk-UA" sz="1600" dirty="0"/>
              <a:t> </a:t>
            </a:r>
            <a:r>
              <a:rPr lang="uk-UA" sz="1600" b="0" dirty="0"/>
              <a:t>(продукт вдосконалюється у режимі реального часу без заміни носія</a:t>
            </a:r>
            <a:r>
              <a:rPr lang="uk-UA" sz="1600" b="0" dirty="0" smtClean="0"/>
              <a:t>).</a:t>
            </a:r>
          </a:p>
          <a:p>
            <a:pPr marL="0" indent="0">
              <a:lnSpc>
                <a:spcPct val="100000"/>
              </a:lnSpc>
              <a:spcBef>
                <a:spcPts val="0"/>
              </a:spcBef>
              <a:buNone/>
            </a:pPr>
            <a:endParaRPr lang="uk-UA" sz="1600" b="0" dirty="0"/>
          </a:p>
          <a:p>
            <a:pPr marL="0" indent="0">
              <a:buNone/>
            </a:pPr>
            <a:r>
              <a:rPr lang="uk-UA" sz="1800" b="0" dirty="0"/>
              <a:t>Аналіз класифікації дозволяє виокремити кілька принципових тенденцій, що характеризують сучасний ринок цифрових продуктів та мають безпосереднє значення для маркетингових стратегій.</a:t>
            </a:r>
          </a:p>
          <a:p>
            <a:pPr marL="0" indent="0">
              <a:buNone/>
            </a:pPr>
            <a:r>
              <a:rPr lang="uk-UA" sz="1800" b="0" dirty="0"/>
              <a:t>Перша тенденція </a:t>
            </a:r>
            <a:r>
              <a:rPr lang="uk-UA" sz="1800" dirty="0"/>
              <a:t>–</a:t>
            </a:r>
            <a:r>
              <a:rPr lang="uk-UA" sz="1800" dirty="0" smtClean="0"/>
              <a:t> </a:t>
            </a:r>
            <a:r>
              <a:rPr lang="uk-UA" sz="1800" dirty="0"/>
              <a:t>домінування підписної моделі монетизації. </a:t>
            </a:r>
          </a:p>
          <a:p>
            <a:pPr marL="0" indent="0">
              <a:buNone/>
            </a:pPr>
            <a:r>
              <a:rPr lang="uk-UA" sz="1800" b="0" dirty="0"/>
              <a:t>Друга тенденція </a:t>
            </a:r>
            <a:r>
              <a:rPr lang="uk-UA" sz="1800" dirty="0"/>
              <a:t>– конвергенція категорій. </a:t>
            </a:r>
            <a:endParaRPr lang="uk-UA" sz="1800" dirty="0" smtClean="0"/>
          </a:p>
          <a:p>
            <a:pPr marL="0" indent="0">
              <a:buNone/>
            </a:pPr>
            <a:r>
              <a:rPr lang="uk-UA" sz="1800" b="0" dirty="0" smtClean="0"/>
              <a:t>Третя </a:t>
            </a:r>
            <a:r>
              <a:rPr lang="uk-UA" sz="1800" b="0" dirty="0"/>
              <a:t>тенденція </a:t>
            </a:r>
            <a:r>
              <a:rPr lang="uk-UA" sz="1800" dirty="0"/>
              <a:t>– зниження бар'єрів входу для виробників. </a:t>
            </a:r>
            <a:endParaRPr lang="uk-UA" sz="1800" dirty="0" smtClean="0"/>
          </a:p>
          <a:p>
            <a:pPr marL="0" indent="0">
              <a:buNone/>
            </a:pPr>
            <a:r>
              <a:rPr lang="uk-UA" sz="1800" b="0" dirty="0" smtClean="0"/>
              <a:t>Четверта </a:t>
            </a:r>
            <a:r>
              <a:rPr lang="uk-UA" sz="1800" b="0" dirty="0"/>
              <a:t>тенденція </a:t>
            </a:r>
            <a:r>
              <a:rPr lang="uk-UA" sz="1800" dirty="0"/>
              <a:t>– зростання Creator Economy. </a:t>
            </a:r>
            <a:endParaRPr lang="uk-UA" sz="1800" dirty="0" smtClean="0"/>
          </a:p>
          <a:p>
            <a:pPr marL="0" indent="0">
              <a:buNone/>
            </a:pPr>
            <a:r>
              <a:rPr lang="uk-UA" sz="1800" b="0" dirty="0" smtClean="0"/>
              <a:t>П'ята </a:t>
            </a:r>
            <a:r>
              <a:rPr lang="uk-UA" sz="1800" b="0" dirty="0"/>
              <a:t>тенденція </a:t>
            </a:r>
            <a:r>
              <a:rPr lang="uk-UA" sz="1800" dirty="0"/>
              <a:t>– критична роль мережевих ефектів. </a:t>
            </a:r>
            <a:endParaRPr lang="uk-UA" sz="1800" b="0" dirty="0"/>
          </a:p>
          <a:p>
            <a:pPr marL="0" indent="0">
              <a:lnSpc>
                <a:spcPct val="100000"/>
              </a:lnSpc>
              <a:spcBef>
                <a:spcPts val="0"/>
              </a:spcBef>
              <a:buNone/>
            </a:pPr>
            <a:endParaRPr lang="uk-UA" sz="1400" dirty="0"/>
          </a:p>
          <a:p>
            <a:pPr marL="0" indent="0">
              <a:lnSpc>
                <a:spcPct val="100000"/>
              </a:lnSpc>
              <a:spcBef>
                <a:spcPts val="0"/>
              </a:spcBef>
              <a:buNone/>
            </a:pPr>
            <a:endParaRPr lang="uk-UA" sz="1400" dirty="0"/>
          </a:p>
          <a:p>
            <a:pPr marL="0" indent="0">
              <a:lnSpc>
                <a:spcPct val="100000"/>
              </a:lnSpc>
              <a:spcBef>
                <a:spcPts val="0"/>
              </a:spcBef>
              <a:buNone/>
            </a:pPr>
            <a:r>
              <a:rPr lang="uk-UA" sz="1400" dirty="0" smtClean="0"/>
              <a:t> </a:t>
            </a:r>
            <a:endParaRPr lang="uk-UA" sz="1400" dirty="0"/>
          </a:p>
          <a:p>
            <a:pPr marL="0" indent="0">
              <a:lnSpc>
                <a:spcPct val="100000"/>
              </a:lnSpc>
              <a:spcBef>
                <a:spcPts val="0"/>
              </a:spcBef>
              <a:buNone/>
            </a:pPr>
            <a:endParaRPr lang="uk-UA" sz="1400" dirty="0"/>
          </a:p>
        </p:txBody>
      </p:sp>
    </p:spTree>
    <p:extLst>
      <p:ext uri="{BB962C8B-B14F-4D97-AF65-F5344CB8AC3E}">
        <p14:creationId xmlns:p14="http://schemas.microsoft.com/office/powerpoint/2010/main" val="690845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я 1"/>
          <p:cNvGraphicFramePr>
            <a:graphicFrameLocks noGrp="1"/>
          </p:cNvGraphicFramePr>
          <p:nvPr>
            <p:extLst>
              <p:ext uri="{D42A27DB-BD31-4B8C-83A1-F6EECF244321}">
                <p14:modId xmlns:p14="http://schemas.microsoft.com/office/powerpoint/2010/main" val="114290991"/>
              </p:ext>
            </p:extLst>
          </p:nvPr>
        </p:nvGraphicFramePr>
        <p:xfrm>
          <a:off x="689812" y="553454"/>
          <a:ext cx="11004883" cy="4973052"/>
        </p:xfrm>
        <a:graphic>
          <a:graphicData uri="http://schemas.openxmlformats.org/drawingml/2006/table">
            <a:tbl>
              <a:tblPr firstRow="1" firstCol="1" bandRow="1">
                <a:tableStyleId>{5C22544A-7EE6-4342-B048-85BDC9FD1C3A}</a:tableStyleId>
              </a:tblPr>
              <a:tblGrid>
                <a:gridCol w="1590620">
                  <a:extLst>
                    <a:ext uri="{9D8B030D-6E8A-4147-A177-3AD203B41FA5}">
                      <a16:colId xmlns:a16="http://schemas.microsoft.com/office/drawing/2014/main" val="2120209847"/>
                    </a:ext>
                  </a:extLst>
                </a:gridCol>
                <a:gridCol w="4148219">
                  <a:extLst>
                    <a:ext uri="{9D8B030D-6E8A-4147-A177-3AD203B41FA5}">
                      <a16:colId xmlns:a16="http://schemas.microsoft.com/office/drawing/2014/main" val="1910427692"/>
                    </a:ext>
                  </a:extLst>
                </a:gridCol>
                <a:gridCol w="5266044">
                  <a:extLst>
                    <a:ext uri="{9D8B030D-6E8A-4147-A177-3AD203B41FA5}">
                      <a16:colId xmlns:a16="http://schemas.microsoft.com/office/drawing/2014/main" val="4099341088"/>
                    </a:ext>
                  </a:extLst>
                </a:gridCol>
              </a:tblGrid>
              <a:tr h="497305">
                <a:tc>
                  <a:txBody>
                    <a:bodyPr/>
                    <a:lstStyle/>
                    <a:p>
                      <a:pPr algn="ctr">
                        <a:spcAft>
                          <a:spcPts val="0"/>
                        </a:spcAft>
                      </a:pPr>
                      <a:r>
                        <a:rPr lang="uk-UA" sz="1200">
                          <a:effectLst/>
                        </a:rPr>
                        <a:t>Тип продукту</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uk-UA" sz="1200" dirty="0">
                          <a:effectLst/>
                        </a:rPr>
                        <a:t>Переваги</a:t>
                      </a:r>
                      <a:endParaRPr lang="uk-UA"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uk-UA" sz="1200">
                          <a:effectLst/>
                        </a:rPr>
                        <a:t>Недоліки</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501534853"/>
                  </a:ext>
                </a:extLst>
              </a:tr>
              <a:tr h="2486527">
                <a:tc>
                  <a:txBody>
                    <a:bodyPr/>
                    <a:lstStyle/>
                    <a:p>
                      <a:pPr>
                        <a:spcAft>
                          <a:spcPts val="0"/>
                        </a:spcAft>
                      </a:pPr>
                      <a:r>
                        <a:rPr lang="uk-UA" sz="1200">
                          <a:effectLst/>
                        </a:rPr>
                        <a:t>Фізичний продукт</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spcAft>
                          <a:spcPts val="0"/>
                        </a:spcAft>
                      </a:pPr>
                      <a:r>
                        <a:rPr lang="uk-UA" sz="1200" dirty="0">
                          <a:effectLst/>
                        </a:rPr>
                        <a:t>Простота демонстрації цінності продукту</a:t>
                      </a:r>
                      <a:endParaRPr lang="uk-UA" sz="1000" dirty="0">
                        <a:effectLst/>
                      </a:endParaRPr>
                    </a:p>
                    <a:p>
                      <a:pPr algn="just">
                        <a:spcAft>
                          <a:spcPts val="0"/>
                        </a:spcAft>
                      </a:pPr>
                      <a:r>
                        <a:rPr lang="uk-UA" sz="1200" dirty="0">
                          <a:effectLst/>
                        </a:rPr>
                        <a:t>Вища цінність сприйняття, оскільки ці продукти реальні та відчутні </a:t>
                      </a:r>
                      <a:endParaRPr lang="uk-UA" sz="1000" dirty="0">
                        <a:effectLst/>
                      </a:endParaRPr>
                    </a:p>
                    <a:p>
                      <a:pPr algn="just">
                        <a:spcAft>
                          <a:spcPts val="0"/>
                        </a:spcAft>
                      </a:pPr>
                      <a:r>
                        <a:rPr lang="uk-UA" sz="1200" dirty="0">
                          <a:effectLst/>
                        </a:rPr>
                        <a:t>Цінність унікальності фізичного продукту, який більше ніхто не пропонує на ринку </a:t>
                      </a:r>
                      <a:endParaRPr lang="uk-UA" sz="1000" dirty="0">
                        <a:effectLst/>
                      </a:endParaRPr>
                    </a:p>
                    <a:p>
                      <a:pPr algn="just">
                        <a:spcAft>
                          <a:spcPts val="0"/>
                        </a:spcAft>
                      </a:pPr>
                      <a:r>
                        <a:rPr lang="uk-UA" sz="1200" dirty="0">
                          <a:effectLst/>
                        </a:rPr>
                        <a:t>Простота придбання та використання</a:t>
                      </a:r>
                      <a:endParaRPr lang="uk-UA"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uk-UA" sz="1200">
                          <a:effectLst/>
                        </a:rPr>
                        <a:t>Плата за доставку та обробку замовлення </a:t>
                      </a:r>
                      <a:endParaRPr lang="uk-UA" sz="1000">
                        <a:effectLst/>
                      </a:endParaRPr>
                    </a:p>
                    <a:p>
                      <a:pPr>
                        <a:spcAft>
                          <a:spcPts val="0"/>
                        </a:spcAft>
                      </a:pPr>
                      <a:r>
                        <a:rPr lang="uk-UA" sz="1200">
                          <a:effectLst/>
                        </a:rPr>
                        <a:t>Більше накладних витрат через потребу у фізичному місці для зберігання тощо </a:t>
                      </a:r>
                      <a:endParaRPr lang="uk-UA" sz="1000">
                        <a:effectLst/>
                      </a:endParaRPr>
                    </a:p>
                    <a:p>
                      <a:pPr>
                        <a:spcAft>
                          <a:spcPts val="0"/>
                        </a:spcAft>
                      </a:pPr>
                      <a:r>
                        <a:rPr lang="uk-UA" sz="1200">
                          <a:effectLst/>
                        </a:rPr>
                        <a:t>Важче масштабувати через обмежені виробничі ресурси та процеси розповсюдження </a:t>
                      </a:r>
                      <a:endParaRPr lang="uk-UA" sz="1000">
                        <a:effectLst/>
                      </a:endParaRPr>
                    </a:p>
                    <a:p>
                      <a:pPr>
                        <a:spcAft>
                          <a:spcPts val="0"/>
                        </a:spcAft>
                      </a:pPr>
                      <a:r>
                        <a:rPr lang="uk-UA" sz="1200">
                          <a:effectLst/>
                        </a:rPr>
                        <a:t>Забирає більше часу на управління запасами, персоналом і замовленнями </a:t>
                      </a:r>
                      <a:endParaRPr lang="uk-UA" sz="1000">
                        <a:effectLst/>
                      </a:endParaRPr>
                    </a:p>
                    <a:p>
                      <a:pPr>
                        <a:spcAft>
                          <a:spcPts val="0"/>
                        </a:spcAft>
                      </a:pPr>
                      <a:r>
                        <a:rPr lang="uk-UA" sz="1200">
                          <a:effectLst/>
                        </a:rPr>
                        <a:t>Вплив на довкілля починаючи видобутком сировини закінчуючи утилізацією використаного продукту</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73613763"/>
                  </a:ext>
                </a:extLst>
              </a:tr>
              <a:tr h="1989220">
                <a:tc>
                  <a:txBody>
                    <a:bodyPr/>
                    <a:lstStyle/>
                    <a:p>
                      <a:pPr>
                        <a:spcAft>
                          <a:spcPts val="0"/>
                        </a:spcAft>
                      </a:pPr>
                      <a:r>
                        <a:rPr lang="uk-UA" sz="1200">
                          <a:effectLst/>
                        </a:rPr>
                        <a:t>Цифровий продукт</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spcAft>
                          <a:spcPts val="0"/>
                        </a:spcAft>
                      </a:pPr>
                      <a:r>
                        <a:rPr lang="uk-UA" sz="1200">
                          <a:effectLst/>
                        </a:rPr>
                        <a:t>Відсутність фізичних запасів </a:t>
                      </a:r>
                      <a:endParaRPr lang="uk-UA" sz="1000">
                        <a:effectLst/>
                      </a:endParaRPr>
                    </a:p>
                    <a:p>
                      <a:pPr algn="just">
                        <a:spcAft>
                          <a:spcPts val="0"/>
                        </a:spcAft>
                      </a:pPr>
                      <a:r>
                        <a:rPr lang="uk-UA" sz="1200">
                          <a:effectLst/>
                        </a:rPr>
                        <a:t>Нескінченний масштаб </a:t>
                      </a:r>
                      <a:endParaRPr lang="uk-UA" sz="1000">
                        <a:effectLst/>
                      </a:endParaRPr>
                    </a:p>
                    <a:p>
                      <a:pPr algn="just">
                        <a:spcAft>
                          <a:spcPts val="0"/>
                        </a:spcAft>
                      </a:pPr>
                      <a:r>
                        <a:rPr lang="uk-UA" sz="1200">
                          <a:effectLst/>
                        </a:rPr>
                        <a:t>Простота виконання замовлення Глобальна доступність та миттєва «безкоштовна» доставка </a:t>
                      </a:r>
                      <a:endParaRPr lang="uk-UA" sz="1000">
                        <a:effectLst/>
                      </a:endParaRPr>
                    </a:p>
                    <a:p>
                      <a:pPr algn="just">
                        <a:spcAft>
                          <a:spcPts val="0"/>
                        </a:spcAft>
                      </a:pPr>
                      <a:r>
                        <a:rPr lang="uk-UA" sz="1200">
                          <a:effectLst/>
                        </a:rPr>
                        <a:t>Суттєво нижчий вуглецевий вплив на довкілля </a:t>
                      </a:r>
                      <a:endParaRPr lang="uk-UA" sz="1000">
                        <a:effectLst/>
                      </a:endParaRPr>
                    </a:p>
                    <a:p>
                      <a:pPr algn="just">
                        <a:spcAft>
                          <a:spcPts val="0"/>
                        </a:spcAft>
                      </a:pPr>
                      <a:r>
                        <a:rPr lang="uk-UA" sz="1200">
                          <a:effectLst/>
                        </a:rPr>
                        <a:t>Швидкість створення та вдосконалення</a:t>
                      </a:r>
                      <a:endParaRPr lang="uk-UA"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uk-UA" sz="1200" dirty="0">
                          <a:effectLst/>
                        </a:rPr>
                        <a:t>Важче продемонструвати цінність тому передбачає більше пояснення та демонстрації покупцю перед здійсненням покупки</a:t>
                      </a:r>
                      <a:endParaRPr lang="uk-UA" sz="1000" dirty="0">
                        <a:effectLst/>
                      </a:endParaRPr>
                    </a:p>
                    <a:p>
                      <a:pPr>
                        <a:spcAft>
                          <a:spcPts val="0"/>
                        </a:spcAft>
                      </a:pPr>
                      <a:r>
                        <a:rPr lang="uk-UA" sz="1200" dirty="0">
                          <a:effectLst/>
                        </a:rPr>
                        <a:t>Нижча цінність сприйняття, оскільки цифрові продукти не відчутні, не «справжні» </a:t>
                      </a:r>
                      <a:endParaRPr lang="uk-UA" sz="1000" dirty="0">
                        <a:effectLst/>
                      </a:endParaRPr>
                    </a:p>
                    <a:p>
                      <a:pPr>
                        <a:spcAft>
                          <a:spcPts val="0"/>
                        </a:spcAft>
                      </a:pPr>
                      <a:r>
                        <a:rPr lang="uk-UA" sz="1200" dirty="0">
                          <a:effectLst/>
                        </a:rPr>
                        <a:t>Високий рівень конкуренції</a:t>
                      </a:r>
                      <a:endParaRPr lang="uk-UA"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849267631"/>
                  </a:ext>
                </a:extLst>
              </a:tr>
            </a:tbl>
          </a:graphicData>
        </a:graphic>
      </p:graphicFrame>
      <p:sp>
        <p:nvSpPr>
          <p:cNvPr id="5" name="Прямокутник 4"/>
          <p:cNvSpPr/>
          <p:nvPr/>
        </p:nvSpPr>
        <p:spPr>
          <a:xfrm>
            <a:off x="-64168" y="89919"/>
            <a:ext cx="11574377" cy="369332"/>
          </a:xfrm>
          <a:prstGeom prst="rect">
            <a:avLst/>
          </a:prstGeom>
        </p:spPr>
        <p:txBody>
          <a:bodyPr wrap="square">
            <a:spAutoFit/>
          </a:bodyPr>
          <a:lstStyle/>
          <a:p>
            <a:pPr algn="ctr"/>
            <a:r>
              <a:rPr lang="uk-UA" b="1" dirty="0" smtClean="0"/>
              <a:t>Порівняльна характеристика фізичних та цифрових продуктів</a:t>
            </a:r>
            <a:endParaRPr lang="uk-UA" b="1" dirty="0"/>
          </a:p>
        </p:txBody>
      </p:sp>
    </p:spTree>
    <p:extLst>
      <p:ext uri="{BB962C8B-B14F-4D97-AF65-F5344CB8AC3E}">
        <p14:creationId xmlns:p14="http://schemas.microsoft.com/office/powerpoint/2010/main" val="6768540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0" y="0"/>
            <a:ext cx="12085319" cy="5580351"/>
          </a:xfrm>
        </p:spPr>
        <p:txBody>
          <a:bodyPr/>
          <a:lstStyle/>
          <a:p>
            <a:pPr marL="0" indent="0">
              <a:lnSpc>
                <a:spcPct val="100000"/>
              </a:lnSpc>
              <a:spcBef>
                <a:spcPts val="0"/>
              </a:spcBef>
              <a:buNone/>
            </a:pPr>
            <a:endParaRPr lang="uk-UA" sz="2000" dirty="0"/>
          </a:p>
          <a:p>
            <a:pPr marL="0" indent="0">
              <a:lnSpc>
                <a:spcPct val="100000"/>
              </a:lnSpc>
              <a:spcBef>
                <a:spcPts val="0"/>
              </a:spcBef>
              <a:buNone/>
            </a:pPr>
            <a:endParaRPr lang="uk-UA" sz="2000" dirty="0"/>
          </a:p>
          <a:p>
            <a:pPr marL="0" indent="0">
              <a:lnSpc>
                <a:spcPct val="100000"/>
              </a:lnSpc>
              <a:spcBef>
                <a:spcPts val="0"/>
              </a:spcBef>
              <a:buNone/>
            </a:pPr>
            <a:r>
              <a:rPr lang="uk-UA" sz="2000" dirty="0" smtClean="0"/>
              <a:t> </a:t>
            </a:r>
            <a:endParaRPr lang="uk-UA" sz="2000" dirty="0"/>
          </a:p>
          <a:p>
            <a:pPr marL="0" indent="0">
              <a:lnSpc>
                <a:spcPct val="100000"/>
              </a:lnSpc>
              <a:spcBef>
                <a:spcPts val="0"/>
              </a:spcBef>
              <a:buNone/>
            </a:pPr>
            <a:endParaRPr lang="uk-UA" sz="2000" b="0" dirty="0"/>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pic>
        <p:nvPicPr>
          <p:cNvPr id="4097" name="Рисунок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350" y="211406"/>
            <a:ext cx="5792436" cy="253179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574635" y="2954605"/>
            <a:ext cx="444942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50850" algn="ctr" defTabSz="914400" rtl="0" eaLnBrk="0" fontAlgn="base" latinLnBrk="0" hangingPunct="0">
              <a:lnSpc>
                <a:spcPct val="100000"/>
              </a:lnSpc>
              <a:spcBef>
                <a:spcPct val="0"/>
              </a:spcBef>
              <a:spcAft>
                <a:spcPct val="0"/>
              </a:spcAft>
              <a:buClrTx/>
              <a:buSzTx/>
              <a:buFontTx/>
              <a:buNone/>
              <a:tabLst/>
            </a:pPr>
            <a:r>
              <a:rPr kumimoji="0" lang="uk-UA" altLang="uk-UA" sz="14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Середня тривалість запуску продукту, міс.</a:t>
            </a:r>
            <a:endParaRPr kumimoji="0" lang="uk-UA" altLang="uk-UA" sz="1800" b="1" i="0" u="none" strike="noStrike" cap="none" normalizeH="0" baseline="0" dirty="0" smtClean="0">
              <a:ln>
                <a:noFill/>
              </a:ln>
              <a:solidFill>
                <a:schemeClr val="tx1"/>
              </a:solidFill>
              <a:effectLst/>
              <a:latin typeface="Arial" panose="020B0604020202020204" pitchFamily="34" charset="0"/>
            </a:endParaRPr>
          </a:p>
        </p:txBody>
      </p:sp>
      <p:sp>
        <p:nvSpPr>
          <p:cNvPr id="5" name="Rectangle 5"/>
          <p:cNvSpPr>
            <a:spLocks noChangeArrowheads="1"/>
          </p:cNvSpPr>
          <p:nvPr/>
        </p:nvSpPr>
        <p:spPr bwMode="auto">
          <a:xfrm>
            <a:off x="7547811" y="21140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pic>
        <p:nvPicPr>
          <p:cNvPr id="4100" name="Рисунок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7810" y="173976"/>
            <a:ext cx="3761873" cy="331403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p:cNvSpPr>
            <a:spLocks noChangeArrowheads="1"/>
          </p:cNvSpPr>
          <p:nvPr/>
        </p:nvSpPr>
        <p:spPr bwMode="auto">
          <a:xfrm>
            <a:off x="7882384" y="3699414"/>
            <a:ext cx="331731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uk-UA" sz="14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Відмінності в ланцюгу постачання </a:t>
            </a:r>
          </a:p>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uk-UA" sz="14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фізичного та цифрового продукту</a:t>
            </a:r>
            <a:endParaRPr kumimoji="0" lang="uk-UA" altLang="uk-UA" sz="1800" b="1"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249020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4960" y="21274"/>
            <a:ext cx="11522075" cy="603022"/>
          </a:xfrm>
        </p:spPr>
        <p:txBody>
          <a:bodyPr>
            <a:noAutofit/>
          </a:bodyPr>
          <a:lstStyle/>
          <a:p>
            <a:r>
              <a:rPr lang="uk-UA" sz="2000" b="1" dirty="0"/>
              <a:t>2. </a:t>
            </a:r>
            <a:r>
              <a:rPr lang="uk-UA" sz="2000" dirty="0" smtClean="0"/>
              <a:t>Маркетингові </a:t>
            </a:r>
            <a:r>
              <a:rPr lang="uk-UA" sz="2000" dirty="0"/>
              <a:t>комунікації: сутність, функції та інструментарій. Обмеження класичних комунікацій та нова логіка просування цифрових продуктів</a:t>
            </a:r>
            <a:br>
              <a:rPr lang="uk-UA" sz="2000" dirty="0"/>
            </a:br>
            <a:r>
              <a:rPr lang="uk-UA" sz="2000" dirty="0"/>
              <a:t/>
            </a:r>
            <a:br>
              <a:rPr lang="uk-UA" sz="2000" dirty="0"/>
            </a:br>
            <a:r>
              <a:rPr lang="uk-UA" sz="2000" dirty="0"/>
              <a:t/>
            </a:r>
            <a:br>
              <a:rPr lang="uk-UA" sz="2000" dirty="0"/>
            </a:br>
            <a:r>
              <a:rPr lang="uk-UA" sz="2000" dirty="0"/>
              <a:t> </a:t>
            </a:r>
            <a:br>
              <a:rPr lang="uk-UA" sz="2000" dirty="0"/>
            </a:br>
            <a:r>
              <a:rPr lang="uk-UA" sz="2000" dirty="0">
                <a:solidFill>
                  <a:schemeClr val="bg2"/>
                </a:solidFill>
              </a:rPr>
              <a:t/>
            </a:r>
            <a:br>
              <a:rPr lang="uk-UA" sz="2000" dirty="0">
                <a:solidFill>
                  <a:schemeClr val="bg2"/>
                </a:solidFill>
              </a:rPr>
            </a:br>
            <a:r>
              <a:rPr lang="en-US" sz="2000" dirty="0">
                <a:solidFill>
                  <a:schemeClr val="bg2"/>
                </a:solidFill>
              </a:rPr>
              <a:t/>
            </a:r>
            <a:br>
              <a:rPr lang="en-US" sz="2000" dirty="0">
                <a:solidFill>
                  <a:schemeClr val="bg2"/>
                </a:solidFill>
              </a:rPr>
            </a:br>
            <a:endParaRPr lang="uk-UA" sz="2000" dirty="0">
              <a:solidFill>
                <a:schemeClr val="bg2"/>
              </a:solidFill>
            </a:endParaRPr>
          </a:p>
        </p:txBody>
      </p:sp>
      <p:sp>
        <p:nvSpPr>
          <p:cNvPr id="3" name="Місце для тексту 2"/>
          <p:cNvSpPr>
            <a:spLocks noGrp="1"/>
          </p:cNvSpPr>
          <p:nvPr>
            <p:ph type="body" sz="quarter" idx="10"/>
          </p:nvPr>
        </p:nvSpPr>
        <p:spPr>
          <a:xfrm>
            <a:off x="167478" y="624296"/>
            <a:ext cx="11857040" cy="5136424"/>
          </a:xfrm>
        </p:spPr>
        <p:txBody>
          <a:bodyPr/>
          <a:lstStyle/>
          <a:p>
            <a:pPr marL="0" indent="0">
              <a:buNone/>
            </a:pPr>
            <a:endParaRPr lang="uk-UA" sz="1800" dirty="0"/>
          </a:p>
        </p:txBody>
      </p:sp>
      <p:graphicFrame>
        <p:nvGraphicFramePr>
          <p:cNvPr id="4" name="Таблиця 3"/>
          <p:cNvGraphicFramePr>
            <a:graphicFrameLocks noGrp="1"/>
          </p:cNvGraphicFramePr>
          <p:nvPr>
            <p:extLst>
              <p:ext uri="{D42A27DB-BD31-4B8C-83A1-F6EECF244321}">
                <p14:modId xmlns:p14="http://schemas.microsoft.com/office/powerpoint/2010/main" val="736157619"/>
              </p:ext>
            </p:extLst>
          </p:nvPr>
        </p:nvGraphicFramePr>
        <p:xfrm>
          <a:off x="83822" y="624297"/>
          <a:ext cx="11521438" cy="5153920"/>
        </p:xfrm>
        <a:graphic>
          <a:graphicData uri="http://schemas.openxmlformats.org/drawingml/2006/table">
            <a:tbl>
              <a:tblPr firstRow="1" firstCol="1" bandRow="1">
                <a:tableStyleId>{5C22544A-7EE6-4342-B048-85BDC9FD1C3A}</a:tableStyleId>
              </a:tblPr>
              <a:tblGrid>
                <a:gridCol w="1278385">
                  <a:extLst>
                    <a:ext uri="{9D8B030D-6E8A-4147-A177-3AD203B41FA5}">
                      <a16:colId xmlns:a16="http://schemas.microsoft.com/office/drawing/2014/main" val="3027819123"/>
                    </a:ext>
                  </a:extLst>
                </a:gridCol>
                <a:gridCol w="1081515">
                  <a:extLst>
                    <a:ext uri="{9D8B030D-6E8A-4147-A177-3AD203B41FA5}">
                      <a16:colId xmlns:a16="http://schemas.microsoft.com/office/drawing/2014/main" val="2298575498"/>
                    </a:ext>
                  </a:extLst>
                </a:gridCol>
                <a:gridCol w="1951431">
                  <a:extLst>
                    <a:ext uri="{9D8B030D-6E8A-4147-A177-3AD203B41FA5}">
                      <a16:colId xmlns:a16="http://schemas.microsoft.com/office/drawing/2014/main" val="975263101"/>
                    </a:ext>
                  </a:extLst>
                </a:gridCol>
                <a:gridCol w="3315081">
                  <a:extLst>
                    <a:ext uri="{9D8B030D-6E8A-4147-A177-3AD203B41FA5}">
                      <a16:colId xmlns:a16="http://schemas.microsoft.com/office/drawing/2014/main" val="2734188026"/>
                    </a:ext>
                  </a:extLst>
                </a:gridCol>
                <a:gridCol w="1528230">
                  <a:extLst>
                    <a:ext uri="{9D8B030D-6E8A-4147-A177-3AD203B41FA5}">
                      <a16:colId xmlns:a16="http://schemas.microsoft.com/office/drawing/2014/main" val="3810372362"/>
                    </a:ext>
                  </a:extLst>
                </a:gridCol>
                <a:gridCol w="2366796">
                  <a:extLst>
                    <a:ext uri="{9D8B030D-6E8A-4147-A177-3AD203B41FA5}">
                      <a16:colId xmlns:a16="http://schemas.microsoft.com/office/drawing/2014/main" val="4209301580"/>
                    </a:ext>
                  </a:extLst>
                </a:gridCol>
              </a:tblGrid>
              <a:tr h="318449">
                <a:tc>
                  <a:txBody>
                    <a:bodyPr/>
                    <a:lstStyle/>
                    <a:p>
                      <a:pPr algn="ctr">
                        <a:spcAft>
                          <a:spcPts val="0"/>
                        </a:spcAft>
                      </a:pPr>
                      <a:r>
                        <a:rPr lang="uk-UA" sz="1050">
                          <a:effectLst/>
                        </a:rPr>
                        <a:t>Концепція / етап</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lgn="ctr">
                        <a:spcAft>
                          <a:spcPts val="0"/>
                        </a:spcAft>
                      </a:pPr>
                      <a:r>
                        <a:rPr lang="uk-UA" sz="1050">
                          <a:effectLst/>
                        </a:rPr>
                        <a:t>Орієнтовний період</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lgn="ctr">
                        <a:spcAft>
                          <a:spcPts val="0"/>
                        </a:spcAft>
                      </a:pPr>
                      <a:r>
                        <a:rPr lang="uk-UA" sz="1050">
                          <a:effectLst/>
                        </a:rPr>
                        <a:t>Основна орієнтація</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lgn="ctr">
                        <a:spcAft>
                          <a:spcPts val="0"/>
                        </a:spcAft>
                      </a:pPr>
                      <a:r>
                        <a:rPr lang="uk-UA" sz="1050">
                          <a:effectLst/>
                        </a:rPr>
                        <a:t>Ключова ідея</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lgn="ctr">
                        <a:spcAft>
                          <a:spcPts val="0"/>
                        </a:spcAft>
                      </a:pPr>
                      <a:r>
                        <a:rPr lang="uk-UA" sz="1050">
                          <a:effectLst/>
                        </a:rPr>
                        <a:t>Основний об'єкт уваги</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lgn="ctr">
                        <a:spcAft>
                          <a:spcPts val="0"/>
                        </a:spcAft>
                      </a:pPr>
                      <a:r>
                        <a:rPr lang="uk-UA" sz="1050">
                          <a:effectLst/>
                        </a:rPr>
                        <a:t>Характерні інструменти</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extLst>
                  <a:ext uri="{0D108BD9-81ED-4DB2-BD59-A6C34878D82A}">
                    <a16:rowId xmlns:a16="http://schemas.microsoft.com/office/drawing/2014/main" val="2926659864"/>
                  </a:ext>
                </a:extLst>
              </a:tr>
              <a:tr h="477674">
                <a:tc>
                  <a:txBody>
                    <a:bodyPr/>
                    <a:lstStyle/>
                    <a:p>
                      <a:pPr>
                        <a:spcAft>
                          <a:spcPts val="0"/>
                        </a:spcAft>
                      </a:pPr>
                      <a:r>
                        <a:rPr lang="uk-UA" sz="1050">
                          <a:effectLst/>
                        </a:rPr>
                        <a:t>Виробнича</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1900–1930</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Виробництво</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dirty="0">
                          <a:effectLst/>
                        </a:rPr>
                        <a:t>Споживач обирає доступний і дешевий товар</a:t>
                      </a:r>
                      <a:endParaRPr lang="uk-UA"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Обсяги виробництва, собівартість</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Масове виробництво, стандартизація, зниження витрат</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extLst>
                  <a:ext uri="{0D108BD9-81ED-4DB2-BD59-A6C34878D82A}">
                    <a16:rowId xmlns:a16="http://schemas.microsoft.com/office/drawing/2014/main" val="3320542411"/>
                  </a:ext>
                </a:extLst>
              </a:tr>
              <a:tr h="318449">
                <a:tc>
                  <a:txBody>
                    <a:bodyPr/>
                    <a:lstStyle/>
                    <a:p>
                      <a:pPr>
                        <a:spcAft>
                          <a:spcPts val="0"/>
                        </a:spcAft>
                      </a:pPr>
                      <a:r>
                        <a:rPr lang="uk-UA" sz="1050">
                          <a:effectLst/>
                        </a:rPr>
                        <a:t>Товарна</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dirty="0">
                          <a:effectLst/>
                        </a:rPr>
                        <a:t>1920–1940</a:t>
                      </a:r>
                      <a:endParaRPr lang="uk-UA"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Якість товару</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Споживач віддає перевагу товару з найкращими характеристиками</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Якість, властивості, дизайн</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Удосконалення продукту, контроль якості</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extLst>
                  <a:ext uri="{0D108BD9-81ED-4DB2-BD59-A6C34878D82A}">
                    <a16:rowId xmlns:a16="http://schemas.microsoft.com/office/drawing/2014/main" val="3346900488"/>
                  </a:ext>
                </a:extLst>
              </a:tr>
              <a:tr h="318449">
                <a:tc>
                  <a:txBody>
                    <a:bodyPr/>
                    <a:lstStyle/>
                    <a:p>
                      <a:pPr>
                        <a:spcAft>
                          <a:spcPts val="0"/>
                        </a:spcAft>
                      </a:pPr>
                      <a:r>
                        <a:rPr lang="uk-UA" sz="1050">
                          <a:effectLst/>
                        </a:rPr>
                        <a:t>Збутова</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1930–1960</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Продаж</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Споживача необхідно переконати купити товар</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Продажі та просування</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Реклама, стимулювання збуту, особисті продажі</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extLst>
                  <a:ext uri="{0D108BD9-81ED-4DB2-BD59-A6C34878D82A}">
                    <a16:rowId xmlns:a16="http://schemas.microsoft.com/office/drawing/2014/main" val="2920659146"/>
                  </a:ext>
                </a:extLst>
              </a:tr>
              <a:tr h="426542">
                <a:tc>
                  <a:txBody>
                    <a:bodyPr/>
                    <a:lstStyle/>
                    <a:p>
                      <a:pPr>
                        <a:spcAft>
                          <a:spcPts val="0"/>
                        </a:spcAft>
                      </a:pPr>
                      <a:r>
                        <a:rPr lang="uk-UA" sz="1050">
                          <a:effectLst/>
                        </a:rPr>
                        <a:t>Маркетингова</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1950–1990</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dirty="0">
                          <a:effectLst/>
                        </a:rPr>
                        <a:t>Потреби споживача</a:t>
                      </a:r>
                      <a:endParaRPr lang="uk-UA"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Необхідно виявити потреби та задовольнити їх краще за конкурентів</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Споживач і його потреби</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Маркетингові дослідження, сегментація, 4P, позиціонування</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extLst>
                  <a:ext uri="{0D108BD9-81ED-4DB2-BD59-A6C34878D82A}">
                    <a16:rowId xmlns:a16="http://schemas.microsoft.com/office/drawing/2014/main" val="2106823418"/>
                  </a:ext>
                </a:extLst>
              </a:tr>
              <a:tr h="477674">
                <a:tc>
                  <a:txBody>
                    <a:bodyPr/>
                    <a:lstStyle/>
                    <a:p>
                      <a:pPr>
                        <a:spcAft>
                          <a:spcPts val="0"/>
                        </a:spcAft>
                      </a:pPr>
                      <a:r>
                        <a:rPr lang="uk-UA" sz="1050">
                          <a:effectLst/>
                        </a:rPr>
                        <a:t>Соціально-етична</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1970–2000</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dirty="0">
                          <a:effectLst/>
                        </a:rPr>
                        <a:t>Споживач + суспільство</a:t>
                      </a:r>
                      <a:endParaRPr lang="uk-UA"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Задоволення потреб має поєднуватися із суспільним добробутом</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Споживач, суспільство, довкілля</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Соціальна відповідальність, екологічний та етичний маркетинг</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extLst>
                  <a:ext uri="{0D108BD9-81ED-4DB2-BD59-A6C34878D82A}">
                    <a16:rowId xmlns:a16="http://schemas.microsoft.com/office/drawing/2014/main" val="3959063235"/>
                  </a:ext>
                </a:extLst>
              </a:tr>
              <a:tr h="496034">
                <a:tc>
                  <a:txBody>
                    <a:bodyPr/>
                    <a:lstStyle/>
                    <a:p>
                      <a:pPr>
                        <a:spcAft>
                          <a:spcPts val="0"/>
                        </a:spcAft>
                      </a:pPr>
                      <a:r>
                        <a:rPr lang="uk-UA" sz="1050">
                          <a:effectLst/>
                        </a:rPr>
                        <a:t>Маркетинг 3.0</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2010–2015</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Цінності та людина</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Споживач — не просто покупець, а людина з цінностями, переконаннями та прагненням до самореалізації</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Людина, цінності, місія бренду</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Соціально відповідальний маркетинг, історії брендів, формування спільнот</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extLst>
                  <a:ext uri="{0D108BD9-81ED-4DB2-BD59-A6C34878D82A}">
                    <a16:rowId xmlns:a16="http://schemas.microsoft.com/office/drawing/2014/main" val="1759698721"/>
                  </a:ext>
                </a:extLst>
              </a:tr>
              <a:tr h="477674">
                <a:tc>
                  <a:txBody>
                    <a:bodyPr/>
                    <a:lstStyle/>
                    <a:p>
                      <a:pPr>
                        <a:spcAft>
                          <a:spcPts val="0"/>
                        </a:spcAft>
                      </a:pPr>
                      <a:r>
                        <a:rPr lang="uk-UA" sz="1050">
                          <a:effectLst/>
                        </a:rPr>
                        <a:t>Маркетинг 4.0</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2017–2020</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Цифрова взаємодія</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dirty="0">
                          <a:effectLst/>
                        </a:rPr>
                        <a:t>Традиційний та цифровий маркетинг інтегруються, а споживач стає активним учасником комунікації</a:t>
                      </a:r>
                      <a:endParaRPr lang="uk-UA"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Customer journey, digital customer</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Соціальні мережі, інтернет-реклама, електронна торгівля, мобільний маркетинг</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extLst>
                  <a:ext uri="{0D108BD9-81ED-4DB2-BD59-A6C34878D82A}">
                    <a16:rowId xmlns:a16="http://schemas.microsoft.com/office/drawing/2014/main" val="3890948354"/>
                  </a:ext>
                </a:extLst>
              </a:tr>
              <a:tr h="636899">
                <a:tc>
                  <a:txBody>
                    <a:bodyPr/>
                    <a:lstStyle/>
                    <a:p>
                      <a:pPr>
                        <a:spcAft>
                          <a:spcPts val="0"/>
                        </a:spcAft>
                      </a:pPr>
                      <a:r>
                        <a:rPr lang="uk-UA" sz="1050">
                          <a:effectLst/>
                        </a:rPr>
                        <a:t>Маркетинг 5.0</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2021–2023</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Технології + людина</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Технології використовуються для створення більш персоналізованого та ефективного маркетингу, але збереження людського виміру залишається центральним</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Дані, поведінка, customer experience</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Штучний інтелект, </a:t>
                      </a:r>
                      <a:r>
                        <a:rPr lang="en-US" sz="1050">
                          <a:effectLst/>
                        </a:rPr>
                        <a:t>Big Data</a:t>
                      </a:r>
                      <a:r>
                        <a:rPr lang="uk-UA" sz="1050">
                          <a:effectLst/>
                        </a:rPr>
                        <a:t>, автоматизація, прогнозування поведінки</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extLst>
                  <a:ext uri="{0D108BD9-81ED-4DB2-BD59-A6C34878D82A}">
                    <a16:rowId xmlns:a16="http://schemas.microsoft.com/office/drawing/2014/main" val="366357820"/>
                  </a:ext>
                </a:extLst>
              </a:tr>
              <a:tr h="477674">
                <a:tc>
                  <a:txBody>
                    <a:bodyPr/>
                    <a:lstStyle/>
                    <a:p>
                      <a:pPr>
                        <a:spcAft>
                          <a:spcPts val="0"/>
                        </a:spcAft>
                      </a:pPr>
                      <a:r>
                        <a:rPr lang="uk-UA" sz="1050">
                          <a:effectLst/>
                        </a:rPr>
                        <a:t>Маркетинг 6.0</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2023–2025</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Імерсивний досвід</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Поєднання фізичного та цифрового просторів створює новий, занурювальний досвід споживача</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Досвід, взаємодія, фізично-цифрове середовище</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Доповнена і віртуальна реальність, цифрові простори, інтерактивні технології</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extLst>
                  <a:ext uri="{0D108BD9-81ED-4DB2-BD59-A6C34878D82A}">
                    <a16:rowId xmlns:a16="http://schemas.microsoft.com/office/drawing/2014/main" val="1691686548"/>
                  </a:ext>
                </a:extLst>
              </a:tr>
              <a:tr h="710904">
                <a:tc>
                  <a:txBody>
                    <a:bodyPr/>
                    <a:lstStyle/>
                    <a:p>
                      <a:pPr>
                        <a:spcAft>
                          <a:spcPts val="0"/>
                        </a:spcAft>
                      </a:pPr>
                      <a:r>
                        <a:rPr lang="uk-UA" sz="1050" dirty="0">
                          <a:effectLst/>
                        </a:rPr>
                        <a:t>Маркетинг 7.0</a:t>
                      </a:r>
                      <a:endParaRPr lang="uk-UA"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2026–дотепер</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Людський розум в епоху AI</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dirty="0">
                          <a:effectLst/>
                        </a:rPr>
                        <a:t>Технології та AI мають не просто оптимізувати маркетинг, а допомагати глибше розуміти, як люди мислять, приймають рішення та формують зв'язок із брендами</a:t>
                      </a:r>
                      <a:endParaRPr lang="uk-UA"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a:effectLst/>
                        </a:rPr>
                        <a:t>Мислення, когнітивні процеси, довіра, емоції, поведінка людини</a:t>
                      </a:r>
                      <a:endParaRPr lang="uk-UA"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tc>
                  <a:txBody>
                    <a:bodyPr/>
                    <a:lstStyle/>
                    <a:p>
                      <a:pPr>
                        <a:spcAft>
                          <a:spcPts val="0"/>
                        </a:spcAft>
                      </a:pPr>
                      <a:r>
                        <a:rPr lang="uk-UA" sz="1050" dirty="0">
                          <a:effectLst/>
                        </a:rPr>
                        <a:t>Штучний інтелект, аналіз поведінки, персоналізація, цифрові комунікації, створення цінності</a:t>
                      </a:r>
                      <a:endParaRPr lang="uk-UA"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33" marR="8433" marT="0" marB="0" anchor="ctr"/>
                </a:tc>
                <a:extLst>
                  <a:ext uri="{0D108BD9-81ED-4DB2-BD59-A6C34878D82A}">
                    <a16:rowId xmlns:a16="http://schemas.microsoft.com/office/drawing/2014/main" val="2127040356"/>
                  </a:ext>
                </a:extLst>
              </a:tr>
            </a:tbl>
          </a:graphicData>
        </a:graphic>
      </p:graphicFrame>
    </p:spTree>
    <p:extLst>
      <p:ext uri="{BB962C8B-B14F-4D97-AF65-F5344CB8AC3E}">
        <p14:creationId xmlns:p14="http://schemas.microsoft.com/office/powerpoint/2010/main" val="7799669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03310" y="167096"/>
            <a:ext cx="11984416" cy="5136424"/>
          </a:xfrm>
        </p:spPr>
        <p:txBody>
          <a:bodyPr/>
          <a:lstStyle/>
          <a:p>
            <a:pPr marL="0" indent="0">
              <a:buNone/>
            </a:pPr>
            <a:r>
              <a:rPr lang="uk-UA" sz="2000" b="0" dirty="0" smtClean="0"/>
              <a:t>Особливого </a:t>
            </a:r>
            <a:r>
              <a:rPr lang="uk-UA" sz="2000" b="0" dirty="0"/>
              <a:t>значення для розуміння маркетингу цифрових продуктів набувають концепції </a:t>
            </a:r>
            <a:r>
              <a:rPr lang="uk-UA" sz="2000" dirty="0"/>
              <a:t>Marketing 4.0-7.0</a:t>
            </a:r>
            <a:r>
              <a:rPr lang="uk-UA" sz="2000" b="0" dirty="0"/>
              <a:t>, які відображають послідовну цифровізацію маркетингової діяльності</a:t>
            </a:r>
            <a:r>
              <a:rPr lang="uk-UA" sz="2000" b="0" dirty="0" smtClean="0"/>
              <a:t>.</a:t>
            </a:r>
          </a:p>
          <a:p>
            <a:pPr marL="0" indent="0">
              <a:buNone/>
            </a:pPr>
            <a:r>
              <a:rPr lang="uk-UA" sz="2000" b="0" dirty="0"/>
              <a:t>У класичному маркетингу місце комунікацій визначається через концепцію маркетингового міксу. Первинна модель 4P (Product, Price, Place, Promotion), запропонована </a:t>
            </a:r>
            <a:r>
              <a:rPr lang="uk-UA" sz="2000" dirty="0"/>
              <a:t>Джеромом Маккарті </a:t>
            </a:r>
            <a:r>
              <a:rPr lang="uk-UA" sz="2000" b="0" dirty="0"/>
              <a:t>у 1960 році та популяризована </a:t>
            </a:r>
            <a:r>
              <a:rPr lang="uk-UA" sz="2000" dirty="0"/>
              <a:t>Філіпом Котлером</a:t>
            </a:r>
            <a:r>
              <a:rPr lang="uk-UA" sz="2000" b="0" dirty="0"/>
              <a:t>, відводить комунікаціям роль одного з чотирьох рівноправних елементів.</a:t>
            </a:r>
          </a:p>
          <a:p>
            <a:pPr marL="0" indent="0">
              <a:buNone/>
            </a:pPr>
            <a:r>
              <a:rPr lang="uk-UA" sz="2000" b="0" dirty="0"/>
              <a:t>Проте з часом дослідники розширювали цю модель. Зокрема, для сфери послуг була запропонована модель 7P, що додає до класичних чотирьох елементів ще три: People (люди), Process (процес) та Physical Evidence (фізичне підтвердження). У контексті цифрових продуктів особливого значення набуває модель 4E, яка переосмислює традиційні 4P з точки зору споживача</a:t>
            </a:r>
            <a:r>
              <a:rPr lang="uk-UA" sz="2000" b="0" dirty="0" smtClean="0"/>
              <a:t>.</a:t>
            </a:r>
          </a:p>
          <a:p>
            <a:pPr marL="0" indent="0">
              <a:buNone/>
            </a:pPr>
            <a:r>
              <a:rPr lang="uk-UA" sz="2000" b="0" dirty="0"/>
              <a:t>У сучасному маркетингу цифрових продуктів комунікації виконують щонайменше </a:t>
            </a:r>
            <a:r>
              <a:rPr lang="uk-UA" sz="2000" dirty="0"/>
              <a:t>п'ять стратегічних функцій</a:t>
            </a:r>
            <a:r>
              <a:rPr lang="uk-UA" sz="2000" b="0" dirty="0"/>
              <a:t>, що виходять далеко за межі традиційної реклами:</a:t>
            </a:r>
          </a:p>
          <a:p>
            <a:pPr marL="0" indent="0">
              <a:buNone/>
            </a:pPr>
            <a:r>
              <a:rPr lang="uk-UA" sz="2000" dirty="0" smtClean="0"/>
              <a:t>1. Інформаційна функція   2. Диференціююча функція     3.Конверсійна функція</a:t>
            </a:r>
          </a:p>
          <a:p>
            <a:pPr marL="0" indent="0">
              <a:buNone/>
            </a:pPr>
            <a:r>
              <a:rPr lang="uk-UA" sz="2000" dirty="0" smtClean="0"/>
              <a:t>4. Утримуюча функція    5. Реферальна функція</a:t>
            </a:r>
            <a:endParaRPr lang="uk-UA" sz="2000" dirty="0"/>
          </a:p>
          <a:p>
            <a:pPr marL="0" indent="0">
              <a:buNone/>
            </a:pPr>
            <a:endParaRPr lang="uk-UA" sz="2000" b="0" dirty="0"/>
          </a:p>
          <a:p>
            <a:pPr marL="0" indent="0">
              <a:buNone/>
            </a:pPr>
            <a:endParaRPr lang="uk-UA" sz="2000" b="0" dirty="0"/>
          </a:p>
        </p:txBody>
      </p:sp>
    </p:spTree>
    <p:extLst>
      <p:ext uri="{BB962C8B-B14F-4D97-AF65-F5344CB8AC3E}">
        <p14:creationId xmlns:p14="http://schemas.microsoft.com/office/powerpoint/2010/main" val="29408898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03310" y="328862"/>
            <a:ext cx="11857040" cy="4910489"/>
          </a:xfrm>
        </p:spPr>
        <p:txBody>
          <a:bodyPr/>
          <a:lstStyle/>
          <a:p>
            <a:pPr marL="0" indent="0">
              <a:buNone/>
            </a:pPr>
            <a:r>
              <a:rPr lang="uk-UA" sz="2000" i="1" dirty="0"/>
              <a:t>Маркетингова комунікаційна політика</a:t>
            </a:r>
            <a:r>
              <a:rPr lang="uk-UA" sz="2000" b="0" dirty="0"/>
              <a:t> – це перспективний курс дій фірми, спрямований на забезпечення взаємодії з усіма суб’єктами маркетингової системи з метою задоволення потреб споживачів і отримання прибутку. </a:t>
            </a:r>
          </a:p>
          <a:p>
            <a:pPr marL="0" indent="0">
              <a:buNone/>
            </a:pPr>
            <a:r>
              <a:rPr lang="uk-UA" sz="2000" i="1" dirty="0"/>
              <a:t>Цілі маркетингової комунікаційної політики</a:t>
            </a:r>
            <a:r>
              <a:rPr lang="uk-UA" sz="2000" b="0" i="1" dirty="0"/>
              <a:t>: </a:t>
            </a:r>
            <a:endParaRPr lang="uk-UA" sz="2000" b="0" dirty="0"/>
          </a:p>
          <a:p>
            <a:pPr marL="0" indent="0">
              <a:buNone/>
            </a:pPr>
            <a:r>
              <a:rPr lang="uk-UA" sz="2000" b="0" dirty="0"/>
              <a:t>1. Підтримка створення товарів, які будуть користуватися попитом на ринку – пошук ідей нового товару, перевірка концепції, тестування нового товару, виведення на ринок, забезпечення комерційного успіху товару; </a:t>
            </a:r>
          </a:p>
          <a:p>
            <a:pPr marL="0" indent="0">
              <a:buNone/>
            </a:pPr>
            <a:r>
              <a:rPr lang="uk-UA" sz="2000" b="0" dirty="0"/>
              <a:t>2. Просування товару. </a:t>
            </a:r>
          </a:p>
          <a:p>
            <a:pPr marL="0" indent="0">
              <a:buNone/>
            </a:pPr>
            <a:r>
              <a:rPr lang="uk-UA" sz="2000" dirty="0"/>
              <a:t>Комунікація</a:t>
            </a:r>
            <a:r>
              <a:rPr lang="uk-UA" sz="2000" b="0" dirty="0"/>
              <a:t> – це процес передавання інформації від однієї особи до іншої. </a:t>
            </a:r>
          </a:p>
          <a:p>
            <a:pPr marL="0" indent="0">
              <a:buNone/>
            </a:pPr>
            <a:r>
              <a:rPr lang="uk-UA" sz="2000" i="1" dirty="0"/>
              <a:t>Маркетингові комунікації</a:t>
            </a:r>
            <a:r>
              <a:rPr lang="uk-UA" sz="2000" dirty="0"/>
              <a:t> </a:t>
            </a:r>
            <a:r>
              <a:rPr lang="uk-UA" sz="2000" b="0" dirty="0"/>
              <a:t>– це процес передачі звернення від виробника до споживачів з метою представити товар або послугу компанії в привабливому для цільової аудиторії світлі. </a:t>
            </a:r>
          </a:p>
          <a:p>
            <a:pPr marL="0" indent="0">
              <a:buNone/>
            </a:pPr>
            <a:r>
              <a:rPr lang="uk-UA" sz="2000" b="0" dirty="0"/>
              <a:t>Маркетингові комунікації є набором засобів маркетингу. </a:t>
            </a:r>
          </a:p>
          <a:p>
            <a:pPr marL="0" indent="0">
              <a:buNone/>
            </a:pPr>
            <a:endParaRPr lang="uk-UA" sz="2000" dirty="0"/>
          </a:p>
        </p:txBody>
      </p:sp>
    </p:spTree>
    <p:extLst>
      <p:ext uri="{BB962C8B-B14F-4D97-AF65-F5344CB8AC3E}">
        <p14:creationId xmlns:p14="http://schemas.microsoft.com/office/powerpoint/2010/main" val="15197841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8" y="0"/>
            <a:ext cx="11857040" cy="5760720"/>
          </a:xfrm>
        </p:spPr>
        <p:txBody>
          <a:bodyPr/>
          <a:lstStyle/>
          <a:p>
            <a:pPr marL="0" indent="0">
              <a:buNone/>
            </a:pPr>
            <a:endParaRPr lang="uk-UA" sz="2000" dirty="0" smtClean="0"/>
          </a:p>
          <a:p>
            <a:pPr marL="0" indent="0">
              <a:buNone/>
            </a:pPr>
            <a:endParaRPr lang="uk-UA" sz="2000" dirty="0"/>
          </a:p>
        </p:txBody>
      </p:sp>
      <p:graphicFrame>
        <p:nvGraphicFramePr>
          <p:cNvPr id="2" name="Таблиця 1"/>
          <p:cNvGraphicFramePr>
            <a:graphicFrameLocks noGrp="1"/>
          </p:cNvGraphicFramePr>
          <p:nvPr>
            <p:extLst>
              <p:ext uri="{D42A27DB-BD31-4B8C-83A1-F6EECF244321}">
                <p14:modId xmlns:p14="http://schemas.microsoft.com/office/powerpoint/2010/main" val="2405808138"/>
              </p:ext>
            </p:extLst>
          </p:nvPr>
        </p:nvGraphicFramePr>
        <p:xfrm>
          <a:off x="248652" y="774833"/>
          <a:ext cx="11446042" cy="4907280"/>
        </p:xfrm>
        <a:graphic>
          <a:graphicData uri="http://schemas.openxmlformats.org/drawingml/2006/table">
            <a:tbl>
              <a:tblPr firstRow="1" firstCol="1" bandRow="1">
                <a:tableStyleId>{5C22544A-7EE6-4342-B048-85BDC9FD1C3A}</a:tableStyleId>
              </a:tblPr>
              <a:tblGrid>
                <a:gridCol w="1604735">
                  <a:extLst>
                    <a:ext uri="{9D8B030D-6E8A-4147-A177-3AD203B41FA5}">
                      <a16:colId xmlns:a16="http://schemas.microsoft.com/office/drawing/2014/main" val="2895772049"/>
                    </a:ext>
                  </a:extLst>
                </a:gridCol>
                <a:gridCol w="1655098">
                  <a:extLst>
                    <a:ext uri="{9D8B030D-6E8A-4147-A177-3AD203B41FA5}">
                      <a16:colId xmlns:a16="http://schemas.microsoft.com/office/drawing/2014/main" val="999811151"/>
                    </a:ext>
                  </a:extLst>
                </a:gridCol>
                <a:gridCol w="2126674">
                  <a:extLst>
                    <a:ext uri="{9D8B030D-6E8A-4147-A177-3AD203B41FA5}">
                      <a16:colId xmlns:a16="http://schemas.microsoft.com/office/drawing/2014/main" val="4111189646"/>
                    </a:ext>
                  </a:extLst>
                </a:gridCol>
                <a:gridCol w="3369715">
                  <a:extLst>
                    <a:ext uri="{9D8B030D-6E8A-4147-A177-3AD203B41FA5}">
                      <a16:colId xmlns:a16="http://schemas.microsoft.com/office/drawing/2014/main" val="4012459851"/>
                    </a:ext>
                  </a:extLst>
                </a:gridCol>
                <a:gridCol w="2689820">
                  <a:extLst>
                    <a:ext uri="{9D8B030D-6E8A-4147-A177-3AD203B41FA5}">
                      <a16:colId xmlns:a16="http://schemas.microsoft.com/office/drawing/2014/main" val="3217058498"/>
                    </a:ext>
                  </a:extLst>
                </a:gridCol>
              </a:tblGrid>
              <a:tr h="540028">
                <a:tc>
                  <a:txBody>
                    <a:bodyPr/>
                    <a:lstStyle/>
                    <a:p>
                      <a:pPr algn="ctr">
                        <a:spcAft>
                          <a:spcPts val="0"/>
                        </a:spcAft>
                      </a:pPr>
                      <a:r>
                        <a:rPr lang="uk-UA" sz="1400">
                          <a:effectLst/>
                        </a:rPr>
                        <a:t>Складник комплексу просування</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lgn="ctr">
                        <a:spcAft>
                          <a:spcPts val="0"/>
                        </a:spcAft>
                      </a:pPr>
                      <a:r>
                        <a:rPr lang="uk-UA" sz="1400">
                          <a:effectLst/>
                        </a:rPr>
                        <a:t>Характер зв’язку</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lgn="ctr">
                        <a:spcAft>
                          <a:spcPts val="0"/>
                        </a:spcAft>
                      </a:pPr>
                      <a:r>
                        <a:rPr lang="uk-UA" sz="1400">
                          <a:effectLst/>
                        </a:rPr>
                        <a:t>Види оплати</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lgn="ctr">
                        <a:spcAft>
                          <a:spcPts val="0"/>
                        </a:spcAft>
                      </a:pPr>
                      <a:r>
                        <a:rPr lang="uk-UA" sz="1400">
                          <a:effectLst/>
                        </a:rPr>
                        <a:t>Переваги</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lgn="ctr">
                        <a:spcAft>
                          <a:spcPts val="0"/>
                        </a:spcAft>
                      </a:pPr>
                      <a:r>
                        <a:rPr lang="uk-UA" sz="1400">
                          <a:effectLst/>
                        </a:rPr>
                        <a:t>Недоліки</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extLst>
                  <a:ext uri="{0D108BD9-81ED-4DB2-BD59-A6C34878D82A}">
                    <a16:rowId xmlns:a16="http://schemas.microsoft.com/office/drawing/2014/main" val="2425121535"/>
                  </a:ext>
                </a:extLst>
              </a:tr>
              <a:tr h="540028">
                <a:tc>
                  <a:txBody>
                    <a:bodyPr/>
                    <a:lstStyle/>
                    <a:p>
                      <a:pPr>
                        <a:spcAft>
                          <a:spcPts val="0"/>
                        </a:spcAft>
                      </a:pPr>
                      <a:r>
                        <a:rPr lang="uk-UA" sz="1400">
                          <a:effectLst/>
                        </a:rPr>
                        <a:t>Реклама</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Масовий</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Оплата рекламного простору</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dirty="0">
                          <a:effectLst/>
                        </a:rPr>
                        <a:t>Ефективний засіб широкого охоплення аудиторії</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Високі абсолютні витрати, складно досягти ефективного зворотного зв’язку </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extLst>
                  <a:ext uri="{0D108BD9-81ED-4DB2-BD59-A6C34878D82A}">
                    <a16:rowId xmlns:a16="http://schemas.microsoft.com/office/drawing/2014/main" val="1181330018"/>
                  </a:ext>
                </a:extLst>
              </a:tr>
              <a:tr h="720037">
                <a:tc>
                  <a:txBody>
                    <a:bodyPr/>
                    <a:lstStyle/>
                    <a:p>
                      <a:pPr>
                        <a:spcAft>
                          <a:spcPts val="0"/>
                        </a:spcAft>
                      </a:pPr>
                      <a:r>
                        <a:rPr lang="uk-UA" sz="1400">
                          <a:effectLst/>
                        </a:rPr>
                        <a:t>Персональний продаж</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Індивідуальний</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Виплати персоналу у вигляді плати чи комісійних</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Миттєвий зворотній зв’язок, високий рівень переконливості, можливість вибору цільової аудиторії, можливість надання комплексної інформації</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Найвища вартість одного контакту, ефективність залежить від конкретного продавця</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extLst>
                  <a:ext uri="{0D108BD9-81ED-4DB2-BD59-A6C34878D82A}">
                    <a16:rowId xmlns:a16="http://schemas.microsoft.com/office/drawing/2014/main" val="1952516653"/>
                  </a:ext>
                </a:extLst>
              </a:tr>
              <a:tr h="540028">
                <a:tc>
                  <a:txBody>
                    <a:bodyPr/>
                    <a:lstStyle/>
                    <a:p>
                      <a:pPr>
                        <a:spcAft>
                          <a:spcPts val="0"/>
                        </a:spcAft>
                      </a:pPr>
                      <a:r>
                        <a:rPr lang="uk-UA" sz="1400">
                          <a:effectLst/>
                        </a:rPr>
                        <a:t>Зв’язки з громадськістю</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Масовий</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Не використовуються прямі виплати ЗМІ</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Джерело інформації надійніше за інші джерела з погляду споживача</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Складно досягти співробітництва зі ЗМІ, складно контролювати хід </a:t>
                      </a:r>
                      <a:r>
                        <a:rPr lang="en-US" sz="1400">
                          <a:effectLst/>
                        </a:rPr>
                        <a:t>PR-</a:t>
                      </a:r>
                      <a:r>
                        <a:rPr lang="uk-UA" sz="1400">
                          <a:effectLst/>
                        </a:rPr>
                        <a:t>компаній</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extLst>
                  <a:ext uri="{0D108BD9-81ED-4DB2-BD59-A6C34878D82A}">
                    <a16:rowId xmlns:a16="http://schemas.microsoft.com/office/drawing/2014/main" val="1909728009"/>
                  </a:ext>
                </a:extLst>
              </a:tr>
              <a:tr h="540028">
                <a:tc>
                  <a:txBody>
                    <a:bodyPr/>
                    <a:lstStyle/>
                    <a:p>
                      <a:pPr>
                        <a:spcAft>
                          <a:spcPts val="0"/>
                        </a:spcAft>
                      </a:pPr>
                      <a:r>
                        <a:rPr lang="uk-UA" sz="1400">
                          <a:effectLst/>
                        </a:rPr>
                        <a:t>Стимулювання збуту</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Масовий</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Широкий спектр виплат залежно від обраного засобу стимулювання</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Ефективне спонукання швидкої покупки, гнучкість</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Значна можливість зловживань, легко копіюється</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extLst>
                  <a:ext uri="{0D108BD9-81ED-4DB2-BD59-A6C34878D82A}">
                    <a16:rowId xmlns:a16="http://schemas.microsoft.com/office/drawing/2014/main" val="2964210017"/>
                  </a:ext>
                </a:extLst>
              </a:tr>
              <a:tr h="540028">
                <a:tc>
                  <a:txBody>
                    <a:bodyPr/>
                    <a:lstStyle/>
                    <a:p>
                      <a:pPr>
                        <a:spcAft>
                          <a:spcPts val="0"/>
                        </a:spcAft>
                      </a:pPr>
                      <a:r>
                        <a:rPr lang="uk-UA" sz="1400">
                          <a:effectLst/>
                        </a:rPr>
                        <a:t>Прямий маркетинг</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Індивідуальний</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Витрати на поштову розсилку, телефон чи комп’ютер</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Можливість швидко підготувати повідомлення, довгострокові відносини з клієнтом</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dirty="0">
                          <a:effectLst/>
                        </a:rPr>
                        <a:t>Зниження реакції споживача, значні витрати на ведення баз даних</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extLst>
                  <a:ext uri="{0D108BD9-81ED-4DB2-BD59-A6C34878D82A}">
                    <a16:rowId xmlns:a16="http://schemas.microsoft.com/office/drawing/2014/main" val="3301046536"/>
                  </a:ext>
                </a:extLst>
              </a:tr>
            </a:tbl>
          </a:graphicData>
        </a:graphic>
      </p:graphicFrame>
      <p:sp>
        <p:nvSpPr>
          <p:cNvPr id="4" name="Прямокутник 3"/>
          <p:cNvSpPr/>
          <p:nvPr/>
        </p:nvSpPr>
        <p:spPr>
          <a:xfrm>
            <a:off x="2181726" y="202750"/>
            <a:ext cx="5470358" cy="400110"/>
          </a:xfrm>
          <a:prstGeom prst="rect">
            <a:avLst/>
          </a:prstGeom>
        </p:spPr>
        <p:txBody>
          <a:bodyPr wrap="square">
            <a:spAutoFit/>
          </a:bodyPr>
          <a:lstStyle/>
          <a:p>
            <a:pPr indent="450215" algn="ctr">
              <a:spcAft>
                <a:spcPts val="0"/>
              </a:spcAft>
            </a:pPr>
            <a:r>
              <a:rPr lang="uk-UA" sz="2000" b="1" dirty="0">
                <a:latin typeface="Times New Roman" panose="02020603050405020304" pitchFamily="18" charset="0"/>
                <a:ea typeface="Times New Roman" panose="02020603050405020304" pitchFamily="18" charset="0"/>
              </a:rPr>
              <a:t>Комплекс просування</a:t>
            </a:r>
            <a:endParaRPr lang="uk-UA" sz="2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730726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я 4"/>
          <p:cNvGraphicFramePr>
            <a:graphicFrameLocks noGrp="1"/>
          </p:cNvGraphicFramePr>
          <p:nvPr>
            <p:extLst>
              <p:ext uri="{D42A27DB-BD31-4B8C-83A1-F6EECF244321}">
                <p14:modId xmlns:p14="http://schemas.microsoft.com/office/powerpoint/2010/main" val="1572705831"/>
              </p:ext>
            </p:extLst>
          </p:nvPr>
        </p:nvGraphicFramePr>
        <p:xfrm>
          <a:off x="409074" y="778042"/>
          <a:ext cx="10844464" cy="4023213"/>
        </p:xfrm>
        <a:graphic>
          <a:graphicData uri="http://schemas.openxmlformats.org/drawingml/2006/table">
            <a:tbl>
              <a:tblPr firstRow="1" firstCol="1" bandRow="1">
                <a:tableStyleId>{5C22544A-7EE6-4342-B048-85BDC9FD1C3A}</a:tableStyleId>
              </a:tblPr>
              <a:tblGrid>
                <a:gridCol w="2895600">
                  <a:extLst>
                    <a:ext uri="{9D8B030D-6E8A-4147-A177-3AD203B41FA5}">
                      <a16:colId xmlns:a16="http://schemas.microsoft.com/office/drawing/2014/main" val="2478235380"/>
                    </a:ext>
                  </a:extLst>
                </a:gridCol>
                <a:gridCol w="4034590">
                  <a:extLst>
                    <a:ext uri="{9D8B030D-6E8A-4147-A177-3AD203B41FA5}">
                      <a16:colId xmlns:a16="http://schemas.microsoft.com/office/drawing/2014/main" val="1109440644"/>
                    </a:ext>
                  </a:extLst>
                </a:gridCol>
                <a:gridCol w="3914274">
                  <a:extLst>
                    <a:ext uri="{9D8B030D-6E8A-4147-A177-3AD203B41FA5}">
                      <a16:colId xmlns:a16="http://schemas.microsoft.com/office/drawing/2014/main" val="712994796"/>
                    </a:ext>
                  </a:extLst>
                </a:gridCol>
              </a:tblGrid>
              <a:tr h="704394">
                <a:tc>
                  <a:txBody>
                    <a:bodyPr/>
                    <a:lstStyle/>
                    <a:p>
                      <a:pPr algn="ctr">
                        <a:spcAft>
                          <a:spcPts val="0"/>
                        </a:spcAft>
                      </a:pPr>
                      <a:r>
                        <a:rPr lang="uk-UA" sz="1400" dirty="0">
                          <a:effectLst/>
                        </a:rPr>
                        <a:t>Параметр порівняння</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lgn="ctr">
                        <a:spcAft>
                          <a:spcPts val="0"/>
                        </a:spcAft>
                      </a:pPr>
                      <a:r>
                        <a:rPr lang="uk-UA" sz="1400" dirty="0">
                          <a:effectLst/>
                        </a:rPr>
                        <a:t>Класичні маркетингові комунікації (для фізичних продукті)</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lgn="ctr">
                        <a:spcAft>
                          <a:spcPts val="0"/>
                        </a:spcAft>
                      </a:pPr>
                      <a:r>
                        <a:rPr lang="uk-UA" sz="1400" dirty="0">
                          <a:effectLst/>
                        </a:rPr>
                        <a:t>Маркетингові комунікації цифрових продуктів</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extLst>
                  <a:ext uri="{0D108BD9-81ED-4DB2-BD59-A6C34878D82A}">
                    <a16:rowId xmlns:a16="http://schemas.microsoft.com/office/drawing/2014/main" val="30504373"/>
                  </a:ext>
                </a:extLst>
              </a:tr>
              <a:tr h="352197">
                <a:tc>
                  <a:txBody>
                    <a:bodyPr/>
                    <a:lstStyle/>
                    <a:p>
                      <a:pPr>
                        <a:spcAft>
                          <a:spcPts val="0"/>
                        </a:spcAft>
                      </a:pPr>
                      <a:r>
                        <a:rPr lang="uk-UA" sz="1400">
                          <a:effectLst/>
                        </a:rPr>
                        <a:t>Спрямованість комунікації</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Однонаправлена (від бренду до споживача)</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dirty="0" err="1">
                          <a:effectLst/>
                        </a:rPr>
                        <a:t>Багатонаправлена</a:t>
                      </a:r>
                      <a:r>
                        <a:rPr lang="uk-UA" sz="1400" dirty="0">
                          <a:effectLst/>
                        </a:rPr>
                        <a:t> (бренд - споживач - спільнота)</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extLst>
                  <a:ext uri="{0D108BD9-81ED-4DB2-BD59-A6C34878D82A}">
                    <a16:rowId xmlns:a16="http://schemas.microsoft.com/office/drawing/2014/main" val="1939974363"/>
                  </a:ext>
                </a:extLst>
              </a:tr>
              <a:tr h="352197">
                <a:tc>
                  <a:txBody>
                    <a:bodyPr/>
                    <a:lstStyle/>
                    <a:p>
                      <a:pPr>
                        <a:spcAft>
                          <a:spcPts val="0"/>
                        </a:spcAft>
                      </a:pPr>
                      <a:r>
                        <a:rPr lang="uk-UA" sz="1400">
                          <a:effectLst/>
                        </a:rPr>
                        <a:t>Точність таргетингу</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Масова аудиторія, слабка сегментація</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dirty="0">
                          <a:effectLst/>
                        </a:rPr>
                        <a:t>Точний </a:t>
                      </a:r>
                      <a:r>
                        <a:rPr lang="uk-UA" sz="1400" dirty="0" err="1">
                          <a:effectLst/>
                        </a:rPr>
                        <a:t>таргетинг</a:t>
                      </a:r>
                      <a:r>
                        <a:rPr lang="uk-UA" sz="1400" dirty="0">
                          <a:effectLst/>
                        </a:rPr>
                        <a:t> на основі даних поведінки</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extLst>
                  <a:ext uri="{0D108BD9-81ED-4DB2-BD59-A6C34878D82A}">
                    <a16:rowId xmlns:a16="http://schemas.microsoft.com/office/drawing/2014/main" val="1807581772"/>
                  </a:ext>
                </a:extLst>
              </a:tr>
              <a:tr h="352197">
                <a:tc>
                  <a:txBody>
                    <a:bodyPr/>
                    <a:lstStyle/>
                    <a:p>
                      <a:pPr>
                        <a:spcAft>
                          <a:spcPts val="0"/>
                        </a:spcAft>
                      </a:pPr>
                      <a:r>
                        <a:rPr lang="uk-UA" sz="1400">
                          <a:effectLst/>
                        </a:rPr>
                        <a:t>Вимірюваність</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Обмежена (охоплення, частота)</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Повна: від кліку до LTV клієнта</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extLst>
                  <a:ext uri="{0D108BD9-81ED-4DB2-BD59-A6C34878D82A}">
                    <a16:rowId xmlns:a16="http://schemas.microsoft.com/office/drawing/2014/main" val="493074354"/>
                  </a:ext>
                </a:extLst>
              </a:tr>
              <a:tr h="352197">
                <a:tc>
                  <a:txBody>
                    <a:bodyPr/>
                    <a:lstStyle/>
                    <a:p>
                      <a:pPr>
                        <a:spcAft>
                          <a:spcPts val="0"/>
                        </a:spcAft>
                      </a:pPr>
                      <a:r>
                        <a:rPr lang="uk-UA" sz="1400">
                          <a:effectLst/>
                        </a:rPr>
                        <a:t>Швидкість реакції</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Тижні / місяці</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Години / дні; тест у реальному часі</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extLst>
                  <a:ext uri="{0D108BD9-81ED-4DB2-BD59-A6C34878D82A}">
                    <a16:rowId xmlns:a16="http://schemas.microsoft.com/office/drawing/2014/main" val="4093309894"/>
                  </a:ext>
                </a:extLst>
              </a:tr>
              <a:tr h="352197">
                <a:tc>
                  <a:txBody>
                    <a:bodyPr/>
                    <a:lstStyle/>
                    <a:p>
                      <a:pPr>
                        <a:spcAft>
                          <a:spcPts val="0"/>
                        </a:spcAft>
                      </a:pPr>
                      <a:r>
                        <a:rPr lang="uk-UA" sz="1400">
                          <a:effectLst/>
                        </a:rPr>
                        <a:t>Вартість контакту</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Висока фіксована вартість</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dirty="0">
                          <a:effectLst/>
                        </a:rPr>
                        <a:t>Змінна; може прагнути до </a:t>
                      </a:r>
                      <a:r>
                        <a:rPr lang="uk-UA" sz="1400" dirty="0" smtClean="0">
                          <a:effectLst/>
                        </a:rPr>
                        <a:t>нуля</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extLst>
                  <a:ext uri="{0D108BD9-81ED-4DB2-BD59-A6C34878D82A}">
                    <a16:rowId xmlns:a16="http://schemas.microsoft.com/office/drawing/2014/main" val="3926646723"/>
                  </a:ext>
                </a:extLst>
              </a:tr>
              <a:tr h="352197">
                <a:tc>
                  <a:txBody>
                    <a:bodyPr/>
                    <a:lstStyle/>
                    <a:p>
                      <a:pPr>
                        <a:spcAft>
                          <a:spcPts val="0"/>
                        </a:spcAft>
                      </a:pPr>
                      <a:r>
                        <a:rPr lang="uk-UA" sz="1400">
                          <a:effectLst/>
                        </a:rPr>
                        <a:t>Персоналізація</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Мінімальна</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Глибока, на рівні окремого користувача</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extLst>
                  <a:ext uri="{0D108BD9-81ED-4DB2-BD59-A6C34878D82A}">
                    <a16:rowId xmlns:a16="http://schemas.microsoft.com/office/drawing/2014/main" val="3204046963"/>
                  </a:ext>
                </a:extLst>
              </a:tr>
              <a:tr h="352197">
                <a:tc>
                  <a:txBody>
                    <a:bodyPr/>
                    <a:lstStyle/>
                    <a:p>
                      <a:pPr>
                        <a:spcAft>
                          <a:spcPts val="0"/>
                        </a:spcAft>
                      </a:pPr>
                      <a:r>
                        <a:rPr lang="uk-UA" sz="1400">
                          <a:effectLst/>
                        </a:rPr>
                        <a:t>Роль продукту</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Продукт окремо від комунікації</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Продукт є частиною комунікації</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extLst>
                  <a:ext uri="{0D108BD9-81ED-4DB2-BD59-A6C34878D82A}">
                    <a16:rowId xmlns:a16="http://schemas.microsoft.com/office/drawing/2014/main" val="3634422252"/>
                  </a:ext>
                </a:extLst>
              </a:tr>
              <a:tr h="352197">
                <a:tc>
                  <a:txBody>
                    <a:bodyPr/>
                    <a:lstStyle/>
                    <a:p>
                      <a:pPr>
                        <a:spcAft>
                          <a:spcPts val="0"/>
                        </a:spcAft>
                      </a:pPr>
                      <a:r>
                        <a:rPr lang="uk-UA" sz="1400">
                          <a:effectLst/>
                        </a:rPr>
                        <a:t>Модель монетизації</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Одноразовий продаж</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Підписка, freemium, LTV-орієнтованість</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extLst>
                  <a:ext uri="{0D108BD9-81ED-4DB2-BD59-A6C34878D82A}">
                    <a16:rowId xmlns:a16="http://schemas.microsoft.com/office/drawing/2014/main" val="2768928527"/>
                  </a:ext>
                </a:extLst>
              </a:tr>
              <a:tr h="352197">
                <a:tc>
                  <a:txBody>
                    <a:bodyPr/>
                    <a:lstStyle/>
                    <a:p>
                      <a:pPr>
                        <a:spcAft>
                          <a:spcPts val="0"/>
                        </a:spcAft>
                      </a:pPr>
                      <a:r>
                        <a:rPr lang="uk-UA" sz="1400" dirty="0">
                          <a:effectLst/>
                        </a:rPr>
                        <a:t>Цикл прийняття рішення</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a:effectLst/>
                        </a:rPr>
                        <a:t>Короткий, лінійний</a:t>
                      </a:r>
                      <a:endParaRPr lang="uk-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tc>
                  <a:txBody>
                    <a:bodyPr/>
                    <a:lstStyle/>
                    <a:p>
                      <a:pPr>
                        <a:spcAft>
                          <a:spcPts val="0"/>
                        </a:spcAft>
                      </a:pPr>
                      <a:r>
                        <a:rPr lang="uk-UA" sz="1400" dirty="0">
                          <a:effectLst/>
                        </a:rPr>
                        <a:t>Тривалий, нелінійний, багатоетапний</a:t>
                      </a:r>
                      <a:endParaRPr lang="uk-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780" marR="17780" marT="0" marB="0" anchor="ctr"/>
                </a:tc>
                <a:extLst>
                  <a:ext uri="{0D108BD9-81ED-4DB2-BD59-A6C34878D82A}">
                    <a16:rowId xmlns:a16="http://schemas.microsoft.com/office/drawing/2014/main" val="2245257705"/>
                  </a:ext>
                </a:extLst>
              </a:tr>
            </a:tbl>
          </a:graphicData>
        </a:graphic>
      </p:graphicFrame>
      <p:sp>
        <p:nvSpPr>
          <p:cNvPr id="6" name="Rectangle 2"/>
          <p:cNvSpPr>
            <a:spLocks noGrp="1" noChangeArrowheads="1"/>
          </p:cNvSpPr>
          <p:nvPr>
            <p:ph type="body" sz="quarter" idx="10"/>
          </p:nvPr>
        </p:nvSpPr>
        <p:spPr bwMode="auto">
          <a:xfrm>
            <a:off x="1427479" y="252090"/>
            <a:ext cx="933704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uk-UA" sz="20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Порівняльна характеристика класичних та цифрових підходів до комунікацій</a:t>
            </a:r>
            <a:endParaRPr kumimoji="0" lang="uk-UA" altLang="uk-UA" sz="20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863653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0" y="259080"/>
            <a:ext cx="12192000" cy="5471160"/>
          </a:xfrm>
        </p:spPr>
        <p:txBody>
          <a:bodyPr/>
          <a:lstStyle/>
          <a:p>
            <a:pPr marL="0" indent="0">
              <a:spcBef>
                <a:spcPts val="0"/>
              </a:spcBef>
              <a:buNone/>
            </a:pPr>
            <a:r>
              <a:rPr lang="uk-UA" sz="2000" b="0" dirty="0"/>
              <a:t>Найфундаментальніша проблема маркетингу цифрових продуктів – </a:t>
            </a:r>
            <a:r>
              <a:rPr lang="uk-UA" sz="2000" dirty="0"/>
              <a:t>нематеріальність.</a:t>
            </a:r>
            <a:r>
              <a:rPr lang="uk-UA" sz="2000" b="0" dirty="0"/>
              <a:t> Споживач не може побачити, відчути або спробувати продукт до покупки у традиційному розумінні. Це породжує специфічну психологічну проблему – невизначеність та недовіру</a:t>
            </a:r>
            <a:r>
              <a:rPr lang="uk-UA" sz="2000" b="0" dirty="0" smtClean="0"/>
              <a:t>.</a:t>
            </a:r>
          </a:p>
          <a:p>
            <a:pPr marL="0" indent="0">
              <a:spcBef>
                <a:spcPts val="0"/>
              </a:spcBef>
              <a:buNone/>
            </a:pPr>
            <a:endParaRPr lang="uk-UA" sz="2000" b="0" dirty="0"/>
          </a:p>
          <a:p>
            <a:pPr marL="0" indent="0">
              <a:spcBef>
                <a:spcPts val="0"/>
              </a:spcBef>
              <a:buNone/>
            </a:pPr>
            <a:r>
              <a:rPr lang="uk-UA" sz="2000" b="0" dirty="0"/>
              <a:t>Концепція </a:t>
            </a:r>
            <a:r>
              <a:rPr lang="uk-UA" sz="2000" dirty="0"/>
              <a:t>Product-</a:t>
            </a:r>
            <a:r>
              <a:rPr lang="uk-UA" sz="2000" dirty="0" err="1"/>
              <a:t>Led</a:t>
            </a:r>
            <a:r>
              <a:rPr lang="uk-UA" sz="2000" dirty="0"/>
              <a:t> </a:t>
            </a:r>
            <a:r>
              <a:rPr lang="uk-UA" sz="2000" dirty="0" err="1"/>
              <a:t>Growth</a:t>
            </a:r>
            <a:r>
              <a:rPr lang="uk-UA" sz="2000" dirty="0"/>
              <a:t> (PLG)</a:t>
            </a:r>
            <a:r>
              <a:rPr lang="uk-UA" sz="2000" b="0" dirty="0"/>
              <a:t> (Зростання на основі продукту) – одна з найвпливовіших ідей у сучасному маркетингу цифрових продуктів. Суть PLG полягає в тому, що сам продукт є головним інструментом залучення, конверсії та утримання користувачів. Продукт «продає себе сам» через цінний досвід використання</a:t>
            </a:r>
            <a:r>
              <a:rPr lang="uk-UA" sz="2000" b="0" dirty="0" smtClean="0"/>
              <a:t>.</a:t>
            </a:r>
          </a:p>
          <a:p>
            <a:pPr marL="0" indent="0">
              <a:spcBef>
                <a:spcPts val="0"/>
              </a:spcBef>
              <a:buNone/>
            </a:pPr>
            <a:endParaRPr lang="uk-UA" sz="2000" b="0" dirty="0" smtClean="0"/>
          </a:p>
          <a:p>
            <a:pPr marL="0" indent="0">
              <a:spcBef>
                <a:spcPts val="0"/>
              </a:spcBef>
              <a:buNone/>
            </a:pPr>
            <a:r>
              <a:rPr lang="uk-UA" sz="2000" dirty="0" smtClean="0"/>
              <a:t>Ключова </a:t>
            </a:r>
            <a:r>
              <a:rPr lang="uk-UA" sz="2000" dirty="0"/>
              <a:t>ідея PLG</a:t>
            </a:r>
            <a:r>
              <a:rPr lang="uk-UA" sz="2000" b="0" dirty="0"/>
              <a:t>: У Product-</a:t>
            </a:r>
            <a:r>
              <a:rPr lang="uk-UA" sz="2000" b="0" dirty="0" err="1"/>
              <a:t>Led</a:t>
            </a:r>
            <a:r>
              <a:rPr lang="uk-UA" sz="2000" b="0" dirty="0"/>
              <a:t> </a:t>
            </a:r>
            <a:r>
              <a:rPr lang="uk-UA" sz="2000" b="0" dirty="0" err="1"/>
              <a:t>Growth</a:t>
            </a:r>
            <a:r>
              <a:rPr lang="uk-UA" sz="2000" b="0" dirty="0"/>
              <a:t> маркетинг і продукт перестають бути окремими функціями. Кожна функція продукту, кожен крок, кожне повідомлення всередині застосунку –  це елементи маркетингової комунікації.</a:t>
            </a:r>
          </a:p>
          <a:p>
            <a:pPr marL="0" indent="0">
              <a:spcBef>
                <a:spcPts val="0"/>
              </a:spcBef>
              <a:buNone/>
            </a:pPr>
            <a:endParaRPr lang="uk-UA" sz="2000" b="0" dirty="0"/>
          </a:p>
          <a:p>
            <a:pPr marL="0" indent="0">
              <a:spcBef>
                <a:spcPts val="0"/>
              </a:spcBef>
              <a:buNone/>
            </a:pPr>
            <a:endParaRPr lang="uk-UA" sz="2000" b="0" dirty="0"/>
          </a:p>
          <a:p>
            <a:pPr marL="0" indent="0">
              <a:spcBef>
                <a:spcPts val="0"/>
              </a:spcBef>
              <a:buNone/>
            </a:pPr>
            <a:endParaRPr lang="uk-UA" sz="1800" b="0" dirty="0"/>
          </a:p>
        </p:txBody>
      </p:sp>
    </p:spTree>
    <p:extLst>
      <p:ext uri="{BB962C8B-B14F-4D97-AF65-F5344CB8AC3E}">
        <p14:creationId xmlns:p14="http://schemas.microsoft.com/office/powerpoint/2010/main" val="24110769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0" y="259080"/>
            <a:ext cx="12192000" cy="5471160"/>
          </a:xfrm>
        </p:spPr>
        <p:txBody>
          <a:bodyPr/>
          <a:lstStyle/>
          <a:p>
            <a:pPr marL="0" indent="0">
              <a:buNone/>
            </a:pPr>
            <a:r>
              <a:rPr lang="uk-UA" sz="2000" dirty="0"/>
              <a:t>Тенденції розвитку цифрових комунікацій</a:t>
            </a:r>
          </a:p>
          <a:p>
            <a:pPr marL="0" indent="0">
              <a:buNone/>
            </a:pPr>
            <a:r>
              <a:rPr lang="uk-UA" sz="1800" b="0" dirty="0"/>
              <a:t>Цифрове середовище маркетингових комунікацій постійно еволюціонує. Серед ключових тенденцій, що визначатимуть розвиток маркетингу цифрових продуктів у найближчі роки:</a:t>
            </a:r>
          </a:p>
          <a:p>
            <a:pPr marL="0" indent="0">
              <a:buNone/>
            </a:pPr>
            <a:r>
              <a:rPr lang="uk-UA" sz="1800" b="0" dirty="0"/>
              <a:t>Штучний інтелект та автоматизація. AI-інструменти трансформують процеси створення контенту, таргетингу, персоналізації та аналізу даних. Генеративний AI (ChatGPT, Midjourney та ін.) відкриває нові можливості для масштабованої персоналізації комунікацій.</a:t>
            </a:r>
          </a:p>
          <a:p>
            <a:pPr marL="0" indent="0">
              <a:buNone/>
            </a:pPr>
            <a:r>
              <a:rPr lang="uk-UA" sz="1800" b="0" dirty="0"/>
              <a:t>Cookieless-майбутнє. Відмова від сторонніх файлів cookie змінює підходи до таргетингу та вимірювання ефективності реклами. На перший план виходять стратегії збору власних даних (first-party data) та когортний аналіз.</a:t>
            </a:r>
          </a:p>
          <a:p>
            <a:pPr marL="0" indent="0">
              <a:buNone/>
            </a:pPr>
            <a:r>
              <a:rPr lang="uk-UA" sz="1800" b="0" dirty="0"/>
              <a:t>Короткий відеоконтент. Формат коротких вертикальних відео (Reels, TikTok, YouTube Shorts) стає домінуючим у мобільному споживанні контенту та відкриває нові можливості для демонстрації цифрових продуктів</a:t>
            </a:r>
            <a:r>
              <a:rPr lang="uk-UA" sz="1800" b="0" dirty="0" smtClean="0"/>
              <a:t>.</a:t>
            </a:r>
            <a:endParaRPr lang="uk-UA" sz="1800" b="0" dirty="0"/>
          </a:p>
          <a:p>
            <a:pPr marL="0" indent="0">
              <a:buNone/>
            </a:pPr>
            <a:r>
              <a:rPr lang="uk-UA" sz="1800" b="0" dirty="0"/>
              <a:t>Conversational Marketing. Чат-боти, AI-асистенти та персоналізовані діалогові інтерфейси замінюють традиційні форми та email-форми у верхній частині воронки продажу.</a:t>
            </a:r>
          </a:p>
          <a:p>
            <a:pPr marL="0" indent="0">
              <a:buNone/>
            </a:pPr>
            <a:r>
              <a:rPr lang="uk-UA" sz="1800" b="0" dirty="0"/>
              <a:t>Creator Economy. Зростання ринку незалежних творців контенту (creators) відкриває нові можливості для просування цифрових продуктів через нішеві аудиторії з високою лояльністю.</a:t>
            </a:r>
          </a:p>
          <a:p>
            <a:pPr marL="0" indent="0">
              <a:spcBef>
                <a:spcPts val="0"/>
              </a:spcBef>
              <a:buNone/>
            </a:pPr>
            <a:endParaRPr lang="uk-UA" sz="1800" b="0" dirty="0"/>
          </a:p>
        </p:txBody>
      </p:sp>
    </p:spTree>
    <p:extLst>
      <p:ext uri="{BB962C8B-B14F-4D97-AF65-F5344CB8AC3E}">
        <p14:creationId xmlns:p14="http://schemas.microsoft.com/office/powerpoint/2010/main" val="22741562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44141" y="2215249"/>
            <a:ext cx="6225540" cy="1442352"/>
          </a:xfrm>
        </p:spPr>
        <p:txBody>
          <a:bodyPr/>
          <a:lstStyle/>
          <a:p>
            <a:pPr algn="ctr"/>
            <a:r>
              <a:rPr lang="uk-UA" dirty="0" smtClean="0"/>
              <a:t>ДЯКУЮ ЗА УВАГУ!!!</a:t>
            </a:r>
            <a:endParaRPr lang="uk-UA" dirty="0"/>
          </a:p>
        </p:txBody>
      </p:sp>
    </p:spTree>
    <p:extLst>
      <p:ext uri="{BB962C8B-B14F-4D97-AF65-F5344CB8AC3E}">
        <p14:creationId xmlns:p14="http://schemas.microsoft.com/office/powerpoint/2010/main" val="185280646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Житомирська політехніка">
      <a:dk1>
        <a:srgbClr val="224D83"/>
      </a:dk1>
      <a:lt1>
        <a:sysClr val="window" lastClr="FFFFFF"/>
      </a:lt1>
      <a:dk2>
        <a:srgbClr val="FFFFFF"/>
      </a:dk2>
      <a:lt2>
        <a:srgbClr val="224D83"/>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Житомирська політехніка">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8703</TotalTime>
  <Words>2530</Words>
  <Application>Microsoft Office PowerPoint</Application>
  <PresentationFormat>Широкий екран</PresentationFormat>
  <Paragraphs>284</Paragraphs>
  <Slides>17</Slides>
  <Notes>7</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17</vt:i4>
      </vt:variant>
    </vt:vector>
  </HeadingPairs>
  <TitlesOfParts>
    <vt:vector size="23" baseType="lpstr">
      <vt:lpstr>Arial</vt:lpstr>
      <vt:lpstr>Calibri</vt:lpstr>
      <vt:lpstr>Montserrat</vt:lpstr>
      <vt:lpstr>Montserrat ExtraBold</vt:lpstr>
      <vt:lpstr>Times New Roman</vt:lpstr>
      <vt:lpstr>Тема Office</vt:lpstr>
      <vt:lpstr> Тема 1. Маркетингові комунікації та їх роль у продажу цифрових продуктів   </vt:lpstr>
      <vt:lpstr>ПЛАН</vt:lpstr>
      <vt:lpstr>1.1. Сутність поняття «цифровий продукт». Основні види сучасних цифрових продуктів та їхні характеристики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2. Маркетингові комунікації: сутність, функції та інструментарій. Обмеження класичних комунікацій та нова логіка просування цифрових продуктів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Новосьолов Іван Володимирович</dc:creator>
  <cp:lastModifiedBy>admin</cp:lastModifiedBy>
  <cp:revision>58</cp:revision>
  <dcterms:created xsi:type="dcterms:W3CDTF">2023-01-12T09:20:21Z</dcterms:created>
  <dcterms:modified xsi:type="dcterms:W3CDTF">2026-09-09T07:30:53Z</dcterms:modified>
</cp:coreProperties>
</file>