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07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Нагадати, чим завершилася лекція 1: поняття граничного стану переводить якісну вимогу в перевіряну кількісну умову. Сьогодні — як це робиться технічно.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Розділи 3 і 4 безпосередньо готують практичні роботи 3 і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Метод руйнівних навантажень врахував пластичну роботу перерізу — реальний резерв для сталі та залізобетону. Але проблема єдиного коефіцієнта збереглася.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головний аргумент на користь переходу до системи часткових коефіцієнтів.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Розділення дає дві переваги: диференційоване керування надійністю і можливість калібрування за ймовірнісними розрахунками.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Проєктувальник щодня працює на рівні I, не підозрюючи, що його коефіцієнти отримані розрахунками рівня III.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Коефіцієнти підібрані так, щоб типові конструкції мали β, близький до цільового, без потреби щоразу рахувати ймовірності.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Перша група — безпека людей і збереження конструкції. Друга — нормальна експлуатація.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Перша група перевіряється на розрахункові значення, друга — на характеристичні.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Конструкція з достатньою міцністю, але надмірним прогином, непридатна: пошкоджує оздоблення, а на покрівлі може утворити водяну пастку.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Перехідні ситуації недооцінюють, хоча саме в них стається значна частина аварій: у проміжному стані монтажу схема інша.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Перші чотири описуються розподілами. П'яте — 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Прямий зв'язок з лекцією 1: модель швейцарського сиру.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Мінливість снігу приблизно вп'ятеро більша за мінливість границі текучості сталі. Це визначає, куди вкладати ресурс.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kn відображає, що за малою вибіркою параметри розподілу оцінюються неточно, і ця невизначеність зміщується в безпечний бік.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П'ять зразків дають значення на десять відсотків нижче. Мала вибірка не просто неточна — вона систематично занижує характеристичну міцність.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Логіка симетрична: нас цікавить несприятливий край розподілу в обох випадках.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Що більший розкид величини, то більший коефіцієнт.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Кожне змінне навантаження по черзі призначається основним; розрахунковим приймається найнесприятливіший результат.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 — узагальнений опір, S — узагальнений ефект дій. Обидві величини випадкові.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Справедливо для нормально розподілених і статистично незалежних R і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Різниця між RC2 і RC3 на вигляд невелика, але відповідає майже десятикратному зниженню ймовірності відмови.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дані варіанта 1 практичної роботи 4. Студенти отримають саме такий результат — і це задумано.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Перевірка: σR = 30,3; σZ = 37,4; β = (252 − 110)/37,4 = 3,80.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Використовуються для порівняння варіантів і калібрування норм, а не як прогноз статистики аварій.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Поширена помилка при читанні літератури: порівняння β з різних джерел без перевірки базового періоду.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Недолік FOSM: записи R − S ≥ 0 і R/S ≥ 1 математично тотожні, але дають різні 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Сума квадратів коефіцієнтів чутливості дорівнює одиниці, тож вони прямо показують частку кожного джерела.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відповідь на питання, навіщо інженеру рівень II, якщо є норми.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Якщо коефіцієнти здаються надто консервативними, коректний шлях — не змінити коефіцієнт, а виконати розрахунок рівня 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пояснює походження числових значень у нормах: розрахунковий опір відповідає приблизно 0,12-відсотковому квантилю.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Другий чинник, крім класу наслідків, — вартість підвищення надійності. Там, де воно дешеве (захисний шар), доцільно перевищувати мінімум.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Співвіднести кожну тезу з тим, що прозвучало на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Останній пункт обов'язковий: без нього практична робота 4 не виконується.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2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2</a:t>
            </a:r>
          </a:p>
          <a:p>
            <a:pPr algn="ctr"/>
            <a:r>
              <a:rPr sz="2600">
                <a:solidFill>
                  <a:srgbClr val="FFFFFF"/>
                </a:solidFill>
                <a:latin typeface="Montserrat"/>
              </a:rPr>
              <a:t>Теорія надійності будівельних конструкцій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Розвиток методів розрахунку конструкцій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Метод граничних станів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Мінливість. Характеристичні та розрахункові значення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Функція граничного стану. Ймовірність відмови та індекс надійності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Методи оцінювання надійності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200">
                <a:solidFill>
                  <a:srgbClr val="224D83"/>
                </a:solidFill>
                <a:latin typeface="Montserrat"/>
              </a:rPr>
              <a:t>Метод часткових коефіцієнтів і цільові рівні надійності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Три етапи розвитку методів розрахунку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743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2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Montserrat"/>
                        </a:rPr>
                        <a:t>Метод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Montserrat"/>
                        </a:rPr>
                        <a:t>Що порівнюється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Montserrat"/>
                        </a:rPr>
                        <a:t>Запас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Допустимих напружень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Напруження: σ ≤ [σ]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Єдиний коефіцієнт k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Руйнівних навантажень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Зусилля з урахуванням пластики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Єдиний коефіцієнт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Граничних станів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Ефект дій та несуча здатність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Система часткових коефіцієнтів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Недолік єдиного коефіцієнта запасу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Один коефіцієнт має покривати
мінливість навантажень, мінливість міцності
і неточність розрахункової моделі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749039"/>
            <a:ext cx="109728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>
                <a:solidFill>
                  <a:srgbClr val="4A5A6E"/>
                </a:solidFill>
                <a:latin typeface="Montserrat"/>
              </a:rPr>
              <a:t>Джерела невизначеності мають різну природу і різну величину</a:t>
            </a: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>
                <a:solidFill>
                  <a:srgbClr val="4A5A6E"/>
                </a:solidFill>
                <a:latin typeface="Montserrat"/>
              </a:rPr>
              <a:t>Наслідок: фактична надійність різних конструкцій виявляється різною і неконтрольованою</a:t>
            </a: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>
                <a:solidFill>
                  <a:srgbClr val="4A5A6E"/>
                </a:solidFill>
                <a:latin typeface="Montserrat"/>
              </a:rPr>
              <a:t>Конструкція з переважанням власної ваги отримує надмірний запас, з переважанням снігу — недостатній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Часткові коефіцієнти: кожен за своє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7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Коефіцієнт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Що враховує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γf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Можливе перевищення навантаженням характеристичного значення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γm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Можливе зниження міцності; відмінність зразка і конструкції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γn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Відповідальність об'єкта (клас наслідків)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γRd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Неточність розрахункової моделі опору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ψ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Малу ймовірність одночасного максимуму кількох навантажень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Три рівні надійності за ДСТУ-Н Б EN 1990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206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4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Рівень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Назва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Застосування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III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Повні ймовірнісні методи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Інтегрування, Монте-Карло. Дослідження, калібрування норм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II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Наближені ймовірнісні методи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FORM, SORM. Нетипові конструкції, обґрунтування відступів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I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Метод часткових коефіцієнтів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Напівімовірнісний. Повсякденне проєктування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Ключова теза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416462"/>
            <a:ext cx="10332720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Метод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часткових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коефіцієнтів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800" b="1" dirty="0">
                <a:solidFill>
                  <a:srgbClr val="224D83"/>
                </a:solidFill>
                <a:latin typeface="Montserrat ExtraBold"/>
              </a:rPr>
              <a:t>– 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альтернатива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ймовірнісному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підходу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,
а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його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калібрована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практична</a:t>
            </a:r>
            <a:r>
              <a:rPr sz="28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800" b="1" dirty="0" err="1">
                <a:solidFill>
                  <a:srgbClr val="224D83"/>
                </a:solidFill>
                <a:latin typeface="Montserrat ExtraBold"/>
              </a:rPr>
              <a:t>форма</a:t>
            </a:r>
            <a:endParaRPr sz="28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Дві групи граничних станів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920240"/>
          <a:ext cx="10972800" cy="2097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Перша група (ULS)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Друга група (SLS)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Вичерпання несучої здатності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Надмірні прогини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Втрата стійкості форми і положення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Неприйнятне розкриття тріщин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Руйнування від втоми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Коливання, що спричиняють дискомфорт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Перетворення системи на механізм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Локальні пошкодження, що знижують довговічність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Умови перевірки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200" b="1">
                <a:solidFill>
                  <a:srgbClr val="224D83"/>
                </a:solidFill>
                <a:latin typeface="Montserrat"/>
              </a:rPr>
              <a:t>ГС-1:   Ed ≤ Rd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3200" b="1">
                <a:solidFill>
                  <a:srgbClr val="224D83"/>
                </a:solidFill>
                <a:latin typeface="Montserrat"/>
              </a:rPr>
              <a:t>ГС-2:   Ed,ser ≤ Cd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566160"/>
            <a:ext cx="109728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800" dirty="0">
                <a:solidFill>
                  <a:srgbClr val="4A5A6E"/>
                </a:solidFill>
                <a:latin typeface="Montserrat"/>
              </a:rPr>
              <a:t>Ed </a:t>
            </a:r>
            <a:r>
              <a:rPr lang="uk-UA" dirty="0">
                <a:solidFill>
                  <a:srgbClr val="002060"/>
                </a:solidFill>
                <a:latin typeface="Montserrat ExtraBold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розрахунковий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ефект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дій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;   Rd </a:t>
            </a:r>
            <a:r>
              <a:rPr lang="uk-UA" dirty="0">
                <a:solidFill>
                  <a:srgbClr val="002060"/>
                </a:solidFill>
                <a:latin typeface="Montserrat ExtraBold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розрахункова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несуча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здатність</a:t>
            </a:r>
            <a:endParaRPr sz="1800" dirty="0">
              <a:solidFill>
                <a:srgbClr val="4A5A6E"/>
              </a:solidFill>
              <a:latin typeface="Montserrat"/>
            </a:endParaRPr>
          </a:p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Ed,ser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>
                <a:solidFill>
                  <a:srgbClr val="002060"/>
                </a:solidFill>
                <a:latin typeface="Montserrat ExtraBold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ефект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дій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експлуатаційної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ситуації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;   Cd </a:t>
            </a:r>
            <a:r>
              <a:rPr lang="uk-UA" dirty="0">
                <a:solidFill>
                  <a:srgbClr val="002060"/>
                </a:solidFill>
                <a:latin typeface="Montserrat ExtraBold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граничне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нормоване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значення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ГС-2 перевіряють на характеристичні значення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Наслідки перевищення у другій групі значно менш тяжкі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Економічно недоцільно вимагати того самого рівня надійності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Орієнтовно цільовий β для другої групи на одиницю менший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Обидві групи однаково обов'язкові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Розрахункові ситуації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58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Ситуація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Зміст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Постійна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Звичайна експлуатація протягом терміну служби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Перехідна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Зведення, монтаж, ремонт, заміна елементів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Аварійна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Вибух, удар, пожежа, локальне руйнування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Сейсмічна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Сейсмічний вплив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11480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700">
                <a:solidFill>
                  <a:srgbClr val="4A5A6E"/>
                </a:solidFill>
                <a:latin typeface="Montserrat"/>
              </a:rPr>
              <a:t>В аварійних ситуаціях γf = 1,0: вимагати одночасного настання аварії та максимального навантаження означало б накладати одну малоймовірну подію на іншу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Джерела невизначеності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Мінливість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властивостей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матеріалів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неоднорідність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партії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технологія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Мінливість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навантажень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випадковий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характер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клімату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режиму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використання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Геометричні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відхилення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допуски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виготовлення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монтажу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Невизначеність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розрахункової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моделі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спрощення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переході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схеми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Людський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фактор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грубі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помилки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Грубі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помилки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3200" b="1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поза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моделлю</a:t>
            </a:r>
            <a:endParaRPr sz="3200" b="1" dirty="0">
              <a:solidFill>
                <a:srgbClr val="224D83"/>
              </a:solidFill>
              <a:latin typeface="Montserrat Extra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800" b="1">
                <a:solidFill>
                  <a:srgbClr val="224D83"/>
                </a:solidFill>
                <a:latin typeface="Montserrat ExtraBold"/>
              </a:rPr>
              <a:t>Грубі помилки не є випадковою мінливістю
і не враховуються жодним коефіцієнтом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749039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Саме тому вони становлять головну причину реальних аварій, а боротьба з ними ведеться не розрахунком, а системою контролю: експертизою, незалежною перевіркою, авторським і технічним наглядом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Типові характеристики мінливості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4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Величина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Розподіл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V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Міцність бетону на стиск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Нормальний, логнормальний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0,10–0,18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Границя текучості сталі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Логнормальний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0,05–0,08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Власна вага конструкцій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Нормальний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0,05–0,10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Експлуатаційне навантаження (50 років)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Гумбеля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0,20–0,35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Снігове навантаження (50 років)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Гумбеля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0,30–0,50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Геометричні розміри перерізів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Нормальний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0,02–0,05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Характеристичне значення міцності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5-відсотковий квантиль: значення, яке з ймовірністю 95 % буде перевищено фактичною міцністю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3400" b="1">
                <a:solidFill>
                  <a:srgbClr val="224D83"/>
                </a:solidFill>
                <a:latin typeface="Montserrat"/>
              </a:rPr>
              <a:t>Xk = m · (1 − kn · V)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10972800" cy="805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1800" dirty="0">
                <a:solidFill>
                  <a:srgbClr val="4A5A6E"/>
                </a:solidFill>
                <a:latin typeface="Montserrat"/>
              </a:rPr>
              <a:t>m </a:t>
            </a:r>
            <a:r>
              <a:rPr lang="uk-UA" dirty="0">
                <a:solidFill>
                  <a:srgbClr val="224D83"/>
                </a:solidFill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середнє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;   V = s/m </a:t>
            </a:r>
            <a:r>
              <a:rPr lang="uk-UA" dirty="0">
                <a:solidFill>
                  <a:srgbClr val="224D83"/>
                </a:solidFill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коефіцієнт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варіації</a:t>
            </a:r>
            <a:endParaRPr sz="1800" dirty="0">
              <a:solidFill>
                <a:srgbClr val="4A5A6E"/>
              </a:solidFill>
              <a:latin typeface="Montserrat"/>
            </a:endParaRPr>
          </a:p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kn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>
                <a:solidFill>
                  <a:srgbClr val="224D83"/>
                </a:solidFill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коефіцієнт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враховує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обмежений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обсяг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вибірки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Вплив обсягу вибірки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</a:rPr>
                        <a:t>n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</a:rPr>
                        <a:t>5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</a:rPr>
                        <a:t>10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</a:rPr>
                        <a:t>20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</a:rPr>
                        <a:t>→ ∞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kn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2,33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1,92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1,76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1,73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1,64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269748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900">
                <a:solidFill>
                  <a:srgbClr val="224D83"/>
                </a:solidFill>
                <a:latin typeface="Montserrat"/>
              </a:rPr>
              <a:t>Приклад: 20 зразків бетону, m = 32,0 МПа, s = 4,2 МПа, V = 0,131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918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000" b="1">
                <a:solidFill>
                  <a:srgbClr val="224D83"/>
                </a:solidFill>
                <a:latin typeface="Montserrat"/>
              </a:rPr>
              <a:t>n = 20:  Xk = 32,0 · (1 − 1,76 · 0,131) = 24,6 МПа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000" b="1">
                <a:solidFill>
                  <a:srgbClr val="224D83"/>
                </a:solidFill>
                <a:latin typeface="Montserrat"/>
              </a:rPr>
              <a:t>n → ∞:  Xk = 32,0 · (1 − 1,64 · 0,131) = 25,1 МПа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000" b="1">
                <a:solidFill>
                  <a:srgbClr val="224D83"/>
                </a:solidFill>
                <a:latin typeface="Montserrat"/>
              </a:rPr>
              <a:t>n = 5:   Xk = 32,0 · (1 − 2,33 · 0,131) = 22,2 МПа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Характеристичне значення навантаження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402860"/>
            <a:ext cx="10332720" cy="1046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224D83"/>
                </a:solidFill>
                <a:latin typeface="Montserrat ExtraBold"/>
              </a:rPr>
              <a:t>Для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000" b="1" dirty="0" err="1">
                <a:solidFill>
                  <a:srgbClr val="224D83"/>
                </a:solidFill>
                <a:latin typeface="Montserrat ExtraBold"/>
              </a:rPr>
              <a:t>опору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3200" b="1" dirty="0">
                <a:solidFill>
                  <a:srgbClr val="224D83"/>
                </a:solidFill>
              </a:rPr>
              <a:t>–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000" b="1" dirty="0" err="1">
                <a:solidFill>
                  <a:srgbClr val="224D83"/>
                </a:solidFill>
                <a:latin typeface="Montserrat ExtraBold"/>
              </a:rPr>
              <a:t>нижній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000" b="1" dirty="0" err="1">
                <a:solidFill>
                  <a:srgbClr val="224D83"/>
                </a:solidFill>
                <a:latin typeface="Montserrat ExtraBold"/>
              </a:rPr>
              <a:t>квантиль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.
</a:t>
            </a:r>
            <a:r>
              <a:rPr sz="3000" b="1" dirty="0" err="1">
                <a:solidFill>
                  <a:srgbClr val="224D83"/>
                </a:solidFill>
                <a:latin typeface="Montserrat ExtraBold"/>
              </a:rPr>
              <a:t>Для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000" b="1" dirty="0" err="1">
                <a:solidFill>
                  <a:srgbClr val="224D83"/>
                </a:solidFill>
                <a:latin typeface="Montserrat ExtraBold"/>
              </a:rPr>
              <a:t>навантаження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 — </a:t>
            </a:r>
            <a:r>
              <a:rPr sz="3000" b="1" dirty="0" err="1">
                <a:solidFill>
                  <a:srgbClr val="224D83"/>
                </a:solidFill>
                <a:latin typeface="Montserrat ExtraBold"/>
              </a:rPr>
              <a:t>верхній</a:t>
            </a:r>
            <a:r>
              <a:rPr sz="3000" b="1" dirty="0">
                <a:solidFill>
                  <a:srgbClr val="224D83"/>
                </a:solidFill>
                <a:latin typeface="Montserrat ExtraBold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749039"/>
            <a:ext cx="109728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Зазвичай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значення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періодом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повторюваності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50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років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Тобто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таке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перевищується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середньому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раз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півстоліття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>
                <a:solidFill>
                  <a:srgbClr val="224D83"/>
                </a:solidFill>
              </a:rPr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ймовірність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перевищення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0,02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рік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Розрахункові значення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800" b="1">
                <a:solidFill>
                  <a:srgbClr val="224D83"/>
                </a:solidFill>
                <a:latin typeface="Montserrat"/>
              </a:rPr>
              <a:t>Навантаження:   Fd = γf · Fk          (γf &gt; 1)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800" b="1">
                <a:solidFill>
                  <a:srgbClr val="224D83"/>
                </a:solidFill>
                <a:latin typeface="Montserrat"/>
              </a:rPr>
              <a:t>Матеріал:        Xd = Xk / γm          (γm &gt; 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749039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Обидва зсуви спрямовані в небезпечний бік: збільшують дію і зменшують опір. Величина кожного коефіцієнта відображає мінливість відповідної величини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Сполучення навантажень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Вкрай малоймовірно, що всі змінні навантаження одночасно досягнуть 50-річного максимуму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2560320"/>
          <a:ext cx="1097280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Коефіцієнт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Значення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Де застосовується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ψ0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Сполучене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Основні сполучення ГС-1, супутні змінні навантаження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ψ1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Часте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Аварійні ситуації, часті сполучення ГС-2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ψ2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Квазіпостійне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Тривалі ефекти: повзучість, довготривалі прогини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Функція граничного стану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698480" cy="2698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600" b="1" dirty="0">
                <a:solidFill>
                  <a:srgbClr val="224D83"/>
                </a:solidFill>
                <a:latin typeface="Montserrat"/>
              </a:rPr>
              <a:t>Z = R − S</a:t>
            </a:r>
          </a:p>
          <a:p>
            <a:pPr algn="ctr">
              <a:spcAft>
                <a:spcPts val="1000"/>
              </a:spcAft>
            </a:pPr>
            <a:r>
              <a:rPr sz="2600" b="1" dirty="0">
                <a:solidFill>
                  <a:srgbClr val="224D83"/>
                </a:solidFill>
                <a:latin typeface="Montserrat"/>
              </a:rPr>
              <a:t>Z &gt; 0 </a:t>
            </a:r>
            <a:r>
              <a:rPr lang="uk-UA" sz="2800" dirty="0">
                <a:solidFill>
                  <a:srgbClr val="224D83"/>
                </a:solidFill>
              </a:rPr>
              <a:t>–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безвідмовна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робота</a:t>
            </a:r>
            <a:endParaRPr sz="2600" b="1" dirty="0">
              <a:solidFill>
                <a:srgbClr val="224D83"/>
              </a:solidFill>
              <a:latin typeface="Montserrat"/>
            </a:endParaRPr>
          </a:p>
          <a:p>
            <a:pPr algn="ctr">
              <a:spcAft>
                <a:spcPts val="1000"/>
              </a:spcAft>
            </a:pPr>
            <a:r>
              <a:rPr sz="2600" b="1" dirty="0">
                <a:solidFill>
                  <a:srgbClr val="224D83"/>
                </a:solidFill>
                <a:latin typeface="Montserrat"/>
              </a:rPr>
              <a:t>Z = 0 </a:t>
            </a:r>
            <a:r>
              <a:rPr lang="uk-UA" sz="2800" dirty="0">
                <a:solidFill>
                  <a:srgbClr val="224D83"/>
                </a:solidFill>
              </a:rPr>
              <a:t>–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гранична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поверхня</a:t>
            </a:r>
            <a:endParaRPr sz="2600" b="1" dirty="0">
              <a:solidFill>
                <a:srgbClr val="224D83"/>
              </a:solidFill>
              <a:latin typeface="Montserrat"/>
            </a:endParaRPr>
          </a:p>
          <a:p>
            <a:pPr algn="ctr">
              <a:spcAft>
                <a:spcPts val="1000"/>
              </a:spcAft>
            </a:pPr>
            <a:r>
              <a:rPr sz="2600" b="1" dirty="0">
                <a:solidFill>
                  <a:srgbClr val="224D83"/>
                </a:solidFill>
                <a:latin typeface="Montserrat"/>
              </a:rPr>
              <a:t>Z &lt; 0 </a:t>
            </a:r>
            <a:r>
              <a:rPr lang="uk-UA" sz="2800" dirty="0">
                <a:solidFill>
                  <a:srgbClr val="224D83"/>
                </a:solidFill>
              </a:rPr>
              <a:t>–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"/>
              </a:rPr>
              <a:t>відмова</a:t>
            </a:r>
            <a:endParaRPr sz="2600" b="1" dirty="0">
              <a:solidFill>
                <a:srgbClr val="224D83"/>
              </a:solidFill>
              <a:latin typeface="Montserrat"/>
            </a:endParaRPr>
          </a:p>
          <a:p>
            <a:pPr marL="0" indent="0" algn="ctr">
              <a:spcAft>
                <a:spcPts val="1000"/>
              </a:spcAft>
              <a:buNone/>
            </a:pPr>
            <a:r>
              <a:rPr sz="2600" b="1" dirty="0" err="1">
                <a:solidFill>
                  <a:srgbClr val="224D83"/>
                </a:solidFill>
                <a:latin typeface="Montserrat"/>
              </a:rPr>
              <a:t>Pf</a:t>
            </a:r>
            <a:r>
              <a:rPr sz="2600" b="1" dirty="0">
                <a:solidFill>
                  <a:srgbClr val="224D83"/>
                </a:solidFill>
                <a:latin typeface="Montserrat"/>
              </a:rPr>
              <a:t> = P(Z &lt; 0)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Індекс надійності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800" b="1">
                <a:solidFill>
                  <a:srgbClr val="224D83"/>
                </a:solidFill>
                <a:latin typeface="Montserrat"/>
              </a:rPr>
              <a:t>mZ = mR − mS          σZ = √(σR² + σS²)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800" b="1">
                <a:solidFill>
                  <a:srgbClr val="224D83"/>
                </a:solidFill>
                <a:latin typeface="Montserrat"/>
              </a:rPr>
              <a:t>β = mZ / σZ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800" b="1">
                <a:solidFill>
                  <a:srgbClr val="224D83"/>
                </a:solidFill>
                <a:latin typeface="Montserrat"/>
              </a:rPr>
              <a:t>Pf = Φ(−β)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931920"/>
            <a:ext cx="1097280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900" dirty="0">
                <a:solidFill>
                  <a:srgbClr val="4A5A6E"/>
                </a:solidFill>
                <a:latin typeface="Montserrat"/>
              </a:rPr>
              <a:t>β </a:t>
            </a:r>
            <a:r>
              <a:rPr lang="uk-UA" dirty="0">
                <a:solidFill>
                  <a:srgbClr val="224D83"/>
                </a:solidFill>
              </a:rPr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відстань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середнього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значення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Z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граничної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поверхні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виміряна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середньоквадратичних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відхиленнях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Відповідність β та ймовірності відмови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61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Pf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Тлумачення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2,32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1,0·10⁻²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Орієнтовний рівень граничних станів другої групи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3,09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1,0·10⁻³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Нижня межа для другорядних елементів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3,80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7,2·10⁻⁵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Цільове значення для класу RC2, 50 років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4,30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8,5·10⁻⁶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Цільове значення для класу RC3, 50 років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4,75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1,0·10⁻⁶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Особливо відповідальні елементи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1148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Зростання β на одиницю знижує ймовірність відмови приблизно на порядок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Приклад: залізобетонна балка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mR = 180 кН·м, VR = 0,12        mS = 110 кН·м, VS = 0,20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σR = 21,6;   σS = 22,0;   mZ = 70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σZ = √(21,6² + 22,0²) = 30,8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β = 70 / 30,8 = 2,27        Pf ≈ 1,2 · 10⁻²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11480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Приблизно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одна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відмова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сто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конструкцій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>
                <a:solidFill>
                  <a:srgbClr val="224D83"/>
                </a:solidFill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значно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нижче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цільовий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рівень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3,8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класу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RC2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Скільки коштує надійність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Щоб досягти β = 3,8 при незмінних коефіцієнтах варіації, потрібно mR ≈ 252 кН·м замість 180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6517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800" b="1">
                <a:solidFill>
                  <a:srgbClr val="224D83"/>
                </a:solidFill>
                <a:latin typeface="Montserrat ExtraBold"/>
              </a:rPr>
              <a:t>Зниження ймовірності відмови у 200 разів
коштує 40 % несучої здатності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29768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700">
                <a:solidFill>
                  <a:srgbClr val="4A5A6E"/>
                </a:solidFill>
                <a:latin typeface="Montserrat"/>
              </a:rPr>
              <a:t>Саме тому цільові рівні встановлюються нормативно, а не на розсуд проєктувальника: вони є результатом суспільного компромісу між безпекою і вартістю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Обчислена ймовірність — номінальна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Отримана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ідеалізованих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моделей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екстрапольованих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далеко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у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хвіст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розподілу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враховує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грубих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помилок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проєктування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будівництва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Реальна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частота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обвалень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вища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саме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через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чинники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яких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модель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описує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676151"/>
            <a:ext cx="103327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Pf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і β </a:t>
            </a:r>
            <a:r>
              <a:rPr lang="uk-UA" sz="2800" dirty="0">
                <a:solidFill>
                  <a:srgbClr val="224D83"/>
                </a:solidFill>
              </a:rPr>
              <a:t>–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порівняльна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, а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абсолютна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міра</a:t>
            </a:r>
            <a:endParaRPr sz="26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Базовий період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92024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3000" b="1">
                <a:solidFill>
                  <a:srgbClr val="224D83"/>
                </a:solidFill>
                <a:latin typeface="Montserrat ExtraBold"/>
              </a:rPr>
              <a:t>β = 3,8 за 50 років   ≈   β = 4,7 за 1 рік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657600"/>
            <a:ext cx="10972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Це той самий рівень надійності, виражений у різних одиницях часу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Порівнювати значення β для різних базових періодів без перерахунку неприпустимо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Методи оцінювання надійності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5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7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Метод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Суть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Особливості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FOSM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Лінеаризація в точці середніх значень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Результат залежить від форми запису функції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FORM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Пошук найближчої точки граничної поверхні у просторі нормованих змінних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Основний практичний метод; дає коефіцієнти чутливості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SORM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Квадратична апроксимація поверхні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Уточнює FORM за сильної кривизни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Монте-Карло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Генерація реалізацій і підрахунок частки відмов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Універсальний; N ≈ 100/Pf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Коефіцієнти чутливості: де вузьке місце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224D83"/>
                </a:solidFill>
                <a:latin typeface="Montserrat"/>
              </a:rPr>
              <a:t>Сталева ферма покриття: mR = 500 кН, VR = 0,07;   mS = 300 кН, VS = 0,40 (сніг)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37744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σR = 35,0;   σS = 120,0;   σZ = 125,0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αR² = 0,078        αS² = 0,922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200">
                <a:solidFill>
                  <a:srgbClr val="224D83"/>
                </a:solidFill>
                <a:latin typeface="Montserrat"/>
              </a:rPr>
              <a:t>Понад 90 % невизначеності дає навантаження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Практичний висновок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172921"/>
            <a:ext cx="1033272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Посилення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контролю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якості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сталі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тут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майже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підвищить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надійності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.
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Уточнення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снігового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навантаження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800" dirty="0">
                <a:solidFill>
                  <a:srgbClr val="224D83"/>
                </a:solidFill>
              </a:rPr>
              <a:t>–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600" b="1" dirty="0" err="1">
                <a:solidFill>
                  <a:srgbClr val="224D83"/>
                </a:solidFill>
                <a:latin typeface="Montserrat ExtraBold"/>
              </a:rPr>
              <a:t>підвищить</a:t>
            </a:r>
            <a:r>
              <a:rPr sz="2600" b="1" dirty="0">
                <a:solidFill>
                  <a:srgbClr val="224D83"/>
                </a:solidFill>
                <a:latin typeface="Montserrat ExtraBold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84048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Такі висновки неможливо отримати в межах методу часткових коефіцієнтів. У цьому практична цінність ймовірнісного підходу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Калібрування норм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Обирається набір типових конструкцій і співвідношень навантажень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Для кожної обчислюється фактичний β ймовірнісним методом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Коефіцієнти коригуються, щоб мінімізувати розкид β навколо цільового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553039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Система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калібрована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в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цілому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200" b="1" dirty="0">
                <a:solidFill>
                  <a:srgbClr val="224D83"/>
                </a:solidFill>
                <a:latin typeface="Montserrat ExtraBold"/>
              </a:rPr>
              <a:t>– 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зміна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одного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коефіцієнта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порушує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баланс</a:t>
            </a:r>
            <a:endParaRPr sz="22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Фіксовані коефіцієнти чутливості в EN 1990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αR = 0,8        αE = −0,7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Опір:       квантиль Φ(−0,8 · 3,8) = Φ(−3,04)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Ефект дій:  квантиль Φ(0,7 · 3,8) = Φ(2,66)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84048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0,8² + 0,7² = 1,13 &gt; 1 — навмисний запас, що дає консервативний результат незалежно від співвідношення мінливостей конкретної конструкції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Цільові рівні надійності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03120"/>
          <a:ext cx="1097280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2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Клас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Клас наслідків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β (50 років)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β (1 рік)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RC1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СС1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3,3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4,2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RC2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СС2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3,8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4,7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RC3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СС3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4,3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5,2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0233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Норми встановлюють мінімально допустимий рівень, а не оптимальний для конкретного випадку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Система часткових коефіцієнтів замінила єдиний коефіцієнт запасу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Обидві групи граничних станів обов'язкові, але перевіряються на різні значення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Мала вибірка систематично занижує характеристичну міцність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Зростання β на одиницю знижує Pf приблизно на порядок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Обчислена Pf номінальна: слугує для порівняння, а не для прогнозу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Коефіцієнти чутливості показують, куди вкладати ресурс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Опрацювати ДБН В.1.2-2:2006 зі Змінами № 1 і № 2: класифікація навантажень, характеристичні та розрахункові значення, коефіцієнти сполучення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Опрацювати ДСТУ-Н Б EN 1990:2008 щодо розрахункових ситуацій і сполучень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Повторити: нормальний розподіл, квантиль, коефіцієнт варіації, функція Φ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Підготуватися до ПР2: вихідні дані варіанта, склад підлоги, γn з ПР1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Освоїти обчислення Φ в Excel (НОРМ.СТ.РАСП) або Python (scipy.stats.norm.cdf)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2141</Words>
  <Application>Microsoft Office PowerPoint</Application>
  <PresentationFormat>Широкий екран</PresentationFormat>
  <Paragraphs>313</Paragraphs>
  <Slides>35</Slides>
  <Notes>34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35</vt:i4>
      </vt:variant>
    </vt:vector>
  </HeadingPairs>
  <TitlesOfParts>
    <vt:vector size="39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2 Теорія надійності будівельних конструкцій</vt:lpstr>
      <vt:lpstr>План лекції</vt:lpstr>
      <vt:lpstr>Три етапи розвитку методів розрахунку</vt:lpstr>
      <vt:lpstr>Недолік єдиного коефіцієнта запасу</vt:lpstr>
      <vt:lpstr>Часткові коефіцієнти: кожен за своє</vt:lpstr>
      <vt:lpstr>Три рівні надійності за ДСТУ-Н Б EN 1990</vt:lpstr>
      <vt:lpstr>Ключова теза</vt:lpstr>
      <vt:lpstr>Дві групи граничних станів</vt:lpstr>
      <vt:lpstr>Умови перевірки</vt:lpstr>
      <vt:lpstr>Чому ГС-2 перевіряють на характеристичні значення</vt:lpstr>
      <vt:lpstr>Розрахункові ситуації</vt:lpstr>
      <vt:lpstr>Джерела невизначеності</vt:lpstr>
      <vt:lpstr>Грубі помилки – поза моделлю</vt:lpstr>
      <vt:lpstr>Типові характеристики мінливості</vt:lpstr>
      <vt:lpstr>Характеристичне значення міцності</vt:lpstr>
      <vt:lpstr>Вплив обсягу вибірки</vt:lpstr>
      <vt:lpstr>Характеристичне значення навантаження</vt:lpstr>
      <vt:lpstr>Розрахункові значення</vt:lpstr>
      <vt:lpstr>Сполучення навантажень</vt:lpstr>
      <vt:lpstr>Функція граничного стану</vt:lpstr>
      <vt:lpstr>Індекс надійності</vt:lpstr>
      <vt:lpstr>Відповідність β та ймовірності відмови</vt:lpstr>
      <vt:lpstr>Приклад: залізобетонна балка</vt:lpstr>
      <vt:lpstr>Скільки коштує надійність</vt:lpstr>
      <vt:lpstr>Обчислена ймовірність — номінальна</vt:lpstr>
      <vt:lpstr>Базовий період</vt:lpstr>
      <vt:lpstr>Методи оцінювання надійності</vt:lpstr>
      <vt:lpstr>Коефіцієнти чутливості: де вузьке місце</vt:lpstr>
      <vt:lpstr>Практичний висновок</vt:lpstr>
      <vt:lpstr>Калібрування норм</vt:lpstr>
      <vt:lpstr>Фіксовані коефіцієнти чутливості в EN 1990</vt:lpstr>
      <vt:lpstr>Цільові рівні надійності</vt:lpstr>
      <vt:lpstr>Висновки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9</cp:revision>
  <dcterms:created xsi:type="dcterms:W3CDTF">2023-01-12T09:20:21Z</dcterms:created>
  <dcterms:modified xsi:type="dcterms:W3CDTF">2026-10-02T05:49:18Z</dcterms:modified>
</cp:coreProperties>
</file>