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432B"/>
    <a:srgbClr val="142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436759-31DD-4752-8987-488607DAB9C3}" v="20" dt="2026-10-18T13:28:00.9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a Hladyshchuk" userId="76f89f3d3a5d35e1" providerId="LiveId" clId="{57AFC747-19C7-44B3-8C4B-E513CF6FC1C7}"/>
    <pc:docChg chg="undo redo custSel modSld">
      <pc:chgData name="Yana Hladyshchuk" userId="76f89f3d3a5d35e1" providerId="LiveId" clId="{57AFC747-19C7-44B3-8C4B-E513CF6FC1C7}" dt="2026-10-21T13:32:08.678" v="598" actId="20577"/>
      <pc:docMkLst>
        <pc:docMk/>
      </pc:docMkLst>
      <pc:sldChg chg="modSp mod">
        <pc:chgData name="Yana Hladyshchuk" userId="76f89f3d3a5d35e1" providerId="LiveId" clId="{57AFC747-19C7-44B3-8C4B-E513CF6FC1C7}" dt="2026-10-21T13:31:21.803" v="593" actId="20577"/>
        <pc:sldMkLst>
          <pc:docMk/>
          <pc:sldMk cId="0" sldId="257"/>
        </pc:sldMkLst>
        <pc:spChg chg="mod">
          <ac:chgData name="Yana Hladyshchuk" userId="76f89f3d3a5d35e1" providerId="LiveId" clId="{57AFC747-19C7-44B3-8C4B-E513CF6FC1C7}" dt="2026-10-21T13:31:21.803" v="593" actId="20577"/>
          <ac:spMkLst>
            <pc:docMk/>
            <pc:sldMk cId="0" sldId="257"/>
            <ac:spMk id="5" creationId="{00000000-0000-0000-0000-000000000000}"/>
          </ac:spMkLst>
        </pc:spChg>
        <pc:graphicFrameChg chg="modGraphic">
          <ac:chgData name="Yana Hladyshchuk" userId="76f89f3d3a5d35e1" providerId="LiveId" clId="{57AFC747-19C7-44B3-8C4B-E513CF6FC1C7}" dt="2026-10-21T13:30:29.160" v="539" actId="20577"/>
          <ac:graphicFrameMkLst>
            <pc:docMk/>
            <pc:sldMk cId="0" sldId="257"/>
            <ac:graphicFrameMk id="3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10-18T13:08:29.285" v="46" actId="20577"/>
        <pc:sldMkLst>
          <pc:docMk/>
          <pc:sldMk cId="0" sldId="259"/>
        </pc:sldMkLst>
        <pc:spChg chg="mod">
          <ac:chgData name="Yana Hladyshchuk" userId="76f89f3d3a5d35e1" providerId="LiveId" clId="{57AFC747-19C7-44B3-8C4B-E513CF6FC1C7}" dt="2026-10-18T13:08:29.285" v="46" actId="20577"/>
          <ac:spMkLst>
            <pc:docMk/>
            <pc:sldMk cId="0" sldId="259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06:20.386" v="2" actId="20577"/>
        <pc:sldMkLst>
          <pc:docMk/>
          <pc:sldMk cId="0" sldId="260"/>
        </pc:sldMkLst>
        <pc:spChg chg="mod">
          <ac:chgData name="Yana Hladyshchuk" userId="76f89f3d3a5d35e1" providerId="LiveId" clId="{57AFC747-19C7-44B3-8C4B-E513CF6FC1C7}" dt="2026-10-18T13:06:20.386" v="2" actId="20577"/>
          <ac:spMkLst>
            <pc:docMk/>
            <pc:sldMk cId="0" sldId="260"/>
            <ac:spMk id="4" creationId="{00000000-0000-0000-0000-000000000000}"/>
          </ac:spMkLst>
        </pc:spChg>
      </pc:sldChg>
      <pc:sldChg chg="modSp">
        <pc:chgData name="Yana Hladyshchuk" userId="76f89f3d3a5d35e1" providerId="LiveId" clId="{57AFC747-19C7-44B3-8C4B-E513CF6FC1C7}" dt="2026-10-18T13:06:54.486" v="7"/>
        <pc:sldMkLst>
          <pc:docMk/>
          <pc:sldMk cId="0" sldId="261"/>
        </pc:sldMkLst>
        <pc:graphicFrameChg chg="mod">
          <ac:chgData name="Yana Hladyshchuk" userId="76f89f3d3a5d35e1" providerId="LiveId" clId="{57AFC747-19C7-44B3-8C4B-E513CF6FC1C7}" dt="2026-10-18T13:06:54.486" v="7"/>
          <ac:graphicFrameMkLst>
            <pc:docMk/>
            <pc:sldMk cId="0" sldId="261"/>
            <ac:graphicFrameMk id="3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10-18T13:09:21.457" v="62" actId="20577"/>
        <pc:sldMkLst>
          <pc:docMk/>
          <pc:sldMk cId="0" sldId="264"/>
        </pc:sldMkLst>
        <pc:spChg chg="mod">
          <ac:chgData name="Yana Hladyshchuk" userId="76f89f3d3a5d35e1" providerId="LiveId" clId="{57AFC747-19C7-44B3-8C4B-E513CF6FC1C7}" dt="2026-10-18T13:09:21.457" v="62" actId="20577"/>
          <ac:spMkLst>
            <pc:docMk/>
            <pc:sldMk cId="0" sldId="264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09:44.220" v="74" actId="20577"/>
        <pc:sldMkLst>
          <pc:docMk/>
          <pc:sldMk cId="0" sldId="265"/>
        </pc:sldMkLst>
        <pc:spChg chg="mod">
          <ac:chgData name="Yana Hladyshchuk" userId="76f89f3d3a5d35e1" providerId="LiveId" clId="{57AFC747-19C7-44B3-8C4B-E513CF6FC1C7}" dt="2026-10-18T13:09:44.220" v="74" actId="20577"/>
          <ac:spMkLst>
            <pc:docMk/>
            <pc:sldMk cId="0" sldId="265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07:31.448" v="34" actId="20577"/>
        <pc:sldMkLst>
          <pc:docMk/>
          <pc:sldMk cId="0" sldId="266"/>
        </pc:sldMkLst>
        <pc:spChg chg="mod">
          <ac:chgData name="Yana Hladyshchuk" userId="76f89f3d3a5d35e1" providerId="LiveId" clId="{57AFC747-19C7-44B3-8C4B-E513CF6FC1C7}" dt="2026-10-18T13:07:31.448" v="34" actId="20577"/>
          <ac:spMkLst>
            <pc:docMk/>
            <pc:sldMk cId="0" sldId="266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10:51.841" v="83" actId="20577"/>
        <pc:sldMkLst>
          <pc:docMk/>
          <pc:sldMk cId="0" sldId="267"/>
        </pc:sldMkLst>
        <pc:spChg chg="mod">
          <ac:chgData name="Yana Hladyshchuk" userId="76f89f3d3a5d35e1" providerId="LiveId" clId="{57AFC747-19C7-44B3-8C4B-E513CF6FC1C7}" dt="2026-10-18T13:10:51.841" v="83" actId="20577"/>
          <ac:spMkLst>
            <pc:docMk/>
            <pc:sldMk cId="0" sldId="267"/>
            <ac:spMk id="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11:25.534" v="130" actId="20577"/>
        <pc:sldMkLst>
          <pc:docMk/>
          <pc:sldMk cId="0" sldId="269"/>
        </pc:sldMkLst>
        <pc:spChg chg="mod">
          <ac:chgData name="Yana Hladyshchuk" userId="76f89f3d3a5d35e1" providerId="LiveId" clId="{57AFC747-19C7-44B3-8C4B-E513CF6FC1C7}" dt="2026-10-18T13:11:25.534" v="130" actId="20577"/>
          <ac:spMkLst>
            <pc:docMk/>
            <pc:sldMk cId="0" sldId="269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11:59.901" v="187" actId="20577"/>
        <pc:sldMkLst>
          <pc:docMk/>
          <pc:sldMk cId="0" sldId="270"/>
        </pc:sldMkLst>
        <pc:spChg chg="mod">
          <ac:chgData name="Yana Hladyshchuk" userId="76f89f3d3a5d35e1" providerId="LiveId" clId="{57AFC747-19C7-44B3-8C4B-E513CF6FC1C7}" dt="2026-10-18T13:11:59.901" v="187" actId="20577"/>
          <ac:spMkLst>
            <pc:docMk/>
            <pc:sldMk cId="0" sldId="270"/>
            <ac:spMk id="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13:04.539" v="203" actId="20577"/>
        <pc:sldMkLst>
          <pc:docMk/>
          <pc:sldMk cId="0" sldId="271"/>
        </pc:sldMkLst>
        <pc:spChg chg="mod">
          <ac:chgData name="Yana Hladyshchuk" userId="76f89f3d3a5d35e1" providerId="LiveId" clId="{57AFC747-19C7-44B3-8C4B-E513CF6FC1C7}" dt="2026-10-18T13:13:04.539" v="203" actId="20577"/>
          <ac:spMkLst>
            <pc:docMk/>
            <pc:sldMk cId="0" sldId="271"/>
            <ac:spMk id="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14:16.657" v="216" actId="20577"/>
        <pc:sldMkLst>
          <pc:docMk/>
          <pc:sldMk cId="0" sldId="272"/>
        </pc:sldMkLst>
        <pc:spChg chg="mod">
          <ac:chgData name="Yana Hladyshchuk" userId="76f89f3d3a5d35e1" providerId="LiveId" clId="{57AFC747-19C7-44B3-8C4B-E513CF6FC1C7}" dt="2026-10-18T13:14:16.657" v="216" actId="20577"/>
          <ac:spMkLst>
            <pc:docMk/>
            <pc:sldMk cId="0" sldId="272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14:42.067" v="223" actId="20577"/>
        <pc:sldMkLst>
          <pc:docMk/>
          <pc:sldMk cId="0" sldId="274"/>
        </pc:sldMkLst>
        <pc:spChg chg="mod">
          <ac:chgData name="Yana Hladyshchuk" userId="76f89f3d3a5d35e1" providerId="LiveId" clId="{57AFC747-19C7-44B3-8C4B-E513CF6FC1C7}" dt="2026-10-18T13:14:42.067" v="223" actId="20577"/>
          <ac:spMkLst>
            <pc:docMk/>
            <pc:sldMk cId="0" sldId="274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15:18.553" v="254" actId="20577"/>
        <pc:sldMkLst>
          <pc:docMk/>
          <pc:sldMk cId="0" sldId="275"/>
        </pc:sldMkLst>
        <pc:spChg chg="mod">
          <ac:chgData name="Yana Hladyshchuk" userId="76f89f3d3a5d35e1" providerId="LiveId" clId="{57AFC747-19C7-44B3-8C4B-E513CF6FC1C7}" dt="2026-10-18T13:15:18.553" v="254" actId="20577"/>
          <ac:spMkLst>
            <pc:docMk/>
            <pc:sldMk cId="0" sldId="275"/>
            <ac:spMk id="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16:23.452" v="277" actId="20577"/>
        <pc:sldMkLst>
          <pc:docMk/>
          <pc:sldMk cId="0" sldId="276"/>
        </pc:sldMkLst>
        <pc:spChg chg="mod">
          <ac:chgData name="Yana Hladyshchuk" userId="76f89f3d3a5d35e1" providerId="LiveId" clId="{57AFC747-19C7-44B3-8C4B-E513CF6FC1C7}" dt="2026-10-18T13:16:23.452" v="277" actId="20577"/>
          <ac:spMkLst>
            <pc:docMk/>
            <pc:sldMk cId="0" sldId="276"/>
            <ac:spMk id="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16:40.509" v="280" actId="20577"/>
        <pc:sldMkLst>
          <pc:docMk/>
          <pc:sldMk cId="0" sldId="277"/>
        </pc:sldMkLst>
        <pc:spChg chg="mod">
          <ac:chgData name="Yana Hladyshchuk" userId="76f89f3d3a5d35e1" providerId="LiveId" clId="{57AFC747-19C7-44B3-8C4B-E513CF6FC1C7}" dt="2026-10-18T13:16:30.107" v="278" actId="403"/>
          <ac:spMkLst>
            <pc:docMk/>
            <pc:sldMk cId="0" sldId="277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16:40.509" v="280" actId="20577"/>
          <ac:spMkLst>
            <pc:docMk/>
            <pc:sldMk cId="0" sldId="277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17:03.784" v="287" actId="20577"/>
        <pc:sldMkLst>
          <pc:docMk/>
          <pc:sldMk cId="0" sldId="278"/>
        </pc:sldMkLst>
        <pc:spChg chg="mod">
          <ac:chgData name="Yana Hladyshchuk" userId="76f89f3d3a5d35e1" providerId="LiveId" clId="{57AFC747-19C7-44B3-8C4B-E513CF6FC1C7}" dt="2026-10-18T13:17:03.784" v="287" actId="20577"/>
          <ac:spMkLst>
            <pc:docMk/>
            <pc:sldMk cId="0" sldId="278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17:15.960" v="292" actId="20577"/>
        <pc:sldMkLst>
          <pc:docMk/>
          <pc:sldMk cId="0" sldId="279"/>
        </pc:sldMkLst>
        <pc:spChg chg="mod">
          <ac:chgData name="Yana Hladyshchuk" userId="76f89f3d3a5d35e1" providerId="LiveId" clId="{57AFC747-19C7-44B3-8C4B-E513CF6FC1C7}" dt="2026-10-18T13:17:15.960" v="292" actId="20577"/>
          <ac:spMkLst>
            <pc:docMk/>
            <pc:sldMk cId="0" sldId="279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17:32.234" v="294" actId="20577"/>
        <pc:sldMkLst>
          <pc:docMk/>
          <pc:sldMk cId="0" sldId="280"/>
        </pc:sldMkLst>
        <pc:spChg chg="mod">
          <ac:chgData name="Yana Hladyshchuk" userId="76f89f3d3a5d35e1" providerId="LiveId" clId="{57AFC747-19C7-44B3-8C4B-E513CF6FC1C7}" dt="2026-10-18T13:17:32.234" v="294" actId="20577"/>
          <ac:spMkLst>
            <pc:docMk/>
            <pc:sldMk cId="0" sldId="280"/>
            <ac:spMk id="4" creationId="{00000000-0000-0000-0000-000000000000}"/>
          </ac:spMkLst>
        </pc:spChg>
      </pc:sldChg>
      <pc:sldChg chg="modSp">
        <pc:chgData name="Yana Hladyshchuk" userId="76f89f3d3a5d35e1" providerId="LiveId" clId="{57AFC747-19C7-44B3-8C4B-E513CF6FC1C7}" dt="2026-10-18T13:17:57.235" v="299"/>
        <pc:sldMkLst>
          <pc:docMk/>
          <pc:sldMk cId="0" sldId="281"/>
        </pc:sldMkLst>
        <pc:graphicFrameChg chg="mod">
          <ac:chgData name="Yana Hladyshchuk" userId="76f89f3d3a5d35e1" providerId="LiveId" clId="{57AFC747-19C7-44B3-8C4B-E513CF6FC1C7}" dt="2026-10-18T13:17:57.235" v="299"/>
          <ac:graphicFrameMkLst>
            <pc:docMk/>
            <pc:sldMk cId="0" sldId="281"/>
            <ac:graphicFrameMk id="3" creationId="{00000000-0000-0000-0000-000000000000}"/>
          </ac:graphicFrameMkLst>
        </pc:graphicFrameChg>
      </pc:sldChg>
      <pc:sldChg chg="addSp delSp modSp mod">
        <pc:chgData name="Yana Hladyshchuk" userId="76f89f3d3a5d35e1" providerId="LiveId" clId="{57AFC747-19C7-44B3-8C4B-E513CF6FC1C7}" dt="2026-10-18T13:24:56.052" v="412" actId="1076"/>
        <pc:sldMkLst>
          <pc:docMk/>
          <pc:sldMk cId="0" sldId="282"/>
        </pc:sldMkLst>
        <pc:spChg chg="mod">
          <ac:chgData name="Yana Hladyshchuk" userId="76f89f3d3a5d35e1" providerId="LiveId" clId="{57AFC747-19C7-44B3-8C4B-E513CF6FC1C7}" dt="2026-10-18T13:24:56.052" v="412" actId="1076"/>
          <ac:spMkLst>
            <pc:docMk/>
            <pc:sldMk cId="0" sldId="282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24:53.508" v="411" actId="1076"/>
          <ac:spMkLst>
            <pc:docMk/>
            <pc:sldMk cId="0" sldId="282"/>
            <ac:spMk id="6" creationId="{00000000-0000-0000-0000-000000000000}"/>
          </ac:spMkLst>
        </pc:spChg>
        <pc:picChg chg="add mod ord">
          <ac:chgData name="Yana Hladyshchuk" userId="76f89f3d3a5d35e1" providerId="LiveId" clId="{57AFC747-19C7-44B3-8C4B-E513CF6FC1C7}" dt="2026-10-18T13:24:47.844" v="410" actId="1076"/>
          <ac:picMkLst>
            <pc:docMk/>
            <pc:sldMk cId="0" sldId="282"/>
            <ac:picMk id="9" creationId="{C6331DDF-0519-260C-ED9F-1B345F9D0EB7}"/>
          </ac:picMkLst>
        </pc:picChg>
      </pc:sldChg>
      <pc:sldChg chg="modSp mod">
        <pc:chgData name="Yana Hladyshchuk" userId="76f89f3d3a5d35e1" providerId="LiveId" clId="{57AFC747-19C7-44B3-8C4B-E513CF6FC1C7}" dt="2026-10-18T13:20:01.373" v="387" actId="207"/>
        <pc:sldMkLst>
          <pc:docMk/>
          <pc:sldMk cId="0" sldId="283"/>
        </pc:sldMkLst>
        <pc:spChg chg="mod">
          <ac:chgData name="Yana Hladyshchuk" userId="76f89f3d3a5d35e1" providerId="LiveId" clId="{57AFC747-19C7-44B3-8C4B-E513CF6FC1C7}" dt="2026-10-18T13:20:01.373" v="387" actId="207"/>
          <ac:spMkLst>
            <pc:docMk/>
            <pc:sldMk cId="0" sldId="283"/>
            <ac:spMk id="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26:04.495" v="475" actId="20577"/>
        <pc:sldMkLst>
          <pc:docMk/>
          <pc:sldMk cId="0" sldId="284"/>
        </pc:sldMkLst>
        <pc:spChg chg="mod">
          <ac:chgData name="Yana Hladyshchuk" userId="76f89f3d3a5d35e1" providerId="LiveId" clId="{57AFC747-19C7-44B3-8C4B-E513CF6FC1C7}" dt="2026-10-18T13:26:04.495" v="475" actId="20577"/>
          <ac:spMkLst>
            <pc:docMk/>
            <pc:sldMk cId="0" sldId="284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26:41.074" v="516"/>
        <pc:sldMkLst>
          <pc:docMk/>
          <pc:sldMk cId="0" sldId="285"/>
        </pc:sldMkLst>
        <pc:spChg chg="mod">
          <ac:chgData name="Yana Hladyshchuk" userId="76f89f3d3a5d35e1" providerId="LiveId" clId="{57AFC747-19C7-44B3-8C4B-E513CF6FC1C7}" dt="2026-10-18T13:26:41.074" v="516"/>
          <ac:spMkLst>
            <pc:docMk/>
            <pc:sldMk cId="0" sldId="285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27:19.111" v="529" actId="20577"/>
        <pc:sldMkLst>
          <pc:docMk/>
          <pc:sldMk cId="0" sldId="286"/>
        </pc:sldMkLst>
        <pc:spChg chg="mod">
          <ac:chgData name="Yana Hladyshchuk" userId="76f89f3d3a5d35e1" providerId="LiveId" clId="{57AFC747-19C7-44B3-8C4B-E513CF6FC1C7}" dt="2026-10-18T13:27:19.111" v="529" actId="20577"/>
          <ac:spMkLst>
            <pc:docMk/>
            <pc:sldMk cId="0" sldId="286"/>
            <ac:spMk id="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27:34.394" v="532" actId="20577"/>
        <pc:sldMkLst>
          <pc:docMk/>
          <pc:sldMk cId="0" sldId="287"/>
        </pc:sldMkLst>
        <pc:spChg chg="mod">
          <ac:chgData name="Yana Hladyshchuk" userId="76f89f3d3a5d35e1" providerId="LiveId" clId="{57AFC747-19C7-44B3-8C4B-E513CF6FC1C7}" dt="2026-10-18T13:27:34.394" v="532" actId="20577"/>
          <ac:spMkLst>
            <pc:docMk/>
            <pc:sldMk cId="0" sldId="287"/>
            <ac:spMk id="8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27:48.018" v="534" actId="20577"/>
        <pc:sldMkLst>
          <pc:docMk/>
          <pc:sldMk cId="0" sldId="288"/>
        </pc:sldMkLst>
        <pc:spChg chg="mod">
          <ac:chgData name="Yana Hladyshchuk" userId="76f89f3d3a5d35e1" providerId="LiveId" clId="{57AFC747-19C7-44B3-8C4B-E513CF6FC1C7}" dt="2026-10-18T13:27:48.018" v="534" actId="20577"/>
          <ac:spMkLst>
            <pc:docMk/>
            <pc:sldMk cId="0" sldId="288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28:00.938" v="538"/>
        <pc:sldMkLst>
          <pc:docMk/>
          <pc:sldMk cId="0" sldId="289"/>
        </pc:sldMkLst>
        <pc:spChg chg="mod">
          <ac:chgData name="Yana Hladyshchuk" userId="76f89f3d3a5d35e1" providerId="LiveId" clId="{57AFC747-19C7-44B3-8C4B-E513CF6FC1C7}" dt="2026-10-18T13:28:00.938" v="538"/>
          <ac:spMkLst>
            <pc:docMk/>
            <pc:sldMk cId="0" sldId="289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3:32:08.678" v="598" actId="20577"/>
        <pc:sldMkLst>
          <pc:docMk/>
          <pc:sldMk cId="0" sldId="290"/>
        </pc:sldMkLst>
        <pc:spChg chg="mod">
          <ac:chgData name="Yana Hladyshchuk" userId="76f89f3d3a5d35e1" providerId="LiveId" clId="{57AFC747-19C7-44B3-8C4B-E513CF6FC1C7}" dt="2026-10-21T13:31:51.232" v="596" actId="20577"/>
          <ac:spMkLst>
            <pc:docMk/>
            <pc:sldMk cId="0" sldId="290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3:32:08.678" v="598" actId="20577"/>
          <ac:spMkLst>
            <pc:docMk/>
            <pc:sldMk cId="0" sldId="290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 1"/>
          <p:cNvSpPr/>
          <p:nvPr/>
        </p:nvSpPr>
        <p:spPr>
          <a:xfrm>
            <a:off x="7863840" y="-1463040"/>
            <a:ext cx="6583680" cy="658368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Декор 2"/>
          <p:cNvSpPr/>
          <p:nvPr/>
        </p:nvSpPr>
        <p:spPr>
          <a:xfrm>
            <a:off x="9418320" y="3291840"/>
            <a:ext cx="4206240" cy="42062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Декор 3"/>
          <p:cNvSpPr/>
          <p:nvPr/>
        </p:nvSpPr>
        <p:spPr>
          <a:xfrm>
            <a:off x="8595360" y="4297680"/>
            <a:ext cx="1097280" cy="109728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Університет"/>
          <p:cNvSpPr txBox="1"/>
          <p:nvPr/>
        </p:nvSpPr>
        <p:spPr>
          <a:xfrm>
            <a:off x="822960" y="1234440"/>
            <a:ext cx="7863840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>
                <a:solidFill>
                  <a:srgbClr val="F2C14E"/>
                </a:solidFill>
                <a:latin typeface="Montserrat"/>
                <a:ea typeface="Montserrat"/>
                <a:cs typeface="Montserrat"/>
              </a:rPr>
              <a:t>Державний університет «Житомирська політехніка»</a:t>
            </a:r>
          </a:p>
        </p:txBody>
      </p:sp>
      <p:sp>
        <p:nvSpPr>
          <p:cNvPr id="6" name="Заголовок"/>
          <p:cNvSpPr txBox="1"/>
          <p:nvPr/>
        </p:nvSpPr>
        <p:spPr>
          <a:xfrm>
            <a:off x="822960" y="2468880"/>
            <a:ext cx="7863840" cy="23774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uk-UA" sz="5800" b="1">
                <a:solidFill>
                  <a:srgbClr val="FFFFFF"/>
                </a:solidFill>
                <a:latin typeface="Montserrat"/>
              </a:rPr>
              <a:t>ЕКОНОМІЧНА ТЕОРІЯ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Оцінювання: 1 семестр, заочна форма</a:t>
            </a:r>
          </a:p>
        </p:txBody>
      </p:sp>
      <p:graphicFrame>
        <p:nvGraphicFramePr>
          <p:cNvPr id="3" name="Таблиця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747686"/>
              </p:ext>
            </p:extLst>
          </p:nvPr>
        </p:nvGraphicFramePr>
        <p:xfrm>
          <a:off x="457200" y="1325880"/>
          <a:ext cx="11277294" cy="397294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063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9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Вид контролю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Складова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Бали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 rowSpan="3"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Поточний контроль: робота на заняттях (40)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Відповіді на запитання та робота на практичних заняттях (ПЗ1–ПЗ3)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Тести до лекцій Л1–Л4 на порталі (по 2,5 бала)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Розв’язання задач (ПЗ1–ПЗ3): 6 задач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Поточний контроль: індивідуальні завдання (20)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Дві письмові самостійні роботи (Т1–4, Т5–8), по 10 балів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Підсумковий контроль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Підсумкове завдання на порталі: 4 розгорнуті питання по 10 балів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40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Разом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600" b="1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Примітка"/>
          <p:cNvSpPr/>
          <p:nvPr/>
        </p:nvSpPr>
        <p:spPr>
          <a:xfrm>
            <a:off x="457200" y="5440680"/>
            <a:ext cx="11277295" cy="868680"/>
          </a:xfrm>
          <a:prstGeom prst="roundRect">
            <a:avLst>
              <a:gd name="adj" fmla="val 12000"/>
            </a:avLst>
          </a:prstGeom>
          <a:solidFill>
            <a:srgbClr val="E3EE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Текст примітки"/>
          <p:cNvSpPr txBox="1"/>
          <p:nvPr/>
        </p:nvSpPr>
        <p:spPr>
          <a:xfrm>
            <a:off x="685800" y="5440680"/>
            <a:ext cx="10820095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Тест до кожної лекції — 10 випадкових запитань. Задачі подаються пакетами по 2 задачі на одне практичне заняття. Доступ до пакетів і тестів буде відкритий до наступної сесії.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"/>
          <p:cNvSpPr/>
          <p:nvPr/>
        </p:nvSpPr>
        <p:spPr>
          <a:xfrm>
            <a:off x="-1828800" y="4389120"/>
            <a:ext cx="4572000" cy="457200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Заголовок"/>
          <p:cNvSpPr txBox="1"/>
          <p:nvPr/>
        </p:nvSpPr>
        <p:spPr>
          <a:xfrm>
            <a:off x="640080" y="914400"/>
            <a:ext cx="4480560" cy="4114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lang="uk-UA" sz="3200" b="1">
                <a:solidFill>
                  <a:srgbClr val="FFFFFF"/>
                </a:solidFill>
                <a:latin typeface="Montserrat"/>
              </a:rPr>
              <a:t>Тема 1. Людина в світі економіки. Предмет і метод економічної теорії</a:t>
            </a:r>
          </a:p>
        </p:txBody>
      </p:sp>
      <p:sp>
        <p:nvSpPr>
          <p:cNvPr id="4" name="Пункт плану"/>
          <p:cNvSpPr/>
          <p:nvPr/>
        </p:nvSpPr>
        <p:spPr>
          <a:xfrm>
            <a:off x="5669280" y="1078992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1.1. Людина і економіка</a:t>
            </a:r>
          </a:p>
        </p:txBody>
      </p:sp>
      <p:sp>
        <p:nvSpPr>
          <p:cNvPr id="5" name="Пункт плану"/>
          <p:cNvSpPr/>
          <p:nvPr/>
        </p:nvSpPr>
        <p:spPr>
          <a:xfrm>
            <a:off x="5669280" y="2295144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1.2.Моделі людини в економічній теорії</a:t>
            </a:r>
          </a:p>
        </p:txBody>
      </p:sp>
      <p:sp>
        <p:nvSpPr>
          <p:cNvPr id="6" name="Пункт плану"/>
          <p:cNvSpPr/>
          <p:nvPr/>
        </p:nvSpPr>
        <p:spPr>
          <a:xfrm>
            <a:off x="5669280" y="3511296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1.3. Предмет економічної теорії</a:t>
            </a:r>
          </a:p>
        </p:txBody>
      </p:sp>
      <p:sp>
        <p:nvSpPr>
          <p:cNvPr id="7" name="Пункт плану"/>
          <p:cNvSpPr/>
          <p:nvPr/>
        </p:nvSpPr>
        <p:spPr>
          <a:xfrm>
            <a:off x="5669280" y="4727448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1.4. Методи економічної теорії</a:t>
            </a:r>
          </a:p>
        </p:txBody>
      </p:sp>
      <p:sp>
        <p:nvSpPr>
          <p:cNvPr id="8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14284B"/>
                </a:solidFill>
                <a:latin typeface="Montserrat"/>
              </a:rPr>
              <a:t>3</a:t>
            </a:fld>
            <a:endParaRPr lang="uk-UA" sz="1000" b="1">
              <a:solidFill>
                <a:srgbClr val="14284B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1.1. Людина і економіка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 зосереджена передусім на вивченні </a:t>
            </a: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економічної поведінки людини</a:t>
            </a:r>
          </a:p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Людину з тваринного  світу виокремила </a:t>
            </a: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праця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</a:t>
            </a:r>
          </a:p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 аналізує </a:t>
            </a: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сферу виробництва і розподілу життєвих благ в умовах обмежених ресурсів</a:t>
            </a:r>
          </a:p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Людина одночасно як створює, так  і споживає  економічні блага. Створені людиною </a:t>
            </a: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технології видозмінюють процес праці 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та мають зворотний вплив на людину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1.2.Моделі людини в економічній теорії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3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Науковий аналіз передбачає  уніфікацію людини, що діє в певному соціально-економічному середовищі  - </a:t>
            </a:r>
            <a:r>
              <a:rPr lang="uk-UA" sz="23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модель людини</a:t>
            </a:r>
          </a:p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3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Модель людини має враховувати:</a:t>
            </a:r>
          </a:p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23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мотиви та мету економічної діяльності;</a:t>
            </a:r>
          </a:p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23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пізнавальні можливості людини в процесі досягнення мети.</a:t>
            </a:r>
          </a:p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3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 ставить завданням </a:t>
            </a:r>
            <a:r>
              <a:rPr lang="uk-UA" sz="23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дослідження економічної поведінки людини </a:t>
            </a:r>
            <a:r>
              <a:rPr lang="uk-UA" sz="23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 умовах обмеженості ресурсів і безмежності  людських потреб.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>
                <a:solidFill>
                  <a:srgbClr val="14284B"/>
                </a:solidFill>
                <a:latin typeface="Montserrat"/>
              </a:rPr>
              <a:t>Порівняльна характеристика теоретичних уявлень щодо раціональності індивіда</a:t>
            </a:r>
          </a:p>
        </p:txBody>
      </p:sp>
      <p:graphicFrame>
        <p:nvGraphicFramePr>
          <p:cNvPr id="3" name="Таблиця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058129"/>
              </p:ext>
            </p:extLst>
          </p:nvPr>
        </p:nvGraphicFramePr>
        <p:xfrm>
          <a:off x="457200" y="1371600"/>
          <a:ext cx="11277292" cy="471906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45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7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7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7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868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Характеристика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Людина економічна</a:t>
                      </a:r>
                    </a:p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(</a:t>
                      </a:r>
                      <a:r>
                        <a:rPr lang="uk-UA" sz="1500" b="1" i="0" dirty="0" err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homo</a:t>
                      </a:r>
                      <a:r>
                        <a:rPr lang="uk-UA" sz="1500" b="1" i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 </a:t>
                      </a:r>
                      <a:r>
                        <a:rPr lang="uk-UA" sz="1500" b="1" i="0" dirty="0" err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economіcus</a:t>
                      </a:r>
                      <a:r>
                        <a:rPr lang="uk-UA" sz="1500" b="1" i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)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Людина гібридна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Людина інституційна</a:t>
                      </a:r>
                    </a:p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(homo institutius)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1. Підхід в економічній теорії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Неокласика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О. </a:t>
                      </a:r>
                      <a:r>
                        <a:rPr lang="uk-UA" sz="1500" b="0" i="0" dirty="0" err="1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Вільямсон</a:t>
                      </a:r>
                      <a:endParaRPr lang="uk-UA" sz="1500" b="0" i="0" dirty="0">
                        <a:solidFill>
                          <a:srgbClr val="1F2A3D"/>
                        </a:solidFill>
                        <a:latin typeface="Montserrat"/>
                        <a:ea typeface="Montserrat"/>
                        <a:cs typeface="Montserrat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Інституціоналізм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2. Мета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Максимізація корисності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Мінімізація трансакційних витрат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Культурна освіченість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3. Знання і здібності обрахунку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Необмежені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Обмежені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Обмежені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4. Бажання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Визначаються самостійно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Визначаються самостійно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Окреслені</a:t>
                      </a:r>
                    </a:p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культурою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5. Раціональність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Повна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Обмежена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Культурна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6. Опортунізм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Підступність (обман) відсутня і немає змушення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Підступність наявна, але відсутнє змушення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Наявні підступність і змушення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Модель «homo economicus»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Індивід прагне в межах свого доходу </a:t>
            </a: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максимізувати корисність</a:t>
            </a:r>
          </a:p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Homo</a:t>
            </a: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24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economicus</a:t>
            </a: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– 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це раціональний індивід, що має такий рівень інтелекту, інформованості  та компетентності, що має змогу забезпечити реалізацію своєї мети в умовах вільної конкуренції</a:t>
            </a:r>
          </a:p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Раціональна поведінка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максимальний результат при мінімальних затратах в умовах обмеженості  можливостей та ресурсів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>
                <a:solidFill>
                  <a:srgbClr val="14284B"/>
                </a:solidFill>
                <a:latin typeface="Montserrat"/>
              </a:rPr>
              <a:t>Класифікація раціональної поведінки (за Олівером Вільямсоном)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Повна раціональність 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людина найкращим способом використовує наявну інформацію та досягає найбільшого розриву між отриманим результатом та витратами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Обмежена раціональність (Г. </a:t>
            </a:r>
            <a:r>
              <a:rPr lang="uk-UA" sz="22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Саймон</a:t>
            </a: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) 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людина свідомо прагне досягти найкращого результату, проте не має для цього повної інформації, а тому різниця між отриманим результатом і загальними витратами тут менша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Органічна раціональність (Ф. </a:t>
            </a:r>
            <a:r>
              <a:rPr lang="uk-UA" sz="22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Ґаєк</a:t>
            </a: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) 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раціональна поведінка людини обмежена дотриманням нею формальних і неформальних правил поведінки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Модель «homo institutius»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1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«Поведінка людини значно складніша, ніж та, що її описують економісти у своїх моделях, що базуються на функції індивідуальної корисності. У багатьох випадках слід вести мову не тільки про максимізацію особистої вигоди, але й про альтруїзм та самообмеження, які радикально впливають на результати вибору індивіда</a:t>
            </a:r>
            <a:r>
              <a:rPr lang="uk-UA" sz="21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»</a:t>
            </a:r>
          </a:p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100" b="1" i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Даглас</a:t>
            </a:r>
            <a:r>
              <a:rPr lang="uk-UA" sz="21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2100" b="1" i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Норт</a:t>
            </a:r>
            <a:endParaRPr lang="uk-UA" sz="2100" b="1" i="1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1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Дотримання традицій, звичок, міркування престижу</a:t>
            </a:r>
          </a:p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1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Неповнота інформації (неспроможність людини обробити інформацію у повному обсязі)</a:t>
            </a:r>
          </a:p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1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Стереотипність поведінки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Опортуністична поведінка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недобросовісність, надання завідомо неправдивої або неповної інформації контрагентом угоди.</a:t>
            </a:r>
          </a:p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Опортунізм це «</a:t>
            </a:r>
            <a:r>
              <a:rPr lang="uk-UA" sz="19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прагнення особистої вигоди з використанням підступності, враховуючи продумані зусилля щодо навернення на хибний шлях, обман, приховування інформації та інші дії, що перешкоджають реалізації інтересів організації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»</a:t>
            </a:r>
          </a:p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Олівер </a:t>
            </a:r>
            <a:r>
              <a:rPr lang="uk-UA" sz="1900" b="1" i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Вільямсон</a:t>
            </a:r>
            <a:endParaRPr lang="uk-UA" sz="1900" b="1" i="1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Неринкова поведінка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це поведінка суб'єктів господарювання, сформована в умовах командно-адміністративної системи: схильність до патерналізму з боку держави, економічна недобросовісність, інертність, страх особистої відповідальності тощо.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10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1.3. Предмет економічної теорії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Уявлення щодо предмета економічної теорії пов'язують з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рідкісністю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ресурсів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Обмеженість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ресурсів становить проблему їх раціонального використання. Природні властивості ресурсів визначають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варіативність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а рідкісність ресурсів –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альтернативність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їх використання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Потреби людей у своєму розвитку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безмежні</a:t>
            </a:r>
          </a:p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</a:t>
            </a:r>
            <a:r>
              <a:rPr lang="uk-UA" sz="20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Економічна наука – це наука, що вивчає поведінку людини з погляду узгодженості між цілями і обмеженими засобами, які можуть мати різний вжиток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»</a:t>
            </a:r>
          </a:p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000" b="1" i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Лайонел</a:t>
            </a:r>
            <a:r>
              <a:rPr lang="uk-UA" sz="20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2000" b="1" i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Робінс</a:t>
            </a:r>
            <a:endParaRPr lang="uk-UA" sz="2000" b="1" i="1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ЕКОНОМІЧНА ТЕОРІЯ </a:t>
            </a:r>
            <a:r>
              <a:rPr lang="uk-UA" sz="2000" i="0" dirty="0">
                <a:solidFill>
                  <a:srgbClr val="1F2A3D"/>
                </a:solidFill>
                <a:latin typeface="Montserrat SemiBold" panose="00000700000000000000" pitchFamily="2" charset="-52"/>
                <a:ea typeface="Montserrat"/>
                <a:cs typeface="Montserrat"/>
              </a:rPr>
              <a:t>– вивчає діяльність людини у процесі виробництва, розподілу, обміну і споживання економічних благ в умовах альтернативності цілей та можливостей використання рідкісних ресурсів.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Виокремлюють два основних рівні економічного аналізу, яким відповідають два розділи економічної теорії: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Мікроекономіка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аналізує економічні дії індивідів, окремих домогосподарств, фірм і галузей.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Макроекономіка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- аналізує закони функціонування усієї національної економіки та її основних складових – домогосподарств, приватного сектору, урядового сектору.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Незалежно від рівня економічного аналізу досліджуючи економічні процеси і явища виокремлюють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позитивну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і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нормативну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економічну теорію.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Позитивна і нормативна економічна теорія</a:t>
            </a:r>
          </a:p>
        </p:txBody>
      </p:sp>
      <p:sp>
        <p:nvSpPr>
          <p:cNvPr id="3" name="Блок схеми"/>
          <p:cNvSpPr/>
          <p:nvPr/>
        </p:nvSpPr>
        <p:spPr>
          <a:xfrm>
            <a:off x="1737360" y="1325880"/>
            <a:ext cx="8686800" cy="1280160"/>
          </a:xfrm>
          <a:prstGeom prst="roundRect">
            <a:avLst>
              <a:gd name="adj" fmla="val 10000"/>
            </a:avLst>
          </a:prstGeom>
          <a:solidFill>
            <a:srgbClr val="14284B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54864" rIns="274320" bIns="54864" rtlCol="0" anchor="ctr"/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uk-UA" sz="1800" b="1" i="0">
                <a:solidFill>
                  <a:srgbClr val="F2C14E"/>
                </a:solidFill>
                <a:latin typeface="Montserrat"/>
                <a:ea typeface="Montserrat"/>
                <a:cs typeface="Montserrat"/>
              </a:rPr>
              <a:t>3. ЕКОНОМІЧНА ПОЛІТИКА</a:t>
            </a:r>
          </a:p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uk-UA" sz="18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Контролює економічну поведінку та впливає на її наслідки</a:t>
            </a:r>
          </a:p>
        </p:txBody>
      </p:sp>
      <p:sp>
        <p:nvSpPr>
          <p:cNvPr id="4" name="Блок схеми"/>
          <p:cNvSpPr/>
          <p:nvPr/>
        </p:nvSpPr>
        <p:spPr>
          <a:xfrm>
            <a:off x="1737360" y="3154680"/>
            <a:ext cx="8686800" cy="1280160"/>
          </a:xfrm>
          <a:prstGeom prst="roundRect">
            <a:avLst>
              <a:gd name="adj" fmla="val 10000"/>
            </a:avLst>
          </a:prstGeom>
          <a:solidFill>
            <a:srgbClr val="0E7C86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54864" rIns="274320" bIns="54864" rtlCol="0" anchor="ctr"/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uk-UA" sz="1800" b="1" i="0">
                <a:solidFill>
                  <a:srgbClr val="F2C14E"/>
                </a:solidFill>
                <a:latin typeface="Montserrat"/>
                <a:ea typeface="Montserrat"/>
                <a:cs typeface="Montserrat"/>
              </a:rPr>
              <a:t>2. ПРИНЦИПИ (ТЕОРІЇ)</a:t>
            </a:r>
          </a:p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uk-UA" sz="1800" b="1" i="0">
                <a:solidFill>
                  <a:srgbClr val="F2C14E"/>
                </a:solidFill>
                <a:latin typeface="Montserrat"/>
                <a:ea typeface="Montserrat"/>
                <a:cs typeface="Montserrat"/>
              </a:rPr>
              <a:t>Економічна теорія </a:t>
            </a:r>
            <a:r>
              <a:rPr lang="uk-UA" sz="18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з'ясовує загальні принципи економічної поведінки</a:t>
            </a:r>
          </a:p>
        </p:txBody>
      </p:sp>
      <p:sp>
        <p:nvSpPr>
          <p:cNvPr id="5" name="Блок схеми"/>
          <p:cNvSpPr/>
          <p:nvPr/>
        </p:nvSpPr>
        <p:spPr>
          <a:xfrm>
            <a:off x="1737360" y="4983480"/>
            <a:ext cx="8686800" cy="1280160"/>
          </a:xfrm>
          <a:prstGeom prst="roundRect">
            <a:avLst>
              <a:gd name="adj" fmla="val 10000"/>
            </a:avLst>
          </a:prstGeom>
          <a:solidFill>
            <a:srgbClr val="D3E8EC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54864" rIns="274320" bIns="54864" rtlCol="0" anchor="ctr"/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Montserrat"/>
              <a:buAutoNum type="arabicPeriod"/>
            </a:pPr>
            <a:r>
              <a:rPr lang="uk-UA" sz="1800" b="1" i="0">
                <a:solidFill>
                  <a:srgbClr val="0E7C86"/>
                </a:solidFill>
                <a:latin typeface="Montserrat"/>
                <a:ea typeface="Montserrat"/>
                <a:cs typeface="Montserrat"/>
              </a:rPr>
              <a:t>ФАКТИ</a:t>
            </a:r>
          </a:p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Описова (емпірична) економічна наука досліджує факти з певної економічної проблеми та порівнює гіпотези з фактами для підтвердження теорії</a:t>
            </a:r>
          </a:p>
        </p:txBody>
      </p:sp>
      <p:sp>
        <p:nvSpPr>
          <p:cNvPr id="6" name="Стрілка"/>
          <p:cNvSpPr/>
          <p:nvPr/>
        </p:nvSpPr>
        <p:spPr>
          <a:xfrm>
            <a:off x="5806440" y="2651760"/>
            <a:ext cx="548640" cy="457200"/>
          </a:xfrm>
          <a:prstGeom prst="upArrow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Стрілка"/>
          <p:cNvSpPr/>
          <p:nvPr/>
        </p:nvSpPr>
        <p:spPr>
          <a:xfrm>
            <a:off x="3200400" y="4480560"/>
            <a:ext cx="457200" cy="457200"/>
          </a:xfrm>
          <a:prstGeom prst="upArrow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Стрілка"/>
          <p:cNvSpPr/>
          <p:nvPr/>
        </p:nvSpPr>
        <p:spPr>
          <a:xfrm>
            <a:off x="8503920" y="4480560"/>
            <a:ext cx="457200" cy="457200"/>
          </a:xfrm>
          <a:prstGeom prst="downArrow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Підпис стрілки"/>
          <p:cNvSpPr txBox="1"/>
          <p:nvPr/>
        </p:nvSpPr>
        <p:spPr>
          <a:xfrm>
            <a:off x="3794760" y="4480560"/>
            <a:ext cx="1371600" cy="457200"/>
          </a:xfrm>
          <a:prstGeom prst="rect">
            <a:avLst/>
          </a:prstGeom>
          <a:noFill/>
        </p:spPr>
        <p:txBody>
          <a:bodyPr wrap="square" lIns="18288" tIns="0" rIns="18288" bIns="0" anchor="ctr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індукція</a:t>
            </a:r>
          </a:p>
        </p:txBody>
      </p:sp>
      <p:sp>
        <p:nvSpPr>
          <p:cNvPr id="10" name="Підпис стрілки"/>
          <p:cNvSpPr txBox="1"/>
          <p:nvPr/>
        </p:nvSpPr>
        <p:spPr>
          <a:xfrm>
            <a:off x="7223760" y="4480560"/>
            <a:ext cx="1371600" cy="457200"/>
          </a:xfrm>
          <a:prstGeom prst="rect">
            <a:avLst/>
          </a:prstGeom>
          <a:noFill/>
        </p:spPr>
        <p:txBody>
          <a:bodyPr wrap="square" lIns="18288" tIns="0" rIns="18288" bIns="0" anchor="ctr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дедукція</a:t>
            </a:r>
          </a:p>
        </p:txBody>
      </p:sp>
      <p:sp>
        <p:nvSpPr>
          <p:cNvPr id="11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Основні методи пізнання економічної теорії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Аналіз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метод пізнання, що передбачає поділ цілого на окремі складові частини та вивчення кожної з них.</a:t>
            </a:r>
          </a:p>
          <a:p>
            <a:pPr marL="354330" indent="-354330"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Синтез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метод пізнання, що ґрунтується на поєднанні окремих</a:t>
            </a:r>
            <a:r>
              <a:rPr lang="ru-RU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частин</a:t>
            </a:r>
            <a:r>
              <a:rPr lang="ru-RU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явища</a:t>
            </a:r>
            <a:r>
              <a:rPr lang="ru-RU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</a:t>
            </a:r>
            <a:r>
              <a:rPr lang="ru-RU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досліджених</a:t>
            </a:r>
            <a:r>
              <a:rPr lang="ru-RU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у </a:t>
            </a:r>
            <a:r>
              <a:rPr lang="ru-RU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процесі</a:t>
            </a:r>
            <a:r>
              <a:rPr lang="ru-RU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аналізу</a:t>
            </a:r>
            <a:r>
              <a:rPr lang="ru-RU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в єдине ціле.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Аналіз і синтез є взаємопов’язаними частинами процесу пізнання.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Індукція 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метод пізнання, що ґрунтується на русі думки від окремого до загального.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Дедукція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метод пізнання, що супроводжує рух думки від загального до окремого.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Дедуктивний метод у прихованому вигляді містить індукцію, оскільки будь-яка </a:t>
            </a:r>
            <a:r>
              <a:rPr lang="uk-UA" sz="1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гіпотеза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передбачає попереднє опрацювання фактів.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Аналогія 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метод пізнання, що передбачає перенесення властивостей з відомого явища чи процесу на невідомі.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Метод наукової абстракції 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означає відволікання від неосновного, випадкового, несуттєвого, непостійного в явищах та процесах і виокремлення в них головного, характерного, суттєвого, стійкого.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Абстракція завжди бідніша за економічну реальність, але завдяки ній можна сформувати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наукові категорії.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Метод наукової абстракції широко використовується для побудови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економічних моделей 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спрощеного відображення зв’язків між економічними категоріями та змінними величинами.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Економічні моделі створюються для з’ясування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принципів (законів), 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що лежать в основі економічної діяльності, і передбачення наслідків зміни тих чи інших її параметрів.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Розвиток науки - це поступовий, послідовний  процес нагромадження наукових досягнень (фактів, теорій та методів). При появі нової </a:t>
            </a: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гіпотези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результати наявних теорій піддаються перевірці на істинність - </a:t>
            </a: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верифікації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 метою з'ясування їх сильних та вразливих місць.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Принципи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- інструменти, засоби для впорядкування отриманих шляхом індукції чи експериментальних законів.</a:t>
            </a:r>
          </a:p>
          <a:p>
            <a:pPr marL="374015" indent="-374015"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Перевірені (верифіковані) гіпотези створюють </a:t>
            </a: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наукову теорію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сукупність </a:t>
            </a:r>
            <a:r>
              <a:rPr lang="ru-RU" sz="190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наукових</a:t>
            </a:r>
            <a:r>
              <a:rPr lang="ru-RU" sz="190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190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висновків</a:t>
            </a:r>
            <a:r>
              <a:rPr lang="ru-RU" sz="190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</a:t>
            </a:r>
            <a:r>
              <a:rPr lang="ru-RU" sz="190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об'єднаних</a:t>
            </a:r>
            <a:r>
              <a:rPr lang="ru-RU" sz="190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на </a:t>
            </a:r>
            <a:r>
              <a:rPr lang="ru-RU" sz="190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основі</a:t>
            </a:r>
            <a:r>
              <a:rPr lang="ru-RU" sz="190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190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спільних</a:t>
            </a:r>
            <a:r>
              <a:rPr lang="ru-RU" sz="190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190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принципів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що пояснюють факти економічної дійсності.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Економічні закони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стійкі причинно-наслідкові зв'язки між явищами та процесами економічного життя.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Для побудови економічних моделей, створення теорій, з'ясування економічних законів економічна наука широко застосовує </a:t>
            </a: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метод функціонального аналізу.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Функціональний аналіз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</a:pP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 економічному житті (як </a:t>
            </a:r>
            <a:r>
              <a:rPr lang="uk-UA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і в техніці, геометрії, фізиці тощо) ми спостерігаємо явища, які органічно пов’язані між собою та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перебувають у функціональній залежності.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Функцією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називають відповідність між елементами двох множин, за якої кожному елементу першої множини відповідає не більше одного елемента другої множини. Функція є залежною змінною від </a:t>
            </a:r>
            <a:r>
              <a:rPr lang="uk-UA" sz="1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аргументу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- незалежної змінної величини.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 економічній науці найчастіше функціональна залежність визначається між двома категоріями за умови, що інші аргументи не змінюються (</a:t>
            </a:r>
            <a:r>
              <a:rPr lang="uk-UA" sz="1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принцип «</a:t>
            </a:r>
            <a:r>
              <a:rPr lang="uk-UA" sz="18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ceteris</a:t>
            </a:r>
            <a:r>
              <a:rPr lang="uk-UA" sz="1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18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paribus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»).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1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Приклад: 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З'ясування впливу рівня ціни на даний товар (аргумент)</a:t>
            </a:r>
            <a:r>
              <a:rPr lang="uk-UA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на попит (функція).</a:t>
            </a:r>
            <a:endParaRPr lang="uk-UA" sz="1800" b="0" i="0" dirty="0">
              <a:solidFill>
                <a:srgbClr val="1F2A3D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"/>
          <p:cNvSpPr/>
          <p:nvPr/>
        </p:nvSpPr>
        <p:spPr>
          <a:xfrm>
            <a:off x="-1828800" y="4389120"/>
            <a:ext cx="4572000" cy="457200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Заголовок"/>
          <p:cNvSpPr txBox="1"/>
          <p:nvPr/>
        </p:nvSpPr>
        <p:spPr>
          <a:xfrm>
            <a:off x="640080" y="914400"/>
            <a:ext cx="4480560" cy="4114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lang="uk-UA" sz="3200" b="1">
                <a:solidFill>
                  <a:srgbClr val="FFFFFF"/>
                </a:solidFill>
                <a:latin typeface="Montserrat"/>
              </a:rPr>
              <a:t>Тема 2. Основи суспільного виробництва</a:t>
            </a:r>
          </a:p>
        </p:txBody>
      </p:sp>
      <p:sp>
        <p:nvSpPr>
          <p:cNvPr id="4" name="Пункт плану"/>
          <p:cNvSpPr/>
          <p:nvPr/>
        </p:nvSpPr>
        <p:spPr>
          <a:xfrm>
            <a:off x="5669280" y="777240"/>
            <a:ext cx="5852160" cy="92903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2.1.Суспільне виробництво і багатство суспільства</a:t>
            </a:r>
          </a:p>
        </p:txBody>
      </p:sp>
      <p:sp>
        <p:nvSpPr>
          <p:cNvPr id="5" name="Пункт плану"/>
          <p:cNvSpPr/>
          <p:nvPr/>
        </p:nvSpPr>
        <p:spPr>
          <a:xfrm>
            <a:off x="5669280" y="1870862"/>
            <a:ext cx="5852160" cy="92903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2.2.Стадії руху національного продукту: виробництво, обмін, розподіл і споживання</a:t>
            </a:r>
          </a:p>
        </p:txBody>
      </p:sp>
      <p:sp>
        <p:nvSpPr>
          <p:cNvPr id="6" name="Пункт плану"/>
          <p:cNvSpPr/>
          <p:nvPr/>
        </p:nvSpPr>
        <p:spPr>
          <a:xfrm>
            <a:off x="5669280" y="2964484"/>
            <a:ext cx="5852160" cy="92903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2.3.Технологічний вибір в економіці. Крива виробничих можливостей</a:t>
            </a:r>
          </a:p>
        </p:txBody>
      </p:sp>
      <p:sp>
        <p:nvSpPr>
          <p:cNvPr id="7" name="Пункт плану"/>
          <p:cNvSpPr/>
          <p:nvPr/>
        </p:nvSpPr>
        <p:spPr>
          <a:xfrm>
            <a:off x="5669280" y="4058107"/>
            <a:ext cx="5852160" cy="92903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2.4. Альтернативна вартість</a:t>
            </a:r>
          </a:p>
        </p:txBody>
      </p:sp>
      <p:sp>
        <p:nvSpPr>
          <p:cNvPr id="8" name="Пункт плану"/>
          <p:cNvSpPr/>
          <p:nvPr/>
        </p:nvSpPr>
        <p:spPr>
          <a:xfrm>
            <a:off x="5669280" y="5151729"/>
            <a:ext cx="5852160" cy="92903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2.5.Координація вибору в господарських системах</a:t>
            </a:r>
          </a:p>
        </p:txBody>
      </p:sp>
      <p:sp>
        <p:nvSpPr>
          <p:cNvPr id="9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14284B"/>
                </a:solidFill>
                <a:latin typeface="Montserrat"/>
              </a:rPr>
              <a:t>18</a:t>
            </a:fld>
            <a:endParaRPr lang="uk-UA" sz="1000" b="1">
              <a:solidFill>
                <a:srgbClr val="14284B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2.1.Суспільне виробництво і багатство суспільства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</a:pP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Чи є </a:t>
            </a:r>
            <a:r>
              <a:rPr lang="uk-UA" sz="2400" b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терміни «виробництво» і «економіка» синонімами</a:t>
            </a: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?</a:t>
            </a:r>
          </a:p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Економіка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синонім не слова «</a:t>
            </a:r>
            <a:r>
              <a:rPr lang="uk-UA" sz="24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виробництво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», а терміну «</a:t>
            </a:r>
            <a:r>
              <a:rPr lang="uk-UA" sz="24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ринкове господарство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»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! ! ! 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Проблема вибору у процесі господарської діяльності стоїть перед людьми незалежно від соціального устрою</a:t>
            </a:r>
          </a:p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Виробництво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матеріальних благ – відображає взаємодію: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1) людини і природи;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2) людей між собою у процесі їхньої господарської діяльності.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Виробництво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цілеспрямована діяльність людини, що скерована на задоволення власних потреб.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Процес виробництва передбачає взаємодію основних </a:t>
            </a: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факторів виробництва -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праці, капіталу, землі, підприємницьких здібностей.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Ресурси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створені природою чи людьми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виробничі блага,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які є основою  виробництва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споживчих благ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(кінцевих товарів та послуг) для задоволення потреб людини.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Потреби людини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це стан невдоволення, який вона прагне подолати за допомогою виробничої діяльності. Потреби людини не є постійними, вони мають тенденцію до розширення та еволюції в процесі історичного розвитку.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Благо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засіб для задоволення потреб.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Властивість предмета задовольняти наші потреби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ще не робить його благом.  Вона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має бути усвідомлена людиною.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20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23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Чому поняття «</a:t>
            </a:r>
            <a:r>
              <a:rPr lang="uk-UA" sz="23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виробництво</a:t>
            </a:r>
            <a:r>
              <a:rPr lang="uk-UA" sz="23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» недостатнє для з'ясування взаємодії основних факторів виробництва?</a:t>
            </a:r>
          </a:p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3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Процес виробництва відбувається не ізольовано суб'єктами, а в умовах </a:t>
            </a:r>
            <a:r>
              <a:rPr lang="uk-UA" sz="23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суспільного поділу праці </a:t>
            </a:r>
            <a:r>
              <a:rPr lang="uk-UA" sz="23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та обмежень, створених </a:t>
            </a:r>
            <a:r>
              <a:rPr lang="uk-UA" sz="23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суспільними інституціями </a:t>
            </a:r>
            <a:r>
              <a:rPr lang="uk-UA" sz="23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(норми права, власність, мораль, традиції), а тому вживають термін </a:t>
            </a:r>
            <a:r>
              <a:rPr lang="uk-UA" sz="23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«суспільне виробництво».</a:t>
            </a:r>
          </a:p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3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Багатство </a:t>
            </a:r>
            <a:r>
              <a:rPr lang="uk-UA" sz="23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втілена у матеріальних благах нагромаджена минула праця попередніх та теперішнього поколінь.</a:t>
            </a:r>
          </a:p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3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Багатство можна виразити як в </a:t>
            </a:r>
            <a:r>
              <a:rPr lang="uk-UA" sz="23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натуральній</a:t>
            </a:r>
            <a:r>
              <a:rPr lang="uk-UA" sz="23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так і  в </a:t>
            </a:r>
            <a:r>
              <a:rPr lang="uk-UA" sz="23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грошовій</a:t>
            </a:r>
            <a:r>
              <a:rPr lang="uk-UA" sz="23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формі, проте  багатство переважно </a:t>
            </a:r>
            <a:r>
              <a:rPr lang="uk-UA" sz="23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нормативна категорія</a:t>
            </a:r>
            <a:r>
              <a:rPr lang="uk-UA" sz="23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а тому поза оціночними судженнями людини щодо благ не існує.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>
                <a:solidFill>
                  <a:srgbClr val="14284B"/>
                </a:solidFill>
                <a:latin typeface="Montserrat"/>
              </a:rPr>
              <a:t>2.2.Стадії руху національного продукту: виробництво, обмін, розподіл і споживання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21488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45920"/>
            <a:ext cx="10545775" cy="17373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 процесі суспільного виробництва створюється валовий національний продукт, який у своєму русі проходить через взаємозв'язані стадії  - </a:t>
            </a:r>
            <a:r>
              <a:rPr lang="uk-UA" sz="24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виробництво, обмін, розподіл  і споживання</a:t>
            </a:r>
          </a:p>
        </p:txBody>
      </p:sp>
      <p:sp>
        <p:nvSpPr>
          <p:cNvPr id="5" name="Стадія"/>
          <p:cNvSpPr/>
          <p:nvPr/>
        </p:nvSpPr>
        <p:spPr>
          <a:xfrm>
            <a:off x="457200" y="3977639"/>
            <a:ext cx="2737027" cy="1737360"/>
          </a:xfrm>
          <a:prstGeom prst="homePlate">
            <a:avLst/>
          </a:prstGeom>
          <a:solidFill>
            <a:srgbClr val="142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l"/>
            <a:r>
              <a:rPr lang="uk-UA" sz="1500" b="1" dirty="0">
                <a:solidFill>
                  <a:srgbClr val="FFFFFF"/>
                </a:solidFill>
                <a:latin typeface="Montserrat"/>
              </a:rPr>
              <a:t>ВИРОБНИЦТВО</a:t>
            </a:r>
          </a:p>
        </p:txBody>
      </p:sp>
      <p:sp>
        <p:nvSpPr>
          <p:cNvPr id="6" name="Стадія"/>
          <p:cNvSpPr/>
          <p:nvPr/>
        </p:nvSpPr>
        <p:spPr>
          <a:xfrm>
            <a:off x="3303955" y="3977639"/>
            <a:ext cx="2737027" cy="1737360"/>
          </a:xfrm>
          <a:prstGeom prst="homePlate">
            <a:avLst/>
          </a:prstGeom>
          <a:solidFill>
            <a:srgbClr val="1250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l"/>
            <a:r>
              <a:rPr lang="uk-UA" sz="1500" b="1" dirty="0">
                <a:solidFill>
                  <a:srgbClr val="FFFFFF"/>
                </a:solidFill>
                <a:latin typeface="Montserrat"/>
              </a:rPr>
              <a:t>ОБМІН</a:t>
            </a:r>
          </a:p>
        </p:txBody>
      </p:sp>
      <p:sp>
        <p:nvSpPr>
          <p:cNvPr id="7" name="Стадія"/>
          <p:cNvSpPr/>
          <p:nvPr/>
        </p:nvSpPr>
        <p:spPr>
          <a:xfrm>
            <a:off x="6150711" y="3977639"/>
            <a:ext cx="2737027" cy="1737360"/>
          </a:xfrm>
          <a:prstGeom prst="homePlat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l"/>
            <a:r>
              <a:rPr lang="uk-UA" sz="1500" b="1">
                <a:solidFill>
                  <a:srgbClr val="FFFFFF"/>
                </a:solidFill>
                <a:latin typeface="Montserrat"/>
              </a:rPr>
              <a:t>РОЗПОДІЛ</a:t>
            </a:r>
          </a:p>
        </p:txBody>
      </p:sp>
      <p:sp>
        <p:nvSpPr>
          <p:cNvPr id="8" name="Стадія"/>
          <p:cNvSpPr/>
          <p:nvPr/>
        </p:nvSpPr>
        <p:spPr>
          <a:xfrm>
            <a:off x="8997467" y="3977639"/>
            <a:ext cx="2737027" cy="1737360"/>
          </a:xfrm>
          <a:prstGeom prst="homePlat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l"/>
            <a:r>
              <a:rPr lang="uk-UA" sz="1500" b="1">
                <a:solidFill>
                  <a:srgbClr val="FFFFFF"/>
                </a:solidFill>
                <a:latin typeface="Montserrat"/>
              </a:rPr>
              <a:t>СПОЖИВАННЯ</a:t>
            </a:r>
          </a:p>
        </p:txBody>
      </p:sp>
      <p:sp>
        <p:nvSpPr>
          <p:cNvPr id="9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ВИРОБНИЦТВО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Виробництво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- вихідний пункт створення матеріальних і нематеріальних благ.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Створені в процесі виробництва блага завершують свій рух у споживанні.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! ! !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Споживання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є кінцевою метою виробництва в неринкових системах господарювання.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Метою процесу виробництва в ринковій економіці є отримання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прибутку,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а отже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кінцева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і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безпосередня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мета процесу виробництва в ринковій економіці можуть не співпадати.</a:t>
            </a:r>
          </a:p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9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«Прагнення прибутку – це саме те, що забезпечує використання ресурсів найбільш ефективно»</a:t>
            </a:r>
          </a:p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Фрідріх фон </a:t>
            </a:r>
            <a:r>
              <a:rPr lang="uk-UA" sz="1900" b="1" i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Ґайєк</a:t>
            </a:r>
            <a:endParaRPr lang="uk-UA" sz="1900" b="1" i="1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РОЗПОДІЛ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Розподіл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стадія руху суспільного продукту, що опосередковує зв’язок між виробництвом і споживанням і забезпечує розподіл товарів, послуг та ресурсів (факторів виробництва) між суб'єктами економічної діяльності.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Обмін і розподіл подають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«цінові сигнали»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для прийняття рішень економічними суб'єктами: що, як і для кого виробляти.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Що виробляти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які саме блага, якої якості і в якій кількості мають бути вироблені.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Як виробляти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за допомогою яких обмежених ресурсів та технологій будуть вироблятися ці блага.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Для кого виробляти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це проблема, що стосується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розподілу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благ: хто отримає ці блага і у якій кількості вони будуть належати економічному суб'єкту.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>
                <a:solidFill>
                  <a:srgbClr val="14284B"/>
                </a:solidFill>
                <a:latin typeface="Montserrat"/>
              </a:rPr>
              <a:t>2.3.Технологічний вибір в економіці. Крива виробничих можливостей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Обмеженість ресурсів передбачає </a:t>
            </a:r>
            <a:r>
              <a:rPr lang="uk-UA" sz="21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альтернативність</a:t>
            </a:r>
            <a:r>
              <a:rPr lang="uk-UA" sz="21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їх використання.</a:t>
            </a:r>
          </a:p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Використаємо традиційний приклад, що ілюструє вибір суспільства між воєнним і цивільним виробництвом. Воєнне виробництво символізують </a:t>
            </a:r>
            <a:r>
              <a:rPr lang="uk-UA" sz="21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гармати</a:t>
            </a:r>
            <a:r>
              <a:rPr lang="uk-UA" sz="21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а цивільне виробництво – </a:t>
            </a:r>
            <a:r>
              <a:rPr lang="uk-UA" sz="21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масло.</a:t>
            </a:r>
          </a:p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Ресурси у суспільства обмежені і максимум, що воно може собі дозволити, то це або </a:t>
            </a:r>
            <a:r>
              <a:rPr lang="uk-UA" sz="21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5 млн. кг. масла</a:t>
            </a:r>
            <a:r>
              <a:rPr lang="uk-UA" sz="21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або </a:t>
            </a:r>
            <a:r>
              <a:rPr lang="uk-UA" sz="21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15 тис. шт. гармат. </a:t>
            </a:r>
            <a:r>
              <a:rPr lang="uk-UA" sz="21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Коли суспільство, знизить виробництво масла, то зможе собі дозволити виробництво гармат.</a:t>
            </a:r>
          </a:p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Отже, </a:t>
            </a:r>
            <a:r>
              <a:rPr lang="uk-UA" sz="21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суспільство має змогу здійснювати технологічний вибір між різними комбінаціями альтернативних можливостей.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>
                <a:solidFill>
                  <a:srgbClr val="14284B"/>
                </a:solidFill>
                <a:latin typeface="Montserrat"/>
              </a:rPr>
              <a:t>Таблиця 2.1. Альтернативні можливості виробництва масла і гармат</a:t>
            </a:r>
          </a:p>
        </p:txBody>
      </p:sp>
      <p:graphicFrame>
        <p:nvGraphicFramePr>
          <p:cNvPr id="3" name="Таблиця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523638"/>
              </p:ext>
            </p:extLst>
          </p:nvPr>
        </p:nvGraphicFramePr>
        <p:xfrm>
          <a:off x="1188720" y="1508760"/>
          <a:ext cx="9814253" cy="46634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1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1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4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11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Альтернативні можливості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Масло,</a:t>
                      </a:r>
                    </a:p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млн. кг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Гармати,</a:t>
                      </a:r>
                    </a:p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тис. шт.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Ціна (альтернативна вартість )</a:t>
                      </a:r>
                    </a:p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5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1 млн. кг. масла  у тис. шт. гармат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1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A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0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15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-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1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B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14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1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C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12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1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D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3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9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3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1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E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4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5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4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1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F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5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0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80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5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Крива виробничих можливостей (крива трансформації)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920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Підпис осі"/>
          <p:cNvSpPr/>
          <p:nvPr/>
        </p:nvSpPr>
        <p:spPr>
          <a:xfrm>
            <a:off x="2927181" y="1612934"/>
            <a:ext cx="1175021" cy="46755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0" rIns="27432" bIns="0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1" i="0" dirty="0">
                <a:solidFill>
                  <a:srgbClr val="14284B"/>
                </a:solidFill>
                <a:latin typeface="Montserrat"/>
                <a:ea typeface="Montserrat"/>
                <a:cs typeface="Montserrat"/>
              </a:rPr>
              <a:t>Гармати,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1" i="0" dirty="0">
                <a:solidFill>
                  <a:srgbClr val="14284B"/>
                </a:solidFill>
                <a:latin typeface="Montserrat"/>
                <a:ea typeface="Montserrat"/>
                <a:cs typeface="Montserrat"/>
              </a:rPr>
              <a:t>тис. </a:t>
            </a:r>
            <a:r>
              <a:rPr lang="uk-UA" sz="1200" b="1" i="0" dirty="0" err="1">
                <a:solidFill>
                  <a:srgbClr val="14284B"/>
                </a:solidFill>
                <a:latin typeface="Montserrat"/>
                <a:ea typeface="Montserrat"/>
                <a:cs typeface="Montserrat"/>
              </a:rPr>
              <a:t>шт</a:t>
            </a:r>
            <a:endParaRPr lang="uk-UA" sz="1200" b="1" i="0" dirty="0">
              <a:solidFill>
                <a:srgbClr val="14284B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331DDF-0519-260C-ED9F-1B345F9D0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582" y="1612712"/>
            <a:ext cx="4744762" cy="4425893"/>
          </a:xfrm>
          <a:prstGeom prst="rect">
            <a:avLst/>
          </a:prstGeom>
        </p:spPr>
      </p:pic>
      <p:sp>
        <p:nvSpPr>
          <p:cNvPr id="6" name="Підпис осі"/>
          <p:cNvSpPr/>
          <p:nvPr/>
        </p:nvSpPr>
        <p:spPr>
          <a:xfrm>
            <a:off x="7779194" y="5872983"/>
            <a:ext cx="1792308" cy="23377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" tIns="0" rIns="27432" bIns="0" rtlCol="0" anchor="ctr"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1" i="0" dirty="0">
                <a:solidFill>
                  <a:srgbClr val="14284B"/>
                </a:solidFill>
                <a:latin typeface="Montserrat"/>
                <a:ea typeface="Montserrat"/>
                <a:cs typeface="Montserrat"/>
              </a:rPr>
              <a:t>Масло, млн. кг.</a:t>
            </a:r>
          </a:p>
        </p:txBody>
      </p:sp>
      <p:sp>
        <p:nvSpPr>
          <p:cNvPr id="7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Координати точок </a:t>
            </a: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A, B, C, D, E, F 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визначають максимальний обсяг виробництва масла і гармат у суспільстві за умов </a:t>
            </a: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повного використання ресурсів 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та наявності цих технологічних можливостей.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Комбінація виробництва гармат і масла, наприклад, у точці </a:t>
            </a: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Y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засвідчує наявні </a:t>
            </a:r>
            <a:r>
              <a:rPr lang="uk-UA" sz="22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втрати 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 економіці, які можуть бути зумовлені безробіттям і неповним завантаженням виробничих </a:t>
            </a:r>
            <a:r>
              <a:rPr lang="uk-UA" sz="2200" b="0" i="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потужностей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Натомість координати точки </a:t>
            </a: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S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вказують на таке поєднання виробництва гармат і масла, що за цих технологічних умов у суспільстві неможливе.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Крива трансформації може бути корисною при порівнянні </a:t>
            </a:r>
            <a:r>
              <a:rPr lang="uk-UA" sz="22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виробничих можливостей різних країн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;  при дослідженні  вибору суспільства між </a:t>
            </a:r>
            <a:r>
              <a:rPr lang="uk-UA" sz="22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споживанням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і </a:t>
            </a:r>
            <a:r>
              <a:rPr lang="uk-UA" sz="22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нагромадженням.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2.4. Альтернативна вартість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Останній стовпчик табл. 2.1. вказує на кількість гармат, від якої суспільство має відмовитися, щоб виготовити додатковий 1 млн. масла. Тобто ціна масла в цьому випадку виражена в гарматах, а не в грошовій одиниці.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Ціна, таким чином, може розглядатися як </a:t>
            </a: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альтернативна вартість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або як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втрати альтернативних можливостей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</a:t>
            </a:r>
            <a:r>
              <a:rPr lang="uk-UA" sz="1900" b="1" i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opportunity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1900" b="1" i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cost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</a:t>
            </a:r>
            <a:r>
              <a:rPr lang="uk-UA" sz="1900" b="0" i="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англ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.).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Втрати альтернативних можливостей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певного блага – це кількість іншого (інших) благ, від виробництва яких слід було відмовитися на користь цього блага.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Отже, ціна товару може бути втілена не тільки у звичних грошах, але й у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товарах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втраченому часі.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Якою б справою не займався економічний суб'єкт, він завжди матиме втрати альтернативних можливостей.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2.5.Координація вибору в господарських системах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ctr"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</a:pPr>
            <a:r>
              <a:rPr lang="uk-UA" sz="2000" b="1" i="0" dirty="0">
                <a:solidFill>
                  <a:srgbClr val="B8432B"/>
                </a:solidFill>
                <a:latin typeface="Montserrat SemiBold" panose="00000700000000000000" pitchFamily="2" charset="-52"/>
                <a:ea typeface="Montserrat"/>
                <a:cs typeface="Montserrat"/>
              </a:rPr>
              <a:t>ГОСПОДАРСЬКА СИСТЕМА </a:t>
            </a:r>
            <a:r>
              <a:rPr lang="uk-UA" sz="2000" b="0" i="0" dirty="0">
                <a:solidFill>
                  <a:srgbClr val="1F2A3D"/>
                </a:solidFill>
                <a:latin typeface="Montserrat SemiBold" panose="00000700000000000000" pitchFamily="2" charset="-52"/>
                <a:ea typeface="Montserrat"/>
                <a:cs typeface="Montserrat"/>
              </a:rPr>
              <a:t>– </a:t>
            </a:r>
            <a:r>
              <a:rPr lang="uk-UA" sz="2000" dirty="0">
                <a:solidFill>
                  <a:srgbClr val="1F2A3D"/>
                </a:solidFill>
                <a:latin typeface="Montserrat SemiBold" panose="00000700000000000000" pitchFamily="2" charset="-52"/>
                <a:ea typeface="Montserrat"/>
                <a:cs typeface="Montserrat"/>
              </a:rPr>
              <a:t>особливий порядок впорядкування взаємозв’язку між виробниками та</a:t>
            </a:r>
            <a:r>
              <a:rPr lang="uk-UA" sz="2000" b="0" i="0" dirty="0">
                <a:solidFill>
                  <a:srgbClr val="1F2A3D"/>
                </a:solidFill>
                <a:latin typeface="Montserrat SemiBold" panose="00000700000000000000" pitchFamily="2" charset="-52"/>
                <a:ea typeface="Montserrat"/>
                <a:cs typeface="Montserrat"/>
              </a:rPr>
              <a:t> споживачами матеріальних і нематеріальних благ.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 розглядає два способи координації вибору в процесі господарської діяльності: </a:t>
            </a:r>
            <a:r>
              <a:rPr lang="uk-UA" sz="20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спонтанний  (стихійний) порядок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та </a:t>
            </a:r>
            <a:r>
              <a:rPr lang="uk-UA" sz="20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ієрархію.</a:t>
            </a:r>
          </a:p>
          <a:p>
            <a:pPr marL="393700" indent="-393700"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Спонтанний порядок 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передає необхідну інформацію виробникам і споживачам через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ціни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 Отримана інформація координує їхню діяльність у бажаному для них руслі: для максимізації корисності (доходу) чи мінімізації витрат. </a:t>
            </a:r>
            <a:r>
              <a:rPr lang="uk-UA" sz="20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Інформація 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щодо наявних ресурсів і </a:t>
            </a:r>
            <a:r>
              <a:rPr lang="ru-RU" sz="200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переваг</a:t>
            </a:r>
            <a:r>
              <a:rPr lang="ru-RU" sz="200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200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споживачів</a:t>
            </a:r>
            <a:r>
              <a:rPr lang="ru-RU" sz="200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200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розсіяна</a:t>
            </a:r>
            <a:r>
              <a:rPr lang="ru-RU" sz="200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та не </a:t>
            </a:r>
            <a:r>
              <a:rPr lang="ru-RU" sz="200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перебуває</a:t>
            </a:r>
            <a:r>
              <a:rPr lang="ru-RU" sz="200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в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єдиному інформаційному центрі.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30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Ієрархія – 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система </a:t>
            </a: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наказів і доручень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що скеровуються зверху вниз , від певного інформаційного центру до безпосередніх виконавців (виробників).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Наприклад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первісна община чи командно-адміністративна система в СРСР. В особі Держплану держава віддавала накази: що, як і за допомогою яких ресурсів виробляти і навіть де реалізовувати створений продукт.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Координація вибору залежить від </a:t>
            </a:r>
            <a:r>
              <a:rPr lang="uk-UA" sz="22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трансакційних видатків, 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що стосуються не стільки виробництва,  скільки супутніх до нього витрат.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Термін </a:t>
            </a:r>
            <a:r>
              <a:rPr lang="uk-UA" sz="22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«трансакційні  видатки» 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до економічної науки запровадив </a:t>
            </a: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Рональд </a:t>
            </a:r>
            <a:r>
              <a:rPr lang="uk-UA" sz="22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Коуз</a:t>
            </a: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 праці «</a:t>
            </a:r>
            <a:r>
              <a:rPr lang="uk-UA" sz="22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Природа фірми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» (1937).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20040"/>
            <a:ext cx="11094415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Найважливіші трансакційні видатки</a:t>
            </a:r>
          </a:p>
        </p:txBody>
      </p:sp>
      <p:sp>
        <p:nvSpPr>
          <p:cNvPr id="3" name="Пункт"/>
          <p:cNvSpPr/>
          <p:nvPr/>
        </p:nvSpPr>
        <p:spPr>
          <a:xfrm>
            <a:off x="457200" y="1280160"/>
            <a:ext cx="11277295" cy="865022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Маркер"/>
          <p:cNvSpPr/>
          <p:nvPr/>
        </p:nvSpPr>
        <p:spPr>
          <a:xfrm>
            <a:off x="777240" y="1566367"/>
            <a:ext cx="292608" cy="292608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Текст"/>
          <p:cNvSpPr txBox="1"/>
          <p:nvPr/>
        </p:nvSpPr>
        <p:spPr>
          <a:xfrm>
            <a:off x="1325880" y="1280160"/>
            <a:ext cx="9997135" cy="865022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>
                <a:solidFill>
                  <a:srgbClr val="14284B"/>
                </a:solidFill>
                <a:latin typeface="Montserrat"/>
                <a:ea typeface="Montserrat"/>
                <a:cs typeface="Montserrat"/>
              </a:rPr>
              <a:t>Витрати на пошук інформації</a:t>
            </a:r>
          </a:p>
        </p:txBody>
      </p:sp>
      <p:sp>
        <p:nvSpPr>
          <p:cNvPr id="6" name="Пункт"/>
          <p:cNvSpPr/>
          <p:nvPr/>
        </p:nvSpPr>
        <p:spPr>
          <a:xfrm>
            <a:off x="457200" y="2309774"/>
            <a:ext cx="11277295" cy="865022"/>
          </a:xfrm>
          <a:prstGeom prst="roundRect">
            <a:avLst>
              <a:gd name="adj" fmla="val 18000"/>
            </a:avLst>
          </a:prstGeom>
          <a:solidFill>
            <a:srgbClr val="E3EE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Маркер"/>
          <p:cNvSpPr/>
          <p:nvPr/>
        </p:nvSpPr>
        <p:spPr>
          <a:xfrm>
            <a:off x="777240" y="2595981"/>
            <a:ext cx="292608" cy="292608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Текст"/>
          <p:cNvSpPr txBox="1"/>
          <p:nvPr/>
        </p:nvSpPr>
        <p:spPr>
          <a:xfrm>
            <a:off x="1325880" y="2309774"/>
            <a:ext cx="9997135" cy="865022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 dirty="0">
                <a:solidFill>
                  <a:srgbClr val="14284B"/>
                </a:solidFill>
                <a:latin typeface="Montserrat"/>
                <a:ea typeface="Montserrat"/>
                <a:cs typeface="Montserrat"/>
              </a:rPr>
              <a:t>Витрати на підписання господарської домовленості (контракту)</a:t>
            </a:r>
          </a:p>
        </p:txBody>
      </p:sp>
      <p:sp>
        <p:nvSpPr>
          <p:cNvPr id="9" name="Пункт"/>
          <p:cNvSpPr/>
          <p:nvPr/>
        </p:nvSpPr>
        <p:spPr>
          <a:xfrm>
            <a:off x="457200" y="3339388"/>
            <a:ext cx="11277295" cy="865022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Маркер"/>
          <p:cNvSpPr/>
          <p:nvPr/>
        </p:nvSpPr>
        <p:spPr>
          <a:xfrm>
            <a:off x="777240" y="3625596"/>
            <a:ext cx="292608" cy="292608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Текст"/>
          <p:cNvSpPr txBox="1"/>
          <p:nvPr/>
        </p:nvSpPr>
        <p:spPr>
          <a:xfrm>
            <a:off x="1325880" y="3339388"/>
            <a:ext cx="9997135" cy="865022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>
                <a:solidFill>
                  <a:srgbClr val="14284B"/>
                </a:solidFill>
                <a:latin typeface="Montserrat"/>
                <a:ea typeface="Montserrat"/>
                <a:cs typeface="Montserrat"/>
              </a:rPr>
              <a:t>Втрати вимірювання</a:t>
            </a:r>
          </a:p>
        </p:txBody>
      </p:sp>
      <p:sp>
        <p:nvSpPr>
          <p:cNvPr id="12" name="Пункт"/>
          <p:cNvSpPr/>
          <p:nvPr/>
        </p:nvSpPr>
        <p:spPr>
          <a:xfrm>
            <a:off x="457200" y="4369003"/>
            <a:ext cx="11277295" cy="865022"/>
          </a:xfrm>
          <a:prstGeom prst="roundRect">
            <a:avLst>
              <a:gd name="adj" fmla="val 18000"/>
            </a:avLst>
          </a:prstGeom>
          <a:solidFill>
            <a:srgbClr val="E3EE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Маркер"/>
          <p:cNvSpPr/>
          <p:nvPr/>
        </p:nvSpPr>
        <p:spPr>
          <a:xfrm>
            <a:off x="777240" y="4655210"/>
            <a:ext cx="292608" cy="292608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Текст"/>
          <p:cNvSpPr txBox="1"/>
          <p:nvPr/>
        </p:nvSpPr>
        <p:spPr>
          <a:xfrm>
            <a:off x="1325880" y="4369003"/>
            <a:ext cx="9997135" cy="865022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>
                <a:solidFill>
                  <a:srgbClr val="14284B"/>
                </a:solidFill>
                <a:latin typeface="Montserrat"/>
                <a:ea typeface="Montserrat"/>
                <a:cs typeface="Montserrat"/>
              </a:rPr>
              <a:t>Втрати специфікації і захисту прав власності</a:t>
            </a:r>
          </a:p>
        </p:txBody>
      </p:sp>
      <p:sp>
        <p:nvSpPr>
          <p:cNvPr id="15" name="Пункт"/>
          <p:cNvSpPr/>
          <p:nvPr/>
        </p:nvSpPr>
        <p:spPr>
          <a:xfrm>
            <a:off x="457200" y="5398617"/>
            <a:ext cx="11277295" cy="865022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Маркер"/>
          <p:cNvSpPr/>
          <p:nvPr/>
        </p:nvSpPr>
        <p:spPr>
          <a:xfrm>
            <a:off x="777240" y="5684824"/>
            <a:ext cx="292608" cy="292608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Текст"/>
          <p:cNvSpPr txBox="1"/>
          <p:nvPr/>
        </p:nvSpPr>
        <p:spPr>
          <a:xfrm>
            <a:off x="1325880" y="5398617"/>
            <a:ext cx="9997135" cy="865022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>
                <a:solidFill>
                  <a:srgbClr val="14284B"/>
                </a:solidFill>
                <a:latin typeface="Montserrat"/>
                <a:ea typeface="Montserrat"/>
                <a:cs typeface="Montserrat"/>
              </a:rPr>
              <a:t>Втрати опортуністичної поведінки</a:t>
            </a:r>
          </a:p>
        </p:txBody>
      </p:sp>
      <p:sp>
        <p:nvSpPr>
          <p:cNvPr id="18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>
                <a:solidFill>
                  <a:srgbClr val="14284B"/>
                </a:solidFill>
                <a:latin typeface="Montserrat"/>
              </a:rPr>
              <a:t>Від трансакційних видатків до інституцій: Що таке інституції ?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737360"/>
            <a:ext cx="5455767" cy="356616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2011680"/>
            <a:ext cx="4724247" cy="3108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Трансакційні видатки – це видатки експлуатації економічної системи</a:t>
            </a:r>
          </a:p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800" b="1" i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Кеннет Ерроу</a:t>
            </a:r>
          </a:p>
        </p:txBody>
      </p:sp>
      <p:sp>
        <p:nvSpPr>
          <p:cNvPr id="5" name="Картка"/>
          <p:cNvSpPr/>
          <p:nvPr/>
        </p:nvSpPr>
        <p:spPr>
          <a:xfrm>
            <a:off x="6278727" y="1737360"/>
            <a:ext cx="5455767" cy="356616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Текст"/>
          <p:cNvSpPr txBox="1"/>
          <p:nvPr/>
        </p:nvSpPr>
        <p:spPr>
          <a:xfrm>
            <a:off x="6644487" y="2011680"/>
            <a:ext cx="4724247" cy="3108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Інституції  є рамки, в межах яких люди взаємодіють один з одним</a:t>
            </a:r>
          </a:p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800" b="1" i="1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Дагалас</a:t>
            </a:r>
            <a:r>
              <a:rPr lang="uk-UA" sz="2800" b="1" i="1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2800" b="1" i="1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Норт</a:t>
            </a:r>
            <a:endParaRPr lang="uk-UA" sz="2800" b="1" i="1" dirty="0">
              <a:solidFill>
                <a:srgbClr val="1F2A3D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Покликання інституцій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Усі економічні агенти прагнуть зменшити величину трансакційних витрат.</a:t>
            </a:r>
          </a:p>
          <a:p>
            <a:pPr marL="472440" indent="-472440"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Інституції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що виникли еволюційним шляхом </a:t>
            </a:r>
            <a:r>
              <a:rPr lang="uk-UA" sz="240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 результаті усвідомленої діяльності людини, знижують невизначеність, з якою зіштовхуються економічні суб'єкти у процесі своєї діяльності, і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виконують функцію мінімізації трансакційних витрат.</a:t>
            </a:r>
          </a:p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Ефективність економічної системи 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має бути оцінена з точки зору економії трансакційних витрат.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dirty="0">
                <a:solidFill>
                  <a:srgbClr val="14284B"/>
                </a:solidFill>
                <a:latin typeface="Montserrat"/>
              </a:rPr>
              <a:t>Література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теорія: політекономія: підручник / за ред. В. Д. Базилевича; Київ. нац. ун-т ім. Т. Шевченка. 9-е вид., доповн. Київ: Знання, 2014. </a:t>
            </a:r>
            <a:r>
              <a:rPr lang="uk-UA" sz="1500" b="1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21–33; 73–95</a:t>
            </a:r>
            <a:r>
              <a:rPr lang="uk-UA" sz="15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; 119–134.</a:t>
            </a:r>
            <a:endParaRPr lang="uk-UA" sz="1500" b="1" i="0" dirty="0">
              <a:solidFill>
                <a:srgbClr val="1F2A3D"/>
              </a:solidFill>
              <a:latin typeface="Montserrat"/>
              <a:ea typeface="Montserrat"/>
              <a:cs typeface="Montserrat"/>
            </a:endParaRP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теорія: політична економія: навчальний посібник / за заг. ред. М. І. Звєрякова. Одеса: Атлант, 2014. </a:t>
            </a:r>
            <a:r>
              <a:rPr lang="uk-UA" sz="1500" b="1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30–52.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Ревак І. О., Кіржецький Ю. І., Кіржецька М. С., Мельник С. І. Основи економічної теорії: навчальний посібник. Львів: Львівський державний університет внутрішніх справ, 2019. </a:t>
            </a:r>
            <a:r>
              <a:rPr lang="uk-UA" sz="1500" b="1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5–51.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Романюк М. Д., Івасишин О. І., Репела Н. П., Татунчак Я. І. Економічна теорія: навчальний посібник. Івано-Франківськ: Нова Зоря, 2011. </a:t>
            </a:r>
            <a:r>
              <a:rPr lang="uk-UA" sz="1500" b="1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19–33; 51–78.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Баула О. В. та ін. Економікс. Частина 1: Вступ до економікса. Мікроекономіка: навчальний посібник. Луцьк: Гадяк Ж. В., 2021. </a:t>
            </a:r>
            <a:r>
              <a:rPr lang="uk-UA" sz="1500" b="1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8–17; 20–28; 169–171.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теорія: підручник / за ред. В. М. Тарасевича. Київ: Центр навчальної літератури, 2009. </a:t>
            </a:r>
            <a:r>
              <a:rPr lang="uk-UA" sz="1500" b="1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Гл. 1–2.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2841</Words>
  <Application>Microsoft Office PowerPoint</Application>
  <PresentationFormat>Широкий екран</PresentationFormat>
  <Paragraphs>287</Paragraphs>
  <Slides>35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35</vt:i4>
      </vt:variant>
    </vt:vector>
  </HeadingPairs>
  <TitlesOfParts>
    <vt:vector size="40" baseType="lpstr">
      <vt:lpstr>Arial</vt:lpstr>
      <vt:lpstr>Calibri</vt:lpstr>
      <vt:lpstr>Montserrat</vt:lpstr>
      <vt:lpstr>Montserrat SemiBold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Yana Hladyshchuk</cp:lastModifiedBy>
  <cp:revision>1</cp:revision>
  <dcterms:created xsi:type="dcterms:W3CDTF">2013-01-27T09:14:16Z</dcterms:created>
  <dcterms:modified xsi:type="dcterms:W3CDTF">2026-10-21T13:32:09Z</dcterms:modified>
  <cp:category/>
</cp:coreProperties>
</file>