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charts/chart1.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0" i="0" u="none" strike="noStrike">
                <a:solidFill>
                  <a:srgbClr val="1B2A4A"/>
                </a:solidFill>
                <a:latin typeface="Cambria"/>
              </a:defRPr>
            </a:pPr>
            <a:r>
              <a:rPr sz="1400" b="0" i="0" u="none" strike="noStrike">
                <a:solidFill>
                  <a:srgbClr val="1B2A4A"/>
                </a:solidFill>
                <a:latin typeface="Cambria"/>
              </a:rPr>
              <a:t>Total budget 2021–2027, € billion (current prices)</a:t>
            </a:r>
          </a:p>
        </c:rich>
      </c:tx>
      <c:layout/>
      <c:overlay val="0"/>
    </c:title>
    <c:autoTitleDeleted val="0"/>
    <c:plotArea>
      <c:layout/>
      <c:barChart>
        <c:barDir val="bar"/>
        <c:grouping val="clustered"/>
        <c:varyColors val="0"/>
        <c:ser>
          <c:idx val="0"/>
          <c:order val="0"/>
          <c:tx>
            <c:strRef>
              <c:f>Sheet1!$B$1</c:f>
              <c:strCache>
                <c:ptCount val="1"/>
                <c:pt idx="0">
                  <c:v>Series</c:v>
                </c:pt>
              </c:strCache>
            </c:strRef>
          </c:tx>
          <c:spPr>
            <a:solidFill>
              <a:srgbClr val="1B2A4A"/>
            </a:solidFill>
            <a:effectLst/>
          </c:spPr>
          <c:invertIfNegative val="0"/>
          <c:dLbls>
            <c:numFmt formatCode="0.0#" sourceLinked="0"/>
            <c:txPr>
              <a:bodyPr/>
              <a:lstStyle/>
              <a:p>
                <a:pPr>
                  <a:defRPr b="0" i="0" strike="noStrike" sz="1100" u="none">
                    <a:solidFill>
                      <a:srgbClr val="1B2A4A"/>
                    </a:solidFill>
                    <a:latin typeface="Arial"/>
                  </a:defRPr>
                </a:pPr>
              </a:p>
            </c:txPr>
            <c:showLegendKey val="0"/>
            <c:showVal val="1"/>
            <c:showCatName val="0"/>
            <c:showSerName val="0"/>
            <c:showPercent val="0"/>
            <c:showBubbleSize val="0"/>
            <c:showLeaderLines val="0"/>
          </c:dLbls>
          <c:cat>
            <c:multiLvlStrRef>
              <c:f>Sheet1!$A$2:$A$6</c:f>
              <c:multiLvlStrCache>
                <c:ptCount val="5"/>
                <c:lvl>
                  <c:pt idx="0">
                    <c:v>Creative Europe</c:v>
                  </c:pt>
                  <c:pt idx="1">
                    <c:v>Single Market Programme</c:v>
                  </c:pt>
                  <c:pt idx="2">
                    <c:v>Erasmus+</c:v>
                  </c:pt>
                  <c:pt idx="3">
                    <c:v>NDICI–Global Europe</c:v>
                  </c:pt>
                  <c:pt idx="4">
                    <c:v>Horizon Europe</c:v>
                  </c:pt>
                </c:lvl>
              </c:multiLvlStrCache>
            </c:multiLvlStrRef>
          </c:cat>
          <c:val>
            <c:numRef>
              <c:f>Sheet1!$B$2:$B$6</c:f>
              <c:numCache>
                <c:formatCode>General</c:formatCode>
                <c:ptCount val="5"/>
                <c:pt idx="0">
                  <c:v>2.53</c:v>
                </c:pt>
                <c:pt idx="1">
                  <c:v>4.21</c:v>
                </c:pt>
                <c:pt idx="2">
                  <c:v>26.51</c:v>
                </c:pt>
                <c:pt idx="3">
                  <c:v>80.59</c:v>
                </c:pt>
                <c:pt idx="4">
                  <c:v>93.5</c:v>
                </c:pt>
              </c:numCache>
            </c:numRef>
          </c:val>
        </c:ser>
        <c:dLbls>
          <c:numFmt formatCode="0.0#" sourceLinked="0"/>
          <c:txPr>
            <a:bodyPr/>
            <a:lstStyle/>
            <a:p>
              <a:pPr>
                <a:defRPr b="0" i="0" strike="noStrike" sz="1100" u="none">
                  <a:solidFill>
                    <a:srgbClr val="1B2A4A"/>
                  </a:solidFill>
                  <a:latin typeface="Arial"/>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2B3445"/>
                </a:solidFill>
                <a:latin typeface="Calibri"/>
              </a:defRPr>
            </a:pPr>
            <a:endParaRPr lang="en-US"/>
          </a:p>
        </c:txPr>
        <c:crossAx val="2094734552"/>
        <c:crosses val="autoZero"/>
        <c:auto val="1"/>
        <c:lblAlgn val="ctr"/>
        <c:noMultiLvlLbl val="1"/>
      </c:catAx>
      <c:valAx>
        <c:axId val="2094734552"/>
        <c:scaling>
          <c:orientation val="minMax"/>
          <c:max val="110"/>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lecture follows the path of an applicant organisation: from identifying a suitable donor and call (Sections 1–2), through assembling a consortium and formalising it in partnership documents (Sections 3–4), to the principles that govern the sound and ethical management of a grant project (Sections 5–6).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system of international grant funding is multi-layered. It encompasses several categories of donor, each with its own priorities, procedures and volumes of funding. This section maps the five categories and looks more closely at EU programmes.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around the map clockwise. EU programmes are funded from the Multiannual Financial Framework and administered by the European Commission and its executive agencies. International financial institutions (World Bank, EBRD, EIB, IMF) provide mainly loan financing and funding for major infrastructure and reform projects, as well as technical-assistance grants. Bilateral development agencies and independent foundations fund development, democratisation and institutional capacity building. Embassy Small Grants Programmes have a simplified procedure and modest amounts for local initiatives. International NGOs and networks act both as donors, through subgranting, and as potential consortium partners.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EU programmes are funded from the EU budget — the Multiannual Financial Framework — and administered by the European Commission and its executive agencies. Horizon Europe is the framework programme for research and innovation; Erasmus+ covers education, training, youth and sport; Interreg supports cross-border, transnational and interregional cooperation; Creative Europe supports the cultural and creative sectors; EU4Business and the Single Market Programme support small and medium-sized enterprises; NDICI–Global Europe is the instrument for external assistance and cooperation with third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Figures are the total 2021–2027 budgets stated on the European Commission's EU funding programme pages, in current prices: Horizon Europe €93.5 billion (of which €5.4 billion under NextGenerationEU; the figure reflects the MFF mid-term review), NDICI–Global Europe €80.59 billion (of which €1.13 billion of indicative reflows from the European Development Fund), Erasmus+ €26.51 billion, the Single Market Programme €4.21 billion and Creative Europe €2.53 billion. Interreg is shown separately because its resources are shared among almost 100 programmes: DG REGIO states that almost €10 billion is available. The point for students: the scale of a programme shapes the size of individual grants and the intensity of competition.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International financial institutions — the World Bank, the EBRD, the EIB and the IMF — provide mainly loan financing and funding for major infrastructure and reform projects, as well as technical-assistance grants. Bilateral development agencies (USAID, GIZ and KfW, SIDA, Norad) and independent foundations (the European Endowment for Democracy, the member foundations of the Open Society Foundations network, the National Endowment for Democracy) fund development, democratisation and capacity building. Embassy Small Grants Programmes are characterised by a simplified application procedure and relatively modest amounts aimed at local initiatives. Ask students which category best suits a small local NGO and which suits a large municipal reform.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Searching for calls must be systematic rather than accidental. Once a call is found, analysis of its mandatory elements is the first step in deciding whether to submit an application.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Systematic searching is carried out through the official donor portals. The Funding &amp; Tenders Portal is the single EU portal for all directly managed programmes. Other sources are the official websites of the EU executive agencies (EACEA, CINEA, HaDEA, REA), the National Contact Points of individual programmes, the portals of Interreg programmes, specialised aggregators of grant opportunities and the mailing lists of relevant associations and networks.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call generally contains these mandatory elements, and analysing them is the first step in deciding whether to apply. Eligibility criteria cover the status of the applicant and partners (type of organisation, country of registration), the minimum number of partners and participating countries, the project duration and the size of the grant requested. Award criteria and their weighting are examined in detail in Topic 3, Section 5. Budgetary conditions include the overall budget of the call, the maximum grant per project, the co-financing rate, and eligible and ineligible expenditure. Procedural requirements include prior registration of participants — the Participant Identification Code (PIC) for EU programmes.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deciding to develop an application, it is advisable to prepare a brief analytical profile of the call. It summarises the parameters of the call, contains a preliminary self-assessment of how far the applicant's institutional capacity meets the requirements, and gives an indicative level of competition — the success rate of previous rounds, where the donor has published such data. The template on the slide can be used in the practical class: students fill it in for a live call on the Funding &amp; Tenders Portal.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international grant projects are implemented not by a single organisation but by a consortium. The section defines the consortium, distinguishes the roles of its participants and sets out the principles for building an effective partnership.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consortium is a contractual grouping of legally independent organisations that jointly submit a project proposal and, if it is approved, jointly implement the project in accordance with the grant agreement concluded with the donor. Stress the three elements of the definition: the contractual basis, the legal independence of the members, and the joint character of both the application and the implementation.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coordinator represents the consortium in its relations with the donor, signs the grant agreement on behalf of all participants, distributes funding among the partners and consolidates reporting. Beneficiaries are party to the grant agreement and receive their share of funding directly. Affiliated entities are legally linked to a beneficiary; their costs may be recognised as eligible if they are included in the application. Associated partners join in implementation without direct funding, and their participation is confirmed by a letter of intent. Subcontractors are third parties engaged on a commercial basis for clearly defined tasks, within the limits set by the donor.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table for self-check question 3. A beneficiary is party to the grant agreement, receives its share of funding directly and is responsible for the work packages assigned to it. An associated partner joins in implementation without beneficiary status and without direct funding from the donor; it contributes expert support, access to target groups, infrastructure or political support, and its participation is confirmed by a letter of intent. Note also the different terminology used by donors: Lead Beneficiary, Lead Applicant, Co-applicants, Linked Third Parties.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effective consortium rests on four principles: complementarity of the partners' competencies; geographical and sectoral balance, in accordance with the call's requirements on the minimum number of participating countries; prior experience of cooperation, which reduces the transaction costs of coordination; and a clear division of roles, established already at the application stage. Ask students how they would justify each partner's place in a consortium to an evaluator.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 a consortium is accompanied by a package of partnership documents, each performing a specific legal and organisational function: the mandate letter, the letter of intent or support, the declaration of honour and the consortium agreement.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Letters of intent or support strengthen the application and are collected while it is prepared. The declaration of honour confirms eligibility, the absence of grounds for exclusion and the accuracy of the information in the application. The mandate letter is submitted together with the application or at the stage of signing the grant agreement. The consortium agreement is concluded, as a rule, before the grant agreement with the donor is signed, or shortly afterwards. The exact timing is always set by the rules of the specific programme.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mandate letter authorises the coordinator to represent the consortium, to sign the grant agreement on behalf of the partners and to receive and distribute the grant funds. The letter of intent or support confirms that an associated partner or other stakeholder intends to join the project in a particular capacity, without beneficiary status, or expresses support; it demonstrates wider recognition of the project's relevance. The declaration of honour confirms compliance with the eligibility criteria and the absence of grounds for exclusion — convictions for fraud, corruption or participation in a criminal organisation, conflicts of interest, outstanding tax and social-security liabilities — and the accuracy of the information in the application.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grant agreement governs the relationship between the consortium and the donor. The consortium agreement is an internal contract governing the relationship between partner and partner: the allocation of intellectual-property rights, the internal distribution of the budget and financial transfers, decision-making and dispute resolution, the partners' responsibilities towards one another, and the procedure for a partner's withdrawal or replacement. As a rule it is not submitted to the donor, although its existence is frequently a mandatory condition of the grant agreement. This slide answers self-check question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four principles are interrelated components of the sound management of a grant project. They are introduced here and examined in greater depth in Topic 6, Financial Management, Budgeting and Administration of International Projects.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Strategic relevance: alignment with the donor's priorities (Lecture 2, Section 6) and with the applicant's own development strategy, a long-term vision for the use of results, and the potential to serve as a foundation for further initiatives — the portfolio effect (Lecture 1, Section 2). Financial efficiency: a justified relationship between resources and results, no excessive funding for particular items, and a rational distribution of costs among work packages. Transparency: open procurement, information on progress for stakeholders (except sensitive information) and compliance with visibility requirements. Accountability: mechanisms that let the donor, auditors and other authorised bodies verify that the actual use of funds corresponds to the stated objectives.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Strategic relevance is assessed not only in terms of alignment with the donor's priorities (Lecture 2, Section 6) but also with the applicant organisation's own development strategy, the existence of a long-term vision for using the project's results, and the project's potential to serve as a foundation for further initiatives — the portfolio effect (Lecture 1, Section 2). Financial efficiency presupposes a justified relationship between the resources deployed and the results achieved, the avoidance of excessive funding for particular items, and a rational distribution of costs among work packages in accordance with their actual workload.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Transparency is realised through open procurement procedures within the project, the availability of information on progress to stakeholders (with the exception of sensitive information), and compliance with the donor's visibility requirements — logos and funding acknowledgement — on all materials produced under the project. Accountability is a set of mechanisms enabling the donor, auditors and other authorised bodies to verify that the actual use of funds corresponds to the stated objectives: an audit trail, the retention of supporting documents for the period specified in the grant agreement (usually several years after the project ends), and readiness for on-the-spot checks.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Ethics and good governance are not optional extras: compliance with them is a formal contractual obligation under the grant agreement, and breaches carry financial and reputational consequences.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international project requires compliance with general ethical principles — respect for the dignity of research participants or target groups, non-discrimination, and voluntary and informed consent where human respondents are involved — as well as with sector-specific codes of ethics. In projects involving research, analytical or publication activity, academic integrity is mandatory: correct citation, avoidance of plagiarism and self-plagiarism, no fabrication or falsification of data, and fair allocation of authorship among consortium participants in accordance with their actual contribution.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conflict of interest arises when the personal, financial, family or other private interests of a person involved in decision-making within the project — in particular in evaluating applications, procurement or staff selection — may affect, or may reasonably appear to affect, the objectivity of that person's performance of their duties. Note that the appearance of a conflict is enough. Managing it involves timely declaration, recusal of the person concerned from the decision in question, and documentation of the measures taken. The illustrative case supports self-check question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governance in a grant project rests on the rule of law, accountability, transparency, stakeholder participation in decision-making, efficiency and effectiveness in the use of resources, and non-discrimination and equal opportunity. Compliance is not only an ethical but also a formal contractual obligation under the grant agreement. A breach may result in financial corrections, suspension of funding, or the inclusion of the organisation in the European Commission's Early Detection and Exclusion System (EDES). This slide supports self-check question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slideLayout" Target="../slideLayouts/slideLayout1.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image" Target="../media/image-6-1.png"/><Relationship Id="rId3" Type="http://schemas.openxmlformats.org/officeDocument/2006/relationships/image" Target="../media/image-6-2.png"/><Relationship Id="rId4" Type="http://schemas.openxmlformats.org/officeDocument/2006/relationships/image" Target="../media/image-6-3.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slideLayout" Target="../slideLayouts/slideLayout1.xml"/><Relationship Id="rId10"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slideLayout" Target="../slideLayouts/slideLayout1.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image" Target="../media/image-20-7.png"/><Relationship Id="rId8" Type="http://schemas.openxmlformats.org/officeDocument/2006/relationships/slideLayout" Target="../slideLayouts/slideLayout1.xml"/><Relationship Id="rId9"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slideLayout" Target="../slideLayouts/slideLayout1.xml"/><Relationship Id="rId6"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slideLayout" Target="../slideLayouts/slideLayout1.xml"/><Relationship Id="rId6"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image" Target="../media/image-24-7.png"/><Relationship Id="rId8" Type="http://schemas.openxmlformats.org/officeDocument/2006/relationships/slideLayout" Target="../slideLayouts/slideLayout1.xml"/><Relationship Id="rId9"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image" Target="../media/image-26-5.png"/><Relationship Id="rId6" Type="http://schemas.openxmlformats.org/officeDocument/2006/relationships/image" Target="../media/image-26-6.png"/><Relationship Id="rId7" Type="http://schemas.openxmlformats.org/officeDocument/2006/relationships/image" Target="../media/image-26-7.png"/><Relationship Id="rId8" Type="http://schemas.openxmlformats.org/officeDocument/2006/relationships/image" Target="../media/image-26-8.png"/><Relationship Id="rId9" Type="http://schemas.openxmlformats.org/officeDocument/2006/relationships/image" Target="../media/image-26-9.png"/><Relationship Id="rId10" Type="http://schemas.openxmlformats.org/officeDocument/2006/relationships/image" Target="../media/image-26-10.png"/><Relationship Id="rId11" Type="http://schemas.openxmlformats.org/officeDocument/2006/relationships/slideLayout" Target="../slideLayouts/slideLayout1.xml"/><Relationship Id="rId1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slideLayout" Target="../slideLayouts/slideLayout1.xml"/><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image" Target="../media/image-28-4.png"/><Relationship Id="rId5" Type="http://schemas.openxmlformats.org/officeDocument/2006/relationships/image" Target="../media/image-28-5.png"/><Relationship Id="rId6" Type="http://schemas.openxmlformats.org/officeDocument/2006/relationships/image" Target="../media/image-28-6.png"/><Relationship Id="rId7" Type="http://schemas.openxmlformats.org/officeDocument/2006/relationships/image" Target="../media/image-28-7.png"/><Relationship Id="rId8" Type="http://schemas.openxmlformats.org/officeDocument/2006/relationships/image" Target="../media/image-28-8.png"/><Relationship Id="rId9" Type="http://schemas.openxmlformats.org/officeDocument/2006/relationships/image" Target="../media/image-28-9.png"/><Relationship Id="rId10" Type="http://schemas.openxmlformats.org/officeDocument/2006/relationships/image" Target="../media/image-28-10.png"/><Relationship Id="rId11" Type="http://schemas.openxmlformats.org/officeDocument/2006/relationships/slideLayout" Target="../slideLayouts/slideLayout1.xml"/><Relationship Id="rId1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image" Target="../media/image-29-4.png"/><Relationship Id="rId5" Type="http://schemas.openxmlformats.org/officeDocument/2006/relationships/image" Target="../media/image-29-5.png"/><Relationship Id="rId6" Type="http://schemas.openxmlformats.org/officeDocument/2006/relationships/image" Target="../media/image-29-6.png"/><Relationship Id="rId7" Type="http://schemas.openxmlformats.org/officeDocument/2006/relationships/slideLayout" Target="../slideLayouts/slideLayout1.xml"/><Relationship Id="rId8"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Shape 3"/>
          <p:cNvSpPr/>
          <p:nvPr/>
        </p:nvSpPr>
        <p:spPr>
          <a:xfrm>
            <a:off x="9098280" y="1783080"/>
            <a:ext cx="2103120" cy="2103120"/>
          </a:xfrm>
          <a:prstGeom prst="ellipse">
            <a:avLst/>
          </a:prstGeom>
          <a:solidFill>
            <a:srgbClr val="31487A"/>
          </a:solidFill>
          <a:ln w="19050">
            <a:solidFill>
              <a:srgbClr val="C9A227"/>
            </a:solidFill>
            <a:prstDash val="solid"/>
          </a:ln>
        </p:spPr>
      </p:sp>
      <p:pic>
        <p:nvPicPr>
          <p:cNvPr id="6" name="Image 0" descr="preencoded.png">    </p:cNvPr>
          <p:cNvPicPr>
            <a:picLocks noChangeAspect="1"/>
          </p:cNvPicPr>
          <p:nvPr/>
        </p:nvPicPr>
        <p:blipFill>
          <a:blip r:embed="rId1"/>
          <a:stretch>
            <a:fillRect/>
          </a:stretch>
        </p:blipFill>
        <p:spPr>
          <a:xfrm>
            <a:off x="9666122" y="2350922"/>
            <a:ext cx="967435" cy="967435"/>
          </a:xfrm>
          <a:prstGeom prst="rect">
            <a:avLst/>
          </a:prstGeom>
        </p:spPr>
      </p:pic>
      <p:sp>
        <p:nvSpPr>
          <p:cNvPr id="7" name="Text 4"/>
          <p:cNvSpPr txBox="1"/>
          <p:nvPr/>
        </p:nvSpPr>
        <p:spPr>
          <a:xfrm>
            <a:off x="548640" y="685800"/>
            <a:ext cx="777240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INTERNATIONAL PROJECT ACTIVITY  ·  MASTER'S PROGRAMME</a:t>
            </a:r>
            <a:endParaRPr lang="en-US" sz="1200" dirty="0"/>
          </a:p>
        </p:txBody>
      </p:sp>
      <p:sp>
        <p:nvSpPr>
          <p:cNvPr id="8" name="Text 5"/>
          <p:cNvSpPr txBox="1"/>
          <p:nvPr/>
        </p:nvSpPr>
        <p:spPr>
          <a:xfrm>
            <a:off x="548640" y="1737360"/>
            <a:ext cx="7315200" cy="548640"/>
          </a:xfrm>
          <a:prstGeom prst="rect">
            <a:avLst/>
          </a:prstGeom>
          <a:noFill/>
          <a:ln/>
        </p:spPr>
        <p:txBody>
          <a:bodyPr wrap="square" lIns="0" tIns="0" rIns="0" bIns="0" rtlCol="0" anchor="t"/>
          <a:lstStyle/>
          <a:p>
            <a:pPr indent="0" marL="0">
              <a:buNone/>
            </a:pPr>
            <a:r>
              <a:rPr lang="en-US" sz="2400" i="1" dirty="0">
                <a:solidFill>
                  <a:srgbClr val="E9D68F"/>
                </a:solidFill>
                <a:latin typeface="Cambria" pitchFamily="34" charset="0"/>
                <a:ea typeface="Cambria" pitchFamily="34" charset="-122"/>
                <a:cs typeface="Cambria" pitchFamily="34" charset="-120"/>
              </a:rPr>
              <a:t>Lecture 4</a:t>
            </a:r>
            <a:endParaRPr lang="en-US" sz="2400" dirty="0"/>
          </a:p>
        </p:txBody>
      </p:sp>
      <p:sp>
        <p:nvSpPr>
          <p:cNvPr id="9" name="Text 6"/>
          <p:cNvSpPr txBox="1"/>
          <p:nvPr/>
        </p:nvSpPr>
        <p:spPr>
          <a:xfrm>
            <a:off x="548640" y="2331720"/>
            <a:ext cx="7863840" cy="210312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Grant Funding, Donor Programmes and Building an International Consortium</a:t>
            </a:r>
            <a:endParaRPr lang="en-US" sz="3800" dirty="0"/>
          </a:p>
        </p:txBody>
      </p:sp>
      <p:sp>
        <p:nvSpPr>
          <p:cNvPr id="10" name="Text 7"/>
          <p:cNvSpPr txBox="1"/>
          <p:nvPr/>
        </p:nvSpPr>
        <p:spPr>
          <a:xfrm>
            <a:off x="548640" y="4526280"/>
            <a:ext cx="7680960" cy="731520"/>
          </a:xfrm>
          <a:prstGeom prst="rect">
            <a:avLst/>
          </a:prstGeom>
          <a:noFill/>
          <a:ln/>
        </p:spPr>
        <p:txBody>
          <a:bodyPr wrap="square" lIns="0" tIns="0" rIns="0" bIns="0" rtlCol="0" anchor="t"/>
          <a:lstStyle/>
          <a:p>
            <a:pPr indent="0" marL="0">
              <a:buNone/>
            </a:pPr>
            <a:r>
              <a:rPr lang="en-US" sz="1600" dirty="0">
                <a:solidFill>
                  <a:srgbClr val="C9D3E6"/>
                </a:solidFill>
                <a:latin typeface="Calibri" pitchFamily="34" charset="0"/>
                <a:ea typeface="Calibri" pitchFamily="34" charset="-122"/>
                <a:cs typeface="Calibri" pitchFamily="34" charset="-120"/>
              </a:rPr>
              <a:t>Donor categories, the analysis of calls for proposals, consortium roles, partnership documents and the principles of sound, ethical grant management</a:t>
            </a:r>
            <a:endParaRPr lang="en-US" sz="1600" dirty="0"/>
          </a:p>
        </p:txBody>
      </p:sp>
      <p:sp>
        <p:nvSpPr>
          <p:cNvPr id="11" name="Text 8"/>
          <p:cNvSpPr txBox="1"/>
          <p:nvPr/>
        </p:nvSpPr>
        <p:spPr>
          <a:xfrm>
            <a:off x="548640" y="5806440"/>
            <a:ext cx="8229600" cy="320040"/>
          </a:xfrm>
          <a:prstGeom prst="rect">
            <a:avLst/>
          </a:prstGeom>
          <a:noFill/>
          <a:ln/>
        </p:spPr>
        <p:txBody>
          <a:bodyPr wrap="square" lIns="0" tIns="0" rIns="0" bIns="0" rtlCol="0" anchor="t"/>
          <a:lstStyle/>
          <a:p>
            <a:pPr indent="0" marL="0">
              <a:buNone/>
            </a:pPr>
            <a:r>
              <a:rPr lang="en-US" sz="1200" i="1" dirty="0">
                <a:solidFill>
                  <a:srgbClr val="8E9BB8"/>
                </a:solidFill>
                <a:latin typeface="Calibri" pitchFamily="34" charset="0"/>
                <a:ea typeface="Calibri" pitchFamily="34" charset="-122"/>
                <a:cs typeface="Calibri" pitchFamily="34" charset="-120"/>
              </a:rPr>
              <a:t>Content Module 1  ·  Design and Preparation of International Projects</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OVERVIEW</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Lecture Plan</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4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02</a:t>
            </a:r>
            <a:endParaRPr lang="en-US" sz="900" dirty="0"/>
          </a:p>
        </p:txBody>
      </p:sp>
      <p:sp>
        <p:nvSpPr>
          <p:cNvPr id="7" name="Shape 4"/>
          <p:cNvSpPr/>
          <p:nvPr/>
        </p:nvSpPr>
        <p:spPr>
          <a:xfrm>
            <a:off x="548640" y="1737360"/>
            <a:ext cx="5303520" cy="1143000"/>
          </a:xfrm>
          <a:prstGeom prst="roundRect">
            <a:avLst>
              <a:gd name="adj" fmla="val 6400"/>
            </a:avLst>
          </a:prstGeom>
          <a:solidFill>
            <a:srgbClr val="F4F7FC"/>
          </a:solidFill>
          <a:ln/>
        </p:spPr>
      </p:sp>
      <p:sp>
        <p:nvSpPr>
          <p:cNvPr id="8" name="Shape 5"/>
          <p:cNvSpPr/>
          <p:nvPr/>
        </p:nvSpPr>
        <p:spPr>
          <a:xfrm>
            <a:off x="749808" y="2025396"/>
            <a:ext cx="566928" cy="566928"/>
          </a:xfrm>
          <a:prstGeom prst="ellipse">
            <a:avLst/>
          </a:prstGeom>
          <a:solidFill>
            <a:srgbClr val="1B2A4A"/>
          </a:solidFill>
          <a:ln/>
        </p:spPr>
      </p:sp>
      <p:sp>
        <p:nvSpPr>
          <p:cNvPr id="9" name="Text 6"/>
          <p:cNvSpPr txBox="1"/>
          <p:nvPr/>
        </p:nvSpPr>
        <p:spPr>
          <a:xfrm>
            <a:off x="749808" y="202539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01</a:t>
            </a:r>
            <a:endParaRPr lang="en-US" sz="1600" dirty="0"/>
          </a:p>
        </p:txBody>
      </p:sp>
      <p:sp>
        <p:nvSpPr>
          <p:cNvPr id="10" name="Text 7"/>
          <p:cNvSpPr txBox="1"/>
          <p:nvPr/>
        </p:nvSpPr>
        <p:spPr>
          <a:xfrm>
            <a:off x="1508760" y="181051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Sources of funding: EU programmes, international organisations, donor foundations, diplomatic missions</a:t>
            </a:r>
            <a:endParaRPr lang="en-US" sz="1500" dirty="0"/>
          </a:p>
        </p:txBody>
      </p:sp>
      <p:sp>
        <p:nvSpPr>
          <p:cNvPr id="11" name="Shape 8"/>
          <p:cNvSpPr/>
          <p:nvPr/>
        </p:nvSpPr>
        <p:spPr>
          <a:xfrm>
            <a:off x="548640" y="3063240"/>
            <a:ext cx="5303520" cy="1143000"/>
          </a:xfrm>
          <a:prstGeom prst="roundRect">
            <a:avLst>
              <a:gd name="adj" fmla="val 6400"/>
            </a:avLst>
          </a:prstGeom>
          <a:solidFill>
            <a:srgbClr val="F4F7FC"/>
          </a:solidFill>
          <a:ln/>
        </p:spPr>
      </p:sp>
      <p:sp>
        <p:nvSpPr>
          <p:cNvPr id="12" name="Shape 9"/>
          <p:cNvSpPr/>
          <p:nvPr/>
        </p:nvSpPr>
        <p:spPr>
          <a:xfrm>
            <a:off x="749808" y="3351276"/>
            <a:ext cx="566928" cy="566928"/>
          </a:xfrm>
          <a:prstGeom prst="ellipse">
            <a:avLst/>
          </a:prstGeom>
          <a:solidFill>
            <a:srgbClr val="1B2A4A"/>
          </a:solidFill>
          <a:ln/>
        </p:spPr>
      </p:sp>
      <p:sp>
        <p:nvSpPr>
          <p:cNvPr id="13" name="Text 10"/>
          <p:cNvSpPr txBox="1"/>
          <p:nvPr/>
        </p:nvSpPr>
        <p:spPr>
          <a:xfrm>
            <a:off x="749808" y="335127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02</a:t>
            </a:r>
            <a:endParaRPr lang="en-US" sz="1600" dirty="0"/>
          </a:p>
        </p:txBody>
      </p:sp>
      <p:sp>
        <p:nvSpPr>
          <p:cNvPr id="14" name="Text 11"/>
          <p:cNvSpPr txBox="1"/>
          <p:nvPr/>
        </p:nvSpPr>
        <p:spPr>
          <a:xfrm>
            <a:off x="1508760" y="313639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Searching for and analysing calls: objective, priorities, eligibility, award criteria, budgetary conditions</a:t>
            </a:r>
            <a:endParaRPr lang="en-US" sz="1500" dirty="0"/>
          </a:p>
        </p:txBody>
      </p:sp>
      <p:sp>
        <p:nvSpPr>
          <p:cNvPr id="15" name="Shape 12"/>
          <p:cNvSpPr/>
          <p:nvPr/>
        </p:nvSpPr>
        <p:spPr>
          <a:xfrm>
            <a:off x="548640" y="4389120"/>
            <a:ext cx="5303520" cy="1143000"/>
          </a:xfrm>
          <a:prstGeom prst="roundRect">
            <a:avLst>
              <a:gd name="adj" fmla="val 6400"/>
            </a:avLst>
          </a:prstGeom>
          <a:solidFill>
            <a:srgbClr val="F4F7FC"/>
          </a:solidFill>
          <a:ln/>
        </p:spPr>
      </p:sp>
      <p:sp>
        <p:nvSpPr>
          <p:cNvPr id="16" name="Shape 13"/>
          <p:cNvSpPr/>
          <p:nvPr/>
        </p:nvSpPr>
        <p:spPr>
          <a:xfrm>
            <a:off x="749808" y="4677156"/>
            <a:ext cx="566928" cy="566928"/>
          </a:xfrm>
          <a:prstGeom prst="ellipse">
            <a:avLst/>
          </a:prstGeom>
          <a:solidFill>
            <a:srgbClr val="1B2A4A"/>
          </a:solidFill>
          <a:ln/>
        </p:spPr>
      </p:sp>
      <p:sp>
        <p:nvSpPr>
          <p:cNvPr id="17" name="Text 14"/>
          <p:cNvSpPr txBox="1"/>
          <p:nvPr/>
        </p:nvSpPr>
        <p:spPr>
          <a:xfrm>
            <a:off x="749808" y="467715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03</a:t>
            </a:r>
            <a:endParaRPr lang="en-US" sz="1600" dirty="0"/>
          </a:p>
        </p:txBody>
      </p:sp>
      <p:sp>
        <p:nvSpPr>
          <p:cNvPr id="18" name="Text 15"/>
          <p:cNvSpPr txBox="1"/>
          <p:nvPr/>
        </p:nvSpPr>
        <p:spPr>
          <a:xfrm>
            <a:off x="1508760" y="446227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Partnership and consortium: coordinator, beneficiaries, associated and affiliated organisations</a:t>
            </a:r>
            <a:endParaRPr lang="en-US" sz="1500" dirty="0"/>
          </a:p>
        </p:txBody>
      </p:sp>
      <p:sp>
        <p:nvSpPr>
          <p:cNvPr id="19" name="Shape 16"/>
          <p:cNvSpPr/>
          <p:nvPr/>
        </p:nvSpPr>
        <p:spPr>
          <a:xfrm>
            <a:off x="6263640" y="1737360"/>
            <a:ext cx="5303520" cy="1143000"/>
          </a:xfrm>
          <a:prstGeom prst="roundRect">
            <a:avLst>
              <a:gd name="adj" fmla="val 6400"/>
            </a:avLst>
          </a:prstGeom>
          <a:solidFill>
            <a:srgbClr val="F4F7FC"/>
          </a:solidFill>
          <a:ln/>
        </p:spPr>
      </p:sp>
      <p:sp>
        <p:nvSpPr>
          <p:cNvPr id="20" name="Shape 17"/>
          <p:cNvSpPr/>
          <p:nvPr/>
        </p:nvSpPr>
        <p:spPr>
          <a:xfrm>
            <a:off x="6464808" y="2025396"/>
            <a:ext cx="566928" cy="566928"/>
          </a:xfrm>
          <a:prstGeom prst="ellipse">
            <a:avLst/>
          </a:prstGeom>
          <a:solidFill>
            <a:srgbClr val="1B2A4A"/>
          </a:solidFill>
          <a:ln/>
        </p:spPr>
      </p:sp>
      <p:sp>
        <p:nvSpPr>
          <p:cNvPr id="21" name="Text 18"/>
          <p:cNvSpPr txBox="1"/>
          <p:nvPr/>
        </p:nvSpPr>
        <p:spPr>
          <a:xfrm>
            <a:off x="6464808" y="202539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04</a:t>
            </a:r>
            <a:endParaRPr lang="en-US" sz="1600" dirty="0"/>
          </a:p>
        </p:txBody>
      </p:sp>
      <p:sp>
        <p:nvSpPr>
          <p:cNvPr id="22" name="Text 19"/>
          <p:cNvSpPr txBox="1"/>
          <p:nvPr/>
        </p:nvSpPr>
        <p:spPr>
          <a:xfrm>
            <a:off x="7223760" y="181051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Partnership documents: mandate letter, letter of intent, declaration of honour, consortium agreement</a:t>
            </a:r>
            <a:endParaRPr lang="en-US" sz="1500" dirty="0"/>
          </a:p>
        </p:txBody>
      </p:sp>
      <p:sp>
        <p:nvSpPr>
          <p:cNvPr id="23" name="Shape 20"/>
          <p:cNvSpPr/>
          <p:nvPr/>
        </p:nvSpPr>
        <p:spPr>
          <a:xfrm>
            <a:off x="6263640" y="3063240"/>
            <a:ext cx="5303520" cy="1143000"/>
          </a:xfrm>
          <a:prstGeom prst="roundRect">
            <a:avLst>
              <a:gd name="adj" fmla="val 6400"/>
            </a:avLst>
          </a:prstGeom>
          <a:solidFill>
            <a:srgbClr val="F4F7FC"/>
          </a:solidFill>
          <a:ln/>
        </p:spPr>
      </p:sp>
      <p:sp>
        <p:nvSpPr>
          <p:cNvPr id="24" name="Shape 21"/>
          <p:cNvSpPr/>
          <p:nvPr/>
        </p:nvSpPr>
        <p:spPr>
          <a:xfrm>
            <a:off x="6464808" y="3351276"/>
            <a:ext cx="566928" cy="566928"/>
          </a:xfrm>
          <a:prstGeom prst="ellipse">
            <a:avLst/>
          </a:prstGeom>
          <a:solidFill>
            <a:srgbClr val="1B2A4A"/>
          </a:solidFill>
          <a:ln/>
        </p:spPr>
      </p:sp>
      <p:sp>
        <p:nvSpPr>
          <p:cNvPr id="25" name="Text 22"/>
          <p:cNvSpPr txBox="1"/>
          <p:nvPr/>
        </p:nvSpPr>
        <p:spPr>
          <a:xfrm>
            <a:off x="6464808" y="335127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05</a:t>
            </a:r>
            <a:endParaRPr lang="en-US" sz="1600" dirty="0"/>
          </a:p>
        </p:txBody>
      </p:sp>
      <p:sp>
        <p:nvSpPr>
          <p:cNvPr id="26" name="Text 23"/>
          <p:cNvSpPr txBox="1"/>
          <p:nvPr/>
        </p:nvSpPr>
        <p:spPr>
          <a:xfrm>
            <a:off x="7223760" y="313639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Strategic relevance, financial efficiency, transparency and accountability</a:t>
            </a:r>
            <a:endParaRPr lang="en-US" sz="1500" dirty="0"/>
          </a:p>
        </p:txBody>
      </p:sp>
      <p:sp>
        <p:nvSpPr>
          <p:cNvPr id="27" name="Shape 24"/>
          <p:cNvSpPr/>
          <p:nvPr/>
        </p:nvSpPr>
        <p:spPr>
          <a:xfrm>
            <a:off x="6263640" y="4389120"/>
            <a:ext cx="5303520" cy="1143000"/>
          </a:xfrm>
          <a:prstGeom prst="roundRect">
            <a:avLst>
              <a:gd name="adj" fmla="val 6400"/>
            </a:avLst>
          </a:prstGeom>
          <a:solidFill>
            <a:srgbClr val="F4F7FC"/>
          </a:solidFill>
          <a:ln/>
        </p:spPr>
      </p:sp>
      <p:sp>
        <p:nvSpPr>
          <p:cNvPr id="28" name="Shape 25"/>
          <p:cNvSpPr/>
          <p:nvPr/>
        </p:nvSpPr>
        <p:spPr>
          <a:xfrm>
            <a:off x="6464808" y="4677156"/>
            <a:ext cx="566928" cy="566928"/>
          </a:xfrm>
          <a:prstGeom prst="ellipse">
            <a:avLst/>
          </a:prstGeom>
          <a:solidFill>
            <a:srgbClr val="1B2A4A"/>
          </a:solidFill>
          <a:ln/>
        </p:spPr>
      </p:sp>
      <p:sp>
        <p:nvSpPr>
          <p:cNvPr id="29" name="Text 26"/>
          <p:cNvSpPr txBox="1"/>
          <p:nvPr/>
        </p:nvSpPr>
        <p:spPr>
          <a:xfrm>
            <a:off x="6464808" y="467715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06</a:t>
            </a:r>
            <a:endParaRPr lang="en-US" sz="1600" dirty="0"/>
          </a:p>
        </p:txBody>
      </p:sp>
      <p:sp>
        <p:nvSpPr>
          <p:cNvPr id="30" name="Text 27"/>
          <p:cNvSpPr txBox="1"/>
          <p:nvPr/>
        </p:nvSpPr>
        <p:spPr>
          <a:xfrm>
            <a:off x="7223760" y="446227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Ethics, academic integrity, conflict of interest and good governance in grant projects</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01</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1</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Sources of Funding for International Projects</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categories of donor finance international projects?</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do EU programmes differ from other sources of funding?</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scale of funding do key EU programmes offer?</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4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03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 · THE DONOR LANDSCAPE</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A Multi-Layered System: Five Categories of Donor</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4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04</a:t>
            </a:r>
            <a:endParaRPr lang="en-US" sz="900" dirty="0"/>
          </a:p>
        </p:txBody>
      </p:sp>
      <p:sp>
        <p:nvSpPr>
          <p:cNvPr id="7" name="Shape 4"/>
          <p:cNvSpPr/>
          <p:nvPr/>
        </p:nvSpPr>
        <p:spPr>
          <a:xfrm flipH="1" flipV="1">
            <a:off x="4389120" y="2720340"/>
            <a:ext cx="1707185" cy="708660"/>
          </a:xfrm>
          <a:prstGeom prst="line">
            <a:avLst/>
          </a:prstGeom>
          <a:noFill/>
          <a:ln w="25400">
            <a:solidFill>
              <a:srgbClr val="D5DDEB"/>
            </a:solidFill>
            <a:prstDash val="solid"/>
          </a:ln>
        </p:spPr>
      </p:sp>
      <p:sp>
        <p:nvSpPr>
          <p:cNvPr id="8" name="Shape 5"/>
          <p:cNvSpPr/>
          <p:nvPr/>
        </p:nvSpPr>
        <p:spPr>
          <a:xfrm flipH="1">
            <a:off x="4389120" y="3429000"/>
            <a:ext cx="1707185" cy="1668780"/>
          </a:xfrm>
          <a:prstGeom prst="line">
            <a:avLst/>
          </a:prstGeom>
          <a:noFill/>
          <a:ln w="25400">
            <a:solidFill>
              <a:srgbClr val="D5DDEB"/>
            </a:solidFill>
            <a:prstDash val="solid"/>
          </a:ln>
        </p:spPr>
      </p:sp>
      <p:sp>
        <p:nvSpPr>
          <p:cNvPr id="9" name="Shape 6"/>
          <p:cNvSpPr/>
          <p:nvPr/>
        </p:nvSpPr>
        <p:spPr>
          <a:xfrm flipV="1">
            <a:off x="6096305" y="2720340"/>
            <a:ext cx="1703527" cy="708660"/>
          </a:xfrm>
          <a:prstGeom prst="line">
            <a:avLst/>
          </a:prstGeom>
          <a:noFill/>
          <a:ln w="25400">
            <a:solidFill>
              <a:srgbClr val="D5DDEB"/>
            </a:solidFill>
            <a:prstDash val="solid"/>
          </a:ln>
        </p:spPr>
      </p:sp>
      <p:sp>
        <p:nvSpPr>
          <p:cNvPr id="10" name="Shape 7"/>
          <p:cNvSpPr/>
          <p:nvPr/>
        </p:nvSpPr>
        <p:spPr>
          <a:xfrm>
            <a:off x="6096305" y="3429000"/>
            <a:ext cx="1703527" cy="1668780"/>
          </a:xfrm>
          <a:prstGeom prst="line">
            <a:avLst/>
          </a:prstGeom>
          <a:noFill/>
          <a:ln w="25400">
            <a:solidFill>
              <a:srgbClr val="D5DDEB"/>
            </a:solidFill>
            <a:prstDash val="solid"/>
          </a:ln>
        </p:spPr>
      </p:sp>
      <p:sp>
        <p:nvSpPr>
          <p:cNvPr id="11" name="Shape 8"/>
          <p:cNvSpPr/>
          <p:nvPr/>
        </p:nvSpPr>
        <p:spPr>
          <a:xfrm>
            <a:off x="6096305" y="3429000"/>
            <a:ext cx="0" cy="1554480"/>
          </a:xfrm>
          <a:prstGeom prst="line">
            <a:avLst/>
          </a:prstGeom>
          <a:noFill/>
          <a:ln w="25400">
            <a:solidFill>
              <a:srgbClr val="D5DDEB"/>
            </a:solidFill>
            <a:prstDash val="solid"/>
          </a:ln>
        </p:spPr>
      </p:sp>
      <p:sp>
        <p:nvSpPr>
          <p:cNvPr id="12" name="Shape 9"/>
          <p:cNvSpPr/>
          <p:nvPr/>
        </p:nvSpPr>
        <p:spPr>
          <a:xfrm>
            <a:off x="4907585" y="2240280"/>
            <a:ext cx="2377440" cy="2377440"/>
          </a:xfrm>
          <a:prstGeom prst="ellipse">
            <a:avLst/>
          </a:prstGeom>
          <a:solidFill>
            <a:srgbClr val="E8EEF9"/>
          </a:solidFill>
          <a:ln/>
        </p:spPr>
      </p:sp>
      <p:sp>
        <p:nvSpPr>
          <p:cNvPr id="13" name="Shape 10"/>
          <p:cNvSpPr/>
          <p:nvPr/>
        </p:nvSpPr>
        <p:spPr>
          <a:xfrm>
            <a:off x="5227625" y="2560320"/>
            <a:ext cx="1737360" cy="1737360"/>
          </a:xfrm>
          <a:prstGeom prst="ellipse">
            <a:avLst/>
          </a:prstGeom>
          <a:solidFill>
            <a:srgbClr val="1B2A4A"/>
          </a:solidFill>
          <a:ln/>
        </p:spPr>
      </p:sp>
      <p:sp>
        <p:nvSpPr>
          <p:cNvPr id="14" name="Text 11"/>
          <p:cNvSpPr txBox="1"/>
          <p:nvPr/>
        </p:nvSpPr>
        <p:spPr>
          <a:xfrm>
            <a:off x="5364785" y="2880360"/>
            <a:ext cx="1463040" cy="1097280"/>
          </a:xfrm>
          <a:prstGeom prst="rect">
            <a:avLst/>
          </a:prstGeom>
          <a:noFill/>
          <a:ln/>
        </p:spPr>
        <p:txBody>
          <a:bodyPr wrap="square" lIns="0" tIns="0" rIns="0" bIns="0" rtlCol="0" anchor="ctr"/>
          <a:lstStyle/>
          <a:p>
            <a:pPr algn="ctr" indent="0" marL="0">
              <a:buNone/>
            </a:pPr>
            <a:r>
              <a:rPr lang="en-US" sz="1500" b="1" dirty="0">
                <a:solidFill>
                  <a:srgbClr val="FFFFFF"/>
                </a:solidFill>
                <a:latin typeface="Cambria" pitchFamily="34" charset="0"/>
                <a:ea typeface="Cambria" pitchFamily="34" charset="-122"/>
                <a:cs typeface="Cambria" pitchFamily="34" charset="-120"/>
              </a:rPr>
              <a:t>International project funding</a:t>
            </a:r>
            <a:endParaRPr lang="en-US" sz="1500" dirty="0"/>
          </a:p>
        </p:txBody>
      </p:sp>
      <p:sp>
        <p:nvSpPr>
          <p:cNvPr id="15" name="Shape 12"/>
          <p:cNvSpPr/>
          <p:nvPr/>
        </p:nvSpPr>
        <p:spPr>
          <a:xfrm>
            <a:off x="548640" y="1691640"/>
            <a:ext cx="3840480" cy="2057400"/>
          </a:xfrm>
          <a:prstGeom prst="roundRect">
            <a:avLst>
              <a:gd name="adj" fmla="val 3556"/>
            </a:avLst>
          </a:prstGeom>
          <a:solidFill>
            <a:srgbClr val="F4F7FC"/>
          </a:solidFill>
          <a:ln/>
        </p:spPr>
      </p:sp>
      <p:sp>
        <p:nvSpPr>
          <p:cNvPr id="16" name="Shape 13"/>
          <p:cNvSpPr/>
          <p:nvPr/>
        </p:nvSpPr>
        <p:spPr>
          <a:xfrm>
            <a:off x="777240" y="1920240"/>
            <a:ext cx="548640" cy="548640"/>
          </a:xfrm>
          <a:prstGeom prst="ellipse">
            <a:avLst/>
          </a:prstGeom>
          <a:solidFill>
            <a:srgbClr val="1B2A4A"/>
          </a:solidFill>
          <a:ln/>
        </p:spPr>
      </p:sp>
      <p:pic>
        <p:nvPicPr>
          <p:cNvPr id="17" name="Image 0" descr="preencoded.png">    </p:cNvPr>
          <p:cNvPicPr>
            <a:picLocks noChangeAspect="1"/>
          </p:cNvPicPr>
          <p:nvPr/>
        </p:nvPicPr>
        <p:blipFill>
          <a:blip r:embed="rId1"/>
          <a:stretch>
            <a:fillRect/>
          </a:stretch>
        </p:blipFill>
        <p:spPr>
          <a:xfrm>
            <a:off x="925373" y="2068373"/>
            <a:ext cx="252374" cy="252374"/>
          </a:xfrm>
          <a:prstGeom prst="rect">
            <a:avLst/>
          </a:prstGeom>
        </p:spPr>
      </p:pic>
      <p:sp>
        <p:nvSpPr>
          <p:cNvPr id="18" name="Text 14"/>
          <p:cNvSpPr txBox="1"/>
          <p:nvPr/>
        </p:nvSpPr>
        <p:spPr>
          <a:xfrm>
            <a:off x="1508760" y="1874520"/>
            <a:ext cx="2697480" cy="64008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EU programmes</a:t>
            </a:r>
            <a:endParaRPr lang="en-US" sz="1500" dirty="0"/>
          </a:p>
        </p:txBody>
      </p:sp>
      <p:sp>
        <p:nvSpPr>
          <p:cNvPr id="19" name="Text 15"/>
          <p:cNvSpPr txBox="1"/>
          <p:nvPr/>
        </p:nvSpPr>
        <p:spPr>
          <a:xfrm>
            <a:off x="777240" y="2624328"/>
            <a:ext cx="3383280" cy="100584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Funded from the EU budget (MFF); administered by the European Commission and its executive agencies: Horizon Europe, Erasmus+, Interreg, Creative Europe, NDICI–Global Europe</a:t>
            </a:r>
            <a:endParaRPr lang="en-US" sz="1250" dirty="0"/>
          </a:p>
        </p:txBody>
      </p:sp>
      <p:sp>
        <p:nvSpPr>
          <p:cNvPr id="20" name="Shape 16"/>
          <p:cNvSpPr/>
          <p:nvPr/>
        </p:nvSpPr>
        <p:spPr>
          <a:xfrm>
            <a:off x="4315968" y="2647188"/>
            <a:ext cx="146304" cy="146304"/>
          </a:xfrm>
          <a:prstGeom prst="ellipse">
            <a:avLst/>
          </a:prstGeom>
          <a:solidFill>
            <a:srgbClr val="C9A227"/>
          </a:solidFill>
          <a:ln/>
        </p:spPr>
      </p:sp>
      <p:sp>
        <p:nvSpPr>
          <p:cNvPr id="21" name="Shape 17"/>
          <p:cNvSpPr/>
          <p:nvPr/>
        </p:nvSpPr>
        <p:spPr>
          <a:xfrm>
            <a:off x="548640" y="4069080"/>
            <a:ext cx="3840480" cy="2057400"/>
          </a:xfrm>
          <a:prstGeom prst="roundRect">
            <a:avLst>
              <a:gd name="adj" fmla="val 3556"/>
            </a:avLst>
          </a:prstGeom>
          <a:solidFill>
            <a:srgbClr val="F4F7FC"/>
          </a:solidFill>
          <a:ln/>
        </p:spPr>
      </p:sp>
      <p:sp>
        <p:nvSpPr>
          <p:cNvPr id="22" name="Shape 18"/>
          <p:cNvSpPr/>
          <p:nvPr/>
        </p:nvSpPr>
        <p:spPr>
          <a:xfrm>
            <a:off x="777240" y="4297680"/>
            <a:ext cx="548640" cy="548640"/>
          </a:xfrm>
          <a:prstGeom prst="ellipse">
            <a:avLst/>
          </a:prstGeom>
          <a:solidFill>
            <a:srgbClr val="1B2A4A"/>
          </a:solidFill>
          <a:ln/>
        </p:spPr>
      </p:sp>
      <p:pic>
        <p:nvPicPr>
          <p:cNvPr id="23" name="Image 1" descr="preencoded.png">    </p:cNvPr>
          <p:cNvPicPr>
            <a:picLocks noChangeAspect="1"/>
          </p:cNvPicPr>
          <p:nvPr/>
        </p:nvPicPr>
        <p:blipFill>
          <a:blip r:embed="rId2"/>
          <a:stretch>
            <a:fillRect/>
          </a:stretch>
        </p:blipFill>
        <p:spPr>
          <a:xfrm>
            <a:off x="925373" y="4445813"/>
            <a:ext cx="252374" cy="252374"/>
          </a:xfrm>
          <a:prstGeom prst="rect">
            <a:avLst/>
          </a:prstGeom>
        </p:spPr>
      </p:pic>
      <p:sp>
        <p:nvSpPr>
          <p:cNvPr id="24" name="Text 19"/>
          <p:cNvSpPr txBox="1"/>
          <p:nvPr/>
        </p:nvSpPr>
        <p:spPr>
          <a:xfrm>
            <a:off x="1508760" y="4251960"/>
            <a:ext cx="2697480" cy="64008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International financial institutions</a:t>
            </a:r>
            <a:endParaRPr lang="en-US" sz="1500" dirty="0"/>
          </a:p>
        </p:txBody>
      </p:sp>
      <p:sp>
        <p:nvSpPr>
          <p:cNvPr id="25" name="Text 20"/>
          <p:cNvSpPr txBox="1"/>
          <p:nvPr/>
        </p:nvSpPr>
        <p:spPr>
          <a:xfrm>
            <a:off x="777240" y="5001768"/>
            <a:ext cx="3383280" cy="100584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World Bank, EBRD, EIB, IMF: mainly loans and funding for major infrastructure and reform projects; technical-assistance grants</a:t>
            </a:r>
            <a:endParaRPr lang="en-US" sz="1250" dirty="0"/>
          </a:p>
        </p:txBody>
      </p:sp>
      <p:sp>
        <p:nvSpPr>
          <p:cNvPr id="26" name="Shape 21"/>
          <p:cNvSpPr/>
          <p:nvPr/>
        </p:nvSpPr>
        <p:spPr>
          <a:xfrm>
            <a:off x="4315968" y="5024628"/>
            <a:ext cx="146304" cy="146304"/>
          </a:xfrm>
          <a:prstGeom prst="ellipse">
            <a:avLst/>
          </a:prstGeom>
          <a:solidFill>
            <a:srgbClr val="C9A227"/>
          </a:solidFill>
          <a:ln/>
        </p:spPr>
      </p:sp>
      <p:sp>
        <p:nvSpPr>
          <p:cNvPr id="27" name="Shape 22"/>
          <p:cNvSpPr/>
          <p:nvPr/>
        </p:nvSpPr>
        <p:spPr>
          <a:xfrm>
            <a:off x="7799832" y="1691640"/>
            <a:ext cx="3840480" cy="2057400"/>
          </a:xfrm>
          <a:prstGeom prst="roundRect">
            <a:avLst>
              <a:gd name="adj" fmla="val 3556"/>
            </a:avLst>
          </a:prstGeom>
          <a:solidFill>
            <a:srgbClr val="F4F7FC"/>
          </a:solidFill>
          <a:ln/>
        </p:spPr>
      </p:sp>
      <p:sp>
        <p:nvSpPr>
          <p:cNvPr id="28" name="Shape 23"/>
          <p:cNvSpPr/>
          <p:nvPr/>
        </p:nvSpPr>
        <p:spPr>
          <a:xfrm>
            <a:off x="8028432" y="1920240"/>
            <a:ext cx="548640" cy="548640"/>
          </a:xfrm>
          <a:prstGeom prst="ellipse">
            <a:avLst/>
          </a:prstGeom>
          <a:solidFill>
            <a:srgbClr val="1B2A4A"/>
          </a:solidFill>
          <a:ln/>
        </p:spPr>
      </p:sp>
      <p:pic>
        <p:nvPicPr>
          <p:cNvPr id="29" name="Image 2" descr="preencoded.png">    </p:cNvPr>
          <p:cNvPicPr>
            <a:picLocks noChangeAspect="1"/>
          </p:cNvPicPr>
          <p:nvPr/>
        </p:nvPicPr>
        <p:blipFill>
          <a:blip r:embed="rId3"/>
          <a:stretch>
            <a:fillRect/>
          </a:stretch>
        </p:blipFill>
        <p:spPr>
          <a:xfrm>
            <a:off x="8176565" y="2068373"/>
            <a:ext cx="252374" cy="252374"/>
          </a:xfrm>
          <a:prstGeom prst="rect">
            <a:avLst/>
          </a:prstGeom>
        </p:spPr>
      </p:pic>
      <p:sp>
        <p:nvSpPr>
          <p:cNvPr id="30" name="Text 24"/>
          <p:cNvSpPr txBox="1"/>
          <p:nvPr/>
        </p:nvSpPr>
        <p:spPr>
          <a:xfrm>
            <a:off x="8759952" y="1874520"/>
            <a:ext cx="2697480" cy="64008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Development agencies and donor foundations</a:t>
            </a:r>
            <a:endParaRPr lang="en-US" sz="1500" dirty="0"/>
          </a:p>
        </p:txBody>
      </p:sp>
      <p:sp>
        <p:nvSpPr>
          <p:cNvPr id="31" name="Text 25"/>
          <p:cNvSpPr txBox="1"/>
          <p:nvPr/>
        </p:nvSpPr>
        <p:spPr>
          <a:xfrm>
            <a:off x="8028432" y="2624328"/>
            <a:ext cx="3383280" cy="100584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USAID, GIZ, KfW, SIDA, Norad; the EED, the Open Society Foundations network, the NED: development, democratisation, capacity building</a:t>
            </a:r>
            <a:endParaRPr lang="en-US" sz="1250" dirty="0"/>
          </a:p>
        </p:txBody>
      </p:sp>
      <p:sp>
        <p:nvSpPr>
          <p:cNvPr id="32" name="Shape 26"/>
          <p:cNvSpPr/>
          <p:nvPr/>
        </p:nvSpPr>
        <p:spPr>
          <a:xfrm>
            <a:off x="7726680" y="2647188"/>
            <a:ext cx="146304" cy="146304"/>
          </a:xfrm>
          <a:prstGeom prst="ellipse">
            <a:avLst/>
          </a:prstGeom>
          <a:solidFill>
            <a:srgbClr val="C9A227"/>
          </a:solidFill>
          <a:ln/>
        </p:spPr>
      </p:sp>
      <p:sp>
        <p:nvSpPr>
          <p:cNvPr id="33" name="Shape 27"/>
          <p:cNvSpPr/>
          <p:nvPr/>
        </p:nvSpPr>
        <p:spPr>
          <a:xfrm>
            <a:off x="7799832" y="4069080"/>
            <a:ext cx="3840480" cy="2057400"/>
          </a:xfrm>
          <a:prstGeom prst="roundRect">
            <a:avLst>
              <a:gd name="adj" fmla="val 3556"/>
            </a:avLst>
          </a:prstGeom>
          <a:solidFill>
            <a:srgbClr val="F4F7FC"/>
          </a:solidFill>
          <a:ln/>
        </p:spPr>
      </p:sp>
      <p:sp>
        <p:nvSpPr>
          <p:cNvPr id="34" name="Shape 28"/>
          <p:cNvSpPr/>
          <p:nvPr/>
        </p:nvSpPr>
        <p:spPr>
          <a:xfrm>
            <a:off x="8028432" y="4297680"/>
            <a:ext cx="548640" cy="548640"/>
          </a:xfrm>
          <a:prstGeom prst="ellipse">
            <a:avLst/>
          </a:prstGeom>
          <a:solidFill>
            <a:srgbClr val="1B2A4A"/>
          </a:solidFill>
          <a:ln/>
        </p:spPr>
      </p:sp>
      <p:pic>
        <p:nvPicPr>
          <p:cNvPr id="35" name="Image 3" descr="preencoded.png">    </p:cNvPr>
          <p:cNvPicPr>
            <a:picLocks noChangeAspect="1"/>
          </p:cNvPicPr>
          <p:nvPr/>
        </p:nvPicPr>
        <p:blipFill>
          <a:blip r:embed="rId4"/>
          <a:stretch>
            <a:fillRect/>
          </a:stretch>
        </p:blipFill>
        <p:spPr>
          <a:xfrm>
            <a:off x="8176565" y="4445813"/>
            <a:ext cx="252374" cy="252374"/>
          </a:xfrm>
          <a:prstGeom prst="rect">
            <a:avLst/>
          </a:prstGeom>
        </p:spPr>
      </p:pic>
      <p:sp>
        <p:nvSpPr>
          <p:cNvPr id="36" name="Text 29"/>
          <p:cNvSpPr txBox="1"/>
          <p:nvPr/>
        </p:nvSpPr>
        <p:spPr>
          <a:xfrm>
            <a:off x="8759952" y="4251960"/>
            <a:ext cx="2697480" cy="64008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Diplomatic missions and embassies</a:t>
            </a:r>
            <a:endParaRPr lang="en-US" sz="1500" dirty="0"/>
          </a:p>
        </p:txBody>
      </p:sp>
      <p:sp>
        <p:nvSpPr>
          <p:cNvPr id="37" name="Text 30"/>
          <p:cNvSpPr txBox="1"/>
          <p:nvPr/>
        </p:nvSpPr>
        <p:spPr>
          <a:xfrm>
            <a:off x="8028432" y="5001768"/>
            <a:ext cx="3383280" cy="100584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Small Grants Programmes: a simplified application procedure and relatively modest amounts for local initiatives</a:t>
            </a:r>
            <a:endParaRPr lang="en-US" sz="1250" dirty="0"/>
          </a:p>
        </p:txBody>
      </p:sp>
      <p:sp>
        <p:nvSpPr>
          <p:cNvPr id="38" name="Shape 31"/>
          <p:cNvSpPr/>
          <p:nvPr/>
        </p:nvSpPr>
        <p:spPr>
          <a:xfrm>
            <a:off x="7726680" y="5024628"/>
            <a:ext cx="146304" cy="146304"/>
          </a:xfrm>
          <a:prstGeom prst="ellipse">
            <a:avLst/>
          </a:prstGeom>
          <a:solidFill>
            <a:srgbClr val="C9A227"/>
          </a:solidFill>
          <a:ln/>
        </p:spPr>
      </p:sp>
      <p:sp>
        <p:nvSpPr>
          <p:cNvPr id="39" name="Shape 32"/>
          <p:cNvSpPr/>
          <p:nvPr/>
        </p:nvSpPr>
        <p:spPr>
          <a:xfrm>
            <a:off x="4678985" y="4983480"/>
            <a:ext cx="2834640" cy="1143000"/>
          </a:xfrm>
          <a:prstGeom prst="roundRect">
            <a:avLst>
              <a:gd name="adj" fmla="val 6400"/>
            </a:avLst>
          </a:prstGeom>
          <a:solidFill>
            <a:srgbClr val="F4F7FC"/>
          </a:solidFill>
          <a:ln/>
        </p:spPr>
      </p:sp>
      <p:sp>
        <p:nvSpPr>
          <p:cNvPr id="40" name="Shape 33"/>
          <p:cNvSpPr/>
          <p:nvPr/>
        </p:nvSpPr>
        <p:spPr>
          <a:xfrm>
            <a:off x="4861865" y="5148072"/>
            <a:ext cx="457200" cy="457200"/>
          </a:xfrm>
          <a:prstGeom prst="ellipse">
            <a:avLst/>
          </a:prstGeom>
          <a:solidFill>
            <a:srgbClr val="1B2A4A"/>
          </a:solidFill>
          <a:ln/>
        </p:spPr>
      </p:sp>
      <p:pic>
        <p:nvPicPr>
          <p:cNvPr id="41" name="Image 4" descr="preencoded.png">    </p:cNvPr>
          <p:cNvPicPr>
            <a:picLocks noChangeAspect="1"/>
          </p:cNvPicPr>
          <p:nvPr/>
        </p:nvPicPr>
        <p:blipFill>
          <a:blip r:embed="rId5"/>
          <a:stretch>
            <a:fillRect/>
          </a:stretch>
        </p:blipFill>
        <p:spPr>
          <a:xfrm>
            <a:off x="4985309" y="5271516"/>
            <a:ext cx="210312" cy="210312"/>
          </a:xfrm>
          <a:prstGeom prst="rect">
            <a:avLst/>
          </a:prstGeom>
        </p:spPr>
      </p:pic>
      <p:sp>
        <p:nvSpPr>
          <p:cNvPr id="42" name="Text 34"/>
          <p:cNvSpPr txBox="1"/>
          <p:nvPr/>
        </p:nvSpPr>
        <p:spPr>
          <a:xfrm>
            <a:off x="5456225" y="5102352"/>
            <a:ext cx="1920240" cy="548640"/>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International NGOs and networks</a:t>
            </a:r>
            <a:endParaRPr lang="en-US" sz="1300" dirty="0"/>
          </a:p>
        </p:txBody>
      </p:sp>
      <p:sp>
        <p:nvSpPr>
          <p:cNvPr id="43" name="Text 35"/>
          <p:cNvSpPr txBox="1"/>
          <p:nvPr/>
        </p:nvSpPr>
        <p:spPr>
          <a:xfrm>
            <a:off x="4861865" y="5678424"/>
            <a:ext cx="2514600" cy="384048"/>
          </a:xfrm>
          <a:prstGeom prst="rect">
            <a:avLst/>
          </a:prstGeom>
          <a:noFill/>
          <a:ln/>
        </p:spPr>
        <p:txBody>
          <a:bodyPr wrap="square" lIns="0" tIns="0" rIns="0" bIns="0" rtlCol="0" anchor="t"/>
          <a:lstStyle/>
          <a:p>
            <a:pPr indent="0" marL="0">
              <a:buNone/>
            </a:pPr>
            <a:r>
              <a:rPr lang="en-US" sz="1150" dirty="0">
                <a:solidFill>
                  <a:srgbClr val="2B3445"/>
                </a:solidFill>
                <a:latin typeface="Calibri" pitchFamily="34" charset="0"/>
                <a:ea typeface="Calibri" pitchFamily="34" charset="-122"/>
                <a:cs typeface="Calibri" pitchFamily="34" charset="-120"/>
              </a:rPr>
              <a:t>Donors through subgranting and potential consortium partners</a:t>
            </a:r>
            <a:endParaRPr lang="en-US" sz="1150" dirty="0"/>
          </a:p>
        </p:txBody>
      </p:sp>
      <p:sp>
        <p:nvSpPr>
          <p:cNvPr id="44" name="Shape 36"/>
          <p:cNvSpPr/>
          <p:nvPr/>
        </p:nvSpPr>
        <p:spPr>
          <a:xfrm>
            <a:off x="6023153" y="4910328"/>
            <a:ext cx="146304" cy="146304"/>
          </a:xfrm>
          <a:prstGeom prst="ellipse">
            <a:avLst/>
          </a:prstGeom>
          <a:solidFill>
            <a:srgbClr val="C9A227"/>
          </a:solidFill>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 · EU PROGRAMMES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Key EU Programmes and Their Fields of Support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4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05</a:t>
            </a:r>
            <a:endParaRPr lang="en-US" sz="900" dirty="0"/>
          </a:p>
        </p:txBody>
      </p:sp>
      <p:sp>
        <p:nvSpPr>
          <p:cNvPr id="7" name="Shape 4"/>
          <p:cNvSpPr/>
          <p:nvPr/>
        </p:nvSpPr>
        <p:spPr>
          <a:xfrm>
            <a:off x="548640" y="1691640"/>
            <a:ext cx="3514344" cy="1554480"/>
          </a:xfrm>
          <a:prstGeom prst="roundRect">
            <a:avLst>
              <a:gd name="adj" fmla="val 4706"/>
            </a:avLst>
          </a:prstGeom>
          <a:solidFill>
            <a:srgbClr val="F4F7FC"/>
          </a:solidFill>
          <a:ln/>
        </p:spPr>
      </p:sp>
      <p:sp>
        <p:nvSpPr>
          <p:cNvPr id="8" name="Shape 5"/>
          <p:cNvSpPr/>
          <p:nvPr/>
        </p:nvSpPr>
        <p:spPr>
          <a:xfrm>
            <a:off x="777240" y="1920240"/>
            <a:ext cx="548640" cy="54864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25373" y="2068373"/>
            <a:ext cx="252374" cy="252374"/>
          </a:xfrm>
          <a:prstGeom prst="rect">
            <a:avLst/>
          </a:prstGeom>
        </p:spPr>
      </p:pic>
      <p:sp>
        <p:nvSpPr>
          <p:cNvPr id="10" name="Text 6"/>
          <p:cNvSpPr txBox="1"/>
          <p:nvPr/>
        </p:nvSpPr>
        <p:spPr>
          <a:xfrm>
            <a:off x="1508760" y="1920240"/>
            <a:ext cx="2417064" cy="54864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Horizon Europe</a:t>
            </a:r>
            <a:endParaRPr lang="en-US" sz="1500" dirty="0"/>
          </a:p>
        </p:txBody>
      </p:sp>
      <p:sp>
        <p:nvSpPr>
          <p:cNvPr id="11" name="Text 7"/>
          <p:cNvSpPr txBox="1"/>
          <p:nvPr/>
        </p:nvSpPr>
        <p:spPr>
          <a:xfrm>
            <a:off x="777240" y="2606040"/>
            <a:ext cx="3057144" cy="45720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The framework programme for research and innovation</a:t>
            </a:r>
            <a:endParaRPr lang="en-US" sz="1300" dirty="0"/>
          </a:p>
        </p:txBody>
      </p:sp>
      <p:sp>
        <p:nvSpPr>
          <p:cNvPr id="12" name="Shape 8"/>
          <p:cNvSpPr/>
          <p:nvPr/>
        </p:nvSpPr>
        <p:spPr>
          <a:xfrm>
            <a:off x="4337304" y="1691640"/>
            <a:ext cx="3514344" cy="1554480"/>
          </a:xfrm>
          <a:prstGeom prst="roundRect">
            <a:avLst>
              <a:gd name="adj" fmla="val 4706"/>
            </a:avLst>
          </a:prstGeom>
          <a:solidFill>
            <a:srgbClr val="F4F7FC"/>
          </a:solidFill>
          <a:ln/>
        </p:spPr>
      </p:sp>
      <p:sp>
        <p:nvSpPr>
          <p:cNvPr id="13" name="Shape 9"/>
          <p:cNvSpPr/>
          <p:nvPr/>
        </p:nvSpPr>
        <p:spPr>
          <a:xfrm>
            <a:off x="4565904" y="1920240"/>
            <a:ext cx="548640" cy="548640"/>
          </a:xfrm>
          <a:prstGeom prst="ellipse">
            <a:avLst/>
          </a:prstGeom>
          <a:solidFill>
            <a:srgbClr val="1B2A4A"/>
          </a:solidFill>
          <a:ln/>
        </p:spPr>
      </p:sp>
      <p:pic>
        <p:nvPicPr>
          <p:cNvPr id="14" name="Image 1" descr="preencoded.png">    </p:cNvPr>
          <p:cNvPicPr>
            <a:picLocks noChangeAspect="1"/>
          </p:cNvPicPr>
          <p:nvPr/>
        </p:nvPicPr>
        <p:blipFill>
          <a:blip r:embed="rId2"/>
          <a:stretch>
            <a:fillRect/>
          </a:stretch>
        </p:blipFill>
        <p:spPr>
          <a:xfrm>
            <a:off x="4714037" y="2068373"/>
            <a:ext cx="252374" cy="252374"/>
          </a:xfrm>
          <a:prstGeom prst="rect">
            <a:avLst/>
          </a:prstGeom>
        </p:spPr>
      </p:pic>
      <p:sp>
        <p:nvSpPr>
          <p:cNvPr id="15" name="Text 10"/>
          <p:cNvSpPr txBox="1"/>
          <p:nvPr/>
        </p:nvSpPr>
        <p:spPr>
          <a:xfrm>
            <a:off x="5297424" y="1920240"/>
            <a:ext cx="2417064" cy="54864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Erasmus+</a:t>
            </a:r>
            <a:endParaRPr lang="en-US" sz="1500" dirty="0"/>
          </a:p>
        </p:txBody>
      </p:sp>
      <p:sp>
        <p:nvSpPr>
          <p:cNvPr id="16" name="Text 11"/>
          <p:cNvSpPr txBox="1"/>
          <p:nvPr/>
        </p:nvSpPr>
        <p:spPr>
          <a:xfrm>
            <a:off x="4565904" y="2606040"/>
            <a:ext cx="3057144" cy="45720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Education, training, youth and sport</a:t>
            </a:r>
            <a:endParaRPr lang="en-US" sz="1300" dirty="0"/>
          </a:p>
        </p:txBody>
      </p:sp>
      <p:sp>
        <p:nvSpPr>
          <p:cNvPr id="17" name="Shape 12"/>
          <p:cNvSpPr/>
          <p:nvPr/>
        </p:nvSpPr>
        <p:spPr>
          <a:xfrm>
            <a:off x="8125968" y="1691640"/>
            <a:ext cx="3514344" cy="1554480"/>
          </a:xfrm>
          <a:prstGeom prst="roundRect">
            <a:avLst>
              <a:gd name="adj" fmla="val 4706"/>
            </a:avLst>
          </a:prstGeom>
          <a:solidFill>
            <a:srgbClr val="F4F7FC"/>
          </a:solidFill>
          <a:ln/>
        </p:spPr>
      </p:sp>
      <p:sp>
        <p:nvSpPr>
          <p:cNvPr id="18" name="Shape 13"/>
          <p:cNvSpPr/>
          <p:nvPr/>
        </p:nvSpPr>
        <p:spPr>
          <a:xfrm>
            <a:off x="8354568" y="1920240"/>
            <a:ext cx="548640" cy="548640"/>
          </a:xfrm>
          <a:prstGeom prst="ellipse">
            <a:avLst/>
          </a:prstGeom>
          <a:solidFill>
            <a:srgbClr val="1B2A4A"/>
          </a:solidFill>
          <a:ln/>
        </p:spPr>
      </p:sp>
      <p:pic>
        <p:nvPicPr>
          <p:cNvPr id="19" name="Image 2" descr="preencoded.png">    </p:cNvPr>
          <p:cNvPicPr>
            <a:picLocks noChangeAspect="1"/>
          </p:cNvPicPr>
          <p:nvPr/>
        </p:nvPicPr>
        <p:blipFill>
          <a:blip r:embed="rId3"/>
          <a:stretch>
            <a:fillRect/>
          </a:stretch>
        </p:blipFill>
        <p:spPr>
          <a:xfrm>
            <a:off x="8502701" y="2068373"/>
            <a:ext cx="252374" cy="252374"/>
          </a:xfrm>
          <a:prstGeom prst="rect">
            <a:avLst/>
          </a:prstGeom>
        </p:spPr>
      </p:pic>
      <p:sp>
        <p:nvSpPr>
          <p:cNvPr id="20" name="Text 14"/>
          <p:cNvSpPr txBox="1"/>
          <p:nvPr/>
        </p:nvSpPr>
        <p:spPr>
          <a:xfrm>
            <a:off x="9086088" y="1920240"/>
            <a:ext cx="2417064" cy="54864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Interreg</a:t>
            </a:r>
            <a:endParaRPr lang="en-US" sz="1500" dirty="0"/>
          </a:p>
        </p:txBody>
      </p:sp>
      <p:sp>
        <p:nvSpPr>
          <p:cNvPr id="21" name="Text 15"/>
          <p:cNvSpPr txBox="1"/>
          <p:nvPr/>
        </p:nvSpPr>
        <p:spPr>
          <a:xfrm>
            <a:off x="8354568" y="2606040"/>
            <a:ext cx="3057144" cy="45720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Cross-border, transnational and interregional cooperation</a:t>
            </a:r>
            <a:endParaRPr lang="en-US" sz="1300" dirty="0"/>
          </a:p>
        </p:txBody>
      </p:sp>
      <p:sp>
        <p:nvSpPr>
          <p:cNvPr id="22" name="Shape 16"/>
          <p:cNvSpPr/>
          <p:nvPr/>
        </p:nvSpPr>
        <p:spPr>
          <a:xfrm>
            <a:off x="548640" y="3520440"/>
            <a:ext cx="3514344" cy="1554480"/>
          </a:xfrm>
          <a:prstGeom prst="roundRect">
            <a:avLst>
              <a:gd name="adj" fmla="val 4706"/>
            </a:avLst>
          </a:prstGeom>
          <a:solidFill>
            <a:srgbClr val="F4F7FC"/>
          </a:solidFill>
          <a:ln/>
        </p:spPr>
      </p:sp>
      <p:sp>
        <p:nvSpPr>
          <p:cNvPr id="23" name="Shape 17"/>
          <p:cNvSpPr/>
          <p:nvPr/>
        </p:nvSpPr>
        <p:spPr>
          <a:xfrm>
            <a:off x="777240" y="3749040"/>
            <a:ext cx="548640" cy="548640"/>
          </a:xfrm>
          <a:prstGeom prst="ellipse">
            <a:avLst/>
          </a:prstGeom>
          <a:solidFill>
            <a:srgbClr val="1B2A4A"/>
          </a:solidFill>
          <a:ln/>
        </p:spPr>
      </p:sp>
      <p:pic>
        <p:nvPicPr>
          <p:cNvPr id="24" name="Image 3" descr="preencoded.png">    </p:cNvPr>
          <p:cNvPicPr>
            <a:picLocks noChangeAspect="1"/>
          </p:cNvPicPr>
          <p:nvPr/>
        </p:nvPicPr>
        <p:blipFill>
          <a:blip r:embed="rId4"/>
          <a:stretch>
            <a:fillRect/>
          </a:stretch>
        </p:blipFill>
        <p:spPr>
          <a:xfrm>
            <a:off x="925373" y="3897173"/>
            <a:ext cx="252374" cy="252374"/>
          </a:xfrm>
          <a:prstGeom prst="rect">
            <a:avLst/>
          </a:prstGeom>
        </p:spPr>
      </p:pic>
      <p:sp>
        <p:nvSpPr>
          <p:cNvPr id="25" name="Text 18"/>
          <p:cNvSpPr txBox="1"/>
          <p:nvPr/>
        </p:nvSpPr>
        <p:spPr>
          <a:xfrm>
            <a:off x="1508760" y="3749040"/>
            <a:ext cx="2417064" cy="54864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Creative Europe</a:t>
            </a:r>
            <a:endParaRPr lang="en-US" sz="1500" dirty="0"/>
          </a:p>
        </p:txBody>
      </p:sp>
      <p:sp>
        <p:nvSpPr>
          <p:cNvPr id="26" name="Text 19"/>
          <p:cNvSpPr txBox="1"/>
          <p:nvPr/>
        </p:nvSpPr>
        <p:spPr>
          <a:xfrm>
            <a:off x="777240" y="4434840"/>
            <a:ext cx="3057144" cy="45720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Support for the cultural and creative sectors</a:t>
            </a:r>
            <a:endParaRPr lang="en-US" sz="1300" dirty="0"/>
          </a:p>
        </p:txBody>
      </p:sp>
      <p:sp>
        <p:nvSpPr>
          <p:cNvPr id="27" name="Shape 20"/>
          <p:cNvSpPr/>
          <p:nvPr/>
        </p:nvSpPr>
        <p:spPr>
          <a:xfrm>
            <a:off x="4337304" y="3520440"/>
            <a:ext cx="3514344" cy="1554480"/>
          </a:xfrm>
          <a:prstGeom prst="roundRect">
            <a:avLst>
              <a:gd name="adj" fmla="val 4706"/>
            </a:avLst>
          </a:prstGeom>
          <a:solidFill>
            <a:srgbClr val="F4F7FC"/>
          </a:solidFill>
          <a:ln/>
        </p:spPr>
      </p:sp>
      <p:sp>
        <p:nvSpPr>
          <p:cNvPr id="28" name="Shape 21"/>
          <p:cNvSpPr/>
          <p:nvPr/>
        </p:nvSpPr>
        <p:spPr>
          <a:xfrm>
            <a:off x="4565904" y="3749040"/>
            <a:ext cx="548640" cy="548640"/>
          </a:xfrm>
          <a:prstGeom prst="ellipse">
            <a:avLst/>
          </a:prstGeom>
          <a:solidFill>
            <a:srgbClr val="1B2A4A"/>
          </a:solidFill>
          <a:ln/>
        </p:spPr>
      </p:sp>
      <p:pic>
        <p:nvPicPr>
          <p:cNvPr id="29" name="Image 4" descr="preencoded.png">    </p:cNvPr>
          <p:cNvPicPr>
            <a:picLocks noChangeAspect="1"/>
          </p:cNvPicPr>
          <p:nvPr/>
        </p:nvPicPr>
        <p:blipFill>
          <a:blip r:embed="rId5"/>
          <a:stretch>
            <a:fillRect/>
          </a:stretch>
        </p:blipFill>
        <p:spPr>
          <a:xfrm>
            <a:off x="4714037" y="3897173"/>
            <a:ext cx="252374" cy="252374"/>
          </a:xfrm>
          <a:prstGeom prst="rect">
            <a:avLst/>
          </a:prstGeom>
        </p:spPr>
      </p:pic>
      <p:sp>
        <p:nvSpPr>
          <p:cNvPr id="30" name="Text 22"/>
          <p:cNvSpPr txBox="1"/>
          <p:nvPr/>
        </p:nvSpPr>
        <p:spPr>
          <a:xfrm>
            <a:off x="5297424" y="3749040"/>
            <a:ext cx="2417064" cy="54864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EU4Business · Single Market Programme</a:t>
            </a:r>
            <a:endParaRPr lang="en-US" sz="1500" dirty="0"/>
          </a:p>
        </p:txBody>
      </p:sp>
      <p:sp>
        <p:nvSpPr>
          <p:cNvPr id="31" name="Text 23"/>
          <p:cNvSpPr txBox="1"/>
          <p:nvPr/>
        </p:nvSpPr>
        <p:spPr>
          <a:xfrm>
            <a:off x="4565904" y="4434840"/>
            <a:ext cx="3057144" cy="45720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Support for small and medium-sized enterprises</a:t>
            </a:r>
            <a:endParaRPr lang="en-US" sz="1300" dirty="0"/>
          </a:p>
        </p:txBody>
      </p:sp>
      <p:sp>
        <p:nvSpPr>
          <p:cNvPr id="32" name="Shape 24"/>
          <p:cNvSpPr/>
          <p:nvPr/>
        </p:nvSpPr>
        <p:spPr>
          <a:xfrm>
            <a:off x="8125968" y="3520440"/>
            <a:ext cx="3514344" cy="1554480"/>
          </a:xfrm>
          <a:prstGeom prst="roundRect">
            <a:avLst>
              <a:gd name="adj" fmla="val 4706"/>
            </a:avLst>
          </a:prstGeom>
          <a:solidFill>
            <a:srgbClr val="F4F7FC"/>
          </a:solidFill>
          <a:ln/>
        </p:spPr>
      </p:sp>
      <p:sp>
        <p:nvSpPr>
          <p:cNvPr id="33" name="Shape 25"/>
          <p:cNvSpPr/>
          <p:nvPr/>
        </p:nvSpPr>
        <p:spPr>
          <a:xfrm>
            <a:off x="8354568" y="3749040"/>
            <a:ext cx="548640" cy="548640"/>
          </a:xfrm>
          <a:prstGeom prst="ellipse">
            <a:avLst/>
          </a:prstGeom>
          <a:solidFill>
            <a:srgbClr val="1B2A4A"/>
          </a:solidFill>
          <a:ln/>
        </p:spPr>
      </p:sp>
      <p:pic>
        <p:nvPicPr>
          <p:cNvPr id="34" name="Image 5" descr="preencoded.png">    </p:cNvPr>
          <p:cNvPicPr>
            <a:picLocks noChangeAspect="1"/>
          </p:cNvPicPr>
          <p:nvPr/>
        </p:nvPicPr>
        <p:blipFill>
          <a:blip r:embed="rId6"/>
          <a:stretch>
            <a:fillRect/>
          </a:stretch>
        </p:blipFill>
        <p:spPr>
          <a:xfrm>
            <a:off x="8502701" y="3897173"/>
            <a:ext cx="252374" cy="252374"/>
          </a:xfrm>
          <a:prstGeom prst="rect">
            <a:avLst/>
          </a:prstGeom>
        </p:spPr>
      </p:pic>
      <p:sp>
        <p:nvSpPr>
          <p:cNvPr id="35" name="Text 26"/>
          <p:cNvSpPr txBox="1"/>
          <p:nvPr/>
        </p:nvSpPr>
        <p:spPr>
          <a:xfrm>
            <a:off x="9086088" y="3749040"/>
            <a:ext cx="2417064" cy="54864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NDICI – Global Europe</a:t>
            </a:r>
            <a:endParaRPr lang="en-US" sz="1500" dirty="0"/>
          </a:p>
        </p:txBody>
      </p:sp>
      <p:sp>
        <p:nvSpPr>
          <p:cNvPr id="36" name="Text 27"/>
          <p:cNvSpPr txBox="1"/>
          <p:nvPr/>
        </p:nvSpPr>
        <p:spPr>
          <a:xfrm>
            <a:off x="8354568" y="4434840"/>
            <a:ext cx="3057144" cy="45720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External assistance and cooperation with third countries</a:t>
            </a:r>
            <a:endParaRPr lang="en-US" sz="1300" dirty="0"/>
          </a:p>
        </p:txBody>
      </p:sp>
      <p:sp>
        <p:nvSpPr>
          <p:cNvPr id="37" name="Shape 28"/>
          <p:cNvSpPr/>
          <p:nvPr/>
        </p:nvSpPr>
        <p:spPr>
          <a:xfrm>
            <a:off x="548640" y="5303520"/>
            <a:ext cx="11091672" cy="822960"/>
          </a:xfrm>
          <a:prstGeom prst="roundRect">
            <a:avLst>
              <a:gd name="adj" fmla="val 8889"/>
            </a:avLst>
          </a:prstGeom>
          <a:solidFill>
            <a:srgbClr val="1B2A4A"/>
          </a:solidFill>
          <a:ln/>
        </p:spPr>
      </p:sp>
      <p:sp>
        <p:nvSpPr>
          <p:cNvPr id="38" name="Shape 29"/>
          <p:cNvSpPr/>
          <p:nvPr/>
        </p:nvSpPr>
        <p:spPr>
          <a:xfrm>
            <a:off x="777240" y="5440680"/>
            <a:ext cx="548640" cy="548640"/>
          </a:xfrm>
          <a:prstGeom prst="ellipse">
            <a:avLst/>
          </a:prstGeom>
          <a:solidFill>
            <a:srgbClr val="31487A"/>
          </a:solidFill>
          <a:ln/>
        </p:spPr>
      </p:sp>
      <p:pic>
        <p:nvPicPr>
          <p:cNvPr id="39" name="Image 6" descr="preencoded.png">    </p:cNvPr>
          <p:cNvPicPr>
            <a:picLocks noChangeAspect="1"/>
          </p:cNvPicPr>
          <p:nvPr/>
        </p:nvPicPr>
        <p:blipFill>
          <a:blip r:embed="rId7"/>
          <a:stretch>
            <a:fillRect/>
          </a:stretch>
        </p:blipFill>
        <p:spPr>
          <a:xfrm>
            <a:off x="925373" y="5588813"/>
            <a:ext cx="252374" cy="252374"/>
          </a:xfrm>
          <a:prstGeom prst="rect">
            <a:avLst/>
          </a:prstGeom>
        </p:spPr>
      </p:pic>
      <p:sp>
        <p:nvSpPr>
          <p:cNvPr id="40" name="Text 30"/>
          <p:cNvSpPr txBox="1"/>
          <p:nvPr/>
        </p:nvSpPr>
        <p:spPr>
          <a:xfrm>
            <a:off x="1554480" y="5394960"/>
            <a:ext cx="9857232" cy="64008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All are funded from the EU budget (the Multiannual Financial Framework) and administered by the European Commission and its executive agencies.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 · EU PROGRAMMES IN FIGURES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Budgets of Key EU Programmes, 2021–2027</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4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06</a:t>
            </a:r>
            <a:endParaRPr lang="en-US" sz="900" dirty="0"/>
          </a:p>
        </p:txBody>
      </p:sp>
      <p:graphicFrame>
        <p:nvGraphicFramePr>
          <p:cNvPr id="7" name="Chart 0" descr=""/>
          <p:cNvGraphicFramePr/>
          <p:nvPr/>
        </p:nvGraphicFramePr>
        <p:xfrm>
          <a:off x="548640" y="1645920"/>
          <a:ext cx="6858000" cy="3886200"/>
        </p:xfrm>
        <a:graphic xmlns:a="http://schemas.openxmlformats.org/drawingml/2006/main">
          <a:graphicData uri="http://schemas.openxmlformats.org/drawingml/2006/chart">
            <c:chart xmlns:c="http://schemas.openxmlformats.org/drawingml/2006/chart" r:id="rId1"/>
          </a:graphicData>
        </a:graphic>
      </p:graphicFrame>
      <p:sp>
        <p:nvSpPr>
          <p:cNvPr id="8" name="Shape 4"/>
          <p:cNvSpPr/>
          <p:nvPr/>
        </p:nvSpPr>
        <p:spPr>
          <a:xfrm>
            <a:off x="7726680" y="1691640"/>
            <a:ext cx="3913632" cy="1188720"/>
          </a:xfrm>
          <a:prstGeom prst="roundRect">
            <a:avLst>
              <a:gd name="adj" fmla="val 6154"/>
            </a:avLst>
          </a:prstGeom>
          <a:solidFill>
            <a:srgbClr val="F4F7FC"/>
          </a:solidFill>
          <a:ln/>
        </p:spPr>
      </p:sp>
      <p:sp>
        <p:nvSpPr>
          <p:cNvPr id="9" name="Shape 5"/>
          <p:cNvSpPr/>
          <p:nvPr/>
        </p:nvSpPr>
        <p:spPr>
          <a:xfrm>
            <a:off x="7909560" y="2029968"/>
            <a:ext cx="457200" cy="457200"/>
          </a:xfrm>
          <a:prstGeom prst="ellipse">
            <a:avLst/>
          </a:prstGeom>
          <a:solidFill>
            <a:srgbClr val="1B2A4A"/>
          </a:solidFill>
          <a:ln/>
        </p:spPr>
      </p:sp>
      <p:pic>
        <p:nvPicPr>
          <p:cNvPr id="10" name="Image 0" descr="preencoded.png">    </p:cNvPr>
          <p:cNvPicPr>
            <a:picLocks noChangeAspect="1"/>
          </p:cNvPicPr>
          <p:nvPr/>
        </p:nvPicPr>
        <p:blipFill>
          <a:blip r:embed="rId2"/>
          <a:stretch>
            <a:fillRect/>
          </a:stretch>
        </p:blipFill>
        <p:spPr>
          <a:xfrm>
            <a:off x="8033004" y="2153412"/>
            <a:ext cx="210312" cy="210312"/>
          </a:xfrm>
          <a:prstGeom prst="rect">
            <a:avLst/>
          </a:prstGeom>
        </p:spPr>
      </p:pic>
      <p:sp>
        <p:nvSpPr>
          <p:cNvPr id="11" name="Text 6"/>
          <p:cNvSpPr txBox="1"/>
          <p:nvPr/>
        </p:nvSpPr>
        <p:spPr>
          <a:xfrm>
            <a:off x="8641080" y="1801368"/>
            <a:ext cx="2880360" cy="969264"/>
          </a:xfrm>
          <a:prstGeom prst="rect">
            <a:avLst/>
          </a:prstGeom>
          <a:noFill/>
          <a:ln/>
        </p:spPr>
        <p:txBody>
          <a:bodyPr wrap="square" lIns="0" tIns="0" rIns="0" bIns="0" rtlCol="0" anchor="ctr"/>
          <a:lstStyle/>
          <a:p>
            <a:pPr indent="0" marL="0">
              <a:spcAft>
                <a:spcPts val="200"/>
              </a:spcAft>
              <a:buNone/>
            </a:pPr>
            <a:r>
              <a:rPr lang="en-US" sz="1400" b="1" dirty="0">
                <a:solidFill>
                  <a:srgbClr val="1B2A4A"/>
                </a:solidFill>
                <a:latin typeface="Calibri" pitchFamily="34" charset="0"/>
                <a:ea typeface="Calibri" pitchFamily="34" charset="-122"/>
                <a:cs typeface="Calibri" pitchFamily="34" charset="-120"/>
              </a:rPr>
              <a:t>Horizon Europe</a:t>
            </a:r>
            <a:endParaRPr lang="en-US" sz="1400" dirty="0"/>
          </a:p>
          <a:p>
            <a:pPr indent="0" marL="0">
              <a:spcAft>
                <a:spcPts val="200"/>
              </a:spcAft>
              <a:buNone/>
            </a:pPr>
            <a:r>
              <a:rPr lang="en-US" sz="1200" dirty="0">
                <a:solidFill>
                  <a:srgbClr val="2B3445"/>
                </a:solidFill>
                <a:latin typeface="Calibri" pitchFamily="34" charset="0"/>
                <a:ea typeface="Calibri" pitchFamily="34" charset="-122"/>
                <a:cs typeface="Calibri" pitchFamily="34" charset="-120"/>
              </a:rPr>
              <a:t>After the MFF mid-term review; includes €5.4 billion under NextGenerationEU.</a:t>
            </a:r>
            <a:endParaRPr lang="en-US" sz="1400" dirty="0"/>
          </a:p>
        </p:txBody>
      </p:sp>
      <p:sp>
        <p:nvSpPr>
          <p:cNvPr id="12" name="Shape 7"/>
          <p:cNvSpPr/>
          <p:nvPr/>
        </p:nvSpPr>
        <p:spPr>
          <a:xfrm>
            <a:off x="7726680" y="3017520"/>
            <a:ext cx="3913632" cy="1188720"/>
          </a:xfrm>
          <a:prstGeom prst="roundRect">
            <a:avLst>
              <a:gd name="adj" fmla="val 6154"/>
            </a:avLst>
          </a:prstGeom>
          <a:solidFill>
            <a:srgbClr val="F4F7FC"/>
          </a:solidFill>
          <a:ln/>
        </p:spPr>
      </p:sp>
      <p:sp>
        <p:nvSpPr>
          <p:cNvPr id="13" name="Shape 8"/>
          <p:cNvSpPr/>
          <p:nvPr/>
        </p:nvSpPr>
        <p:spPr>
          <a:xfrm>
            <a:off x="7909560" y="3355848"/>
            <a:ext cx="457200" cy="457200"/>
          </a:xfrm>
          <a:prstGeom prst="ellipse">
            <a:avLst/>
          </a:prstGeom>
          <a:solidFill>
            <a:srgbClr val="1B2A4A"/>
          </a:solidFill>
          <a:ln/>
        </p:spPr>
      </p:sp>
      <p:pic>
        <p:nvPicPr>
          <p:cNvPr id="14" name="Image 1" descr="preencoded.png">    </p:cNvPr>
          <p:cNvPicPr>
            <a:picLocks noChangeAspect="1"/>
          </p:cNvPicPr>
          <p:nvPr/>
        </p:nvPicPr>
        <p:blipFill>
          <a:blip r:embed="rId3"/>
          <a:stretch>
            <a:fillRect/>
          </a:stretch>
        </p:blipFill>
        <p:spPr>
          <a:xfrm>
            <a:off x="8033004" y="3479292"/>
            <a:ext cx="210312" cy="210312"/>
          </a:xfrm>
          <a:prstGeom prst="rect">
            <a:avLst/>
          </a:prstGeom>
        </p:spPr>
      </p:pic>
      <p:sp>
        <p:nvSpPr>
          <p:cNvPr id="15" name="Text 9"/>
          <p:cNvSpPr txBox="1"/>
          <p:nvPr/>
        </p:nvSpPr>
        <p:spPr>
          <a:xfrm>
            <a:off x="8641080" y="3127248"/>
            <a:ext cx="2880360" cy="969264"/>
          </a:xfrm>
          <a:prstGeom prst="rect">
            <a:avLst/>
          </a:prstGeom>
          <a:noFill/>
          <a:ln/>
        </p:spPr>
        <p:txBody>
          <a:bodyPr wrap="square" lIns="0" tIns="0" rIns="0" bIns="0" rtlCol="0" anchor="ctr"/>
          <a:lstStyle/>
          <a:p>
            <a:pPr indent="0" marL="0">
              <a:spcAft>
                <a:spcPts val="200"/>
              </a:spcAft>
              <a:buNone/>
            </a:pPr>
            <a:r>
              <a:rPr lang="en-US" sz="1400" b="1" dirty="0">
                <a:solidFill>
                  <a:srgbClr val="1B2A4A"/>
                </a:solidFill>
                <a:latin typeface="Calibri" pitchFamily="34" charset="0"/>
                <a:ea typeface="Calibri" pitchFamily="34" charset="-122"/>
                <a:cs typeface="Calibri" pitchFamily="34" charset="-120"/>
              </a:rPr>
              <a:t>NDICI – Global Europe</a:t>
            </a:r>
            <a:endParaRPr lang="en-US" sz="1400" dirty="0"/>
          </a:p>
          <a:p>
            <a:pPr indent="0" marL="0">
              <a:spcAft>
                <a:spcPts val="200"/>
              </a:spcAft>
              <a:buNone/>
            </a:pPr>
            <a:r>
              <a:rPr lang="en-US" sz="1200" dirty="0">
                <a:solidFill>
                  <a:srgbClr val="2B3445"/>
                </a:solidFill>
                <a:latin typeface="Calibri" pitchFamily="34" charset="0"/>
                <a:ea typeface="Calibri" pitchFamily="34" charset="-122"/>
                <a:cs typeface="Calibri" pitchFamily="34" charset="-120"/>
              </a:rPr>
              <a:t>Includes €1.13 billion of reflows from the European Development Fund (indicative).</a:t>
            </a:r>
            <a:endParaRPr lang="en-US" sz="1400" dirty="0"/>
          </a:p>
        </p:txBody>
      </p:sp>
      <p:sp>
        <p:nvSpPr>
          <p:cNvPr id="16" name="Shape 10"/>
          <p:cNvSpPr/>
          <p:nvPr/>
        </p:nvSpPr>
        <p:spPr>
          <a:xfrm>
            <a:off x="7726680" y="4343400"/>
            <a:ext cx="3913632" cy="1188720"/>
          </a:xfrm>
          <a:prstGeom prst="roundRect">
            <a:avLst>
              <a:gd name="adj" fmla="val 6154"/>
            </a:avLst>
          </a:prstGeom>
          <a:solidFill>
            <a:srgbClr val="F4F7FC"/>
          </a:solidFill>
          <a:ln/>
        </p:spPr>
      </p:sp>
      <p:sp>
        <p:nvSpPr>
          <p:cNvPr id="17" name="Shape 11"/>
          <p:cNvSpPr/>
          <p:nvPr/>
        </p:nvSpPr>
        <p:spPr>
          <a:xfrm>
            <a:off x="7909560" y="4681728"/>
            <a:ext cx="457200" cy="457200"/>
          </a:xfrm>
          <a:prstGeom prst="ellipse">
            <a:avLst/>
          </a:prstGeom>
          <a:solidFill>
            <a:srgbClr val="1B2A4A"/>
          </a:solidFill>
          <a:ln/>
        </p:spPr>
      </p:sp>
      <p:pic>
        <p:nvPicPr>
          <p:cNvPr id="18" name="Image 2" descr="preencoded.png">    </p:cNvPr>
          <p:cNvPicPr>
            <a:picLocks noChangeAspect="1"/>
          </p:cNvPicPr>
          <p:nvPr/>
        </p:nvPicPr>
        <p:blipFill>
          <a:blip r:embed="rId4"/>
          <a:stretch>
            <a:fillRect/>
          </a:stretch>
        </p:blipFill>
        <p:spPr>
          <a:xfrm>
            <a:off x="8033004" y="4805172"/>
            <a:ext cx="210312" cy="210312"/>
          </a:xfrm>
          <a:prstGeom prst="rect">
            <a:avLst/>
          </a:prstGeom>
        </p:spPr>
      </p:pic>
      <p:sp>
        <p:nvSpPr>
          <p:cNvPr id="19" name="Text 12"/>
          <p:cNvSpPr txBox="1"/>
          <p:nvPr/>
        </p:nvSpPr>
        <p:spPr>
          <a:xfrm>
            <a:off x="8641080" y="4453128"/>
            <a:ext cx="2880360" cy="969264"/>
          </a:xfrm>
          <a:prstGeom prst="rect">
            <a:avLst/>
          </a:prstGeom>
          <a:noFill/>
          <a:ln/>
        </p:spPr>
        <p:txBody>
          <a:bodyPr wrap="square" lIns="0" tIns="0" rIns="0" bIns="0" rtlCol="0" anchor="ctr"/>
          <a:lstStyle/>
          <a:p>
            <a:pPr indent="0" marL="0">
              <a:spcAft>
                <a:spcPts val="200"/>
              </a:spcAft>
              <a:buNone/>
            </a:pPr>
            <a:r>
              <a:rPr lang="en-US" sz="1400" b="1" dirty="0">
                <a:solidFill>
                  <a:srgbClr val="1B2A4A"/>
                </a:solidFill>
                <a:latin typeface="Calibri" pitchFamily="34" charset="0"/>
                <a:ea typeface="Calibri" pitchFamily="34" charset="-122"/>
                <a:cs typeface="Calibri" pitchFamily="34" charset="-120"/>
              </a:rPr>
              <a:t>Interreg</a:t>
            </a:r>
            <a:endParaRPr lang="en-US" sz="1400" dirty="0"/>
          </a:p>
          <a:p>
            <a:pPr indent="0" marL="0">
              <a:spcAft>
                <a:spcPts val="200"/>
              </a:spcAft>
              <a:buNone/>
            </a:pPr>
            <a:r>
              <a:rPr lang="en-US" sz="1200" dirty="0">
                <a:solidFill>
                  <a:srgbClr val="2B3445"/>
                </a:solidFill>
                <a:latin typeface="Calibri" pitchFamily="34" charset="0"/>
                <a:ea typeface="Calibri" pitchFamily="34" charset="-122"/>
                <a:cs typeface="Calibri" pitchFamily="34" charset="-120"/>
              </a:rPr>
              <a:t>Almost €10 billion shared between almost 100 programmes, in and outside the EU.</a:t>
            </a:r>
            <a:endParaRPr lang="en-US" sz="1400" dirty="0"/>
          </a:p>
        </p:txBody>
      </p:sp>
      <p:sp>
        <p:nvSpPr>
          <p:cNvPr id="20" name="Text 13"/>
          <p:cNvSpPr txBox="1"/>
          <p:nvPr/>
        </p:nvSpPr>
        <p:spPr>
          <a:xfrm>
            <a:off x="548640" y="5669280"/>
            <a:ext cx="11091672" cy="411480"/>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Sources: European Commission, EU funding programmes pages (commission.europa.eu), total budget 2021–2027 in current prices; DG Research and Innovation, Horizon Europe page; DG REGIO, Interreg: European Territorial Co-operation (ec.europa.eu/regional_policy). Accessed September 2026.</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 · OTHER DONORS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Beyond the EU Budget: Other Categories of Donor</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4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07</a:t>
            </a:r>
            <a:endParaRPr lang="en-US" sz="9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691640"/>
          <a:ext cx="11091672" cy="914400"/>
        </p:xfrm>
        <a:graphic>
          <a:graphicData uri="http://schemas.openxmlformats.org/drawingml/2006/table">
            <a:tbl>
              <a:tblPr/>
              <a:tblGrid>
                <a:gridCol w="2651760"/>
                <a:gridCol w="4572000"/>
                <a:gridCol w="3867912"/>
              </a:tblGrid>
              <a:tr h="457200">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Category</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Examples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Funding profile</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r>
              <a:tr h="777240">
                <a:tc>
                  <a:txBody>
                    <a:bodyPr/>
                    <a:lstStyle/>
                    <a:p>
                      <a:pPr indent="0" marL="0">
                        <a:buNone/>
                      </a:pPr>
                      <a:r>
                        <a:rPr lang="en-US" sz="1250" b="1" dirty="0">
                          <a:solidFill>
                            <a:srgbClr val="1B2A4A"/>
                          </a:solidFill>
                          <a:latin typeface="Calibri" pitchFamily="34" charset="0"/>
                          <a:ea typeface="Calibri" pitchFamily="34" charset="-122"/>
                          <a:cs typeface="Calibri" pitchFamily="34" charset="-120"/>
                        </a:rPr>
                        <a:t>International financial institutions</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The World Bank, the EBRD, the EIB, the International Monetary Fund</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Mainly loan financing and funding for major infrastructure and reform projects; technical-assistance grants</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1143000">
                <a:tc>
                  <a:txBody>
                    <a:bodyPr/>
                    <a:lstStyle/>
                    <a:p>
                      <a:pPr indent="0" marL="0">
                        <a:buNone/>
                      </a:pPr>
                      <a:r>
                        <a:rPr lang="en-US" sz="1250" b="1" dirty="0">
                          <a:solidFill>
                            <a:srgbClr val="1B2A4A"/>
                          </a:solidFill>
                          <a:latin typeface="Calibri" pitchFamily="34" charset="0"/>
                          <a:ea typeface="Calibri" pitchFamily="34" charset="-122"/>
                          <a:cs typeface="Calibri" pitchFamily="34" charset="-120"/>
                        </a:rPr>
                        <a:t>Development agencies and donor foundations</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Agencies: USAID (US), GIZ and KfW (Germany), SIDA (Sweden), Norad (Norway). Foundations: the European Endowment for Democracy, the Open Society Foundations network, the National Endowment for Democracy</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Development, democratisation and institutional-capacity-building projects</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r h="731520">
                <a:tc>
                  <a:txBody>
                    <a:bodyPr/>
                    <a:lstStyle/>
                    <a:p>
                      <a:pPr indent="0" marL="0">
                        <a:buNone/>
                      </a:pPr>
                      <a:r>
                        <a:rPr lang="en-US" sz="1250" b="1" dirty="0">
                          <a:solidFill>
                            <a:srgbClr val="1B2A4A"/>
                          </a:solidFill>
                          <a:latin typeface="Calibri" pitchFamily="34" charset="0"/>
                          <a:ea typeface="Calibri" pitchFamily="34" charset="-122"/>
                          <a:cs typeface="Calibri" pitchFamily="34" charset="-120"/>
                        </a:rPr>
                        <a:t>Diplomatic missions and embassies</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Small Grants Programmes administered by the embassies of individual states</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Simplified application procedure; relatively modest amounts; local initiatives</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bl>
          </a:graphicData>
        </a:graphic>
      </p:graphicFrame>
      <p:sp>
        <p:nvSpPr>
          <p:cNvPr id="8" name="Shape 4"/>
          <p:cNvSpPr/>
          <p:nvPr/>
        </p:nvSpPr>
        <p:spPr>
          <a:xfrm>
            <a:off x="548640" y="5166360"/>
            <a:ext cx="11091672" cy="868680"/>
          </a:xfrm>
          <a:prstGeom prst="roundRect">
            <a:avLst>
              <a:gd name="adj" fmla="val 8421"/>
            </a:avLst>
          </a:prstGeom>
          <a:solidFill>
            <a:srgbClr val="1B2A4A"/>
          </a:solidFill>
          <a:ln/>
        </p:spPr>
      </p:sp>
      <p:sp>
        <p:nvSpPr>
          <p:cNvPr id="9" name="Shape 5"/>
          <p:cNvSpPr/>
          <p:nvPr/>
        </p:nvSpPr>
        <p:spPr>
          <a:xfrm>
            <a:off x="777240" y="5326380"/>
            <a:ext cx="548640" cy="548640"/>
          </a:xfrm>
          <a:prstGeom prst="ellipse">
            <a:avLst/>
          </a:prstGeom>
          <a:solidFill>
            <a:srgbClr val="31487A"/>
          </a:solidFill>
          <a:ln/>
        </p:spPr>
      </p:sp>
      <p:pic>
        <p:nvPicPr>
          <p:cNvPr id="10" name="Image 0" descr="preencoded.png">    </p:cNvPr>
          <p:cNvPicPr>
            <a:picLocks noChangeAspect="1"/>
          </p:cNvPicPr>
          <p:nvPr/>
        </p:nvPicPr>
        <p:blipFill>
          <a:blip r:embed="rId1"/>
          <a:stretch>
            <a:fillRect/>
          </a:stretch>
        </p:blipFill>
        <p:spPr>
          <a:xfrm>
            <a:off x="925373" y="5474513"/>
            <a:ext cx="252374" cy="252374"/>
          </a:xfrm>
          <a:prstGeom prst="rect">
            <a:avLst/>
          </a:prstGeom>
        </p:spPr>
      </p:pic>
      <p:sp>
        <p:nvSpPr>
          <p:cNvPr id="11" name="Text 6"/>
          <p:cNvSpPr txBox="1"/>
          <p:nvPr/>
        </p:nvSpPr>
        <p:spPr>
          <a:xfrm>
            <a:off x="1554480" y="5257800"/>
            <a:ext cx="9857232" cy="68580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International NGOs and networks play a dual role: they act as donors (through subgranting) and, at the same time, as potential consortium partners.</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02</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2</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Searching for and Analysing Calls for Proposals</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Where are grant opportunities published?</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elements of a call must be analysed?</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should the decision to apply be prepared?</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4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08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2.1 · SOURCES FOR SEARCHING</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Where to Search for Calls for Proposals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4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09</a:t>
            </a:r>
            <a:endParaRPr lang="en-US" sz="900" dirty="0"/>
          </a:p>
        </p:txBody>
      </p:sp>
      <p:sp>
        <p:nvSpPr>
          <p:cNvPr id="7" name="Shape 4"/>
          <p:cNvSpPr/>
          <p:nvPr/>
        </p:nvSpPr>
        <p:spPr>
          <a:xfrm>
            <a:off x="548640" y="1691640"/>
            <a:ext cx="4023360" cy="4434840"/>
          </a:xfrm>
          <a:prstGeom prst="roundRect">
            <a:avLst>
              <a:gd name="adj" fmla="val 1818"/>
            </a:avLst>
          </a:prstGeom>
          <a:solidFill>
            <a:srgbClr val="1B2A4A"/>
          </a:solidFill>
          <a:ln/>
        </p:spPr>
      </p:sp>
      <p:sp>
        <p:nvSpPr>
          <p:cNvPr id="8" name="Shape 5"/>
          <p:cNvSpPr/>
          <p:nvPr/>
        </p:nvSpPr>
        <p:spPr>
          <a:xfrm>
            <a:off x="868680" y="2011680"/>
            <a:ext cx="1005840" cy="1005840"/>
          </a:xfrm>
          <a:prstGeom prst="ellipse">
            <a:avLst/>
          </a:prstGeom>
          <a:solidFill>
            <a:srgbClr val="31487A"/>
          </a:solidFill>
          <a:ln w="19050">
            <a:solidFill>
              <a:srgbClr val="C9A227"/>
            </a:solidFill>
            <a:prstDash val="solid"/>
          </a:ln>
        </p:spPr>
      </p:sp>
      <p:pic>
        <p:nvPicPr>
          <p:cNvPr id="9" name="Image 0" descr="preencoded.png">    </p:cNvPr>
          <p:cNvPicPr>
            <a:picLocks noChangeAspect="1"/>
          </p:cNvPicPr>
          <p:nvPr/>
        </p:nvPicPr>
        <p:blipFill>
          <a:blip r:embed="rId1"/>
          <a:stretch>
            <a:fillRect/>
          </a:stretch>
        </p:blipFill>
        <p:spPr>
          <a:xfrm>
            <a:off x="1140257" y="2283257"/>
            <a:ext cx="462686" cy="462686"/>
          </a:xfrm>
          <a:prstGeom prst="rect">
            <a:avLst/>
          </a:prstGeom>
        </p:spPr>
      </p:pic>
      <p:sp>
        <p:nvSpPr>
          <p:cNvPr id="10" name="Text 6"/>
          <p:cNvSpPr txBox="1"/>
          <p:nvPr/>
        </p:nvSpPr>
        <p:spPr>
          <a:xfrm>
            <a:off x="868680" y="3291840"/>
            <a:ext cx="338328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SINGLE EU PORTAL</a:t>
            </a:r>
            <a:endParaRPr lang="en-US" sz="1200" dirty="0"/>
          </a:p>
        </p:txBody>
      </p:sp>
      <p:sp>
        <p:nvSpPr>
          <p:cNvPr id="11" name="Text 7"/>
          <p:cNvSpPr txBox="1"/>
          <p:nvPr/>
        </p:nvSpPr>
        <p:spPr>
          <a:xfrm>
            <a:off x="868680" y="3611880"/>
            <a:ext cx="3383280" cy="914400"/>
          </a:xfrm>
          <a:prstGeom prst="rect">
            <a:avLst/>
          </a:prstGeom>
          <a:noFill/>
          <a:ln/>
        </p:spPr>
        <p:txBody>
          <a:bodyPr wrap="square" lIns="0" tIns="0" rIns="0" bIns="0" rtlCol="0" anchor="t"/>
          <a:lstStyle/>
          <a:p>
            <a:pPr indent="0" marL="0">
              <a:buNone/>
            </a:pPr>
            <a:r>
              <a:rPr lang="en-US" sz="2600" b="1" dirty="0">
                <a:solidFill>
                  <a:srgbClr val="FFFFFF"/>
                </a:solidFill>
                <a:latin typeface="Cambria" pitchFamily="34" charset="0"/>
                <a:ea typeface="Cambria" pitchFamily="34" charset="-122"/>
                <a:cs typeface="Cambria" pitchFamily="34" charset="-120"/>
              </a:rPr>
              <a:t>Funding &amp; Tenders Portal</a:t>
            </a:r>
            <a:endParaRPr lang="en-US" sz="2600" dirty="0"/>
          </a:p>
        </p:txBody>
      </p:sp>
      <p:sp>
        <p:nvSpPr>
          <p:cNvPr id="12" name="Text 8"/>
          <p:cNvSpPr txBox="1"/>
          <p:nvPr/>
        </p:nvSpPr>
        <p:spPr>
          <a:xfrm>
            <a:off x="868680" y="4663440"/>
            <a:ext cx="3383280" cy="1188720"/>
          </a:xfrm>
          <a:prstGeom prst="rect">
            <a:avLst/>
          </a:prstGeom>
          <a:noFill/>
          <a:ln/>
        </p:spPr>
        <p:txBody>
          <a:bodyPr wrap="square" lIns="0" tIns="0" rIns="0" bIns="0" rtlCol="0" anchor="t"/>
          <a:lstStyle/>
          <a:p>
            <a:pPr indent="0" marL="0">
              <a:buNone/>
            </a:pPr>
            <a:r>
              <a:rPr lang="en-US" sz="1400" dirty="0">
                <a:solidFill>
                  <a:srgbClr val="C9D3E6"/>
                </a:solidFill>
                <a:latin typeface="Calibri" pitchFamily="34" charset="0"/>
                <a:ea typeface="Calibri" pitchFamily="34" charset="-122"/>
                <a:cs typeface="Calibri" pitchFamily="34" charset="-120"/>
              </a:rPr>
              <a:t>The single EU portal for all directly managed programmes: the natural starting point for any search for EU funding.</a:t>
            </a:r>
            <a:endParaRPr lang="en-US" sz="1400" dirty="0"/>
          </a:p>
        </p:txBody>
      </p:sp>
      <p:sp>
        <p:nvSpPr>
          <p:cNvPr id="13" name="Shape 9"/>
          <p:cNvSpPr/>
          <p:nvPr/>
        </p:nvSpPr>
        <p:spPr>
          <a:xfrm>
            <a:off x="4983480" y="1816913"/>
            <a:ext cx="548640" cy="548640"/>
          </a:xfrm>
          <a:prstGeom prst="ellipse">
            <a:avLst/>
          </a:prstGeom>
          <a:solidFill>
            <a:srgbClr val="1B2A4A"/>
          </a:solidFill>
          <a:ln/>
        </p:spPr>
      </p:sp>
      <p:pic>
        <p:nvPicPr>
          <p:cNvPr id="14" name="Image 1" descr="preencoded.png">    </p:cNvPr>
          <p:cNvPicPr>
            <a:picLocks noChangeAspect="1"/>
          </p:cNvPicPr>
          <p:nvPr/>
        </p:nvPicPr>
        <p:blipFill>
          <a:blip r:embed="rId2"/>
          <a:stretch>
            <a:fillRect/>
          </a:stretch>
        </p:blipFill>
        <p:spPr>
          <a:xfrm>
            <a:off x="5131613" y="1965046"/>
            <a:ext cx="252374" cy="252374"/>
          </a:xfrm>
          <a:prstGeom prst="rect">
            <a:avLst/>
          </a:prstGeom>
        </p:spPr>
      </p:pic>
      <p:sp>
        <p:nvSpPr>
          <p:cNvPr id="15" name="Text 10"/>
          <p:cNvSpPr txBox="1"/>
          <p:nvPr/>
        </p:nvSpPr>
        <p:spPr>
          <a:xfrm>
            <a:off x="5806440" y="1691640"/>
            <a:ext cx="5833872" cy="799186"/>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EU executive agencies</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The official websites of EACEA, CINEA, HaDEA and REA</a:t>
            </a:r>
            <a:endParaRPr lang="en-US" sz="1400" dirty="0"/>
          </a:p>
        </p:txBody>
      </p:sp>
      <p:sp>
        <p:nvSpPr>
          <p:cNvPr id="16" name="Shape 11"/>
          <p:cNvSpPr/>
          <p:nvPr/>
        </p:nvSpPr>
        <p:spPr>
          <a:xfrm>
            <a:off x="4983480" y="2725826"/>
            <a:ext cx="548640" cy="548640"/>
          </a:xfrm>
          <a:prstGeom prst="ellipse">
            <a:avLst/>
          </a:prstGeom>
          <a:solidFill>
            <a:srgbClr val="1B2A4A"/>
          </a:solidFill>
          <a:ln/>
        </p:spPr>
      </p:sp>
      <p:pic>
        <p:nvPicPr>
          <p:cNvPr id="17" name="Image 2" descr="preencoded.png">    </p:cNvPr>
          <p:cNvPicPr>
            <a:picLocks noChangeAspect="1"/>
          </p:cNvPicPr>
          <p:nvPr/>
        </p:nvPicPr>
        <p:blipFill>
          <a:blip r:embed="rId3"/>
          <a:stretch>
            <a:fillRect/>
          </a:stretch>
        </p:blipFill>
        <p:spPr>
          <a:xfrm>
            <a:off x="5131613" y="2873959"/>
            <a:ext cx="252374" cy="252374"/>
          </a:xfrm>
          <a:prstGeom prst="rect">
            <a:avLst/>
          </a:prstGeom>
        </p:spPr>
      </p:pic>
      <p:sp>
        <p:nvSpPr>
          <p:cNvPr id="18" name="Text 12"/>
          <p:cNvSpPr txBox="1"/>
          <p:nvPr/>
        </p:nvSpPr>
        <p:spPr>
          <a:xfrm>
            <a:off x="5806440" y="2600554"/>
            <a:ext cx="5833872" cy="799186"/>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National Contact Points</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The contact points of individual programmes</a:t>
            </a:r>
            <a:endParaRPr lang="en-US" sz="1400" dirty="0"/>
          </a:p>
        </p:txBody>
      </p:sp>
      <p:sp>
        <p:nvSpPr>
          <p:cNvPr id="19" name="Shape 13"/>
          <p:cNvSpPr/>
          <p:nvPr/>
        </p:nvSpPr>
        <p:spPr>
          <a:xfrm>
            <a:off x="4983480" y="3634740"/>
            <a:ext cx="548640" cy="548640"/>
          </a:xfrm>
          <a:prstGeom prst="ellipse">
            <a:avLst/>
          </a:prstGeom>
          <a:solidFill>
            <a:srgbClr val="1B2A4A"/>
          </a:solidFill>
          <a:ln/>
        </p:spPr>
      </p:sp>
      <p:pic>
        <p:nvPicPr>
          <p:cNvPr id="20" name="Image 3" descr="preencoded.png">    </p:cNvPr>
          <p:cNvPicPr>
            <a:picLocks noChangeAspect="1"/>
          </p:cNvPicPr>
          <p:nvPr/>
        </p:nvPicPr>
        <p:blipFill>
          <a:blip r:embed="rId4"/>
          <a:stretch>
            <a:fillRect/>
          </a:stretch>
        </p:blipFill>
        <p:spPr>
          <a:xfrm>
            <a:off x="5131613" y="3782873"/>
            <a:ext cx="252374" cy="252374"/>
          </a:xfrm>
          <a:prstGeom prst="rect">
            <a:avLst/>
          </a:prstGeom>
        </p:spPr>
      </p:pic>
      <p:sp>
        <p:nvSpPr>
          <p:cNvPr id="21" name="Text 14"/>
          <p:cNvSpPr txBox="1"/>
          <p:nvPr/>
        </p:nvSpPr>
        <p:spPr>
          <a:xfrm>
            <a:off x="5806440" y="3509467"/>
            <a:ext cx="5833872" cy="799186"/>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Interreg programme portals</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The portals of individual Interreg programmes</a:t>
            </a:r>
            <a:endParaRPr lang="en-US" sz="1400" dirty="0"/>
          </a:p>
        </p:txBody>
      </p:sp>
      <p:sp>
        <p:nvSpPr>
          <p:cNvPr id="22" name="Shape 15"/>
          <p:cNvSpPr/>
          <p:nvPr/>
        </p:nvSpPr>
        <p:spPr>
          <a:xfrm>
            <a:off x="4983480" y="4543654"/>
            <a:ext cx="548640" cy="548640"/>
          </a:xfrm>
          <a:prstGeom prst="ellipse">
            <a:avLst/>
          </a:prstGeom>
          <a:solidFill>
            <a:srgbClr val="1B2A4A"/>
          </a:solidFill>
          <a:ln/>
        </p:spPr>
      </p:sp>
      <p:pic>
        <p:nvPicPr>
          <p:cNvPr id="23" name="Image 4" descr="preencoded.png">    </p:cNvPr>
          <p:cNvPicPr>
            <a:picLocks noChangeAspect="1"/>
          </p:cNvPicPr>
          <p:nvPr/>
        </p:nvPicPr>
        <p:blipFill>
          <a:blip r:embed="rId5"/>
          <a:stretch>
            <a:fillRect/>
          </a:stretch>
        </p:blipFill>
        <p:spPr>
          <a:xfrm>
            <a:off x="5131613" y="4691786"/>
            <a:ext cx="252374" cy="252374"/>
          </a:xfrm>
          <a:prstGeom prst="rect">
            <a:avLst/>
          </a:prstGeom>
        </p:spPr>
      </p:pic>
      <p:sp>
        <p:nvSpPr>
          <p:cNvPr id="24" name="Text 16"/>
          <p:cNvSpPr txBox="1"/>
          <p:nvPr/>
        </p:nvSpPr>
        <p:spPr>
          <a:xfrm>
            <a:off x="5806440" y="4418381"/>
            <a:ext cx="5833872" cy="799186"/>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Specialised aggregators</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Aggregators of grant opportunities</a:t>
            </a:r>
            <a:endParaRPr lang="en-US" sz="1400" dirty="0"/>
          </a:p>
        </p:txBody>
      </p:sp>
      <p:sp>
        <p:nvSpPr>
          <p:cNvPr id="25" name="Shape 17"/>
          <p:cNvSpPr/>
          <p:nvPr/>
        </p:nvSpPr>
        <p:spPr>
          <a:xfrm>
            <a:off x="4983480" y="5452567"/>
            <a:ext cx="548640" cy="548640"/>
          </a:xfrm>
          <a:prstGeom prst="ellipse">
            <a:avLst/>
          </a:prstGeom>
          <a:solidFill>
            <a:srgbClr val="1B2A4A"/>
          </a:solidFill>
          <a:ln/>
        </p:spPr>
      </p:sp>
      <p:pic>
        <p:nvPicPr>
          <p:cNvPr id="26" name="Image 5" descr="preencoded.png">    </p:cNvPr>
          <p:cNvPicPr>
            <a:picLocks noChangeAspect="1"/>
          </p:cNvPicPr>
          <p:nvPr/>
        </p:nvPicPr>
        <p:blipFill>
          <a:blip r:embed="rId6"/>
          <a:stretch>
            <a:fillRect/>
          </a:stretch>
        </p:blipFill>
        <p:spPr>
          <a:xfrm>
            <a:off x="5131613" y="5600700"/>
            <a:ext cx="252374" cy="252374"/>
          </a:xfrm>
          <a:prstGeom prst="rect">
            <a:avLst/>
          </a:prstGeom>
        </p:spPr>
      </p:pic>
      <p:sp>
        <p:nvSpPr>
          <p:cNvPr id="27" name="Text 18"/>
          <p:cNvSpPr txBox="1"/>
          <p:nvPr/>
        </p:nvSpPr>
        <p:spPr>
          <a:xfrm>
            <a:off x="5806440" y="5327294"/>
            <a:ext cx="5833872" cy="799186"/>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Mailing lists</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The mailing lists of relevant associations and networks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2.2 · STRUCTURE OF A CALL</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Anatomy of a Call for Proposals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4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10</a:t>
            </a:r>
            <a:endParaRPr lang="en-US" sz="900" dirty="0"/>
          </a:p>
        </p:txBody>
      </p:sp>
      <p:sp>
        <p:nvSpPr>
          <p:cNvPr id="7" name="Shape 4"/>
          <p:cNvSpPr/>
          <p:nvPr/>
        </p:nvSpPr>
        <p:spPr>
          <a:xfrm>
            <a:off x="548640" y="1691640"/>
            <a:ext cx="3749040" cy="4434840"/>
          </a:xfrm>
          <a:prstGeom prst="roundRect">
            <a:avLst>
              <a:gd name="adj" fmla="val 1951"/>
            </a:avLst>
          </a:prstGeom>
          <a:solidFill>
            <a:srgbClr val="1B2A4A"/>
          </a:solidFill>
          <a:ln/>
        </p:spPr>
      </p:sp>
      <p:sp>
        <p:nvSpPr>
          <p:cNvPr id="8" name="Shape 5"/>
          <p:cNvSpPr/>
          <p:nvPr/>
        </p:nvSpPr>
        <p:spPr>
          <a:xfrm>
            <a:off x="777240" y="1810512"/>
            <a:ext cx="457200" cy="457200"/>
          </a:xfrm>
          <a:prstGeom prst="ellipse">
            <a:avLst/>
          </a:prstGeom>
          <a:solidFill>
            <a:srgbClr val="31487A"/>
          </a:solidFill>
          <a:ln/>
        </p:spPr>
      </p:sp>
      <p:pic>
        <p:nvPicPr>
          <p:cNvPr id="9" name="Image 0" descr="preencoded.png">    </p:cNvPr>
          <p:cNvPicPr>
            <a:picLocks noChangeAspect="1"/>
          </p:cNvPicPr>
          <p:nvPr/>
        </p:nvPicPr>
        <p:blipFill>
          <a:blip r:embed="rId1"/>
          <a:stretch>
            <a:fillRect/>
          </a:stretch>
        </p:blipFill>
        <p:spPr>
          <a:xfrm>
            <a:off x="900684" y="1933956"/>
            <a:ext cx="210312" cy="210312"/>
          </a:xfrm>
          <a:prstGeom prst="rect">
            <a:avLst/>
          </a:prstGeom>
        </p:spPr>
      </p:pic>
      <p:sp>
        <p:nvSpPr>
          <p:cNvPr id="10" name="Text 6"/>
          <p:cNvSpPr txBox="1"/>
          <p:nvPr/>
        </p:nvSpPr>
        <p:spPr>
          <a:xfrm>
            <a:off x="1371600" y="1810512"/>
            <a:ext cx="2743200" cy="457200"/>
          </a:xfrm>
          <a:prstGeom prst="rect">
            <a:avLst/>
          </a:prstGeom>
          <a:noFill/>
          <a:ln/>
        </p:spPr>
        <p:txBody>
          <a:bodyPr wrap="square" lIns="0" tIns="0" rIns="0" bIns="0" rtlCol="0" anchor="ctr"/>
          <a:lstStyle/>
          <a:p>
            <a:pPr indent="0" marL="0">
              <a:buNone/>
            </a:pPr>
            <a:r>
              <a:rPr lang="en-US" sz="1300" b="1" spc="200" kern="0" dirty="0">
                <a:solidFill>
                  <a:srgbClr val="C9A227"/>
                </a:solidFill>
                <a:latin typeface="Calibri" pitchFamily="34" charset="0"/>
                <a:ea typeface="Calibri" pitchFamily="34" charset="-122"/>
                <a:cs typeface="Calibri" pitchFamily="34" charset="-120"/>
              </a:rPr>
              <a:t>CALL FOR PROPOSALS</a:t>
            </a:r>
            <a:endParaRPr lang="en-US" sz="1300" dirty="0"/>
          </a:p>
        </p:txBody>
      </p:sp>
      <p:sp>
        <p:nvSpPr>
          <p:cNvPr id="11" name="Text 7"/>
          <p:cNvSpPr txBox="1"/>
          <p:nvPr/>
        </p:nvSpPr>
        <p:spPr>
          <a:xfrm>
            <a:off x="4892040" y="1901952"/>
            <a:ext cx="667512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WHAT TO ANALYSE IN EACH ELEMENT</a:t>
            </a:r>
            <a:endParaRPr lang="en-US" sz="1200" dirty="0"/>
          </a:p>
        </p:txBody>
      </p:sp>
      <p:sp>
        <p:nvSpPr>
          <p:cNvPr id="12" name="Shape 8"/>
          <p:cNvSpPr/>
          <p:nvPr/>
        </p:nvSpPr>
        <p:spPr>
          <a:xfrm>
            <a:off x="777240" y="2395728"/>
            <a:ext cx="3291840" cy="530352"/>
          </a:xfrm>
          <a:prstGeom prst="roundRect">
            <a:avLst>
              <a:gd name="adj" fmla="val 10345"/>
            </a:avLst>
          </a:prstGeom>
          <a:solidFill>
            <a:srgbClr val="31487A"/>
          </a:solidFill>
          <a:ln/>
        </p:spPr>
      </p:sp>
      <p:sp>
        <p:nvSpPr>
          <p:cNvPr id="13" name="Text 9"/>
          <p:cNvSpPr txBox="1"/>
          <p:nvPr/>
        </p:nvSpPr>
        <p:spPr>
          <a:xfrm>
            <a:off x="914400" y="2395728"/>
            <a:ext cx="411480" cy="530352"/>
          </a:xfrm>
          <a:prstGeom prst="rect">
            <a:avLst/>
          </a:prstGeom>
          <a:noFill/>
          <a:ln/>
        </p:spPr>
        <p:txBody>
          <a:bodyPr wrap="square" lIns="0" tIns="0" rIns="0" bIns="0" rtlCol="0" anchor="ctr"/>
          <a:lstStyle/>
          <a:p>
            <a:pPr indent="0" marL="0">
              <a:buNone/>
            </a:pPr>
            <a:r>
              <a:rPr lang="en-US" sz="1400" b="1" dirty="0">
                <a:solidFill>
                  <a:srgbClr val="C9A227"/>
                </a:solidFill>
                <a:latin typeface="Cambria" pitchFamily="34" charset="0"/>
                <a:ea typeface="Cambria" pitchFamily="34" charset="-122"/>
                <a:cs typeface="Cambria" pitchFamily="34" charset="-120"/>
              </a:rPr>
              <a:t>01</a:t>
            </a:r>
            <a:endParaRPr lang="en-US" sz="1400" dirty="0"/>
          </a:p>
        </p:txBody>
      </p:sp>
      <p:sp>
        <p:nvSpPr>
          <p:cNvPr id="14" name="Text 10"/>
          <p:cNvSpPr txBox="1"/>
          <p:nvPr/>
        </p:nvSpPr>
        <p:spPr>
          <a:xfrm>
            <a:off x="1371600" y="2395728"/>
            <a:ext cx="2651760" cy="530352"/>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Call objective</a:t>
            </a:r>
            <a:endParaRPr lang="en-US" sz="1350" dirty="0"/>
          </a:p>
        </p:txBody>
      </p:sp>
      <p:sp>
        <p:nvSpPr>
          <p:cNvPr id="15" name="Shape 11"/>
          <p:cNvSpPr/>
          <p:nvPr/>
        </p:nvSpPr>
        <p:spPr>
          <a:xfrm>
            <a:off x="4069080" y="2660904"/>
            <a:ext cx="777240" cy="0"/>
          </a:xfrm>
          <a:prstGeom prst="line">
            <a:avLst/>
          </a:prstGeom>
          <a:noFill/>
          <a:ln w="15875">
            <a:solidFill>
              <a:srgbClr val="C9A227"/>
            </a:solidFill>
            <a:prstDash val="solid"/>
          </a:ln>
        </p:spPr>
      </p:sp>
      <p:sp>
        <p:nvSpPr>
          <p:cNvPr id="16" name="Shape 12"/>
          <p:cNvSpPr/>
          <p:nvPr/>
        </p:nvSpPr>
        <p:spPr>
          <a:xfrm>
            <a:off x="4754880" y="2606040"/>
            <a:ext cx="109728" cy="109728"/>
          </a:xfrm>
          <a:prstGeom prst="ellipse">
            <a:avLst/>
          </a:prstGeom>
          <a:solidFill>
            <a:srgbClr val="C9A227"/>
          </a:solidFill>
          <a:ln/>
        </p:spPr>
      </p:sp>
      <p:sp>
        <p:nvSpPr>
          <p:cNvPr id="17" name="Shape 13"/>
          <p:cNvSpPr/>
          <p:nvPr/>
        </p:nvSpPr>
        <p:spPr>
          <a:xfrm>
            <a:off x="4892040" y="2395728"/>
            <a:ext cx="6748272" cy="530352"/>
          </a:xfrm>
          <a:prstGeom prst="roundRect">
            <a:avLst>
              <a:gd name="adj" fmla="val 13793"/>
            </a:avLst>
          </a:prstGeom>
          <a:solidFill>
            <a:srgbClr val="F4F7FC"/>
          </a:solidFill>
          <a:ln/>
        </p:spPr>
      </p:sp>
      <p:sp>
        <p:nvSpPr>
          <p:cNvPr id="18" name="Text 14"/>
          <p:cNvSpPr txBox="1"/>
          <p:nvPr/>
        </p:nvSpPr>
        <p:spPr>
          <a:xfrm>
            <a:off x="5074920" y="2395728"/>
            <a:ext cx="6400800" cy="530352"/>
          </a:xfrm>
          <a:prstGeom prst="rect">
            <a:avLst/>
          </a:prstGeom>
          <a:noFill/>
          <a:ln/>
        </p:spPr>
        <p:txBody>
          <a:bodyPr wrap="square" lIns="0" tIns="0" rIns="0" bIns="0" rtlCol="0" anchor="ctr"/>
          <a:lstStyle/>
          <a:p>
            <a:pPr indent="0" marL="0">
              <a:buNone/>
            </a:pPr>
            <a:r>
              <a:rPr lang="en-US" sz="1250" dirty="0">
                <a:solidFill>
                  <a:srgbClr val="2B3445"/>
                </a:solidFill>
                <a:latin typeface="Calibri" pitchFamily="34" charset="0"/>
                <a:ea typeface="Calibri" pitchFamily="34" charset="-122"/>
                <a:cs typeface="Calibri" pitchFamily="34" charset="-120"/>
              </a:rPr>
              <a:t>The objective of the call and the expected results at programme level</a:t>
            </a:r>
            <a:endParaRPr lang="en-US" sz="1250" dirty="0"/>
          </a:p>
        </p:txBody>
      </p:sp>
      <p:sp>
        <p:nvSpPr>
          <p:cNvPr id="19" name="Shape 15"/>
          <p:cNvSpPr/>
          <p:nvPr/>
        </p:nvSpPr>
        <p:spPr>
          <a:xfrm>
            <a:off x="777240" y="3017520"/>
            <a:ext cx="3291840" cy="530352"/>
          </a:xfrm>
          <a:prstGeom prst="roundRect">
            <a:avLst>
              <a:gd name="adj" fmla="val 10345"/>
            </a:avLst>
          </a:prstGeom>
          <a:solidFill>
            <a:srgbClr val="31487A"/>
          </a:solidFill>
          <a:ln/>
        </p:spPr>
      </p:sp>
      <p:sp>
        <p:nvSpPr>
          <p:cNvPr id="20" name="Text 16"/>
          <p:cNvSpPr txBox="1"/>
          <p:nvPr/>
        </p:nvSpPr>
        <p:spPr>
          <a:xfrm>
            <a:off x="914400" y="3017520"/>
            <a:ext cx="411480" cy="530352"/>
          </a:xfrm>
          <a:prstGeom prst="rect">
            <a:avLst/>
          </a:prstGeom>
          <a:noFill/>
          <a:ln/>
        </p:spPr>
        <p:txBody>
          <a:bodyPr wrap="square" lIns="0" tIns="0" rIns="0" bIns="0" rtlCol="0" anchor="ctr"/>
          <a:lstStyle/>
          <a:p>
            <a:pPr indent="0" marL="0">
              <a:buNone/>
            </a:pPr>
            <a:r>
              <a:rPr lang="en-US" sz="1400" b="1" dirty="0">
                <a:solidFill>
                  <a:srgbClr val="C9A227"/>
                </a:solidFill>
                <a:latin typeface="Cambria" pitchFamily="34" charset="0"/>
                <a:ea typeface="Cambria" pitchFamily="34" charset="-122"/>
                <a:cs typeface="Cambria" pitchFamily="34" charset="-120"/>
              </a:rPr>
              <a:t>02</a:t>
            </a:r>
            <a:endParaRPr lang="en-US" sz="1400" dirty="0"/>
          </a:p>
        </p:txBody>
      </p:sp>
      <p:sp>
        <p:nvSpPr>
          <p:cNvPr id="21" name="Text 17"/>
          <p:cNvSpPr txBox="1"/>
          <p:nvPr/>
        </p:nvSpPr>
        <p:spPr>
          <a:xfrm>
            <a:off x="1371600" y="3017520"/>
            <a:ext cx="2651760" cy="530352"/>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Thematic priorities</a:t>
            </a:r>
            <a:endParaRPr lang="en-US" sz="1350" dirty="0"/>
          </a:p>
        </p:txBody>
      </p:sp>
      <p:sp>
        <p:nvSpPr>
          <p:cNvPr id="22" name="Shape 18"/>
          <p:cNvSpPr/>
          <p:nvPr/>
        </p:nvSpPr>
        <p:spPr>
          <a:xfrm>
            <a:off x="4069080" y="3282696"/>
            <a:ext cx="777240" cy="0"/>
          </a:xfrm>
          <a:prstGeom prst="line">
            <a:avLst/>
          </a:prstGeom>
          <a:noFill/>
          <a:ln w="15875">
            <a:solidFill>
              <a:srgbClr val="C9A227"/>
            </a:solidFill>
            <a:prstDash val="solid"/>
          </a:ln>
        </p:spPr>
      </p:sp>
      <p:sp>
        <p:nvSpPr>
          <p:cNvPr id="23" name="Shape 19"/>
          <p:cNvSpPr/>
          <p:nvPr/>
        </p:nvSpPr>
        <p:spPr>
          <a:xfrm>
            <a:off x="4754880" y="3227832"/>
            <a:ext cx="109728" cy="109728"/>
          </a:xfrm>
          <a:prstGeom prst="ellipse">
            <a:avLst/>
          </a:prstGeom>
          <a:solidFill>
            <a:srgbClr val="C9A227"/>
          </a:solidFill>
          <a:ln/>
        </p:spPr>
      </p:sp>
      <p:sp>
        <p:nvSpPr>
          <p:cNvPr id="24" name="Shape 20"/>
          <p:cNvSpPr/>
          <p:nvPr/>
        </p:nvSpPr>
        <p:spPr>
          <a:xfrm>
            <a:off x="4892040" y="3017520"/>
            <a:ext cx="6748272" cy="530352"/>
          </a:xfrm>
          <a:prstGeom prst="roundRect">
            <a:avLst>
              <a:gd name="adj" fmla="val 13793"/>
            </a:avLst>
          </a:prstGeom>
          <a:solidFill>
            <a:srgbClr val="F4F7FC"/>
          </a:solidFill>
          <a:ln/>
        </p:spPr>
      </p:sp>
      <p:sp>
        <p:nvSpPr>
          <p:cNvPr id="25" name="Text 21"/>
          <p:cNvSpPr txBox="1"/>
          <p:nvPr/>
        </p:nvSpPr>
        <p:spPr>
          <a:xfrm>
            <a:off x="5074920" y="3017520"/>
            <a:ext cx="6400800" cy="530352"/>
          </a:xfrm>
          <a:prstGeom prst="rect">
            <a:avLst/>
          </a:prstGeom>
          <a:noFill/>
          <a:ln/>
        </p:spPr>
        <p:txBody>
          <a:bodyPr wrap="square" lIns="0" tIns="0" rIns="0" bIns="0" rtlCol="0" anchor="ctr"/>
          <a:lstStyle/>
          <a:p>
            <a:pPr indent="0" marL="0">
              <a:buNone/>
            </a:pPr>
            <a:r>
              <a:rPr lang="en-US" sz="1250" dirty="0">
                <a:solidFill>
                  <a:srgbClr val="2B3445"/>
                </a:solidFill>
                <a:latin typeface="Calibri" pitchFamily="34" charset="0"/>
                <a:ea typeface="Calibri" pitchFamily="34" charset="-122"/>
                <a:cs typeface="Calibri" pitchFamily="34" charset="-120"/>
              </a:rPr>
              <a:t>Topics: the specific areas within which applications are accepted</a:t>
            </a:r>
            <a:endParaRPr lang="en-US" sz="1250" dirty="0"/>
          </a:p>
        </p:txBody>
      </p:sp>
      <p:sp>
        <p:nvSpPr>
          <p:cNvPr id="26" name="Shape 22"/>
          <p:cNvSpPr/>
          <p:nvPr/>
        </p:nvSpPr>
        <p:spPr>
          <a:xfrm>
            <a:off x="777240" y="3639312"/>
            <a:ext cx="3291840" cy="530352"/>
          </a:xfrm>
          <a:prstGeom prst="roundRect">
            <a:avLst>
              <a:gd name="adj" fmla="val 10345"/>
            </a:avLst>
          </a:prstGeom>
          <a:solidFill>
            <a:srgbClr val="31487A"/>
          </a:solidFill>
          <a:ln/>
        </p:spPr>
      </p:sp>
      <p:sp>
        <p:nvSpPr>
          <p:cNvPr id="27" name="Text 23"/>
          <p:cNvSpPr txBox="1"/>
          <p:nvPr/>
        </p:nvSpPr>
        <p:spPr>
          <a:xfrm>
            <a:off x="914400" y="3639312"/>
            <a:ext cx="411480" cy="530352"/>
          </a:xfrm>
          <a:prstGeom prst="rect">
            <a:avLst/>
          </a:prstGeom>
          <a:noFill/>
          <a:ln/>
        </p:spPr>
        <p:txBody>
          <a:bodyPr wrap="square" lIns="0" tIns="0" rIns="0" bIns="0" rtlCol="0" anchor="ctr"/>
          <a:lstStyle/>
          <a:p>
            <a:pPr indent="0" marL="0">
              <a:buNone/>
            </a:pPr>
            <a:r>
              <a:rPr lang="en-US" sz="1400" b="1" dirty="0">
                <a:solidFill>
                  <a:srgbClr val="C9A227"/>
                </a:solidFill>
                <a:latin typeface="Cambria" pitchFamily="34" charset="0"/>
                <a:ea typeface="Cambria" pitchFamily="34" charset="-122"/>
                <a:cs typeface="Cambria" pitchFamily="34" charset="-120"/>
              </a:rPr>
              <a:t>03</a:t>
            </a:r>
            <a:endParaRPr lang="en-US" sz="1400" dirty="0"/>
          </a:p>
        </p:txBody>
      </p:sp>
      <p:sp>
        <p:nvSpPr>
          <p:cNvPr id="28" name="Text 24"/>
          <p:cNvSpPr txBox="1"/>
          <p:nvPr/>
        </p:nvSpPr>
        <p:spPr>
          <a:xfrm>
            <a:off x="1371600" y="3639312"/>
            <a:ext cx="2651760" cy="530352"/>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Eligibility criteria</a:t>
            </a:r>
            <a:endParaRPr lang="en-US" sz="1350" dirty="0"/>
          </a:p>
        </p:txBody>
      </p:sp>
      <p:sp>
        <p:nvSpPr>
          <p:cNvPr id="29" name="Shape 25"/>
          <p:cNvSpPr/>
          <p:nvPr/>
        </p:nvSpPr>
        <p:spPr>
          <a:xfrm>
            <a:off x="4069080" y="3904488"/>
            <a:ext cx="777240" cy="0"/>
          </a:xfrm>
          <a:prstGeom prst="line">
            <a:avLst/>
          </a:prstGeom>
          <a:noFill/>
          <a:ln w="15875">
            <a:solidFill>
              <a:srgbClr val="C9A227"/>
            </a:solidFill>
            <a:prstDash val="solid"/>
          </a:ln>
        </p:spPr>
      </p:sp>
      <p:sp>
        <p:nvSpPr>
          <p:cNvPr id="30" name="Shape 26"/>
          <p:cNvSpPr/>
          <p:nvPr/>
        </p:nvSpPr>
        <p:spPr>
          <a:xfrm>
            <a:off x="4754880" y="3849624"/>
            <a:ext cx="109728" cy="109728"/>
          </a:xfrm>
          <a:prstGeom prst="ellipse">
            <a:avLst/>
          </a:prstGeom>
          <a:solidFill>
            <a:srgbClr val="C9A227"/>
          </a:solidFill>
          <a:ln/>
        </p:spPr>
      </p:sp>
      <p:sp>
        <p:nvSpPr>
          <p:cNvPr id="31" name="Shape 27"/>
          <p:cNvSpPr/>
          <p:nvPr/>
        </p:nvSpPr>
        <p:spPr>
          <a:xfrm>
            <a:off x="4892040" y="3639312"/>
            <a:ext cx="6748272" cy="530352"/>
          </a:xfrm>
          <a:prstGeom prst="roundRect">
            <a:avLst>
              <a:gd name="adj" fmla="val 13793"/>
            </a:avLst>
          </a:prstGeom>
          <a:solidFill>
            <a:srgbClr val="F4F7FC"/>
          </a:solidFill>
          <a:ln/>
        </p:spPr>
      </p:sp>
      <p:sp>
        <p:nvSpPr>
          <p:cNvPr id="32" name="Text 28"/>
          <p:cNvSpPr txBox="1"/>
          <p:nvPr/>
        </p:nvSpPr>
        <p:spPr>
          <a:xfrm>
            <a:off x="5074920" y="3639312"/>
            <a:ext cx="6400800" cy="530352"/>
          </a:xfrm>
          <a:prstGeom prst="rect">
            <a:avLst/>
          </a:prstGeom>
          <a:noFill/>
          <a:ln/>
        </p:spPr>
        <p:txBody>
          <a:bodyPr wrap="square" lIns="0" tIns="0" rIns="0" bIns="0" rtlCol="0" anchor="ctr"/>
          <a:lstStyle/>
          <a:p>
            <a:pPr indent="0" marL="0">
              <a:buNone/>
            </a:pPr>
            <a:r>
              <a:rPr lang="en-US" sz="1250" dirty="0">
                <a:solidFill>
                  <a:srgbClr val="2B3445"/>
                </a:solidFill>
                <a:latin typeface="Calibri" pitchFamily="34" charset="0"/>
                <a:ea typeface="Calibri" pitchFamily="34" charset="-122"/>
                <a:cs typeface="Calibri" pitchFamily="34" charset="-120"/>
              </a:rPr>
              <a:t>Status of the applicant and partners (type of organisation, country of registration); minimum number of partners and countries; duration; grant size</a:t>
            </a:r>
            <a:endParaRPr lang="en-US" sz="1250" dirty="0"/>
          </a:p>
        </p:txBody>
      </p:sp>
      <p:sp>
        <p:nvSpPr>
          <p:cNvPr id="33" name="Shape 29"/>
          <p:cNvSpPr/>
          <p:nvPr/>
        </p:nvSpPr>
        <p:spPr>
          <a:xfrm>
            <a:off x="777240" y="4261104"/>
            <a:ext cx="3291840" cy="530352"/>
          </a:xfrm>
          <a:prstGeom prst="roundRect">
            <a:avLst>
              <a:gd name="adj" fmla="val 10345"/>
            </a:avLst>
          </a:prstGeom>
          <a:solidFill>
            <a:srgbClr val="31487A"/>
          </a:solidFill>
          <a:ln/>
        </p:spPr>
      </p:sp>
      <p:sp>
        <p:nvSpPr>
          <p:cNvPr id="34" name="Text 30"/>
          <p:cNvSpPr txBox="1"/>
          <p:nvPr/>
        </p:nvSpPr>
        <p:spPr>
          <a:xfrm>
            <a:off x="914400" y="4261104"/>
            <a:ext cx="411480" cy="530352"/>
          </a:xfrm>
          <a:prstGeom prst="rect">
            <a:avLst/>
          </a:prstGeom>
          <a:noFill/>
          <a:ln/>
        </p:spPr>
        <p:txBody>
          <a:bodyPr wrap="square" lIns="0" tIns="0" rIns="0" bIns="0" rtlCol="0" anchor="ctr"/>
          <a:lstStyle/>
          <a:p>
            <a:pPr indent="0" marL="0">
              <a:buNone/>
            </a:pPr>
            <a:r>
              <a:rPr lang="en-US" sz="1400" b="1" dirty="0">
                <a:solidFill>
                  <a:srgbClr val="C9A227"/>
                </a:solidFill>
                <a:latin typeface="Cambria" pitchFamily="34" charset="0"/>
                <a:ea typeface="Cambria" pitchFamily="34" charset="-122"/>
                <a:cs typeface="Cambria" pitchFamily="34" charset="-120"/>
              </a:rPr>
              <a:t>04</a:t>
            </a:r>
            <a:endParaRPr lang="en-US" sz="1400" dirty="0"/>
          </a:p>
        </p:txBody>
      </p:sp>
      <p:sp>
        <p:nvSpPr>
          <p:cNvPr id="35" name="Text 31"/>
          <p:cNvSpPr txBox="1"/>
          <p:nvPr/>
        </p:nvSpPr>
        <p:spPr>
          <a:xfrm>
            <a:off x="1371600" y="4261104"/>
            <a:ext cx="2651760" cy="530352"/>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Award criteria</a:t>
            </a:r>
            <a:endParaRPr lang="en-US" sz="1350" dirty="0"/>
          </a:p>
        </p:txBody>
      </p:sp>
      <p:sp>
        <p:nvSpPr>
          <p:cNvPr id="36" name="Shape 32"/>
          <p:cNvSpPr/>
          <p:nvPr/>
        </p:nvSpPr>
        <p:spPr>
          <a:xfrm>
            <a:off x="4069080" y="4526280"/>
            <a:ext cx="777240" cy="0"/>
          </a:xfrm>
          <a:prstGeom prst="line">
            <a:avLst/>
          </a:prstGeom>
          <a:noFill/>
          <a:ln w="15875">
            <a:solidFill>
              <a:srgbClr val="C9A227"/>
            </a:solidFill>
            <a:prstDash val="solid"/>
          </a:ln>
        </p:spPr>
      </p:sp>
      <p:sp>
        <p:nvSpPr>
          <p:cNvPr id="37" name="Shape 33"/>
          <p:cNvSpPr/>
          <p:nvPr/>
        </p:nvSpPr>
        <p:spPr>
          <a:xfrm>
            <a:off x="4754880" y="4471416"/>
            <a:ext cx="109728" cy="109728"/>
          </a:xfrm>
          <a:prstGeom prst="ellipse">
            <a:avLst/>
          </a:prstGeom>
          <a:solidFill>
            <a:srgbClr val="C9A227"/>
          </a:solidFill>
          <a:ln/>
        </p:spPr>
      </p:sp>
      <p:sp>
        <p:nvSpPr>
          <p:cNvPr id="38" name="Shape 34"/>
          <p:cNvSpPr/>
          <p:nvPr/>
        </p:nvSpPr>
        <p:spPr>
          <a:xfrm>
            <a:off x="4892040" y="4261104"/>
            <a:ext cx="6748272" cy="530352"/>
          </a:xfrm>
          <a:prstGeom prst="roundRect">
            <a:avLst>
              <a:gd name="adj" fmla="val 13793"/>
            </a:avLst>
          </a:prstGeom>
          <a:solidFill>
            <a:srgbClr val="F4F7FC"/>
          </a:solidFill>
          <a:ln/>
        </p:spPr>
      </p:sp>
      <p:sp>
        <p:nvSpPr>
          <p:cNvPr id="39" name="Text 35"/>
          <p:cNvSpPr txBox="1"/>
          <p:nvPr/>
        </p:nvSpPr>
        <p:spPr>
          <a:xfrm>
            <a:off x="5074920" y="4261104"/>
            <a:ext cx="6400800" cy="530352"/>
          </a:xfrm>
          <a:prstGeom prst="rect">
            <a:avLst/>
          </a:prstGeom>
          <a:noFill/>
          <a:ln/>
        </p:spPr>
        <p:txBody>
          <a:bodyPr wrap="square" lIns="0" tIns="0" rIns="0" bIns="0" rtlCol="0" anchor="ctr"/>
          <a:lstStyle/>
          <a:p>
            <a:pPr indent="0" marL="0">
              <a:buNone/>
            </a:pPr>
            <a:r>
              <a:rPr lang="en-US" sz="1250" dirty="0">
                <a:solidFill>
                  <a:srgbClr val="2B3445"/>
                </a:solidFill>
                <a:latin typeface="Calibri" pitchFamily="34" charset="0"/>
                <a:ea typeface="Calibri" pitchFamily="34" charset="-122"/>
                <a:cs typeface="Calibri" pitchFamily="34" charset="-120"/>
              </a:rPr>
              <a:t>The criteria and their weighting in the overall assessment (examined in Topic 3, Section 5)</a:t>
            </a:r>
            <a:endParaRPr lang="en-US" sz="1250" dirty="0"/>
          </a:p>
        </p:txBody>
      </p:sp>
      <p:sp>
        <p:nvSpPr>
          <p:cNvPr id="40" name="Shape 36"/>
          <p:cNvSpPr/>
          <p:nvPr/>
        </p:nvSpPr>
        <p:spPr>
          <a:xfrm>
            <a:off x="777240" y="4882896"/>
            <a:ext cx="3291840" cy="530352"/>
          </a:xfrm>
          <a:prstGeom prst="roundRect">
            <a:avLst>
              <a:gd name="adj" fmla="val 10345"/>
            </a:avLst>
          </a:prstGeom>
          <a:solidFill>
            <a:srgbClr val="31487A"/>
          </a:solidFill>
          <a:ln/>
        </p:spPr>
      </p:sp>
      <p:sp>
        <p:nvSpPr>
          <p:cNvPr id="41" name="Text 37"/>
          <p:cNvSpPr txBox="1"/>
          <p:nvPr/>
        </p:nvSpPr>
        <p:spPr>
          <a:xfrm>
            <a:off x="914400" y="4882896"/>
            <a:ext cx="411480" cy="530352"/>
          </a:xfrm>
          <a:prstGeom prst="rect">
            <a:avLst/>
          </a:prstGeom>
          <a:noFill/>
          <a:ln/>
        </p:spPr>
        <p:txBody>
          <a:bodyPr wrap="square" lIns="0" tIns="0" rIns="0" bIns="0" rtlCol="0" anchor="ctr"/>
          <a:lstStyle/>
          <a:p>
            <a:pPr indent="0" marL="0">
              <a:buNone/>
            </a:pPr>
            <a:r>
              <a:rPr lang="en-US" sz="1400" b="1" dirty="0">
                <a:solidFill>
                  <a:srgbClr val="C9A227"/>
                </a:solidFill>
                <a:latin typeface="Cambria" pitchFamily="34" charset="0"/>
                <a:ea typeface="Cambria" pitchFamily="34" charset="-122"/>
                <a:cs typeface="Cambria" pitchFamily="34" charset="-120"/>
              </a:rPr>
              <a:t>05</a:t>
            </a:r>
            <a:endParaRPr lang="en-US" sz="1400" dirty="0"/>
          </a:p>
        </p:txBody>
      </p:sp>
      <p:sp>
        <p:nvSpPr>
          <p:cNvPr id="42" name="Text 38"/>
          <p:cNvSpPr txBox="1"/>
          <p:nvPr/>
        </p:nvSpPr>
        <p:spPr>
          <a:xfrm>
            <a:off x="1371600" y="4882896"/>
            <a:ext cx="2651760" cy="530352"/>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Budgetary conditions</a:t>
            </a:r>
            <a:endParaRPr lang="en-US" sz="1350" dirty="0"/>
          </a:p>
        </p:txBody>
      </p:sp>
      <p:sp>
        <p:nvSpPr>
          <p:cNvPr id="43" name="Shape 39"/>
          <p:cNvSpPr/>
          <p:nvPr/>
        </p:nvSpPr>
        <p:spPr>
          <a:xfrm>
            <a:off x="4069080" y="5148072"/>
            <a:ext cx="777240" cy="0"/>
          </a:xfrm>
          <a:prstGeom prst="line">
            <a:avLst/>
          </a:prstGeom>
          <a:noFill/>
          <a:ln w="15875">
            <a:solidFill>
              <a:srgbClr val="C9A227"/>
            </a:solidFill>
            <a:prstDash val="solid"/>
          </a:ln>
        </p:spPr>
      </p:sp>
      <p:sp>
        <p:nvSpPr>
          <p:cNvPr id="44" name="Shape 40"/>
          <p:cNvSpPr/>
          <p:nvPr/>
        </p:nvSpPr>
        <p:spPr>
          <a:xfrm>
            <a:off x="4754880" y="5093208"/>
            <a:ext cx="109728" cy="109728"/>
          </a:xfrm>
          <a:prstGeom prst="ellipse">
            <a:avLst/>
          </a:prstGeom>
          <a:solidFill>
            <a:srgbClr val="C9A227"/>
          </a:solidFill>
          <a:ln/>
        </p:spPr>
      </p:sp>
      <p:sp>
        <p:nvSpPr>
          <p:cNvPr id="45" name="Shape 41"/>
          <p:cNvSpPr/>
          <p:nvPr/>
        </p:nvSpPr>
        <p:spPr>
          <a:xfrm>
            <a:off x="4892040" y="4882896"/>
            <a:ext cx="6748272" cy="530352"/>
          </a:xfrm>
          <a:prstGeom prst="roundRect">
            <a:avLst>
              <a:gd name="adj" fmla="val 13793"/>
            </a:avLst>
          </a:prstGeom>
          <a:solidFill>
            <a:srgbClr val="F4F7FC"/>
          </a:solidFill>
          <a:ln/>
        </p:spPr>
      </p:sp>
      <p:sp>
        <p:nvSpPr>
          <p:cNvPr id="46" name="Text 42"/>
          <p:cNvSpPr txBox="1"/>
          <p:nvPr/>
        </p:nvSpPr>
        <p:spPr>
          <a:xfrm>
            <a:off x="5074920" y="4882896"/>
            <a:ext cx="6400800" cy="530352"/>
          </a:xfrm>
          <a:prstGeom prst="rect">
            <a:avLst/>
          </a:prstGeom>
          <a:noFill/>
          <a:ln/>
        </p:spPr>
        <p:txBody>
          <a:bodyPr wrap="square" lIns="0" tIns="0" rIns="0" bIns="0" rtlCol="0" anchor="ctr"/>
          <a:lstStyle/>
          <a:p>
            <a:pPr indent="0" marL="0">
              <a:buNone/>
            </a:pPr>
            <a:r>
              <a:rPr lang="en-US" sz="1250" dirty="0">
                <a:solidFill>
                  <a:srgbClr val="2B3445"/>
                </a:solidFill>
                <a:latin typeface="Calibri" pitchFamily="34" charset="0"/>
                <a:ea typeface="Calibri" pitchFamily="34" charset="-122"/>
                <a:cs typeface="Calibri" pitchFamily="34" charset="-120"/>
              </a:rPr>
              <a:t>Overall budget of the call; maximum grant per project; co-financing rate; eligible and ineligible expenditure items</a:t>
            </a:r>
            <a:endParaRPr lang="en-US" sz="1250" dirty="0"/>
          </a:p>
        </p:txBody>
      </p:sp>
      <p:sp>
        <p:nvSpPr>
          <p:cNvPr id="47" name="Shape 43"/>
          <p:cNvSpPr/>
          <p:nvPr/>
        </p:nvSpPr>
        <p:spPr>
          <a:xfrm>
            <a:off x="777240" y="5504688"/>
            <a:ext cx="3291840" cy="530352"/>
          </a:xfrm>
          <a:prstGeom prst="roundRect">
            <a:avLst>
              <a:gd name="adj" fmla="val 10345"/>
            </a:avLst>
          </a:prstGeom>
          <a:solidFill>
            <a:srgbClr val="31487A"/>
          </a:solidFill>
          <a:ln/>
        </p:spPr>
      </p:sp>
      <p:sp>
        <p:nvSpPr>
          <p:cNvPr id="48" name="Text 44"/>
          <p:cNvSpPr txBox="1"/>
          <p:nvPr/>
        </p:nvSpPr>
        <p:spPr>
          <a:xfrm>
            <a:off x="914400" y="5504688"/>
            <a:ext cx="411480" cy="530352"/>
          </a:xfrm>
          <a:prstGeom prst="rect">
            <a:avLst/>
          </a:prstGeom>
          <a:noFill/>
          <a:ln/>
        </p:spPr>
        <p:txBody>
          <a:bodyPr wrap="square" lIns="0" tIns="0" rIns="0" bIns="0" rtlCol="0" anchor="ctr"/>
          <a:lstStyle/>
          <a:p>
            <a:pPr indent="0" marL="0">
              <a:buNone/>
            </a:pPr>
            <a:r>
              <a:rPr lang="en-US" sz="1400" b="1" dirty="0">
                <a:solidFill>
                  <a:srgbClr val="C9A227"/>
                </a:solidFill>
                <a:latin typeface="Cambria" pitchFamily="34" charset="0"/>
                <a:ea typeface="Cambria" pitchFamily="34" charset="-122"/>
                <a:cs typeface="Cambria" pitchFamily="34" charset="-120"/>
              </a:rPr>
              <a:t>06</a:t>
            </a:r>
            <a:endParaRPr lang="en-US" sz="1400" dirty="0"/>
          </a:p>
        </p:txBody>
      </p:sp>
      <p:sp>
        <p:nvSpPr>
          <p:cNvPr id="49" name="Text 45"/>
          <p:cNvSpPr txBox="1"/>
          <p:nvPr/>
        </p:nvSpPr>
        <p:spPr>
          <a:xfrm>
            <a:off x="1371600" y="5504688"/>
            <a:ext cx="2651760" cy="530352"/>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Procedural requirements</a:t>
            </a:r>
            <a:endParaRPr lang="en-US" sz="1350" dirty="0"/>
          </a:p>
        </p:txBody>
      </p:sp>
      <p:sp>
        <p:nvSpPr>
          <p:cNvPr id="50" name="Shape 46"/>
          <p:cNvSpPr/>
          <p:nvPr/>
        </p:nvSpPr>
        <p:spPr>
          <a:xfrm>
            <a:off x="4069080" y="5769864"/>
            <a:ext cx="777240" cy="0"/>
          </a:xfrm>
          <a:prstGeom prst="line">
            <a:avLst/>
          </a:prstGeom>
          <a:noFill/>
          <a:ln w="15875">
            <a:solidFill>
              <a:srgbClr val="C9A227"/>
            </a:solidFill>
            <a:prstDash val="solid"/>
          </a:ln>
        </p:spPr>
      </p:sp>
      <p:sp>
        <p:nvSpPr>
          <p:cNvPr id="51" name="Shape 47"/>
          <p:cNvSpPr/>
          <p:nvPr/>
        </p:nvSpPr>
        <p:spPr>
          <a:xfrm>
            <a:off x="4754880" y="5715000"/>
            <a:ext cx="109728" cy="109728"/>
          </a:xfrm>
          <a:prstGeom prst="ellipse">
            <a:avLst/>
          </a:prstGeom>
          <a:solidFill>
            <a:srgbClr val="C9A227"/>
          </a:solidFill>
          <a:ln/>
        </p:spPr>
      </p:sp>
      <p:sp>
        <p:nvSpPr>
          <p:cNvPr id="52" name="Shape 48"/>
          <p:cNvSpPr/>
          <p:nvPr/>
        </p:nvSpPr>
        <p:spPr>
          <a:xfrm>
            <a:off x="4892040" y="5504688"/>
            <a:ext cx="6748272" cy="530352"/>
          </a:xfrm>
          <a:prstGeom prst="roundRect">
            <a:avLst>
              <a:gd name="adj" fmla="val 13793"/>
            </a:avLst>
          </a:prstGeom>
          <a:solidFill>
            <a:srgbClr val="F4F7FC"/>
          </a:solidFill>
          <a:ln/>
        </p:spPr>
      </p:sp>
      <p:sp>
        <p:nvSpPr>
          <p:cNvPr id="53" name="Text 49"/>
          <p:cNvSpPr txBox="1"/>
          <p:nvPr/>
        </p:nvSpPr>
        <p:spPr>
          <a:xfrm>
            <a:off x="5074920" y="5504688"/>
            <a:ext cx="6400800" cy="530352"/>
          </a:xfrm>
          <a:prstGeom prst="rect">
            <a:avLst/>
          </a:prstGeom>
          <a:noFill/>
          <a:ln/>
        </p:spPr>
        <p:txBody>
          <a:bodyPr wrap="square" lIns="0" tIns="0" rIns="0" bIns="0" rtlCol="0" anchor="ctr"/>
          <a:lstStyle/>
          <a:p>
            <a:pPr indent="0" marL="0">
              <a:buNone/>
            </a:pPr>
            <a:r>
              <a:rPr lang="en-US" sz="1250" dirty="0">
                <a:solidFill>
                  <a:srgbClr val="2B3445"/>
                </a:solidFill>
                <a:latin typeface="Calibri" pitchFamily="34" charset="0"/>
                <a:ea typeface="Calibri" pitchFamily="34" charset="-122"/>
                <a:cs typeface="Calibri" pitchFamily="34" charset="-120"/>
              </a:rPr>
              <a:t>Submission deadline; language and format of the application; prior registration of participants (PIC for EU programmes)</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2.3 · ANALYTICAL PROFILE OF A CALL</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Analytical Profile of a Call</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4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11</a:t>
            </a:r>
            <a:endParaRPr lang="en-US" sz="900" dirty="0"/>
          </a:p>
        </p:txBody>
      </p:sp>
      <p:sp>
        <p:nvSpPr>
          <p:cNvPr id="7" name="Shape 4"/>
          <p:cNvSpPr/>
          <p:nvPr/>
        </p:nvSpPr>
        <p:spPr>
          <a:xfrm>
            <a:off x="1935099" y="1920240"/>
            <a:ext cx="8318754" cy="0"/>
          </a:xfrm>
          <a:prstGeom prst="line">
            <a:avLst/>
          </a:prstGeom>
          <a:noFill/>
          <a:ln w="25400">
            <a:solidFill>
              <a:srgbClr val="D5DDEB"/>
            </a:solidFill>
            <a:prstDash val="solid"/>
          </a:ln>
        </p:spPr>
      </p:sp>
      <p:sp>
        <p:nvSpPr>
          <p:cNvPr id="8" name="Shape 5"/>
          <p:cNvSpPr/>
          <p:nvPr/>
        </p:nvSpPr>
        <p:spPr>
          <a:xfrm>
            <a:off x="1660779" y="1645920"/>
            <a:ext cx="548640" cy="54864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1808912" y="1794053"/>
            <a:ext cx="252374" cy="252374"/>
          </a:xfrm>
          <a:prstGeom prst="rect">
            <a:avLst/>
          </a:prstGeom>
        </p:spPr>
      </p:pic>
      <p:sp>
        <p:nvSpPr>
          <p:cNvPr id="10" name="Text 6"/>
          <p:cNvSpPr txBox="1"/>
          <p:nvPr/>
        </p:nvSpPr>
        <p:spPr>
          <a:xfrm>
            <a:off x="621792" y="2377440"/>
            <a:ext cx="2626614" cy="548640"/>
          </a:xfrm>
          <a:prstGeom prst="rect">
            <a:avLst/>
          </a:prstGeom>
          <a:noFill/>
          <a:ln/>
        </p:spPr>
        <p:txBody>
          <a:bodyPr wrap="square" lIns="0" tIns="0" rIns="0" bIns="0" rtlCol="0" anchor="t"/>
          <a:lstStyle/>
          <a:p>
            <a:pPr algn="ctr" indent="0" marL="0">
              <a:buNone/>
            </a:pPr>
            <a:r>
              <a:rPr lang="en-US" sz="1350" b="1" dirty="0">
                <a:solidFill>
                  <a:srgbClr val="1B2A4A"/>
                </a:solidFill>
                <a:latin typeface="Calibri" pitchFamily="34" charset="0"/>
                <a:ea typeface="Calibri" pitchFamily="34" charset="-122"/>
                <a:cs typeface="Calibri" pitchFamily="34" charset="-120"/>
              </a:rPr>
              <a:t>Summarise the call parameters</a:t>
            </a:r>
            <a:endParaRPr lang="en-US" sz="1350" dirty="0"/>
          </a:p>
        </p:txBody>
      </p:sp>
      <p:sp>
        <p:nvSpPr>
          <p:cNvPr id="11" name="Shape 7"/>
          <p:cNvSpPr/>
          <p:nvPr/>
        </p:nvSpPr>
        <p:spPr>
          <a:xfrm>
            <a:off x="4433697" y="1645920"/>
            <a:ext cx="548640" cy="548640"/>
          </a:xfrm>
          <a:prstGeom prst="ellipse">
            <a:avLst/>
          </a:prstGeom>
          <a:solidFill>
            <a:srgbClr val="1B2A4A"/>
          </a:solidFill>
          <a:ln/>
        </p:spPr>
      </p:sp>
      <p:pic>
        <p:nvPicPr>
          <p:cNvPr id="12" name="Image 1" descr="preencoded.png">    </p:cNvPr>
          <p:cNvPicPr>
            <a:picLocks noChangeAspect="1"/>
          </p:cNvPicPr>
          <p:nvPr/>
        </p:nvPicPr>
        <p:blipFill>
          <a:blip r:embed="rId2"/>
          <a:stretch>
            <a:fillRect/>
          </a:stretch>
        </p:blipFill>
        <p:spPr>
          <a:xfrm>
            <a:off x="4581830" y="1794053"/>
            <a:ext cx="252374" cy="252374"/>
          </a:xfrm>
          <a:prstGeom prst="rect">
            <a:avLst/>
          </a:prstGeom>
        </p:spPr>
      </p:pic>
      <p:sp>
        <p:nvSpPr>
          <p:cNvPr id="13" name="Text 8"/>
          <p:cNvSpPr txBox="1"/>
          <p:nvPr/>
        </p:nvSpPr>
        <p:spPr>
          <a:xfrm>
            <a:off x="3394710" y="2377440"/>
            <a:ext cx="2626614" cy="548640"/>
          </a:xfrm>
          <a:prstGeom prst="rect">
            <a:avLst/>
          </a:prstGeom>
          <a:noFill/>
          <a:ln/>
        </p:spPr>
        <p:txBody>
          <a:bodyPr wrap="square" lIns="0" tIns="0" rIns="0" bIns="0" rtlCol="0" anchor="t"/>
          <a:lstStyle/>
          <a:p>
            <a:pPr algn="ctr" indent="0" marL="0">
              <a:buNone/>
            </a:pPr>
            <a:r>
              <a:rPr lang="en-US" sz="1350" b="1" dirty="0">
                <a:solidFill>
                  <a:srgbClr val="1B2A4A"/>
                </a:solidFill>
                <a:latin typeface="Calibri" pitchFamily="34" charset="0"/>
                <a:ea typeface="Calibri" pitchFamily="34" charset="-122"/>
                <a:cs typeface="Calibri" pitchFamily="34" charset="-120"/>
              </a:rPr>
              <a:t>Self-assess institutional capacity</a:t>
            </a:r>
            <a:endParaRPr lang="en-US" sz="1350" dirty="0"/>
          </a:p>
        </p:txBody>
      </p:sp>
      <p:sp>
        <p:nvSpPr>
          <p:cNvPr id="14" name="Shape 9"/>
          <p:cNvSpPr/>
          <p:nvPr/>
        </p:nvSpPr>
        <p:spPr>
          <a:xfrm>
            <a:off x="7206615" y="1645920"/>
            <a:ext cx="548640" cy="548640"/>
          </a:xfrm>
          <a:prstGeom prst="ellipse">
            <a:avLst/>
          </a:prstGeom>
          <a:solidFill>
            <a:srgbClr val="1B2A4A"/>
          </a:solidFill>
          <a:ln/>
        </p:spPr>
      </p:sp>
      <p:pic>
        <p:nvPicPr>
          <p:cNvPr id="15" name="Image 2" descr="preencoded.png">    </p:cNvPr>
          <p:cNvPicPr>
            <a:picLocks noChangeAspect="1"/>
          </p:cNvPicPr>
          <p:nvPr/>
        </p:nvPicPr>
        <p:blipFill>
          <a:blip r:embed="rId3"/>
          <a:stretch>
            <a:fillRect/>
          </a:stretch>
        </p:blipFill>
        <p:spPr>
          <a:xfrm>
            <a:off x="7354748" y="1794053"/>
            <a:ext cx="252374" cy="252374"/>
          </a:xfrm>
          <a:prstGeom prst="rect">
            <a:avLst/>
          </a:prstGeom>
        </p:spPr>
      </p:pic>
      <p:sp>
        <p:nvSpPr>
          <p:cNvPr id="16" name="Text 10"/>
          <p:cNvSpPr txBox="1"/>
          <p:nvPr/>
        </p:nvSpPr>
        <p:spPr>
          <a:xfrm>
            <a:off x="6167628" y="2377440"/>
            <a:ext cx="2626614" cy="548640"/>
          </a:xfrm>
          <a:prstGeom prst="rect">
            <a:avLst/>
          </a:prstGeom>
          <a:noFill/>
          <a:ln/>
        </p:spPr>
        <p:txBody>
          <a:bodyPr wrap="square" lIns="0" tIns="0" rIns="0" bIns="0" rtlCol="0" anchor="t"/>
          <a:lstStyle/>
          <a:p>
            <a:pPr algn="ctr" indent="0" marL="0">
              <a:buNone/>
            </a:pPr>
            <a:r>
              <a:rPr lang="en-US" sz="1350" b="1" dirty="0">
                <a:solidFill>
                  <a:srgbClr val="1B2A4A"/>
                </a:solidFill>
                <a:latin typeface="Calibri" pitchFamily="34" charset="0"/>
                <a:ea typeface="Calibri" pitchFamily="34" charset="-122"/>
                <a:cs typeface="Calibri" pitchFamily="34" charset="-120"/>
              </a:rPr>
              <a:t>Estimate the level of competition</a:t>
            </a:r>
            <a:endParaRPr lang="en-US" sz="1350" dirty="0"/>
          </a:p>
        </p:txBody>
      </p:sp>
      <p:sp>
        <p:nvSpPr>
          <p:cNvPr id="17" name="Shape 11"/>
          <p:cNvSpPr/>
          <p:nvPr/>
        </p:nvSpPr>
        <p:spPr>
          <a:xfrm>
            <a:off x="9979533" y="1645920"/>
            <a:ext cx="548640" cy="548640"/>
          </a:xfrm>
          <a:prstGeom prst="ellipse">
            <a:avLst/>
          </a:prstGeom>
          <a:solidFill>
            <a:srgbClr val="C9A227"/>
          </a:solidFill>
          <a:ln/>
        </p:spPr>
      </p:sp>
      <p:pic>
        <p:nvPicPr>
          <p:cNvPr id="18" name="Image 3" descr="preencoded.png">    </p:cNvPr>
          <p:cNvPicPr>
            <a:picLocks noChangeAspect="1"/>
          </p:cNvPicPr>
          <p:nvPr/>
        </p:nvPicPr>
        <p:blipFill>
          <a:blip r:embed="rId4"/>
          <a:stretch>
            <a:fillRect/>
          </a:stretch>
        </p:blipFill>
        <p:spPr>
          <a:xfrm>
            <a:off x="10127666" y="1794053"/>
            <a:ext cx="252374" cy="252374"/>
          </a:xfrm>
          <a:prstGeom prst="rect">
            <a:avLst/>
          </a:prstGeom>
        </p:spPr>
      </p:pic>
      <p:sp>
        <p:nvSpPr>
          <p:cNvPr id="19" name="Text 12"/>
          <p:cNvSpPr txBox="1"/>
          <p:nvPr/>
        </p:nvSpPr>
        <p:spPr>
          <a:xfrm>
            <a:off x="8940546" y="2377440"/>
            <a:ext cx="2626614" cy="548640"/>
          </a:xfrm>
          <a:prstGeom prst="rect">
            <a:avLst/>
          </a:prstGeom>
          <a:noFill/>
          <a:ln/>
        </p:spPr>
        <p:txBody>
          <a:bodyPr wrap="square" lIns="0" tIns="0" rIns="0" bIns="0" rtlCol="0" anchor="t"/>
          <a:lstStyle/>
          <a:p>
            <a:pPr algn="ctr" indent="0" marL="0">
              <a:buNone/>
            </a:pPr>
            <a:r>
              <a:rPr lang="en-US" sz="1350" b="1" dirty="0">
                <a:solidFill>
                  <a:srgbClr val="1B2A4A"/>
                </a:solidFill>
                <a:latin typeface="Calibri" pitchFamily="34" charset="0"/>
                <a:ea typeface="Calibri" pitchFamily="34" charset="-122"/>
                <a:cs typeface="Calibri" pitchFamily="34" charset="-120"/>
              </a:rPr>
              <a:t>Decide whether to apply</a:t>
            </a:r>
            <a:endParaRPr lang="en-US" sz="1350" dirty="0"/>
          </a:p>
        </p:txBody>
      </p:sp>
      <p:sp>
        <p:nvSpPr>
          <p:cNvPr id="20" name="Text 13"/>
          <p:cNvSpPr txBox="1"/>
          <p:nvPr/>
        </p:nvSpPr>
        <p:spPr>
          <a:xfrm>
            <a:off x="548640" y="3108960"/>
            <a:ext cx="731520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ANALYTICAL PROFILE OF A CALL: A TEMPLATE</a:t>
            </a:r>
            <a:endParaRPr lang="en-US" sz="12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3456432"/>
          <a:ext cx="11091672" cy="914400"/>
        </p:xfrm>
        <a:graphic>
          <a:graphicData uri="http://schemas.openxmlformats.org/drawingml/2006/table">
            <a:tbl>
              <a:tblPr/>
              <a:tblGrid>
                <a:gridCol w="2743200"/>
                <a:gridCol w="8348472"/>
              </a:tblGrid>
              <a:tr h="365760">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Parameter</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to record</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r>
              <a:tr h="365760">
                <a:tc>
                  <a:txBody>
                    <a:bodyPr/>
                    <a:lstStyle/>
                    <a:p>
                      <a:pPr indent="0" marL="0">
                        <a:buNone/>
                      </a:pPr>
                      <a:r>
                        <a:rPr lang="en-US" sz="1200" b="1" dirty="0">
                          <a:solidFill>
                            <a:srgbClr val="1B2A4A"/>
                          </a:solidFill>
                          <a:latin typeface="Calibri" pitchFamily="34" charset="0"/>
                          <a:ea typeface="Calibri" pitchFamily="34" charset="-122"/>
                          <a:cs typeface="Calibri" pitchFamily="34" charset="-120"/>
                        </a:rPr>
                        <a:t>Objective and priorities</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Call objective; expected results at programme level; the relevant topic</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365760">
                <a:tc>
                  <a:txBody>
                    <a:bodyPr/>
                    <a:lstStyle/>
                    <a:p>
                      <a:pPr indent="0" marL="0">
                        <a:buNone/>
                      </a:pPr>
                      <a:r>
                        <a:rPr lang="en-US" sz="1200" b="1" dirty="0">
                          <a:solidFill>
                            <a:srgbClr val="1B2A4A"/>
                          </a:solidFill>
                          <a:latin typeface="Calibri" pitchFamily="34" charset="0"/>
                          <a:ea typeface="Calibri" pitchFamily="34" charset="-122"/>
                          <a:cs typeface="Calibri" pitchFamily="34" charset="-120"/>
                        </a:rPr>
                        <a:t>Eligibility</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Status of the applicant and partners; minimum partners and countries; duration; grant size</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r h="365760">
                <a:tc>
                  <a:txBody>
                    <a:bodyPr/>
                    <a:lstStyle/>
                    <a:p>
                      <a:pPr indent="0" marL="0">
                        <a:buNone/>
                      </a:pPr>
                      <a:r>
                        <a:rPr lang="en-US" sz="1200" b="1" dirty="0">
                          <a:solidFill>
                            <a:srgbClr val="1B2A4A"/>
                          </a:solidFill>
                          <a:latin typeface="Calibri" pitchFamily="34" charset="0"/>
                          <a:ea typeface="Calibri" pitchFamily="34" charset="-122"/>
                          <a:cs typeface="Calibri" pitchFamily="34" charset="-120"/>
                        </a:rPr>
                        <a:t>Award criteria</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The criteria and their weighting in the overall assessment</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365760">
                <a:tc>
                  <a:txBody>
                    <a:bodyPr/>
                    <a:lstStyle/>
                    <a:p>
                      <a:pPr indent="0" marL="0">
                        <a:buNone/>
                      </a:pPr>
                      <a:r>
                        <a:rPr lang="en-US" sz="1200" b="1" dirty="0">
                          <a:solidFill>
                            <a:srgbClr val="1B2A4A"/>
                          </a:solidFill>
                          <a:latin typeface="Calibri" pitchFamily="34" charset="0"/>
                          <a:ea typeface="Calibri" pitchFamily="34" charset="-122"/>
                          <a:cs typeface="Calibri" pitchFamily="34" charset="-120"/>
                        </a:rPr>
                        <a:t>Budget and procedure</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Call budget; maximum grant; co-financing rate; eligible costs; deadline; language; PIC</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r h="365760">
                <a:tc>
                  <a:txBody>
                    <a:bodyPr/>
                    <a:lstStyle/>
                    <a:p>
                      <a:pPr indent="0" marL="0">
                        <a:buNone/>
                      </a:pPr>
                      <a:r>
                        <a:rPr lang="en-US" sz="1200" b="1" dirty="0">
                          <a:solidFill>
                            <a:srgbClr val="1B2A4A"/>
                          </a:solidFill>
                          <a:latin typeface="Calibri" pitchFamily="34" charset="0"/>
                          <a:ea typeface="Calibri" pitchFamily="34" charset="-122"/>
                          <a:cs typeface="Calibri" pitchFamily="34" charset="-120"/>
                        </a:rPr>
                        <a:t>Institutional capacity</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Preliminary self-assessment of how far the applicant meets the requirements of the call</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365760">
                <a:tc>
                  <a:txBody>
                    <a:bodyPr/>
                    <a:lstStyle/>
                    <a:p>
                      <a:pPr indent="0" marL="0">
                        <a:buNone/>
                      </a:pPr>
                      <a:r>
                        <a:rPr lang="en-US" sz="1200" b="1" dirty="0">
                          <a:solidFill>
                            <a:srgbClr val="1B2A4A"/>
                          </a:solidFill>
                          <a:latin typeface="Calibri" pitchFamily="34" charset="0"/>
                          <a:ea typeface="Calibri" pitchFamily="34" charset="-122"/>
                          <a:cs typeface="Calibri" pitchFamily="34" charset="-120"/>
                        </a:rPr>
                        <a:t>Level of competition</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Success rate of previous rounds of the call, where published by the donor</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03</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3</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Partnership and Consortium: Roles of the Participants</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is a consortium in contractual terms?</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do coordinators, beneficiaries, affiliated entities and associated partners differ?</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principles underpin an effective consortium?</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4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 · DEFINITION</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What Is a Consortium?</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4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13</a:t>
            </a:r>
            <a:endParaRPr lang="en-US" sz="900" dirty="0"/>
          </a:p>
        </p:txBody>
      </p:sp>
      <p:sp>
        <p:nvSpPr>
          <p:cNvPr id="7" name="Shape 4"/>
          <p:cNvSpPr/>
          <p:nvPr/>
        </p:nvSpPr>
        <p:spPr>
          <a:xfrm>
            <a:off x="548640" y="1691640"/>
            <a:ext cx="11091672" cy="2240280"/>
          </a:xfrm>
          <a:prstGeom prst="roundRect">
            <a:avLst>
              <a:gd name="adj" fmla="val 3265"/>
            </a:avLst>
          </a:prstGeom>
          <a:solidFill>
            <a:srgbClr val="E8EEF9"/>
          </a:solidFill>
          <a:ln/>
        </p:spPr>
      </p:sp>
      <p:sp>
        <p:nvSpPr>
          <p:cNvPr id="8" name="Shape 5"/>
          <p:cNvSpPr/>
          <p:nvPr/>
        </p:nvSpPr>
        <p:spPr>
          <a:xfrm>
            <a:off x="868680" y="2011680"/>
            <a:ext cx="640080" cy="64008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1041502" y="2184502"/>
            <a:ext cx="294437" cy="294437"/>
          </a:xfrm>
          <a:prstGeom prst="rect">
            <a:avLst/>
          </a:prstGeom>
        </p:spPr>
      </p:pic>
      <p:sp>
        <p:nvSpPr>
          <p:cNvPr id="10" name="Text 6"/>
          <p:cNvSpPr txBox="1"/>
          <p:nvPr/>
        </p:nvSpPr>
        <p:spPr>
          <a:xfrm>
            <a:off x="1737360" y="2011680"/>
            <a:ext cx="9537192" cy="640080"/>
          </a:xfrm>
          <a:prstGeom prst="rect">
            <a:avLst/>
          </a:prstGeom>
          <a:noFill/>
          <a:ln/>
        </p:spPr>
        <p:txBody>
          <a:bodyPr wrap="square" lIns="0" tIns="0" rIns="0" bIns="0" rtlCol="0" anchor="ctr"/>
          <a:lstStyle/>
          <a:p>
            <a:pPr indent="0" marL="0">
              <a:buNone/>
            </a:pPr>
            <a:r>
              <a:rPr lang="en-US" sz="2000" b="1" dirty="0">
                <a:solidFill>
                  <a:srgbClr val="1B2A4A"/>
                </a:solidFill>
                <a:latin typeface="Cambria" pitchFamily="34" charset="0"/>
                <a:ea typeface="Cambria" pitchFamily="34" charset="-122"/>
                <a:cs typeface="Cambria" pitchFamily="34" charset="-120"/>
              </a:rPr>
              <a:t>Consortium</a:t>
            </a:r>
            <a:endParaRPr lang="en-US" sz="2000" dirty="0"/>
          </a:p>
        </p:txBody>
      </p:sp>
      <p:sp>
        <p:nvSpPr>
          <p:cNvPr id="11" name="Text 7"/>
          <p:cNvSpPr txBox="1"/>
          <p:nvPr/>
        </p:nvSpPr>
        <p:spPr>
          <a:xfrm>
            <a:off x="1737360" y="2788920"/>
            <a:ext cx="9537192" cy="868680"/>
          </a:xfrm>
          <a:prstGeom prst="rect">
            <a:avLst/>
          </a:prstGeom>
          <a:noFill/>
          <a:ln/>
        </p:spPr>
        <p:txBody>
          <a:bodyPr wrap="square" lIns="0" tIns="0" rIns="0" bIns="0" rtlCol="0" anchor="t"/>
          <a:lstStyle/>
          <a:p>
            <a:pPr indent="0" marL="0">
              <a:buNone/>
            </a:pPr>
            <a:r>
              <a:rPr lang="en-US" sz="1800" i="1" dirty="0">
                <a:solidFill>
                  <a:srgbClr val="1B2A4A"/>
                </a:solidFill>
                <a:latin typeface="Cambria" pitchFamily="34" charset="0"/>
                <a:ea typeface="Cambria" pitchFamily="34" charset="-122"/>
                <a:cs typeface="Cambria" pitchFamily="34" charset="-120"/>
              </a:rPr>
              <a:t>“A contractual grouping of legally independent organisations that jointly submit a project proposal and, if it is approved, jointly implement the project in accordance with the grant agreement concluded with the donor.”</a:t>
            </a:r>
            <a:endParaRPr lang="en-US" sz="1800" dirty="0"/>
          </a:p>
        </p:txBody>
      </p:sp>
      <p:sp>
        <p:nvSpPr>
          <p:cNvPr id="12" name="Shape 8"/>
          <p:cNvSpPr/>
          <p:nvPr/>
        </p:nvSpPr>
        <p:spPr>
          <a:xfrm>
            <a:off x="548640" y="4160520"/>
            <a:ext cx="3514344" cy="1965960"/>
          </a:xfrm>
          <a:prstGeom prst="roundRect">
            <a:avLst>
              <a:gd name="adj" fmla="val 3721"/>
            </a:avLst>
          </a:prstGeom>
          <a:solidFill>
            <a:srgbClr val="F4F7FC"/>
          </a:solidFill>
          <a:ln/>
        </p:spPr>
      </p:sp>
      <p:sp>
        <p:nvSpPr>
          <p:cNvPr id="13" name="Shape 9"/>
          <p:cNvSpPr/>
          <p:nvPr/>
        </p:nvSpPr>
        <p:spPr>
          <a:xfrm>
            <a:off x="777240" y="4389120"/>
            <a:ext cx="548640" cy="548640"/>
          </a:xfrm>
          <a:prstGeom prst="ellipse">
            <a:avLst/>
          </a:prstGeom>
          <a:solidFill>
            <a:srgbClr val="1B2A4A"/>
          </a:solidFill>
          <a:ln/>
        </p:spPr>
      </p:sp>
      <p:pic>
        <p:nvPicPr>
          <p:cNvPr id="14" name="Image 1" descr="preencoded.png">    </p:cNvPr>
          <p:cNvPicPr>
            <a:picLocks noChangeAspect="1"/>
          </p:cNvPicPr>
          <p:nvPr/>
        </p:nvPicPr>
        <p:blipFill>
          <a:blip r:embed="rId2"/>
          <a:stretch>
            <a:fillRect/>
          </a:stretch>
        </p:blipFill>
        <p:spPr>
          <a:xfrm>
            <a:off x="925373" y="4537253"/>
            <a:ext cx="252374" cy="252374"/>
          </a:xfrm>
          <a:prstGeom prst="rect">
            <a:avLst/>
          </a:prstGeom>
        </p:spPr>
      </p:pic>
      <p:sp>
        <p:nvSpPr>
          <p:cNvPr id="15" name="Text 10"/>
          <p:cNvSpPr txBox="1"/>
          <p:nvPr/>
        </p:nvSpPr>
        <p:spPr>
          <a:xfrm>
            <a:off x="1508760" y="4389120"/>
            <a:ext cx="2417064" cy="54864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Contractual grouping</a:t>
            </a:r>
            <a:endParaRPr lang="en-US" sz="1500" dirty="0"/>
          </a:p>
        </p:txBody>
      </p:sp>
      <p:sp>
        <p:nvSpPr>
          <p:cNvPr id="16" name="Text 11"/>
          <p:cNvSpPr txBox="1"/>
          <p:nvPr/>
        </p:nvSpPr>
        <p:spPr>
          <a:xfrm>
            <a:off x="777240" y="5074920"/>
            <a:ext cx="3057144" cy="86868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Relations rest on contracts: the grant agreement with the donor and the agreements among the partners.</a:t>
            </a:r>
            <a:endParaRPr lang="en-US" sz="1300" dirty="0"/>
          </a:p>
        </p:txBody>
      </p:sp>
      <p:sp>
        <p:nvSpPr>
          <p:cNvPr id="17" name="Shape 12"/>
          <p:cNvSpPr/>
          <p:nvPr/>
        </p:nvSpPr>
        <p:spPr>
          <a:xfrm>
            <a:off x="4337304" y="4160520"/>
            <a:ext cx="3514344" cy="1965960"/>
          </a:xfrm>
          <a:prstGeom prst="roundRect">
            <a:avLst>
              <a:gd name="adj" fmla="val 3721"/>
            </a:avLst>
          </a:prstGeom>
          <a:solidFill>
            <a:srgbClr val="F4F7FC"/>
          </a:solidFill>
          <a:ln/>
        </p:spPr>
      </p:sp>
      <p:sp>
        <p:nvSpPr>
          <p:cNvPr id="18" name="Shape 13"/>
          <p:cNvSpPr/>
          <p:nvPr/>
        </p:nvSpPr>
        <p:spPr>
          <a:xfrm>
            <a:off x="4565904" y="4389120"/>
            <a:ext cx="548640" cy="548640"/>
          </a:xfrm>
          <a:prstGeom prst="ellipse">
            <a:avLst/>
          </a:prstGeom>
          <a:solidFill>
            <a:srgbClr val="1B2A4A"/>
          </a:solidFill>
          <a:ln/>
        </p:spPr>
      </p:sp>
      <p:pic>
        <p:nvPicPr>
          <p:cNvPr id="19" name="Image 2" descr="preencoded.png">    </p:cNvPr>
          <p:cNvPicPr>
            <a:picLocks noChangeAspect="1"/>
          </p:cNvPicPr>
          <p:nvPr/>
        </p:nvPicPr>
        <p:blipFill>
          <a:blip r:embed="rId3"/>
          <a:stretch>
            <a:fillRect/>
          </a:stretch>
        </p:blipFill>
        <p:spPr>
          <a:xfrm>
            <a:off x="4714037" y="4537253"/>
            <a:ext cx="252374" cy="252374"/>
          </a:xfrm>
          <a:prstGeom prst="rect">
            <a:avLst/>
          </a:prstGeom>
        </p:spPr>
      </p:pic>
      <p:sp>
        <p:nvSpPr>
          <p:cNvPr id="20" name="Text 14"/>
          <p:cNvSpPr txBox="1"/>
          <p:nvPr/>
        </p:nvSpPr>
        <p:spPr>
          <a:xfrm>
            <a:off x="5297424" y="4389120"/>
            <a:ext cx="2417064" cy="54864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Legally independent members</a:t>
            </a:r>
            <a:endParaRPr lang="en-US" sz="1500" dirty="0"/>
          </a:p>
        </p:txBody>
      </p:sp>
      <p:sp>
        <p:nvSpPr>
          <p:cNvPr id="21" name="Text 15"/>
          <p:cNvSpPr txBox="1"/>
          <p:nvPr/>
        </p:nvSpPr>
        <p:spPr>
          <a:xfrm>
            <a:off x="4565904" y="5074920"/>
            <a:ext cx="3057144" cy="86868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Each participating organisation remains a separate legal entity.</a:t>
            </a:r>
            <a:endParaRPr lang="en-US" sz="1300" dirty="0"/>
          </a:p>
        </p:txBody>
      </p:sp>
      <p:sp>
        <p:nvSpPr>
          <p:cNvPr id="22" name="Shape 16"/>
          <p:cNvSpPr/>
          <p:nvPr/>
        </p:nvSpPr>
        <p:spPr>
          <a:xfrm>
            <a:off x="8125968" y="4160520"/>
            <a:ext cx="3514344" cy="1965960"/>
          </a:xfrm>
          <a:prstGeom prst="roundRect">
            <a:avLst>
              <a:gd name="adj" fmla="val 3721"/>
            </a:avLst>
          </a:prstGeom>
          <a:solidFill>
            <a:srgbClr val="F4F7FC"/>
          </a:solidFill>
          <a:ln/>
        </p:spPr>
      </p:sp>
      <p:sp>
        <p:nvSpPr>
          <p:cNvPr id="23" name="Shape 17"/>
          <p:cNvSpPr/>
          <p:nvPr/>
        </p:nvSpPr>
        <p:spPr>
          <a:xfrm>
            <a:off x="8354568" y="4389120"/>
            <a:ext cx="548640" cy="548640"/>
          </a:xfrm>
          <a:prstGeom prst="ellipse">
            <a:avLst/>
          </a:prstGeom>
          <a:solidFill>
            <a:srgbClr val="1B2A4A"/>
          </a:solidFill>
          <a:ln/>
        </p:spPr>
      </p:sp>
      <p:pic>
        <p:nvPicPr>
          <p:cNvPr id="24" name="Image 3" descr="preencoded.png">    </p:cNvPr>
          <p:cNvPicPr>
            <a:picLocks noChangeAspect="1"/>
          </p:cNvPicPr>
          <p:nvPr/>
        </p:nvPicPr>
        <p:blipFill>
          <a:blip r:embed="rId4"/>
          <a:stretch>
            <a:fillRect/>
          </a:stretch>
        </p:blipFill>
        <p:spPr>
          <a:xfrm>
            <a:off x="8502701" y="4537253"/>
            <a:ext cx="252374" cy="252374"/>
          </a:xfrm>
          <a:prstGeom prst="rect">
            <a:avLst/>
          </a:prstGeom>
        </p:spPr>
      </p:pic>
      <p:sp>
        <p:nvSpPr>
          <p:cNvPr id="25" name="Text 18"/>
          <p:cNvSpPr txBox="1"/>
          <p:nvPr/>
        </p:nvSpPr>
        <p:spPr>
          <a:xfrm>
            <a:off x="9086088" y="4389120"/>
            <a:ext cx="2417064" cy="54864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Joint application and delivery</a:t>
            </a:r>
            <a:endParaRPr lang="en-US" sz="1500" dirty="0"/>
          </a:p>
        </p:txBody>
      </p:sp>
      <p:sp>
        <p:nvSpPr>
          <p:cNvPr id="26" name="Text 19"/>
          <p:cNvSpPr txBox="1"/>
          <p:nvPr/>
        </p:nvSpPr>
        <p:spPr>
          <a:xfrm>
            <a:off x="8354568" y="5074920"/>
            <a:ext cx="3057144" cy="86868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One joint proposal and, if it is approved, joint implementation under the grant agreement.</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3.1 · CONSORTIUM STRUCTURE</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Structure of an International Consortium</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4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14</a:t>
            </a:r>
            <a:endParaRPr lang="en-US" sz="900" dirty="0"/>
          </a:p>
        </p:txBody>
      </p:sp>
      <p:sp>
        <p:nvSpPr>
          <p:cNvPr id="7" name="Shape 4"/>
          <p:cNvSpPr/>
          <p:nvPr/>
        </p:nvSpPr>
        <p:spPr>
          <a:xfrm>
            <a:off x="2514600" y="1691640"/>
            <a:ext cx="2834640" cy="566928"/>
          </a:xfrm>
          <a:prstGeom prst="roundRect">
            <a:avLst>
              <a:gd name="adj" fmla="val 12903"/>
            </a:avLst>
          </a:prstGeom>
          <a:solidFill>
            <a:srgbClr val="1B2A4A"/>
          </a:solidFill>
          <a:ln/>
        </p:spPr>
      </p:sp>
      <p:sp>
        <p:nvSpPr>
          <p:cNvPr id="8" name="Shape 5"/>
          <p:cNvSpPr/>
          <p:nvPr/>
        </p:nvSpPr>
        <p:spPr>
          <a:xfrm>
            <a:off x="2651760" y="1746504"/>
            <a:ext cx="457200" cy="457200"/>
          </a:xfrm>
          <a:prstGeom prst="ellipse">
            <a:avLst/>
          </a:prstGeom>
          <a:solidFill>
            <a:srgbClr val="31487A"/>
          </a:solidFill>
          <a:ln/>
        </p:spPr>
      </p:sp>
      <p:pic>
        <p:nvPicPr>
          <p:cNvPr id="9" name="Image 0" descr="preencoded.png">    </p:cNvPr>
          <p:cNvPicPr>
            <a:picLocks noChangeAspect="1"/>
          </p:cNvPicPr>
          <p:nvPr/>
        </p:nvPicPr>
        <p:blipFill>
          <a:blip r:embed="rId1"/>
          <a:stretch>
            <a:fillRect/>
          </a:stretch>
        </p:blipFill>
        <p:spPr>
          <a:xfrm>
            <a:off x="2775204" y="1869948"/>
            <a:ext cx="210312" cy="210312"/>
          </a:xfrm>
          <a:prstGeom prst="rect">
            <a:avLst/>
          </a:prstGeom>
        </p:spPr>
      </p:pic>
      <p:sp>
        <p:nvSpPr>
          <p:cNvPr id="10" name="Text 6"/>
          <p:cNvSpPr txBox="1"/>
          <p:nvPr/>
        </p:nvSpPr>
        <p:spPr>
          <a:xfrm>
            <a:off x="3246120" y="1691640"/>
            <a:ext cx="2011680" cy="566928"/>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Donor</a:t>
            </a:r>
            <a:endParaRPr lang="en-US" sz="1800" dirty="0"/>
          </a:p>
        </p:txBody>
      </p:sp>
      <p:sp>
        <p:nvSpPr>
          <p:cNvPr id="11" name="Shape 7"/>
          <p:cNvSpPr/>
          <p:nvPr/>
        </p:nvSpPr>
        <p:spPr>
          <a:xfrm>
            <a:off x="548640" y="2788920"/>
            <a:ext cx="5852160" cy="3337560"/>
          </a:xfrm>
          <a:prstGeom prst="roundRect">
            <a:avLst>
              <a:gd name="adj" fmla="val 2192"/>
            </a:avLst>
          </a:prstGeom>
          <a:solidFill>
            <a:srgbClr val="E8EEF9"/>
          </a:solidFill>
          <a:ln/>
        </p:spPr>
      </p:sp>
      <p:sp>
        <p:nvSpPr>
          <p:cNvPr id="12" name="Text 8"/>
          <p:cNvSpPr txBox="1"/>
          <p:nvPr/>
        </p:nvSpPr>
        <p:spPr>
          <a:xfrm>
            <a:off x="731520" y="2898648"/>
            <a:ext cx="2743200" cy="274320"/>
          </a:xfrm>
          <a:prstGeom prst="rect">
            <a:avLst/>
          </a:prstGeom>
          <a:noFill/>
          <a:ln/>
        </p:spPr>
        <p:txBody>
          <a:bodyPr wrap="square" lIns="0" tIns="0" rIns="0" bIns="0" rtlCol="0" anchor="t"/>
          <a:lstStyle/>
          <a:p>
            <a:pPr indent="0" marL="0">
              <a:buNone/>
            </a:pPr>
            <a:r>
              <a:rPr lang="en-US" sz="1100" b="1" spc="200" kern="0" dirty="0">
                <a:solidFill>
                  <a:srgbClr val="1B2A4A"/>
                </a:solidFill>
                <a:latin typeface="Calibri" pitchFamily="34" charset="0"/>
                <a:ea typeface="Calibri" pitchFamily="34" charset="-122"/>
                <a:cs typeface="Calibri" pitchFamily="34" charset="-120"/>
              </a:rPr>
              <a:t>CONSORTIUM</a:t>
            </a:r>
            <a:endParaRPr lang="en-US" sz="1100" dirty="0"/>
          </a:p>
        </p:txBody>
      </p:sp>
      <p:sp>
        <p:nvSpPr>
          <p:cNvPr id="13" name="Shape 9"/>
          <p:cNvSpPr/>
          <p:nvPr/>
        </p:nvSpPr>
        <p:spPr>
          <a:xfrm>
            <a:off x="3931920" y="2258568"/>
            <a:ext cx="0" cy="827532"/>
          </a:xfrm>
          <a:prstGeom prst="line">
            <a:avLst/>
          </a:prstGeom>
          <a:noFill/>
          <a:ln w="25400">
            <a:solidFill>
              <a:srgbClr val="1B2A4A"/>
            </a:solidFill>
            <a:prstDash val="solid"/>
            <a:headEnd type="triangle"/>
            <a:tailEnd type="triangle"/>
          </a:ln>
        </p:spPr>
      </p:sp>
      <p:sp>
        <p:nvSpPr>
          <p:cNvPr id="14" name="Text 10"/>
          <p:cNvSpPr txBox="1"/>
          <p:nvPr/>
        </p:nvSpPr>
        <p:spPr>
          <a:xfrm>
            <a:off x="4069080" y="2331720"/>
            <a:ext cx="2286000" cy="365760"/>
          </a:xfrm>
          <a:prstGeom prst="rect">
            <a:avLst/>
          </a:prstGeom>
          <a:noFill/>
          <a:ln/>
        </p:spPr>
        <p:txBody>
          <a:bodyPr wrap="square" lIns="0" tIns="0" rIns="0" bIns="0" rtlCol="0" anchor="ctr"/>
          <a:lstStyle/>
          <a:p>
            <a:pPr indent="0" marL="0">
              <a:buNone/>
            </a:pPr>
            <a:r>
              <a:rPr lang="en-US" sz="1200" b="1" i="1" dirty="0">
                <a:solidFill>
                  <a:srgbClr val="1B2A4A"/>
                </a:solidFill>
                <a:latin typeface="Calibri" pitchFamily="34" charset="0"/>
                <a:ea typeface="Calibri" pitchFamily="34" charset="-122"/>
                <a:cs typeface="Calibri" pitchFamily="34" charset="-120"/>
              </a:rPr>
              <a:t>Grant agreement</a:t>
            </a:r>
            <a:endParaRPr lang="en-US" sz="1200" dirty="0"/>
          </a:p>
        </p:txBody>
      </p:sp>
      <p:sp>
        <p:nvSpPr>
          <p:cNvPr id="15" name="Shape 11"/>
          <p:cNvSpPr/>
          <p:nvPr/>
        </p:nvSpPr>
        <p:spPr>
          <a:xfrm flipH="1">
            <a:off x="2743200" y="4137660"/>
            <a:ext cx="1188720" cy="457200"/>
          </a:xfrm>
          <a:prstGeom prst="line">
            <a:avLst/>
          </a:prstGeom>
          <a:noFill/>
          <a:ln w="22225">
            <a:solidFill>
              <a:srgbClr val="1B2A4A"/>
            </a:solidFill>
            <a:prstDash val="solid"/>
            <a:tailEnd type="triangle"/>
          </a:ln>
        </p:spPr>
      </p:sp>
      <p:sp>
        <p:nvSpPr>
          <p:cNvPr id="16" name="Shape 12"/>
          <p:cNvSpPr/>
          <p:nvPr/>
        </p:nvSpPr>
        <p:spPr>
          <a:xfrm>
            <a:off x="3931920" y="4137660"/>
            <a:ext cx="0" cy="457200"/>
          </a:xfrm>
          <a:prstGeom prst="line">
            <a:avLst/>
          </a:prstGeom>
          <a:noFill/>
          <a:ln w="22225">
            <a:solidFill>
              <a:srgbClr val="1B2A4A"/>
            </a:solidFill>
            <a:prstDash val="solid"/>
            <a:tailEnd type="triangle"/>
          </a:ln>
        </p:spPr>
      </p:sp>
      <p:sp>
        <p:nvSpPr>
          <p:cNvPr id="17" name="Shape 13"/>
          <p:cNvSpPr/>
          <p:nvPr/>
        </p:nvSpPr>
        <p:spPr>
          <a:xfrm>
            <a:off x="3931920" y="4137660"/>
            <a:ext cx="1188720" cy="457200"/>
          </a:xfrm>
          <a:prstGeom prst="line">
            <a:avLst/>
          </a:prstGeom>
          <a:noFill/>
          <a:ln w="22225">
            <a:solidFill>
              <a:srgbClr val="1B2A4A"/>
            </a:solidFill>
            <a:prstDash val="solid"/>
            <a:tailEnd type="triangle"/>
          </a:ln>
        </p:spPr>
      </p:sp>
      <p:sp>
        <p:nvSpPr>
          <p:cNvPr id="18" name="Shape 14"/>
          <p:cNvSpPr/>
          <p:nvPr/>
        </p:nvSpPr>
        <p:spPr>
          <a:xfrm>
            <a:off x="1691640" y="4983480"/>
            <a:ext cx="662940" cy="0"/>
          </a:xfrm>
          <a:prstGeom prst="line">
            <a:avLst/>
          </a:prstGeom>
          <a:noFill/>
          <a:ln w="19050">
            <a:solidFill>
              <a:srgbClr val="1B2A4A"/>
            </a:solidFill>
            <a:prstDash val="dash"/>
          </a:ln>
        </p:spPr>
      </p:sp>
      <p:sp>
        <p:nvSpPr>
          <p:cNvPr id="19" name="Shape 15"/>
          <p:cNvSpPr/>
          <p:nvPr/>
        </p:nvSpPr>
        <p:spPr>
          <a:xfrm>
            <a:off x="4457700" y="3611880"/>
            <a:ext cx="2606040" cy="0"/>
          </a:xfrm>
          <a:prstGeom prst="line">
            <a:avLst/>
          </a:prstGeom>
          <a:noFill/>
          <a:ln w="19050">
            <a:solidFill>
              <a:srgbClr val="64708C"/>
            </a:solidFill>
            <a:prstDash val="sysDot"/>
          </a:ln>
        </p:spPr>
      </p:sp>
      <p:sp>
        <p:nvSpPr>
          <p:cNvPr id="20" name="Shape 16"/>
          <p:cNvSpPr/>
          <p:nvPr/>
        </p:nvSpPr>
        <p:spPr>
          <a:xfrm>
            <a:off x="5509260" y="4983480"/>
            <a:ext cx="1554480" cy="0"/>
          </a:xfrm>
          <a:prstGeom prst="line">
            <a:avLst/>
          </a:prstGeom>
          <a:noFill/>
          <a:ln w="19050">
            <a:solidFill>
              <a:srgbClr val="64708C"/>
            </a:solidFill>
            <a:prstDash val="solid"/>
            <a:tailEnd type="triangle"/>
          </a:ln>
        </p:spPr>
      </p:sp>
      <p:sp>
        <p:nvSpPr>
          <p:cNvPr id="21" name="Text 17"/>
          <p:cNvSpPr txBox="1"/>
          <p:nvPr/>
        </p:nvSpPr>
        <p:spPr>
          <a:xfrm>
            <a:off x="4572000" y="3310128"/>
            <a:ext cx="1737360" cy="274320"/>
          </a:xfrm>
          <a:prstGeom prst="rect">
            <a:avLst/>
          </a:prstGeom>
          <a:noFill/>
          <a:ln/>
        </p:spPr>
        <p:txBody>
          <a:bodyPr wrap="square" lIns="0" tIns="0" rIns="0" bIns="0" rtlCol="0" anchor="t"/>
          <a:lstStyle/>
          <a:p>
            <a:pPr algn="ctr" indent="0" marL="0">
              <a:buNone/>
            </a:pPr>
            <a:r>
              <a:rPr lang="en-US" sz="1050" i="1" dirty="0">
                <a:solidFill>
                  <a:srgbClr val="64708C"/>
                </a:solidFill>
                <a:latin typeface="Calibri" pitchFamily="34" charset="0"/>
                <a:ea typeface="Calibri" pitchFamily="34" charset="-122"/>
                <a:cs typeface="Calibri" pitchFamily="34" charset="-120"/>
              </a:rPr>
              <a:t>letter of intent</a:t>
            </a:r>
            <a:endParaRPr lang="en-US" sz="1050" dirty="0"/>
          </a:p>
        </p:txBody>
      </p:sp>
      <p:sp>
        <p:nvSpPr>
          <p:cNvPr id="22" name="Shape 18"/>
          <p:cNvSpPr/>
          <p:nvPr/>
        </p:nvSpPr>
        <p:spPr>
          <a:xfrm>
            <a:off x="3406140" y="3086100"/>
            <a:ext cx="1051560" cy="1051560"/>
          </a:xfrm>
          <a:prstGeom prst="ellipse">
            <a:avLst/>
          </a:prstGeom>
          <a:solidFill>
            <a:srgbClr val="C9A227"/>
          </a:solidFill>
          <a:ln/>
        </p:spPr>
      </p:sp>
      <p:sp>
        <p:nvSpPr>
          <p:cNvPr id="23" name="Text 19"/>
          <p:cNvSpPr txBox="1"/>
          <p:nvPr/>
        </p:nvSpPr>
        <p:spPr>
          <a:xfrm>
            <a:off x="3291840" y="3086100"/>
            <a:ext cx="1280160" cy="1051560"/>
          </a:xfrm>
          <a:prstGeom prst="rect">
            <a:avLst/>
          </a:prstGeom>
          <a:noFill/>
          <a:ln/>
        </p:spPr>
        <p:txBody>
          <a:bodyPr wrap="square" lIns="0" tIns="0" rIns="0" bIns="0" rtlCol="0" anchor="ctr"/>
          <a:lstStyle/>
          <a:p>
            <a:pPr algn="ctr" indent="0" marL="0">
              <a:buNone/>
            </a:pPr>
            <a:r>
              <a:rPr lang="en-US" sz="1200" b="1" dirty="0">
                <a:solidFill>
                  <a:srgbClr val="1B2A4A"/>
                </a:solidFill>
                <a:latin typeface="Calibri" pitchFamily="34" charset="0"/>
                <a:ea typeface="Calibri" pitchFamily="34" charset="-122"/>
                <a:cs typeface="Calibri" pitchFamily="34" charset="-120"/>
              </a:rPr>
              <a:t>Coordinator</a:t>
            </a:r>
            <a:endParaRPr lang="en-US" sz="1200" dirty="0"/>
          </a:p>
        </p:txBody>
      </p:sp>
      <p:sp>
        <p:nvSpPr>
          <p:cNvPr id="24" name="Shape 20"/>
          <p:cNvSpPr/>
          <p:nvPr/>
        </p:nvSpPr>
        <p:spPr>
          <a:xfrm>
            <a:off x="2354580" y="4594860"/>
            <a:ext cx="777240" cy="777240"/>
          </a:xfrm>
          <a:prstGeom prst="ellipse">
            <a:avLst/>
          </a:prstGeom>
          <a:solidFill>
            <a:srgbClr val="1B2A4A"/>
          </a:solidFill>
          <a:ln/>
        </p:spPr>
      </p:sp>
      <p:pic>
        <p:nvPicPr>
          <p:cNvPr id="25" name="Image 1" descr="preencoded.png">    </p:cNvPr>
          <p:cNvPicPr>
            <a:picLocks noChangeAspect="1"/>
          </p:cNvPicPr>
          <p:nvPr/>
        </p:nvPicPr>
        <p:blipFill>
          <a:blip r:embed="rId2"/>
          <a:stretch>
            <a:fillRect/>
          </a:stretch>
        </p:blipFill>
        <p:spPr>
          <a:xfrm>
            <a:off x="2564435" y="4804715"/>
            <a:ext cx="357530" cy="357530"/>
          </a:xfrm>
          <a:prstGeom prst="rect">
            <a:avLst/>
          </a:prstGeom>
        </p:spPr>
      </p:pic>
      <p:sp>
        <p:nvSpPr>
          <p:cNvPr id="26" name="Text 21"/>
          <p:cNvSpPr txBox="1"/>
          <p:nvPr/>
        </p:nvSpPr>
        <p:spPr>
          <a:xfrm>
            <a:off x="2148840" y="5440680"/>
            <a:ext cx="1188720" cy="274320"/>
          </a:xfrm>
          <a:prstGeom prst="rect">
            <a:avLst/>
          </a:prstGeom>
          <a:noFill/>
          <a:ln/>
        </p:spPr>
        <p:txBody>
          <a:bodyPr wrap="square" lIns="0" tIns="0" rIns="0" bIns="0" rtlCol="0" anchor="t"/>
          <a:lstStyle/>
          <a:p>
            <a:pPr algn="ctr" indent="0" marL="0">
              <a:buNone/>
            </a:pPr>
            <a:r>
              <a:rPr lang="en-US" sz="1100" b="1" dirty="0">
                <a:solidFill>
                  <a:srgbClr val="1B2A4A"/>
                </a:solidFill>
                <a:latin typeface="Calibri" pitchFamily="34" charset="0"/>
                <a:ea typeface="Calibri" pitchFamily="34" charset="-122"/>
                <a:cs typeface="Calibri" pitchFamily="34" charset="-120"/>
              </a:rPr>
              <a:t>Beneficiary</a:t>
            </a:r>
            <a:endParaRPr lang="en-US" sz="1100" dirty="0"/>
          </a:p>
        </p:txBody>
      </p:sp>
      <p:sp>
        <p:nvSpPr>
          <p:cNvPr id="27" name="Shape 22"/>
          <p:cNvSpPr/>
          <p:nvPr/>
        </p:nvSpPr>
        <p:spPr>
          <a:xfrm>
            <a:off x="3543300" y="4594860"/>
            <a:ext cx="777240" cy="777240"/>
          </a:xfrm>
          <a:prstGeom prst="ellipse">
            <a:avLst/>
          </a:prstGeom>
          <a:solidFill>
            <a:srgbClr val="1B2A4A"/>
          </a:solidFill>
          <a:ln/>
        </p:spPr>
      </p:sp>
      <p:pic>
        <p:nvPicPr>
          <p:cNvPr id="28" name="Image 2" descr="preencoded.png">    </p:cNvPr>
          <p:cNvPicPr>
            <a:picLocks noChangeAspect="1"/>
          </p:cNvPicPr>
          <p:nvPr/>
        </p:nvPicPr>
        <p:blipFill>
          <a:blip r:embed="rId3"/>
          <a:stretch>
            <a:fillRect/>
          </a:stretch>
        </p:blipFill>
        <p:spPr>
          <a:xfrm>
            <a:off x="3753155" y="4804715"/>
            <a:ext cx="357530" cy="357530"/>
          </a:xfrm>
          <a:prstGeom prst="rect">
            <a:avLst/>
          </a:prstGeom>
        </p:spPr>
      </p:pic>
      <p:sp>
        <p:nvSpPr>
          <p:cNvPr id="29" name="Text 23"/>
          <p:cNvSpPr txBox="1"/>
          <p:nvPr/>
        </p:nvSpPr>
        <p:spPr>
          <a:xfrm>
            <a:off x="3337560" y="5440680"/>
            <a:ext cx="1188720" cy="274320"/>
          </a:xfrm>
          <a:prstGeom prst="rect">
            <a:avLst/>
          </a:prstGeom>
          <a:noFill/>
          <a:ln/>
        </p:spPr>
        <p:txBody>
          <a:bodyPr wrap="square" lIns="0" tIns="0" rIns="0" bIns="0" rtlCol="0" anchor="t"/>
          <a:lstStyle/>
          <a:p>
            <a:pPr algn="ctr" indent="0" marL="0">
              <a:buNone/>
            </a:pPr>
            <a:r>
              <a:rPr lang="en-US" sz="1100" b="1" dirty="0">
                <a:solidFill>
                  <a:srgbClr val="1B2A4A"/>
                </a:solidFill>
                <a:latin typeface="Calibri" pitchFamily="34" charset="0"/>
                <a:ea typeface="Calibri" pitchFamily="34" charset="-122"/>
                <a:cs typeface="Calibri" pitchFamily="34" charset="-120"/>
              </a:rPr>
              <a:t>Beneficiary</a:t>
            </a:r>
            <a:endParaRPr lang="en-US" sz="1100" dirty="0"/>
          </a:p>
        </p:txBody>
      </p:sp>
      <p:sp>
        <p:nvSpPr>
          <p:cNvPr id="30" name="Shape 24"/>
          <p:cNvSpPr/>
          <p:nvPr/>
        </p:nvSpPr>
        <p:spPr>
          <a:xfrm>
            <a:off x="4732020" y="4594860"/>
            <a:ext cx="777240" cy="777240"/>
          </a:xfrm>
          <a:prstGeom prst="ellipse">
            <a:avLst/>
          </a:prstGeom>
          <a:solidFill>
            <a:srgbClr val="1B2A4A"/>
          </a:solidFill>
          <a:ln/>
        </p:spPr>
      </p:sp>
      <p:pic>
        <p:nvPicPr>
          <p:cNvPr id="31" name="Image 3" descr="preencoded.png">    </p:cNvPr>
          <p:cNvPicPr>
            <a:picLocks noChangeAspect="1"/>
          </p:cNvPicPr>
          <p:nvPr/>
        </p:nvPicPr>
        <p:blipFill>
          <a:blip r:embed="rId4"/>
          <a:stretch>
            <a:fillRect/>
          </a:stretch>
        </p:blipFill>
        <p:spPr>
          <a:xfrm>
            <a:off x="4941875" y="4804715"/>
            <a:ext cx="357530" cy="357530"/>
          </a:xfrm>
          <a:prstGeom prst="rect">
            <a:avLst/>
          </a:prstGeom>
        </p:spPr>
      </p:pic>
      <p:sp>
        <p:nvSpPr>
          <p:cNvPr id="32" name="Text 25"/>
          <p:cNvSpPr txBox="1"/>
          <p:nvPr/>
        </p:nvSpPr>
        <p:spPr>
          <a:xfrm>
            <a:off x="4526280" y="5440680"/>
            <a:ext cx="1188720" cy="274320"/>
          </a:xfrm>
          <a:prstGeom prst="rect">
            <a:avLst/>
          </a:prstGeom>
          <a:noFill/>
          <a:ln/>
        </p:spPr>
        <p:txBody>
          <a:bodyPr wrap="square" lIns="0" tIns="0" rIns="0" bIns="0" rtlCol="0" anchor="t"/>
          <a:lstStyle/>
          <a:p>
            <a:pPr algn="ctr" indent="0" marL="0">
              <a:buNone/>
            </a:pPr>
            <a:r>
              <a:rPr lang="en-US" sz="1100" b="1" dirty="0">
                <a:solidFill>
                  <a:srgbClr val="1B2A4A"/>
                </a:solidFill>
                <a:latin typeface="Calibri" pitchFamily="34" charset="0"/>
                <a:ea typeface="Calibri" pitchFamily="34" charset="-122"/>
                <a:cs typeface="Calibri" pitchFamily="34" charset="-120"/>
              </a:rPr>
              <a:t>Beneficiary</a:t>
            </a:r>
            <a:endParaRPr lang="en-US" sz="1100" dirty="0"/>
          </a:p>
        </p:txBody>
      </p:sp>
      <p:sp>
        <p:nvSpPr>
          <p:cNvPr id="33" name="Shape 26"/>
          <p:cNvSpPr/>
          <p:nvPr/>
        </p:nvSpPr>
        <p:spPr>
          <a:xfrm>
            <a:off x="1051560" y="4663440"/>
            <a:ext cx="640080" cy="640080"/>
          </a:xfrm>
          <a:prstGeom prst="ellipse">
            <a:avLst/>
          </a:prstGeom>
          <a:solidFill>
            <a:srgbClr val="FFFFFF"/>
          </a:solidFill>
          <a:ln w="19050">
            <a:solidFill>
              <a:srgbClr val="1B2A4A"/>
            </a:solidFill>
            <a:prstDash val="dash"/>
          </a:ln>
        </p:spPr>
      </p:sp>
      <p:pic>
        <p:nvPicPr>
          <p:cNvPr id="34" name="Image 4" descr="preencoded.png">    </p:cNvPr>
          <p:cNvPicPr>
            <a:picLocks noChangeAspect="1"/>
          </p:cNvPicPr>
          <p:nvPr/>
        </p:nvPicPr>
        <p:blipFill>
          <a:blip r:embed="rId5"/>
          <a:stretch>
            <a:fillRect/>
          </a:stretch>
        </p:blipFill>
        <p:spPr>
          <a:xfrm>
            <a:off x="1225296" y="4837176"/>
            <a:ext cx="292608" cy="292608"/>
          </a:xfrm>
          <a:prstGeom prst="rect">
            <a:avLst/>
          </a:prstGeom>
        </p:spPr>
      </p:pic>
      <p:sp>
        <p:nvSpPr>
          <p:cNvPr id="35" name="Text 27"/>
          <p:cNvSpPr txBox="1"/>
          <p:nvPr/>
        </p:nvSpPr>
        <p:spPr>
          <a:xfrm>
            <a:off x="685800" y="5440680"/>
            <a:ext cx="1371600" cy="274320"/>
          </a:xfrm>
          <a:prstGeom prst="rect">
            <a:avLst/>
          </a:prstGeom>
          <a:noFill/>
          <a:ln/>
        </p:spPr>
        <p:txBody>
          <a:bodyPr wrap="square" lIns="0" tIns="0" rIns="0" bIns="0" rtlCol="0" anchor="t"/>
          <a:lstStyle/>
          <a:p>
            <a:pPr algn="ctr" indent="0" marL="0">
              <a:buNone/>
            </a:pPr>
            <a:r>
              <a:rPr lang="en-US" sz="1100" b="1" dirty="0">
                <a:solidFill>
                  <a:srgbClr val="1B2A4A"/>
                </a:solidFill>
                <a:latin typeface="Calibri" pitchFamily="34" charset="0"/>
                <a:ea typeface="Calibri" pitchFamily="34" charset="-122"/>
                <a:cs typeface="Calibri" pitchFamily="34" charset="-120"/>
              </a:rPr>
              <a:t>Affiliated entity</a:t>
            </a:r>
            <a:endParaRPr lang="en-US" sz="1100" dirty="0"/>
          </a:p>
        </p:txBody>
      </p:sp>
      <p:sp>
        <p:nvSpPr>
          <p:cNvPr id="36" name="Shape 28"/>
          <p:cNvSpPr/>
          <p:nvPr/>
        </p:nvSpPr>
        <p:spPr>
          <a:xfrm>
            <a:off x="7063740" y="3223260"/>
            <a:ext cx="777240" cy="777240"/>
          </a:xfrm>
          <a:prstGeom prst="ellipse">
            <a:avLst/>
          </a:prstGeom>
          <a:solidFill>
            <a:srgbClr val="FFFFFF"/>
          </a:solidFill>
          <a:ln w="19050">
            <a:solidFill>
              <a:srgbClr val="1B2A4A"/>
            </a:solidFill>
            <a:prstDash val="dash"/>
          </a:ln>
        </p:spPr>
      </p:sp>
      <p:pic>
        <p:nvPicPr>
          <p:cNvPr id="37" name="Image 5" descr="preencoded.png">    </p:cNvPr>
          <p:cNvPicPr>
            <a:picLocks noChangeAspect="1"/>
          </p:cNvPicPr>
          <p:nvPr/>
        </p:nvPicPr>
        <p:blipFill>
          <a:blip r:embed="rId6"/>
          <a:stretch>
            <a:fillRect/>
          </a:stretch>
        </p:blipFill>
        <p:spPr>
          <a:xfrm>
            <a:off x="7274052" y="3433572"/>
            <a:ext cx="356616" cy="356616"/>
          </a:xfrm>
          <a:prstGeom prst="rect">
            <a:avLst/>
          </a:prstGeom>
        </p:spPr>
      </p:pic>
      <p:sp>
        <p:nvSpPr>
          <p:cNvPr id="38" name="Text 29"/>
          <p:cNvSpPr txBox="1"/>
          <p:nvPr/>
        </p:nvSpPr>
        <p:spPr>
          <a:xfrm>
            <a:off x="6583680" y="4069080"/>
            <a:ext cx="1737360" cy="274320"/>
          </a:xfrm>
          <a:prstGeom prst="rect">
            <a:avLst/>
          </a:prstGeom>
          <a:noFill/>
          <a:ln/>
        </p:spPr>
        <p:txBody>
          <a:bodyPr wrap="square" lIns="0" tIns="0" rIns="0" bIns="0" rtlCol="0" anchor="t"/>
          <a:lstStyle/>
          <a:p>
            <a:pPr algn="ctr" indent="0" marL="0">
              <a:buNone/>
            </a:pPr>
            <a:r>
              <a:rPr lang="en-US" sz="1100" b="1" dirty="0">
                <a:solidFill>
                  <a:srgbClr val="1B2A4A"/>
                </a:solidFill>
                <a:latin typeface="Calibri" pitchFamily="34" charset="0"/>
                <a:ea typeface="Calibri" pitchFamily="34" charset="-122"/>
                <a:cs typeface="Calibri" pitchFamily="34" charset="-120"/>
              </a:rPr>
              <a:t>Associated partner</a:t>
            </a:r>
            <a:endParaRPr lang="en-US" sz="1100" dirty="0"/>
          </a:p>
        </p:txBody>
      </p:sp>
      <p:sp>
        <p:nvSpPr>
          <p:cNvPr id="39" name="Text 30"/>
          <p:cNvSpPr txBox="1"/>
          <p:nvPr/>
        </p:nvSpPr>
        <p:spPr>
          <a:xfrm>
            <a:off x="6583680" y="4315968"/>
            <a:ext cx="1737360" cy="256032"/>
          </a:xfrm>
          <a:prstGeom prst="rect">
            <a:avLst/>
          </a:prstGeom>
          <a:noFill/>
          <a:ln/>
        </p:spPr>
        <p:txBody>
          <a:bodyPr wrap="square" lIns="0" tIns="0" rIns="0" bIns="0" rtlCol="0" anchor="t"/>
          <a:lstStyle/>
          <a:p>
            <a:pPr algn="ctr" indent="0" marL="0">
              <a:buNone/>
            </a:pPr>
            <a:r>
              <a:rPr lang="en-US" sz="1050" i="1" dirty="0">
                <a:solidFill>
                  <a:srgbClr val="64708C"/>
                </a:solidFill>
                <a:latin typeface="Calibri" pitchFamily="34" charset="0"/>
                <a:ea typeface="Calibri" pitchFamily="34" charset="-122"/>
                <a:cs typeface="Calibri" pitchFamily="34" charset="-120"/>
              </a:rPr>
              <a:t>no direct funding</a:t>
            </a:r>
            <a:endParaRPr lang="en-US" sz="1050" dirty="0"/>
          </a:p>
        </p:txBody>
      </p:sp>
      <p:sp>
        <p:nvSpPr>
          <p:cNvPr id="40" name="Shape 31"/>
          <p:cNvSpPr/>
          <p:nvPr/>
        </p:nvSpPr>
        <p:spPr>
          <a:xfrm>
            <a:off x="7063740" y="4594860"/>
            <a:ext cx="777240" cy="777240"/>
          </a:xfrm>
          <a:prstGeom prst="roundRect">
            <a:avLst>
              <a:gd name="adj" fmla="val 11765"/>
            </a:avLst>
          </a:prstGeom>
          <a:solidFill>
            <a:srgbClr val="D5DDEB"/>
          </a:solidFill>
          <a:ln/>
        </p:spPr>
      </p:sp>
      <p:pic>
        <p:nvPicPr>
          <p:cNvPr id="41" name="Image 6" descr="preencoded.png">    </p:cNvPr>
          <p:cNvPicPr>
            <a:picLocks noChangeAspect="1"/>
          </p:cNvPicPr>
          <p:nvPr/>
        </p:nvPicPr>
        <p:blipFill>
          <a:blip r:embed="rId7"/>
          <a:stretch>
            <a:fillRect/>
          </a:stretch>
        </p:blipFill>
        <p:spPr>
          <a:xfrm>
            <a:off x="7274052" y="4805172"/>
            <a:ext cx="356616" cy="356616"/>
          </a:xfrm>
          <a:prstGeom prst="rect">
            <a:avLst/>
          </a:prstGeom>
        </p:spPr>
      </p:pic>
      <p:sp>
        <p:nvSpPr>
          <p:cNvPr id="42" name="Text 32"/>
          <p:cNvSpPr txBox="1"/>
          <p:nvPr/>
        </p:nvSpPr>
        <p:spPr>
          <a:xfrm>
            <a:off x="6583680" y="5440680"/>
            <a:ext cx="1737360" cy="274320"/>
          </a:xfrm>
          <a:prstGeom prst="rect">
            <a:avLst/>
          </a:prstGeom>
          <a:noFill/>
          <a:ln/>
        </p:spPr>
        <p:txBody>
          <a:bodyPr wrap="square" lIns="0" tIns="0" rIns="0" bIns="0" rtlCol="0" anchor="t"/>
          <a:lstStyle/>
          <a:p>
            <a:pPr algn="ctr" indent="0" marL="0">
              <a:buNone/>
            </a:pPr>
            <a:r>
              <a:rPr lang="en-US" sz="1100" b="1" dirty="0">
                <a:solidFill>
                  <a:srgbClr val="1B2A4A"/>
                </a:solidFill>
                <a:latin typeface="Calibri" pitchFamily="34" charset="0"/>
                <a:ea typeface="Calibri" pitchFamily="34" charset="-122"/>
                <a:cs typeface="Calibri" pitchFamily="34" charset="-120"/>
              </a:rPr>
              <a:t>Subcontractor</a:t>
            </a:r>
            <a:endParaRPr lang="en-US" sz="1100" dirty="0"/>
          </a:p>
        </p:txBody>
      </p:sp>
      <p:sp>
        <p:nvSpPr>
          <p:cNvPr id="43" name="Text 33"/>
          <p:cNvSpPr txBox="1"/>
          <p:nvPr/>
        </p:nvSpPr>
        <p:spPr>
          <a:xfrm>
            <a:off x="6583680" y="5687568"/>
            <a:ext cx="1737360" cy="256032"/>
          </a:xfrm>
          <a:prstGeom prst="rect">
            <a:avLst/>
          </a:prstGeom>
          <a:noFill/>
          <a:ln/>
        </p:spPr>
        <p:txBody>
          <a:bodyPr wrap="square" lIns="0" tIns="0" rIns="0" bIns="0" rtlCol="0" anchor="t"/>
          <a:lstStyle/>
          <a:p>
            <a:pPr algn="ctr" indent="0" marL="0">
              <a:buNone/>
            </a:pPr>
            <a:r>
              <a:rPr lang="en-US" sz="1050" i="1" dirty="0">
                <a:solidFill>
                  <a:srgbClr val="64708C"/>
                </a:solidFill>
                <a:latin typeface="Calibri" pitchFamily="34" charset="0"/>
                <a:ea typeface="Calibri" pitchFamily="34" charset="-122"/>
                <a:cs typeface="Calibri" pitchFamily="34" charset="-120"/>
              </a:rPr>
              <a:t>commercial contract</a:t>
            </a:r>
            <a:endParaRPr lang="en-US" sz="1050" dirty="0"/>
          </a:p>
        </p:txBody>
      </p:sp>
      <p:sp>
        <p:nvSpPr>
          <p:cNvPr id="44" name="Shape 34"/>
          <p:cNvSpPr/>
          <p:nvPr/>
        </p:nvSpPr>
        <p:spPr>
          <a:xfrm>
            <a:off x="8595360" y="1691640"/>
            <a:ext cx="3044952" cy="2743200"/>
          </a:xfrm>
          <a:prstGeom prst="roundRect">
            <a:avLst>
              <a:gd name="adj" fmla="val 2667"/>
            </a:avLst>
          </a:prstGeom>
          <a:solidFill>
            <a:srgbClr val="F4F7FC"/>
          </a:solidFill>
          <a:ln/>
        </p:spPr>
      </p:sp>
      <p:sp>
        <p:nvSpPr>
          <p:cNvPr id="45" name="Text 35"/>
          <p:cNvSpPr txBox="1"/>
          <p:nvPr/>
        </p:nvSpPr>
        <p:spPr>
          <a:xfrm>
            <a:off x="8823960" y="1810512"/>
            <a:ext cx="2587752" cy="36576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Reading the diagram</a:t>
            </a:r>
            <a:endParaRPr lang="en-US" sz="1400" dirty="0"/>
          </a:p>
        </p:txBody>
      </p:sp>
      <p:sp>
        <p:nvSpPr>
          <p:cNvPr id="46" name="Shape 36"/>
          <p:cNvSpPr/>
          <p:nvPr/>
        </p:nvSpPr>
        <p:spPr>
          <a:xfrm>
            <a:off x="8823960" y="2532888"/>
            <a:ext cx="502920" cy="0"/>
          </a:xfrm>
          <a:prstGeom prst="line">
            <a:avLst/>
          </a:prstGeom>
          <a:noFill/>
          <a:ln w="22225">
            <a:solidFill>
              <a:srgbClr val="1B2A4A"/>
            </a:solidFill>
            <a:prstDash val="solid"/>
            <a:tailEnd type="triangle"/>
          </a:ln>
        </p:spPr>
      </p:sp>
      <p:sp>
        <p:nvSpPr>
          <p:cNvPr id="47" name="Text 37"/>
          <p:cNvSpPr txBox="1"/>
          <p:nvPr/>
        </p:nvSpPr>
        <p:spPr>
          <a:xfrm>
            <a:off x="9464040" y="2331720"/>
            <a:ext cx="1993392" cy="411480"/>
          </a:xfrm>
          <a:prstGeom prst="rect">
            <a:avLst/>
          </a:prstGeom>
          <a:noFill/>
          <a:ln/>
        </p:spPr>
        <p:txBody>
          <a:bodyPr wrap="square" lIns="0" tIns="0" rIns="0" bIns="0" rtlCol="0" anchor="ctr"/>
          <a:lstStyle/>
          <a:p>
            <a:pPr indent="0" marL="0">
              <a:buNone/>
            </a:pPr>
            <a:r>
              <a:rPr lang="en-US" sz="1150" dirty="0">
                <a:solidFill>
                  <a:srgbClr val="2B3445"/>
                </a:solidFill>
                <a:latin typeface="Calibri" pitchFamily="34" charset="0"/>
                <a:ea typeface="Calibri" pitchFamily="34" charset="-122"/>
                <a:cs typeface="Calibri" pitchFamily="34" charset="-120"/>
              </a:rPr>
              <a:t>Grant agreement and flow of funding</a:t>
            </a:r>
            <a:endParaRPr lang="en-US" sz="1150" dirty="0"/>
          </a:p>
        </p:txBody>
      </p:sp>
      <p:sp>
        <p:nvSpPr>
          <p:cNvPr id="48" name="Shape 38"/>
          <p:cNvSpPr/>
          <p:nvPr/>
        </p:nvSpPr>
        <p:spPr>
          <a:xfrm>
            <a:off x="8823960" y="3035808"/>
            <a:ext cx="502920" cy="0"/>
          </a:xfrm>
          <a:prstGeom prst="line">
            <a:avLst/>
          </a:prstGeom>
          <a:noFill/>
          <a:ln w="19050">
            <a:solidFill>
              <a:srgbClr val="1B2A4A"/>
            </a:solidFill>
            <a:prstDash val="dash"/>
          </a:ln>
        </p:spPr>
      </p:sp>
      <p:sp>
        <p:nvSpPr>
          <p:cNvPr id="49" name="Text 39"/>
          <p:cNvSpPr txBox="1"/>
          <p:nvPr/>
        </p:nvSpPr>
        <p:spPr>
          <a:xfrm>
            <a:off x="9464040" y="2834640"/>
            <a:ext cx="1993392" cy="411480"/>
          </a:xfrm>
          <a:prstGeom prst="rect">
            <a:avLst/>
          </a:prstGeom>
          <a:noFill/>
          <a:ln/>
        </p:spPr>
        <p:txBody>
          <a:bodyPr wrap="square" lIns="0" tIns="0" rIns="0" bIns="0" rtlCol="0" anchor="ctr"/>
          <a:lstStyle/>
          <a:p>
            <a:pPr indent="0" marL="0">
              <a:buNone/>
            </a:pPr>
            <a:r>
              <a:rPr lang="en-US" sz="1150" dirty="0">
                <a:solidFill>
                  <a:srgbClr val="2B3445"/>
                </a:solidFill>
                <a:latin typeface="Calibri" pitchFamily="34" charset="0"/>
                <a:ea typeface="Calibri" pitchFamily="34" charset="-122"/>
                <a:cs typeface="Calibri" pitchFamily="34" charset="-120"/>
              </a:rPr>
              <a:t>Legal link to a beneficiary</a:t>
            </a:r>
            <a:endParaRPr lang="en-US" sz="1150" dirty="0"/>
          </a:p>
        </p:txBody>
      </p:sp>
      <p:sp>
        <p:nvSpPr>
          <p:cNvPr id="50" name="Shape 40"/>
          <p:cNvSpPr/>
          <p:nvPr/>
        </p:nvSpPr>
        <p:spPr>
          <a:xfrm>
            <a:off x="8823960" y="3538728"/>
            <a:ext cx="502920" cy="0"/>
          </a:xfrm>
          <a:prstGeom prst="line">
            <a:avLst/>
          </a:prstGeom>
          <a:noFill/>
          <a:ln w="19050">
            <a:solidFill>
              <a:srgbClr val="64708C"/>
            </a:solidFill>
            <a:prstDash val="sysDot"/>
          </a:ln>
        </p:spPr>
      </p:sp>
      <p:sp>
        <p:nvSpPr>
          <p:cNvPr id="51" name="Text 41"/>
          <p:cNvSpPr txBox="1"/>
          <p:nvPr/>
        </p:nvSpPr>
        <p:spPr>
          <a:xfrm>
            <a:off x="9464040" y="3337560"/>
            <a:ext cx="1993392" cy="411480"/>
          </a:xfrm>
          <a:prstGeom prst="rect">
            <a:avLst/>
          </a:prstGeom>
          <a:noFill/>
          <a:ln/>
        </p:spPr>
        <p:txBody>
          <a:bodyPr wrap="square" lIns="0" tIns="0" rIns="0" bIns="0" rtlCol="0" anchor="ctr"/>
          <a:lstStyle/>
          <a:p>
            <a:pPr indent="0" marL="0">
              <a:buNone/>
            </a:pPr>
            <a:r>
              <a:rPr lang="en-US" sz="1150" dirty="0">
                <a:solidFill>
                  <a:srgbClr val="2B3445"/>
                </a:solidFill>
                <a:latin typeface="Calibri" pitchFamily="34" charset="0"/>
                <a:ea typeface="Calibri" pitchFamily="34" charset="-122"/>
                <a:cs typeface="Calibri" pitchFamily="34" charset="-120"/>
              </a:rPr>
              <a:t>Participation without direct funding</a:t>
            </a:r>
            <a:endParaRPr lang="en-US" sz="1150" dirty="0"/>
          </a:p>
        </p:txBody>
      </p:sp>
      <p:sp>
        <p:nvSpPr>
          <p:cNvPr id="52" name="Shape 42"/>
          <p:cNvSpPr/>
          <p:nvPr/>
        </p:nvSpPr>
        <p:spPr>
          <a:xfrm>
            <a:off x="8823960" y="4041648"/>
            <a:ext cx="502920" cy="0"/>
          </a:xfrm>
          <a:prstGeom prst="line">
            <a:avLst/>
          </a:prstGeom>
          <a:noFill/>
          <a:ln w="19050">
            <a:solidFill>
              <a:srgbClr val="64708C"/>
            </a:solidFill>
            <a:prstDash val="solid"/>
            <a:tailEnd type="triangle"/>
          </a:ln>
        </p:spPr>
      </p:sp>
      <p:sp>
        <p:nvSpPr>
          <p:cNvPr id="53" name="Text 43"/>
          <p:cNvSpPr txBox="1"/>
          <p:nvPr/>
        </p:nvSpPr>
        <p:spPr>
          <a:xfrm>
            <a:off x="9464040" y="3840480"/>
            <a:ext cx="1993392" cy="411480"/>
          </a:xfrm>
          <a:prstGeom prst="rect">
            <a:avLst/>
          </a:prstGeom>
          <a:noFill/>
          <a:ln/>
        </p:spPr>
        <p:txBody>
          <a:bodyPr wrap="square" lIns="0" tIns="0" rIns="0" bIns="0" rtlCol="0" anchor="ctr"/>
          <a:lstStyle/>
          <a:p>
            <a:pPr indent="0" marL="0">
              <a:buNone/>
            </a:pPr>
            <a:r>
              <a:rPr lang="en-US" sz="1150" dirty="0">
                <a:solidFill>
                  <a:srgbClr val="2B3445"/>
                </a:solidFill>
                <a:latin typeface="Calibri" pitchFamily="34" charset="0"/>
                <a:ea typeface="Calibri" pitchFamily="34" charset="-122"/>
                <a:cs typeface="Calibri" pitchFamily="34" charset="-120"/>
              </a:rPr>
              <a:t>Commercial contract with a third party</a:t>
            </a:r>
            <a:endParaRPr lang="en-US" sz="1150" dirty="0"/>
          </a:p>
        </p:txBody>
      </p:sp>
      <p:sp>
        <p:nvSpPr>
          <p:cNvPr id="54" name="Shape 44"/>
          <p:cNvSpPr/>
          <p:nvPr/>
        </p:nvSpPr>
        <p:spPr>
          <a:xfrm>
            <a:off x="8595360" y="4617720"/>
            <a:ext cx="3044952" cy="1508760"/>
          </a:xfrm>
          <a:prstGeom prst="roundRect">
            <a:avLst>
              <a:gd name="adj" fmla="val 4848"/>
            </a:avLst>
          </a:prstGeom>
          <a:solidFill>
            <a:srgbClr val="1B2A4A"/>
          </a:solidFill>
          <a:ln/>
        </p:spPr>
      </p:sp>
      <p:sp>
        <p:nvSpPr>
          <p:cNvPr id="55" name="Shape 45"/>
          <p:cNvSpPr/>
          <p:nvPr/>
        </p:nvSpPr>
        <p:spPr>
          <a:xfrm>
            <a:off x="8823960" y="4773168"/>
            <a:ext cx="411480" cy="411480"/>
          </a:xfrm>
          <a:prstGeom prst="ellipse">
            <a:avLst/>
          </a:prstGeom>
          <a:solidFill>
            <a:srgbClr val="31487A"/>
          </a:solidFill>
          <a:ln/>
        </p:spPr>
      </p:sp>
      <p:pic>
        <p:nvPicPr>
          <p:cNvPr id="56" name="Image 7" descr="preencoded.png">    </p:cNvPr>
          <p:cNvPicPr>
            <a:picLocks noChangeAspect="1"/>
          </p:cNvPicPr>
          <p:nvPr/>
        </p:nvPicPr>
        <p:blipFill>
          <a:blip r:embed="rId8"/>
          <a:stretch>
            <a:fillRect/>
          </a:stretch>
        </p:blipFill>
        <p:spPr>
          <a:xfrm>
            <a:off x="8935060" y="4884268"/>
            <a:ext cx="189281" cy="189281"/>
          </a:xfrm>
          <a:prstGeom prst="rect">
            <a:avLst/>
          </a:prstGeom>
        </p:spPr>
      </p:pic>
      <p:sp>
        <p:nvSpPr>
          <p:cNvPr id="57" name="Text 46"/>
          <p:cNvSpPr txBox="1"/>
          <p:nvPr/>
        </p:nvSpPr>
        <p:spPr>
          <a:xfrm>
            <a:off x="9372600" y="4709160"/>
            <a:ext cx="2084832" cy="1325880"/>
          </a:xfrm>
          <a:prstGeom prst="rect">
            <a:avLst/>
          </a:prstGeom>
          <a:noFill/>
          <a:ln/>
        </p:spPr>
        <p:txBody>
          <a:bodyPr wrap="square" lIns="0" tIns="0" rIns="0" bIns="0" rtlCol="0" anchor="ctr"/>
          <a:lstStyle/>
          <a:p>
            <a:pPr indent="0" marL="0">
              <a:buNone/>
            </a:pPr>
            <a:r>
              <a:rPr lang="en-US" sz="1250" dirty="0">
                <a:solidFill>
                  <a:srgbClr val="FFFFFF"/>
                </a:solidFill>
                <a:latin typeface="Calibri" pitchFamily="34" charset="0"/>
                <a:ea typeface="Calibri" pitchFamily="34" charset="-122"/>
                <a:cs typeface="Calibri" pitchFamily="34" charset="-120"/>
              </a:rPr>
              <a:t>The coordinator bears heightened contractual and administrative responsibility for the project.</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3.1 · ROLES OF PARTICIPANTS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Roles of Consortium Participants Compared</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4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15</a:t>
            </a:r>
            <a:endParaRPr lang="en-US" sz="9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548640" y="1691640"/>
          <a:ext cx="11091672" cy="914400"/>
        </p:xfrm>
        <a:graphic>
          <a:graphicData uri="http://schemas.openxmlformats.org/drawingml/2006/table">
            <a:tbl>
              <a:tblPr/>
              <a:tblGrid>
                <a:gridCol w="2240280"/>
                <a:gridCol w="3246120"/>
                <a:gridCol w="2697480"/>
                <a:gridCol w="2907792"/>
              </a:tblGrid>
              <a:tr h="411480">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Participant</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Status in the project</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Funding</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Main tasks and conditions</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r>
              <a:tr h="777240">
                <a:tc>
                  <a:txBody>
                    <a:bodyPr/>
                    <a:lstStyle/>
                    <a:p>
                      <a:pPr indent="0" marL="0">
                        <a:buNone/>
                      </a:pPr>
                      <a:r>
                        <a:rPr lang="en-US" sz="1200" b="1" dirty="0">
                          <a:solidFill>
                            <a:srgbClr val="1B2A4A"/>
                          </a:solidFill>
                          <a:latin typeface="Calibri" pitchFamily="34" charset="0"/>
                          <a:ea typeface="Calibri" pitchFamily="34" charset="-122"/>
                          <a:cs typeface="Calibri" pitchFamily="34" charset="-120"/>
                        </a:rPr>
                        <a:t>Coordinator (Lead Beneficiary / Lead Applicant)</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Represents the consortium before the donor; signs the grant agreement on behalf of all participants</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Receives the grant funds and distributes them among the partners</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Consolidates reporting; bears heightened contractual and administrative responsibility</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731520">
                <a:tc>
                  <a:txBody>
                    <a:bodyPr/>
                    <a:lstStyle/>
                    <a:p>
                      <a:pPr indent="0" marL="0">
                        <a:buNone/>
                      </a:pPr>
                      <a:r>
                        <a:rPr lang="en-US" sz="1200" b="1" dirty="0">
                          <a:solidFill>
                            <a:srgbClr val="1B2A4A"/>
                          </a:solidFill>
                          <a:latin typeface="Calibri" pitchFamily="34" charset="0"/>
                          <a:ea typeface="Calibri" pitchFamily="34" charset="-122"/>
                          <a:cs typeface="Calibri" pitchFamily="34" charset="-120"/>
                        </a:rPr>
                        <a:t>Beneficiaries (Co-applicants / Partners)</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Party to the grant agreement alongside the coordinator</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Receive their share directly, according to the budget allocated to them</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Carry out the work packages assigned to them</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r h="731520">
                <a:tc>
                  <a:txBody>
                    <a:bodyPr/>
                    <a:lstStyle/>
                    <a:p>
                      <a:pPr indent="0" marL="0">
                        <a:buNone/>
                      </a:pPr>
                      <a:r>
                        <a:rPr lang="en-US" sz="1200" b="1" dirty="0">
                          <a:solidFill>
                            <a:srgbClr val="1B2A4A"/>
                          </a:solidFill>
                          <a:latin typeface="Calibri" pitchFamily="34" charset="0"/>
                          <a:ea typeface="Calibri" pitchFamily="34" charset="-122"/>
                          <a:cs typeface="Calibri" pitchFamily="34" charset="-120"/>
                        </a:rPr>
                        <a:t>Affiliated entities (Linked Third Parties)</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Legally linked to a beneficiary through a structural, capital or administrative link</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Their costs may be recognised as eligible</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Must be included in the application</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731520">
                <a:tc>
                  <a:txBody>
                    <a:bodyPr/>
                    <a:lstStyle/>
                    <a:p>
                      <a:pPr indent="0" marL="0">
                        <a:buNone/>
                      </a:pPr>
                      <a:r>
                        <a:rPr lang="en-US" sz="1200" b="1" dirty="0">
                          <a:solidFill>
                            <a:srgbClr val="1B2A4A"/>
                          </a:solidFill>
                          <a:latin typeface="Calibri" pitchFamily="34" charset="0"/>
                          <a:ea typeface="Calibri" pitchFamily="34" charset="-122"/>
                          <a:cs typeface="Calibri" pitchFamily="34" charset="-120"/>
                        </a:rPr>
                        <a:t>Associated partners</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Join in implementation without beneficiary status; confirmed by a letter of intent</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No direct funding from the donor</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Expert support, access to target groups, infrastructure or political support</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r h="731520">
                <a:tc>
                  <a:txBody>
                    <a:bodyPr/>
                    <a:lstStyle/>
                    <a:p>
                      <a:pPr indent="0" marL="0">
                        <a:buNone/>
                      </a:pPr>
                      <a:r>
                        <a:rPr lang="en-US" sz="1200" b="1" dirty="0">
                          <a:solidFill>
                            <a:srgbClr val="1B2A4A"/>
                          </a:solidFill>
                          <a:latin typeface="Calibri" pitchFamily="34" charset="0"/>
                          <a:ea typeface="Calibri" pitchFamily="34" charset="-122"/>
                          <a:cs typeface="Calibri" pitchFamily="34" charset="-120"/>
                        </a:rPr>
                        <a:t>Subcontractors</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Third parties engaged by beneficiaries</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Contractual (commercial) basis, within the limits set by the donor</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Carry out clearly defined tasks</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3.2 · CONSORTIUM BUILDING</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Four Principles for Building an Effective Consortium</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4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16</a:t>
            </a:r>
            <a:endParaRPr lang="en-US" sz="900" dirty="0"/>
          </a:p>
        </p:txBody>
      </p:sp>
      <p:sp>
        <p:nvSpPr>
          <p:cNvPr id="7" name="Shape 4"/>
          <p:cNvSpPr/>
          <p:nvPr/>
        </p:nvSpPr>
        <p:spPr>
          <a:xfrm>
            <a:off x="548640" y="1691640"/>
            <a:ext cx="5408676" cy="1508760"/>
          </a:xfrm>
          <a:prstGeom prst="roundRect">
            <a:avLst>
              <a:gd name="adj" fmla="val 4848"/>
            </a:avLst>
          </a:prstGeom>
          <a:solidFill>
            <a:srgbClr val="F4F7FC"/>
          </a:solidFill>
          <a:ln/>
        </p:spPr>
      </p:sp>
      <p:sp>
        <p:nvSpPr>
          <p:cNvPr id="8" name="Shape 5"/>
          <p:cNvSpPr/>
          <p:nvPr/>
        </p:nvSpPr>
        <p:spPr>
          <a:xfrm>
            <a:off x="777240" y="1920240"/>
            <a:ext cx="548640" cy="54864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25373" y="2068373"/>
            <a:ext cx="252374" cy="252374"/>
          </a:xfrm>
          <a:prstGeom prst="rect">
            <a:avLst/>
          </a:prstGeom>
        </p:spPr>
      </p:pic>
      <p:sp>
        <p:nvSpPr>
          <p:cNvPr id="10" name="Text 6"/>
          <p:cNvSpPr txBox="1"/>
          <p:nvPr/>
        </p:nvSpPr>
        <p:spPr>
          <a:xfrm>
            <a:off x="1508760" y="1920240"/>
            <a:ext cx="4311396" cy="54864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Complementarity</a:t>
            </a:r>
            <a:endParaRPr lang="en-US" sz="1600" dirty="0"/>
          </a:p>
        </p:txBody>
      </p:sp>
      <p:sp>
        <p:nvSpPr>
          <p:cNvPr id="11" name="Text 7"/>
          <p:cNvSpPr txBox="1"/>
          <p:nvPr/>
        </p:nvSpPr>
        <p:spPr>
          <a:xfrm>
            <a:off x="777240" y="2606040"/>
            <a:ext cx="4951476" cy="41148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The competencies of the partners complement one another.</a:t>
            </a:r>
            <a:endParaRPr lang="en-US" sz="1350" dirty="0"/>
          </a:p>
        </p:txBody>
      </p:sp>
      <p:sp>
        <p:nvSpPr>
          <p:cNvPr id="12" name="Shape 8"/>
          <p:cNvSpPr/>
          <p:nvPr/>
        </p:nvSpPr>
        <p:spPr>
          <a:xfrm>
            <a:off x="6231636" y="1691640"/>
            <a:ext cx="5408676" cy="1508760"/>
          </a:xfrm>
          <a:prstGeom prst="roundRect">
            <a:avLst>
              <a:gd name="adj" fmla="val 4848"/>
            </a:avLst>
          </a:prstGeom>
          <a:solidFill>
            <a:srgbClr val="F4F7FC"/>
          </a:solidFill>
          <a:ln/>
        </p:spPr>
      </p:sp>
      <p:sp>
        <p:nvSpPr>
          <p:cNvPr id="13" name="Shape 9"/>
          <p:cNvSpPr/>
          <p:nvPr/>
        </p:nvSpPr>
        <p:spPr>
          <a:xfrm>
            <a:off x="6460236" y="1920240"/>
            <a:ext cx="548640" cy="548640"/>
          </a:xfrm>
          <a:prstGeom prst="ellipse">
            <a:avLst/>
          </a:prstGeom>
          <a:solidFill>
            <a:srgbClr val="1B2A4A"/>
          </a:solidFill>
          <a:ln/>
        </p:spPr>
      </p:sp>
      <p:pic>
        <p:nvPicPr>
          <p:cNvPr id="14" name="Image 1" descr="preencoded.png">    </p:cNvPr>
          <p:cNvPicPr>
            <a:picLocks noChangeAspect="1"/>
          </p:cNvPicPr>
          <p:nvPr/>
        </p:nvPicPr>
        <p:blipFill>
          <a:blip r:embed="rId2"/>
          <a:stretch>
            <a:fillRect/>
          </a:stretch>
        </p:blipFill>
        <p:spPr>
          <a:xfrm>
            <a:off x="6608369" y="2068373"/>
            <a:ext cx="252374" cy="252374"/>
          </a:xfrm>
          <a:prstGeom prst="rect">
            <a:avLst/>
          </a:prstGeom>
        </p:spPr>
      </p:pic>
      <p:sp>
        <p:nvSpPr>
          <p:cNvPr id="15" name="Text 10"/>
          <p:cNvSpPr txBox="1"/>
          <p:nvPr/>
        </p:nvSpPr>
        <p:spPr>
          <a:xfrm>
            <a:off x="7191756" y="1920240"/>
            <a:ext cx="4311396" cy="54864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Geographical and sectoral balance</a:t>
            </a:r>
            <a:endParaRPr lang="en-US" sz="1600" dirty="0"/>
          </a:p>
        </p:txBody>
      </p:sp>
      <p:sp>
        <p:nvSpPr>
          <p:cNvPr id="16" name="Text 11"/>
          <p:cNvSpPr txBox="1"/>
          <p:nvPr/>
        </p:nvSpPr>
        <p:spPr>
          <a:xfrm>
            <a:off x="6460236" y="2606040"/>
            <a:ext cx="4951476" cy="41148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In line with the call, including its minimum number of participating countries.</a:t>
            </a:r>
            <a:endParaRPr lang="en-US" sz="1350" dirty="0"/>
          </a:p>
        </p:txBody>
      </p:sp>
      <p:sp>
        <p:nvSpPr>
          <p:cNvPr id="17" name="Shape 12"/>
          <p:cNvSpPr/>
          <p:nvPr/>
        </p:nvSpPr>
        <p:spPr>
          <a:xfrm>
            <a:off x="548640" y="3474720"/>
            <a:ext cx="5408676" cy="1508760"/>
          </a:xfrm>
          <a:prstGeom prst="roundRect">
            <a:avLst>
              <a:gd name="adj" fmla="val 4848"/>
            </a:avLst>
          </a:prstGeom>
          <a:solidFill>
            <a:srgbClr val="F4F7FC"/>
          </a:solidFill>
          <a:ln/>
        </p:spPr>
      </p:sp>
      <p:sp>
        <p:nvSpPr>
          <p:cNvPr id="18" name="Shape 13"/>
          <p:cNvSpPr/>
          <p:nvPr/>
        </p:nvSpPr>
        <p:spPr>
          <a:xfrm>
            <a:off x="777240" y="3703320"/>
            <a:ext cx="548640" cy="548640"/>
          </a:xfrm>
          <a:prstGeom prst="ellipse">
            <a:avLst/>
          </a:prstGeom>
          <a:solidFill>
            <a:srgbClr val="1B2A4A"/>
          </a:solidFill>
          <a:ln/>
        </p:spPr>
      </p:sp>
      <p:pic>
        <p:nvPicPr>
          <p:cNvPr id="19" name="Image 2" descr="preencoded.png">    </p:cNvPr>
          <p:cNvPicPr>
            <a:picLocks noChangeAspect="1"/>
          </p:cNvPicPr>
          <p:nvPr/>
        </p:nvPicPr>
        <p:blipFill>
          <a:blip r:embed="rId3"/>
          <a:stretch>
            <a:fillRect/>
          </a:stretch>
        </p:blipFill>
        <p:spPr>
          <a:xfrm>
            <a:off x="925373" y="3851453"/>
            <a:ext cx="252374" cy="252374"/>
          </a:xfrm>
          <a:prstGeom prst="rect">
            <a:avLst/>
          </a:prstGeom>
        </p:spPr>
      </p:pic>
      <p:sp>
        <p:nvSpPr>
          <p:cNvPr id="20" name="Text 14"/>
          <p:cNvSpPr txBox="1"/>
          <p:nvPr/>
        </p:nvSpPr>
        <p:spPr>
          <a:xfrm>
            <a:off x="1508760" y="3703320"/>
            <a:ext cx="4311396" cy="54864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Prior experience of cooperation</a:t>
            </a:r>
            <a:endParaRPr lang="en-US" sz="1600" dirty="0"/>
          </a:p>
        </p:txBody>
      </p:sp>
      <p:sp>
        <p:nvSpPr>
          <p:cNvPr id="21" name="Text 15"/>
          <p:cNvSpPr txBox="1"/>
          <p:nvPr/>
        </p:nvSpPr>
        <p:spPr>
          <a:xfrm>
            <a:off x="777240" y="4389120"/>
            <a:ext cx="4951476" cy="41148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Reduces the transaction costs of coordination.</a:t>
            </a:r>
            <a:endParaRPr lang="en-US" sz="1350" dirty="0"/>
          </a:p>
        </p:txBody>
      </p:sp>
      <p:sp>
        <p:nvSpPr>
          <p:cNvPr id="22" name="Shape 16"/>
          <p:cNvSpPr/>
          <p:nvPr/>
        </p:nvSpPr>
        <p:spPr>
          <a:xfrm>
            <a:off x="6231636" y="3474720"/>
            <a:ext cx="5408676" cy="1508760"/>
          </a:xfrm>
          <a:prstGeom prst="roundRect">
            <a:avLst>
              <a:gd name="adj" fmla="val 4848"/>
            </a:avLst>
          </a:prstGeom>
          <a:solidFill>
            <a:srgbClr val="F4F7FC"/>
          </a:solidFill>
          <a:ln/>
        </p:spPr>
      </p:sp>
      <p:sp>
        <p:nvSpPr>
          <p:cNvPr id="23" name="Shape 17"/>
          <p:cNvSpPr/>
          <p:nvPr/>
        </p:nvSpPr>
        <p:spPr>
          <a:xfrm>
            <a:off x="6460236" y="3703320"/>
            <a:ext cx="548640" cy="548640"/>
          </a:xfrm>
          <a:prstGeom prst="ellipse">
            <a:avLst/>
          </a:prstGeom>
          <a:solidFill>
            <a:srgbClr val="1B2A4A"/>
          </a:solidFill>
          <a:ln/>
        </p:spPr>
      </p:sp>
      <p:pic>
        <p:nvPicPr>
          <p:cNvPr id="24" name="Image 3" descr="preencoded.png">    </p:cNvPr>
          <p:cNvPicPr>
            <a:picLocks noChangeAspect="1"/>
          </p:cNvPicPr>
          <p:nvPr/>
        </p:nvPicPr>
        <p:blipFill>
          <a:blip r:embed="rId4"/>
          <a:stretch>
            <a:fillRect/>
          </a:stretch>
        </p:blipFill>
        <p:spPr>
          <a:xfrm>
            <a:off x="6608369" y="3851453"/>
            <a:ext cx="252374" cy="252374"/>
          </a:xfrm>
          <a:prstGeom prst="rect">
            <a:avLst/>
          </a:prstGeom>
        </p:spPr>
      </p:pic>
      <p:sp>
        <p:nvSpPr>
          <p:cNvPr id="25" name="Text 18"/>
          <p:cNvSpPr txBox="1"/>
          <p:nvPr/>
        </p:nvSpPr>
        <p:spPr>
          <a:xfrm>
            <a:off x="7191756" y="3703320"/>
            <a:ext cx="4311396" cy="54864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Clear division of roles</a:t>
            </a:r>
            <a:endParaRPr lang="en-US" sz="1600" dirty="0"/>
          </a:p>
        </p:txBody>
      </p:sp>
      <p:sp>
        <p:nvSpPr>
          <p:cNvPr id="26" name="Text 19"/>
          <p:cNvSpPr txBox="1"/>
          <p:nvPr/>
        </p:nvSpPr>
        <p:spPr>
          <a:xfrm>
            <a:off x="6460236" y="4389120"/>
            <a:ext cx="4951476" cy="41148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Established already at the application stage.</a:t>
            </a:r>
            <a:endParaRPr lang="en-US" sz="1350" dirty="0"/>
          </a:p>
        </p:txBody>
      </p:sp>
      <p:sp>
        <p:nvSpPr>
          <p:cNvPr id="27" name="Shape 20"/>
          <p:cNvSpPr/>
          <p:nvPr/>
        </p:nvSpPr>
        <p:spPr>
          <a:xfrm>
            <a:off x="548640" y="5257800"/>
            <a:ext cx="11091672" cy="822960"/>
          </a:xfrm>
          <a:prstGeom prst="roundRect">
            <a:avLst>
              <a:gd name="adj" fmla="val 8889"/>
            </a:avLst>
          </a:prstGeom>
          <a:solidFill>
            <a:srgbClr val="1B2A4A"/>
          </a:solidFill>
          <a:ln/>
        </p:spPr>
      </p:sp>
      <p:sp>
        <p:nvSpPr>
          <p:cNvPr id="28" name="Shape 21"/>
          <p:cNvSpPr/>
          <p:nvPr/>
        </p:nvSpPr>
        <p:spPr>
          <a:xfrm>
            <a:off x="777240" y="5394960"/>
            <a:ext cx="548640" cy="548640"/>
          </a:xfrm>
          <a:prstGeom prst="ellipse">
            <a:avLst/>
          </a:prstGeom>
          <a:solidFill>
            <a:srgbClr val="31487A"/>
          </a:solidFill>
          <a:ln/>
        </p:spPr>
      </p:sp>
      <p:pic>
        <p:nvPicPr>
          <p:cNvPr id="29" name="Image 4" descr="preencoded.png">    </p:cNvPr>
          <p:cNvPicPr>
            <a:picLocks noChangeAspect="1"/>
          </p:cNvPicPr>
          <p:nvPr/>
        </p:nvPicPr>
        <p:blipFill>
          <a:blip r:embed="rId5"/>
          <a:stretch>
            <a:fillRect/>
          </a:stretch>
        </p:blipFill>
        <p:spPr>
          <a:xfrm>
            <a:off x="925373" y="5543093"/>
            <a:ext cx="252374" cy="252374"/>
          </a:xfrm>
          <a:prstGeom prst="rect">
            <a:avLst/>
          </a:prstGeom>
        </p:spPr>
      </p:pic>
      <p:sp>
        <p:nvSpPr>
          <p:cNvPr id="30" name="Text 22"/>
          <p:cNvSpPr txBox="1"/>
          <p:nvPr/>
        </p:nvSpPr>
        <p:spPr>
          <a:xfrm>
            <a:off x="1554480" y="5349240"/>
            <a:ext cx="9857232" cy="64008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These arrangements are then formalised in a package of partnership documents (Section 4).</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04</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4</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Preparing Partnership Documents</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documents accompany the formation of a consortium?</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legal and organisational function does each perform?</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does the consortium agreement differ from the grant agreement?</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4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17</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4 · PARTNERSHIP DOCUMENTS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Sequence of Partnership Documents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4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18</a:t>
            </a:r>
            <a:endParaRPr lang="en-US" sz="900" dirty="0"/>
          </a:p>
        </p:txBody>
      </p:sp>
      <p:sp>
        <p:nvSpPr>
          <p:cNvPr id="7" name="Text 4"/>
          <p:cNvSpPr txBox="1"/>
          <p:nvPr/>
        </p:nvSpPr>
        <p:spPr>
          <a:xfrm>
            <a:off x="548640" y="1691640"/>
            <a:ext cx="2743200" cy="548640"/>
          </a:xfrm>
          <a:prstGeom prst="rect">
            <a:avLst/>
          </a:prstGeom>
          <a:noFill/>
          <a:ln/>
        </p:spPr>
        <p:txBody>
          <a:bodyPr wrap="square" lIns="0" tIns="0" rIns="0" bIns="0" rtlCol="0" anchor="ctr"/>
          <a:lstStyle/>
          <a:p>
            <a:pPr indent="0" marL="0">
              <a:buNone/>
            </a:pPr>
            <a:r>
              <a:rPr lang="en-US" sz="1200" b="1" spc="200" kern="0" dirty="0">
                <a:solidFill>
                  <a:srgbClr val="C9A227"/>
                </a:solidFill>
                <a:latin typeface="Calibri" pitchFamily="34" charset="0"/>
                <a:ea typeface="Calibri" pitchFamily="34" charset="-122"/>
                <a:cs typeface="Calibri" pitchFamily="34" charset="-120"/>
              </a:rPr>
              <a:t>DOCUMENT</a:t>
            </a:r>
            <a:endParaRPr lang="en-US" sz="1200" dirty="0"/>
          </a:p>
        </p:txBody>
      </p:sp>
      <p:sp>
        <p:nvSpPr>
          <p:cNvPr id="8" name="Shape 5"/>
          <p:cNvSpPr/>
          <p:nvPr/>
        </p:nvSpPr>
        <p:spPr>
          <a:xfrm>
            <a:off x="3877056" y="1691640"/>
            <a:ext cx="2526792" cy="548640"/>
          </a:xfrm>
          <a:prstGeom prst="roundRect">
            <a:avLst>
              <a:gd name="adj" fmla="val 10000"/>
            </a:avLst>
          </a:prstGeom>
          <a:solidFill>
            <a:srgbClr val="1B2A4A"/>
          </a:solidFill>
          <a:ln/>
        </p:spPr>
      </p:sp>
      <p:sp>
        <p:nvSpPr>
          <p:cNvPr id="9" name="Text 6"/>
          <p:cNvSpPr txBox="1"/>
          <p:nvPr/>
        </p:nvSpPr>
        <p:spPr>
          <a:xfrm>
            <a:off x="3977640" y="1691640"/>
            <a:ext cx="2325624" cy="548640"/>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Preparing and submitting the application</a:t>
            </a:r>
            <a:endParaRPr lang="en-US" sz="1250" dirty="0"/>
          </a:p>
        </p:txBody>
      </p:sp>
      <p:sp>
        <p:nvSpPr>
          <p:cNvPr id="10" name="Shape 7"/>
          <p:cNvSpPr/>
          <p:nvPr/>
        </p:nvSpPr>
        <p:spPr>
          <a:xfrm>
            <a:off x="6477000" y="1691640"/>
            <a:ext cx="2526792" cy="548640"/>
          </a:xfrm>
          <a:prstGeom prst="roundRect">
            <a:avLst>
              <a:gd name="adj" fmla="val 10000"/>
            </a:avLst>
          </a:prstGeom>
          <a:solidFill>
            <a:srgbClr val="1B2A4A"/>
          </a:solidFill>
          <a:ln/>
        </p:spPr>
      </p:sp>
      <p:sp>
        <p:nvSpPr>
          <p:cNvPr id="11" name="Text 8"/>
          <p:cNvSpPr txBox="1"/>
          <p:nvPr/>
        </p:nvSpPr>
        <p:spPr>
          <a:xfrm>
            <a:off x="6577584" y="1691640"/>
            <a:ext cx="2325624" cy="548640"/>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Preparing and signing the grant agreement</a:t>
            </a:r>
            <a:endParaRPr lang="en-US" sz="1250" dirty="0"/>
          </a:p>
        </p:txBody>
      </p:sp>
      <p:sp>
        <p:nvSpPr>
          <p:cNvPr id="12" name="Shape 9"/>
          <p:cNvSpPr/>
          <p:nvPr/>
        </p:nvSpPr>
        <p:spPr>
          <a:xfrm>
            <a:off x="9076944" y="1691640"/>
            <a:ext cx="2526792" cy="548640"/>
          </a:xfrm>
          <a:prstGeom prst="roundRect">
            <a:avLst>
              <a:gd name="adj" fmla="val 10000"/>
            </a:avLst>
          </a:prstGeom>
          <a:solidFill>
            <a:srgbClr val="1B2A4A"/>
          </a:solidFill>
          <a:ln/>
        </p:spPr>
      </p:sp>
      <p:sp>
        <p:nvSpPr>
          <p:cNvPr id="13" name="Text 10"/>
          <p:cNvSpPr txBox="1"/>
          <p:nvPr/>
        </p:nvSpPr>
        <p:spPr>
          <a:xfrm>
            <a:off x="9177528" y="1691640"/>
            <a:ext cx="2325624" cy="548640"/>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Shortly after signature</a:t>
            </a:r>
            <a:endParaRPr lang="en-US" sz="1250" dirty="0"/>
          </a:p>
        </p:txBody>
      </p:sp>
      <p:sp>
        <p:nvSpPr>
          <p:cNvPr id="14" name="Shape 11"/>
          <p:cNvSpPr/>
          <p:nvPr/>
        </p:nvSpPr>
        <p:spPr>
          <a:xfrm>
            <a:off x="548640" y="2377440"/>
            <a:ext cx="11091672" cy="868680"/>
          </a:xfrm>
          <a:prstGeom prst="roundRect">
            <a:avLst>
              <a:gd name="adj" fmla="val 8421"/>
            </a:avLst>
          </a:prstGeom>
          <a:solidFill>
            <a:srgbClr val="F4F7FC"/>
          </a:solidFill>
          <a:ln/>
        </p:spPr>
      </p:sp>
      <p:sp>
        <p:nvSpPr>
          <p:cNvPr id="15" name="Shape 12"/>
          <p:cNvSpPr/>
          <p:nvPr/>
        </p:nvSpPr>
        <p:spPr>
          <a:xfrm>
            <a:off x="685800" y="2560320"/>
            <a:ext cx="502920" cy="502920"/>
          </a:xfrm>
          <a:prstGeom prst="ellipse">
            <a:avLst/>
          </a:prstGeom>
          <a:solidFill>
            <a:srgbClr val="1B2A4A"/>
          </a:solidFill>
          <a:ln/>
        </p:spPr>
      </p:sp>
      <p:pic>
        <p:nvPicPr>
          <p:cNvPr id="16" name="Image 0" descr="preencoded.png">    </p:cNvPr>
          <p:cNvPicPr>
            <a:picLocks noChangeAspect="1"/>
          </p:cNvPicPr>
          <p:nvPr/>
        </p:nvPicPr>
        <p:blipFill>
          <a:blip r:embed="rId1"/>
          <a:stretch>
            <a:fillRect/>
          </a:stretch>
        </p:blipFill>
        <p:spPr>
          <a:xfrm>
            <a:off x="821588" y="2696108"/>
            <a:ext cx="231343" cy="231343"/>
          </a:xfrm>
          <a:prstGeom prst="rect">
            <a:avLst/>
          </a:prstGeom>
        </p:spPr>
      </p:pic>
      <p:sp>
        <p:nvSpPr>
          <p:cNvPr id="17" name="Text 13"/>
          <p:cNvSpPr txBox="1"/>
          <p:nvPr/>
        </p:nvSpPr>
        <p:spPr>
          <a:xfrm>
            <a:off x="1325880" y="2377440"/>
            <a:ext cx="2423160" cy="86868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Letter of intent / support</a:t>
            </a:r>
            <a:endParaRPr lang="en-US" sz="1400" dirty="0"/>
          </a:p>
          <a:p>
            <a:pPr indent="0" marL="0">
              <a:buNone/>
            </a:pPr>
            <a:r>
              <a:rPr lang="en-US" sz="1100" dirty="0">
                <a:solidFill>
                  <a:srgbClr val="64708C"/>
                </a:solidFill>
                <a:latin typeface="Calibri" pitchFamily="34" charset="0"/>
                <a:ea typeface="Calibri" pitchFamily="34" charset="-122"/>
                <a:cs typeface="Calibri" pitchFamily="34" charset="-120"/>
              </a:rPr>
              <a:t>Associated partner or stakeholder</a:t>
            </a:r>
            <a:endParaRPr lang="en-US" sz="1400" dirty="0"/>
          </a:p>
        </p:txBody>
      </p:sp>
      <p:sp>
        <p:nvSpPr>
          <p:cNvPr id="18" name="Shape 14"/>
          <p:cNvSpPr/>
          <p:nvPr/>
        </p:nvSpPr>
        <p:spPr>
          <a:xfrm>
            <a:off x="548640" y="3310128"/>
            <a:ext cx="11091672" cy="868680"/>
          </a:xfrm>
          <a:prstGeom prst="roundRect">
            <a:avLst>
              <a:gd name="adj" fmla="val 8421"/>
            </a:avLst>
          </a:prstGeom>
          <a:solidFill>
            <a:srgbClr val="FFFFFF"/>
          </a:solidFill>
          <a:ln/>
        </p:spPr>
      </p:sp>
      <p:sp>
        <p:nvSpPr>
          <p:cNvPr id="19" name="Shape 15"/>
          <p:cNvSpPr/>
          <p:nvPr/>
        </p:nvSpPr>
        <p:spPr>
          <a:xfrm>
            <a:off x="685800" y="3493008"/>
            <a:ext cx="502920" cy="502920"/>
          </a:xfrm>
          <a:prstGeom prst="ellipse">
            <a:avLst/>
          </a:prstGeom>
          <a:solidFill>
            <a:srgbClr val="1B2A4A"/>
          </a:solidFill>
          <a:ln/>
        </p:spPr>
      </p:sp>
      <p:pic>
        <p:nvPicPr>
          <p:cNvPr id="20" name="Image 1" descr="preencoded.png">    </p:cNvPr>
          <p:cNvPicPr>
            <a:picLocks noChangeAspect="1"/>
          </p:cNvPicPr>
          <p:nvPr/>
        </p:nvPicPr>
        <p:blipFill>
          <a:blip r:embed="rId2"/>
          <a:stretch>
            <a:fillRect/>
          </a:stretch>
        </p:blipFill>
        <p:spPr>
          <a:xfrm>
            <a:off x="821588" y="3628796"/>
            <a:ext cx="231343" cy="231343"/>
          </a:xfrm>
          <a:prstGeom prst="rect">
            <a:avLst/>
          </a:prstGeom>
        </p:spPr>
      </p:pic>
      <p:sp>
        <p:nvSpPr>
          <p:cNvPr id="21" name="Text 16"/>
          <p:cNvSpPr txBox="1"/>
          <p:nvPr/>
        </p:nvSpPr>
        <p:spPr>
          <a:xfrm>
            <a:off x="1325880" y="3310128"/>
            <a:ext cx="2423160" cy="86868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Declaration of honour</a:t>
            </a:r>
            <a:endParaRPr lang="en-US" sz="1400" dirty="0"/>
          </a:p>
          <a:p>
            <a:pPr indent="0" marL="0">
              <a:buNone/>
            </a:pPr>
            <a:r>
              <a:rPr lang="en-US" sz="1100" dirty="0">
                <a:solidFill>
                  <a:srgbClr val="64708C"/>
                </a:solidFill>
                <a:latin typeface="Calibri" pitchFamily="34" charset="0"/>
                <a:ea typeface="Calibri" pitchFamily="34" charset="-122"/>
                <a:cs typeface="Calibri" pitchFamily="34" charset="-120"/>
              </a:rPr>
              <a:t>Applicant and/or partners</a:t>
            </a:r>
            <a:endParaRPr lang="en-US" sz="1400" dirty="0"/>
          </a:p>
        </p:txBody>
      </p:sp>
      <p:sp>
        <p:nvSpPr>
          <p:cNvPr id="22" name="Shape 17"/>
          <p:cNvSpPr/>
          <p:nvPr/>
        </p:nvSpPr>
        <p:spPr>
          <a:xfrm>
            <a:off x="548640" y="4242816"/>
            <a:ext cx="11091672" cy="868680"/>
          </a:xfrm>
          <a:prstGeom prst="roundRect">
            <a:avLst>
              <a:gd name="adj" fmla="val 8421"/>
            </a:avLst>
          </a:prstGeom>
          <a:solidFill>
            <a:srgbClr val="F4F7FC"/>
          </a:solidFill>
          <a:ln/>
        </p:spPr>
      </p:sp>
      <p:sp>
        <p:nvSpPr>
          <p:cNvPr id="23" name="Shape 18"/>
          <p:cNvSpPr/>
          <p:nvPr/>
        </p:nvSpPr>
        <p:spPr>
          <a:xfrm>
            <a:off x="685800" y="4425696"/>
            <a:ext cx="502920" cy="502920"/>
          </a:xfrm>
          <a:prstGeom prst="ellipse">
            <a:avLst/>
          </a:prstGeom>
          <a:solidFill>
            <a:srgbClr val="1B2A4A"/>
          </a:solidFill>
          <a:ln/>
        </p:spPr>
      </p:sp>
      <p:pic>
        <p:nvPicPr>
          <p:cNvPr id="24" name="Image 2" descr="preencoded.png">    </p:cNvPr>
          <p:cNvPicPr>
            <a:picLocks noChangeAspect="1"/>
          </p:cNvPicPr>
          <p:nvPr/>
        </p:nvPicPr>
        <p:blipFill>
          <a:blip r:embed="rId3"/>
          <a:stretch>
            <a:fillRect/>
          </a:stretch>
        </p:blipFill>
        <p:spPr>
          <a:xfrm>
            <a:off x="821588" y="4561484"/>
            <a:ext cx="231343" cy="231343"/>
          </a:xfrm>
          <a:prstGeom prst="rect">
            <a:avLst/>
          </a:prstGeom>
        </p:spPr>
      </p:pic>
      <p:sp>
        <p:nvSpPr>
          <p:cNvPr id="25" name="Text 19"/>
          <p:cNvSpPr txBox="1"/>
          <p:nvPr/>
        </p:nvSpPr>
        <p:spPr>
          <a:xfrm>
            <a:off x="1325880" y="4242816"/>
            <a:ext cx="2423160" cy="86868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Mandate letter</a:t>
            </a:r>
            <a:endParaRPr lang="en-US" sz="1400" dirty="0"/>
          </a:p>
          <a:p>
            <a:pPr indent="0" marL="0">
              <a:buNone/>
            </a:pPr>
            <a:r>
              <a:rPr lang="en-US" sz="1100" dirty="0">
                <a:solidFill>
                  <a:srgbClr val="64708C"/>
                </a:solidFill>
                <a:latin typeface="Calibri" pitchFamily="34" charset="0"/>
                <a:ea typeface="Calibri" pitchFamily="34" charset="-122"/>
                <a:cs typeface="Calibri" pitchFamily="34" charset="-120"/>
              </a:rPr>
              <a:t>Each partner beneficiary to the coordinator</a:t>
            </a:r>
            <a:endParaRPr lang="en-US" sz="1400" dirty="0"/>
          </a:p>
        </p:txBody>
      </p:sp>
      <p:sp>
        <p:nvSpPr>
          <p:cNvPr id="26" name="Shape 20"/>
          <p:cNvSpPr/>
          <p:nvPr/>
        </p:nvSpPr>
        <p:spPr>
          <a:xfrm>
            <a:off x="548640" y="5175504"/>
            <a:ext cx="11091672" cy="868680"/>
          </a:xfrm>
          <a:prstGeom prst="roundRect">
            <a:avLst>
              <a:gd name="adj" fmla="val 8421"/>
            </a:avLst>
          </a:prstGeom>
          <a:solidFill>
            <a:srgbClr val="FFFFFF"/>
          </a:solidFill>
          <a:ln/>
        </p:spPr>
      </p:sp>
      <p:sp>
        <p:nvSpPr>
          <p:cNvPr id="27" name="Shape 21"/>
          <p:cNvSpPr/>
          <p:nvPr/>
        </p:nvSpPr>
        <p:spPr>
          <a:xfrm>
            <a:off x="685800" y="5358384"/>
            <a:ext cx="502920" cy="502920"/>
          </a:xfrm>
          <a:prstGeom prst="ellipse">
            <a:avLst/>
          </a:prstGeom>
          <a:solidFill>
            <a:srgbClr val="1B2A4A"/>
          </a:solidFill>
          <a:ln/>
        </p:spPr>
      </p:sp>
      <p:pic>
        <p:nvPicPr>
          <p:cNvPr id="28" name="Image 3" descr="preencoded.png">    </p:cNvPr>
          <p:cNvPicPr>
            <a:picLocks noChangeAspect="1"/>
          </p:cNvPicPr>
          <p:nvPr/>
        </p:nvPicPr>
        <p:blipFill>
          <a:blip r:embed="rId4"/>
          <a:stretch>
            <a:fillRect/>
          </a:stretch>
        </p:blipFill>
        <p:spPr>
          <a:xfrm>
            <a:off x="821588" y="5494172"/>
            <a:ext cx="231343" cy="231343"/>
          </a:xfrm>
          <a:prstGeom prst="rect">
            <a:avLst/>
          </a:prstGeom>
        </p:spPr>
      </p:pic>
      <p:sp>
        <p:nvSpPr>
          <p:cNvPr id="29" name="Text 22"/>
          <p:cNvSpPr txBox="1"/>
          <p:nvPr/>
        </p:nvSpPr>
        <p:spPr>
          <a:xfrm>
            <a:off x="1325880" y="5175504"/>
            <a:ext cx="2423160" cy="86868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Consortium agreement</a:t>
            </a:r>
            <a:endParaRPr lang="en-US" sz="1400" dirty="0"/>
          </a:p>
          <a:p>
            <a:pPr indent="0" marL="0">
              <a:buNone/>
            </a:pPr>
            <a:r>
              <a:rPr lang="en-US" sz="1100" dirty="0">
                <a:solidFill>
                  <a:srgbClr val="64708C"/>
                </a:solidFill>
                <a:latin typeface="Calibri" pitchFamily="34" charset="0"/>
                <a:ea typeface="Calibri" pitchFamily="34" charset="-122"/>
                <a:cs typeface="Calibri" pitchFamily="34" charset="-120"/>
              </a:rPr>
              <a:t>Among all consortium participants</a:t>
            </a:r>
            <a:endParaRPr lang="en-US" sz="1400" dirty="0"/>
          </a:p>
        </p:txBody>
      </p:sp>
      <p:sp>
        <p:nvSpPr>
          <p:cNvPr id="30" name="Shape 23"/>
          <p:cNvSpPr/>
          <p:nvPr/>
        </p:nvSpPr>
        <p:spPr>
          <a:xfrm>
            <a:off x="6440424" y="2331720"/>
            <a:ext cx="0" cy="3712464"/>
          </a:xfrm>
          <a:prstGeom prst="line">
            <a:avLst/>
          </a:prstGeom>
          <a:noFill/>
          <a:ln w="15875">
            <a:solidFill>
              <a:srgbClr val="D5DDEB"/>
            </a:solidFill>
            <a:prstDash val="dash"/>
          </a:ln>
        </p:spPr>
      </p:sp>
      <p:sp>
        <p:nvSpPr>
          <p:cNvPr id="31" name="Shape 24"/>
          <p:cNvSpPr/>
          <p:nvPr/>
        </p:nvSpPr>
        <p:spPr>
          <a:xfrm>
            <a:off x="9040368" y="2331720"/>
            <a:ext cx="0" cy="3712464"/>
          </a:xfrm>
          <a:prstGeom prst="line">
            <a:avLst/>
          </a:prstGeom>
          <a:noFill/>
          <a:ln w="15875">
            <a:solidFill>
              <a:srgbClr val="D5DDEB"/>
            </a:solidFill>
            <a:prstDash val="dash"/>
          </a:ln>
        </p:spPr>
      </p:sp>
      <p:sp>
        <p:nvSpPr>
          <p:cNvPr id="32" name="Shape 25"/>
          <p:cNvSpPr/>
          <p:nvPr/>
        </p:nvSpPr>
        <p:spPr>
          <a:xfrm>
            <a:off x="3950208" y="2537460"/>
            <a:ext cx="2380488" cy="548640"/>
          </a:xfrm>
          <a:prstGeom prst="roundRect">
            <a:avLst>
              <a:gd name="adj" fmla="val 16667"/>
            </a:avLst>
          </a:prstGeom>
          <a:solidFill>
            <a:srgbClr val="31487A"/>
          </a:solidFill>
          <a:ln/>
        </p:spPr>
      </p:sp>
      <p:sp>
        <p:nvSpPr>
          <p:cNvPr id="33" name="Text 26"/>
          <p:cNvSpPr txBox="1"/>
          <p:nvPr/>
        </p:nvSpPr>
        <p:spPr>
          <a:xfrm>
            <a:off x="4087368" y="2537460"/>
            <a:ext cx="2106168" cy="54864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Strengthens the application</a:t>
            </a:r>
            <a:endParaRPr lang="en-US" sz="1200" dirty="0"/>
          </a:p>
        </p:txBody>
      </p:sp>
      <p:sp>
        <p:nvSpPr>
          <p:cNvPr id="34" name="Shape 27"/>
          <p:cNvSpPr/>
          <p:nvPr/>
        </p:nvSpPr>
        <p:spPr>
          <a:xfrm>
            <a:off x="3950208" y="3470148"/>
            <a:ext cx="2380488" cy="548640"/>
          </a:xfrm>
          <a:prstGeom prst="roundRect">
            <a:avLst>
              <a:gd name="adj" fmla="val 16667"/>
            </a:avLst>
          </a:prstGeom>
          <a:solidFill>
            <a:srgbClr val="31487A"/>
          </a:solidFill>
          <a:ln/>
        </p:spPr>
      </p:sp>
      <p:sp>
        <p:nvSpPr>
          <p:cNvPr id="35" name="Text 28"/>
          <p:cNvSpPr txBox="1"/>
          <p:nvPr/>
        </p:nvSpPr>
        <p:spPr>
          <a:xfrm>
            <a:off x="4087368" y="3470148"/>
            <a:ext cx="2106168" cy="54864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Confirms eligibility and no grounds for exclusion</a:t>
            </a:r>
            <a:endParaRPr lang="en-US" sz="1200" dirty="0"/>
          </a:p>
        </p:txBody>
      </p:sp>
      <p:sp>
        <p:nvSpPr>
          <p:cNvPr id="36" name="Shape 29"/>
          <p:cNvSpPr/>
          <p:nvPr/>
        </p:nvSpPr>
        <p:spPr>
          <a:xfrm>
            <a:off x="3950208" y="4402836"/>
            <a:ext cx="4980432" cy="548640"/>
          </a:xfrm>
          <a:prstGeom prst="roundRect">
            <a:avLst>
              <a:gd name="adj" fmla="val 16667"/>
            </a:avLst>
          </a:prstGeom>
          <a:solidFill>
            <a:srgbClr val="24365F"/>
          </a:solidFill>
          <a:ln/>
        </p:spPr>
      </p:sp>
      <p:sp>
        <p:nvSpPr>
          <p:cNvPr id="37" name="Text 30"/>
          <p:cNvSpPr txBox="1"/>
          <p:nvPr/>
        </p:nvSpPr>
        <p:spPr>
          <a:xfrm>
            <a:off x="4087368" y="4402836"/>
            <a:ext cx="4706112" cy="54864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Submitted with the application or at the signing of the grant agreement</a:t>
            </a:r>
            <a:endParaRPr lang="en-US" sz="1200" dirty="0"/>
          </a:p>
        </p:txBody>
      </p:sp>
      <p:sp>
        <p:nvSpPr>
          <p:cNvPr id="38" name="Shape 31"/>
          <p:cNvSpPr/>
          <p:nvPr/>
        </p:nvSpPr>
        <p:spPr>
          <a:xfrm>
            <a:off x="6550152" y="5335524"/>
            <a:ext cx="4980432" cy="548640"/>
          </a:xfrm>
          <a:prstGeom prst="roundRect">
            <a:avLst>
              <a:gd name="adj" fmla="val 16667"/>
            </a:avLst>
          </a:prstGeom>
          <a:solidFill>
            <a:srgbClr val="C9A227"/>
          </a:solidFill>
          <a:ln/>
        </p:spPr>
      </p:sp>
      <p:sp>
        <p:nvSpPr>
          <p:cNvPr id="39" name="Text 32"/>
          <p:cNvSpPr txBox="1"/>
          <p:nvPr/>
        </p:nvSpPr>
        <p:spPr>
          <a:xfrm>
            <a:off x="6687312" y="5335524"/>
            <a:ext cx="4706112" cy="548640"/>
          </a:xfrm>
          <a:prstGeom prst="rect">
            <a:avLst/>
          </a:prstGeom>
          <a:noFill/>
          <a:ln/>
        </p:spPr>
        <p:txBody>
          <a:bodyPr wrap="square" lIns="0" tIns="0" rIns="0" bIns="0" rtlCol="0" anchor="ctr"/>
          <a:lstStyle/>
          <a:p>
            <a:pPr algn="ctr" indent="0" marL="0">
              <a:buNone/>
            </a:pPr>
            <a:r>
              <a:rPr lang="en-US" sz="1200" b="1" dirty="0">
                <a:solidFill>
                  <a:srgbClr val="1B2A4A"/>
                </a:solidFill>
                <a:latin typeface="Calibri" pitchFamily="34" charset="0"/>
                <a:ea typeface="Calibri" pitchFamily="34" charset="-122"/>
                <a:cs typeface="Calibri" pitchFamily="34" charset="-120"/>
              </a:rPr>
              <a:t>Concluded before the grant agreement is signed, or shortly afterwards</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4 · DOCUMENTS SUPPORTING THE APPLICATION</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Mandate Letter, Letter of Intent and Declaration of Honour</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4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19</a:t>
            </a:r>
            <a:endParaRPr lang="en-US" sz="900" dirty="0"/>
          </a:p>
        </p:txBody>
      </p:sp>
      <p:sp>
        <p:nvSpPr>
          <p:cNvPr id="7" name="Shape 4"/>
          <p:cNvSpPr/>
          <p:nvPr/>
        </p:nvSpPr>
        <p:spPr>
          <a:xfrm>
            <a:off x="548640" y="1691640"/>
            <a:ext cx="3483864" cy="4434840"/>
          </a:xfrm>
          <a:prstGeom prst="roundRect">
            <a:avLst>
              <a:gd name="adj" fmla="val 2100"/>
            </a:avLst>
          </a:prstGeom>
          <a:solidFill>
            <a:srgbClr val="F4F7FC"/>
          </a:solidFill>
          <a:ln/>
        </p:spPr>
      </p:sp>
      <p:sp>
        <p:nvSpPr>
          <p:cNvPr id="8" name="Shape 5"/>
          <p:cNvSpPr/>
          <p:nvPr/>
        </p:nvSpPr>
        <p:spPr>
          <a:xfrm>
            <a:off x="822960" y="1965960"/>
            <a:ext cx="594360" cy="59436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83437" y="2126437"/>
            <a:ext cx="273406" cy="273406"/>
          </a:xfrm>
          <a:prstGeom prst="rect">
            <a:avLst/>
          </a:prstGeom>
        </p:spPr>
      </p:pic>
      <p:sp>
        <p:nvSpPr>
          <p:cNvPr id="10" name="Text 6"/>
          <p:cNvSpPr txBox="1"/>
          <p:nvPr/>
        </p:nvSpPr>
        <p:spPr>
          <a:xfrm>
            <a:off x="1600200" y="1965960"/>
            <a:ext cx="2157984" cy="594360"/>
          </a:xfrm>
          <a:prstGeom prst="rect">
            <a:avLst/>
          </a:prstGeom>
          <a:noFill/>
          <a:ln/>
        </p:spPr>
        <p:txBody>
          <a:bodyPr wrap="square" lIns="0" tIns="0" rIns="0" bIns="0" rtlCol="0" anchor="ctr"/>
          <a:lstStyle/>
          <a:p>
            <a:pPr indent="0" marL="0">
              <a:buNone/>
            </a:pPr>
            <a:r>
              <a:rPr lang="en-US" sz="1600" b="1" dirty="0">
                <a:solidFill>
                  <a:srgbClr val="1B2A4A"/>
                </a:solidFill>
                <a:latin typeface="Cambria" pitchFamily="34" charset="0"/>
                <a:ea typeface="Cambria" pitchFamily="34" charset="-122"/>
                <a:cs typeface="Cambria" pitchFamily="34" charset="-120"/>
              </a:rPr>
              <a:t>Mandate letter</a:t>
            </a:r>
            <a:endParaRPr lang="en-US" sz="1600" dirty="0"/>
          </a:p>
        </p:txBody>
      </p:sp>
      <p:sp>
        <p:nvSpPr>
          <p:cNvPr id="11" name="Text 7"/>
          <p:cNvSpPr txBox="1"/>
          <p:nvPr/>
        </p:nvSpPr>
        <p:spPr>
          <a:xfrm>
            <a:off x="822960" y="2743200"/>
            <a:ext cx="2935224" cy="3200400"/>
          </a:xfrm>
          <a:prstGeom prst="rect">
            <a:avLst/>
          </a:prstGeom>
          <a:noFill/>
          <a:ln/>
        </p:spPr>
        <p:txBody>
          <a:bodyPr wrap="square" lIns="0" tIns="0" rIns="0" bIns="0" rtlCol="0" anchor="t"/>
          <a:lstStyle/>
          <a:p>
            <a:pPr marL="203200" indent="-203200">
              <a:spcAft>
                <a:spcPts val="600"/>
              </a:spcAft>
              <a:buSzPct val="100000"/>
              <a:buChar char="▪"/>
            </a:pPr>
            <a:r>
              <a:rPr lang="en-US" sz="1300" dirty="0">
                <a:solidFill>
                  <a:srgbClr val="2B3445"/>
                </a:solidFill>
                <a:latin typeface="Calibri" pitchFamily="34" charset="0"/>
                <a:ea typeface="Calibri" pitchFamily="34" charset="-122"/>
                <a:cs typeface="Calibri" pitchFamily="34" charset="-120"/>
              </a:rPr>
              <a:t>Issued by each partner beneficiary to the coordinator</a:t>
            </a:r>
            <a:endParaRPr lang="en-US" sz="1300" dirty="0"/>
          </a:p>
          <a:p>
            <a:pPr marL="203200" indent="-203200">
              <a:spcAft>
                <a:spcPts val="600"/>
              </a:spcAft>
              <a:buSzPct val="100000"/>
              <a:buChar char="▪"/>
            </a:pPr>
            <a:r>
              <a:rPr lang="en-US" sz="1300" dirty="0">
                <a:solidFill>
                  <a:srgbClr val="2B3445"/>
                </a:solidFill>
                <a:latin typeface="Calibri" pitchFamily="34" charset="0"/>
                <a:ea typeface="Calibri" pitchFamily="34" charset="-122"/>
                <a:cs typeface="Calibri" pitchFamily="34" charset="-120"/>
              </a:rPr>
              <a:t>Authorises the coordinator to represent the consortium and to sign the grant agreement on the partners' behalf</a:t>
            </a:r>
            <a:endParaRPr lang="en-US" sz="1300" dirty="0"/>
          </a:p>
          <a:p>
            <a:pPr marL="203200" indent="-203200">
              <a:spcAft>
                <a:spcPts val="600"/>
              </a:spcAft>
              <a:buSzPct val="100000"/>
              <a:buChar char="▪"/>
            </a:pPr>
            <a:r>
              <a:rPr lang="en-US" sz="1300" dirty="0">
                <a:solidFill>
                  <a:srgbClr val="2B3445"/>
                </a:solidFill>
                <a:latin typeface="Calibri" pitchFamily="34" charset="0"/>
                <a:ea typeface="Calibri" pitchFamily="34" charset="-122"/>
                <a:cs typeface="Calibri" pitchFamily="34" charset="-120"/>
              </a:rPr>
              <a:t>Empowers the coordinator to receive and distribute the grant funds</a:t>
            </a:r>
            <a:endParaRPr lang="en-US" sz="1300" dirty="0"/>
          </a:p>
          <a:p>
            <a:pPr marL="203200" indent="-203200">
              <a:spcAft>
                <a:spcPts val="600"/>
              </a:spcAft>
              <a:buSzPct val="100000"/>
              <a:buChar char="▪"/>
            </a:pPr>
            <a:r>
              <a:rPr lang="en-US" sz="1300" dirty="0">
                <a:solidFill>
                  <a:srgbClr val="2B3445"/>
                </a:solidFill>
                <a:latin typeface="Calibri" pitchFamily="34" charset="0"/>
                <a:ea typeface="Calibri" pitchFamily="34" charset="-122"/>
                <a:cs typeface="Calibri" pitchFamily="34" charset="-120"/>
              </a:rPr>
              <a:t>Submitted with the application or at the signing of the grant agreement</a:t>
            </a:r>
            <a:endParaRPr lang="en-US" sz="1300" dirty="0"/>
          </a:p>
        </p:txBody>
      </p:sp>
      <p:sp>
        <p:nvSpPr>
          <p:cNvPr id="12" name="Shape 8"/>
          <p:cNvSpPr/>
          <p:nvPr/>
        </p:nvSpPr>
        <p:spPr>
          <a:xfrm>
            <a:off x="4352544" y="1691640"/>
            <a:ext cx="3483864" cy="4434840"/>
          </a:xfrm>
          <a:prstGeom prst="roundRect">
            <a:avLst>
              <a:gd name="adj" fmla="val 2100"/>
            </a:avLst>
          </a:prstGeom>
          <a:solidFill>
            <a:srgbClr val="1B2A4A"/>
          </a:solidFill>
          <a:ln/>
        </p:spPr>
      </p:sp>
      <p:sp>
        <p:nvSpPr>
          <p:cNvPr id="13" name="Shape 9"/>
          <p:cNvSpPr/>
          <p:nvPr/>
        </p:nvSpPr>
        <p:spPr>
          <a:xfrm>
            <a:off x="4626864" y="1965960"/>
            <a:ext cx="594360" cy="594360"/>
          </a:xfrm>
          <a:prstGeom prst="ellipse">
            <a:avLst/>
          </a:prstGeom>
          <a:solidFill>
            <a:srgbClr val="31487A"/>
          </a:solidFill>
          <a:ln/>
        </p:spPr>
      </p:sp>
      <p:pic>
        <p:nvPicPr>
          <p:cNvPr id="14" name="Image 1" descr="preencoded.png">    </p:cNvPr>
          <p:cNvPicPr>
            <a:picLocks noChangeAspect="1"/>
          </p:cNvPicPr>
          <p:nvPr/>
        </p:nvPicPr>
        <p:blipFill>
          <a:blip r:embed="rId2"/>
          <a:stretch>
            <a:fillRect/>
          </a:stretch>
        </p:blipFill>
        <p:spPr>
          <a:xfrm>
            <a:off x="4787341" y="2126437"/>
            <a:ext cx="273406" cy="273406"/>
          </a:xfrm>
          <a:prstGeom prst="rect">
            <a:avLst/>
          </a:prstGeom>
        </p:spPr>
      </p:pic>
      <p:sp>
        <p:nvSpPr>
          <p:cNvPr id="15" name="Text 10"/>
          <p:cNvSpPr txBox="1"/>
          <p:nvPr/>
        </p:nvSpPr>
        <p:spPr>
          <a:xfrm>
            <a:off x="5404104" y="1965960"/>
            <a:ext cx="2157984" cy="594360"/>
          </a:xfrm>
          <a:prstGeom prst="rect">
            <a:avLst/>
          </a:prstGeom>
          <a:noFill/>
          <a:ln/>
        </p:spPr>
        <p:txBody>
          <a:bodyPr wrap="square" lIns="0" tIns="0" rIns="0" bIns="0" rtlCol="0" anchor="ctr"/>
          <a:lstStyle/>
          <a:p>
            <a:pPr indent="0" marL="0">
              <a:buNone/>
            </a:pPr>
            <a:r>
              <a:rPr lang="en-US" sz="1600" b="1" dirty="0">
                <a:solidFill>
                  <a:srgbClr val="FFFFFF"/>
                </a:solidFill>
                <a:latin typeface="Cambria" pitchFamily="34" charset="0"/>
                <a:ea typeface="Cambria" pitchFamily="34" charset="-122"/>
                <a:cs typeface="Cambria" pitchFamily="34" charset="-120"/>
              </a:rPr>
              <a:t>Letter of intent / support</a:t>
            </a:r>
            <a:endParaRPr lang="en-US" sz="1600" dirty="0"/>
          </a:p>
        </p:txBody>
      </p:sp>
      <p:sp>
        <p:nvSpPr>
          <p:cNvPr id="16" name="Text 11"/>
          <p:cNvSpPr txBox="1"/>
          <p:nvPr/>
        </p:nvSpPr>
        <p:spPr>
          <a:xfrm>
            <a:off x="4626864" y="2743200"/>
            <a:ext cx="2935224" cy="3200400"/>
          </a:xfrm>
          <a:prstGeom prst="rect">
            <a:avLst/>
          </a:prstGeom>
          <a:noFill/>
          <a:ln/>
        </p:spPr>
        <p:txBody>
          <a:bodyPr wrap="square" lIns="0" tIns="0" rIns="0" bIns="0" rtlCol="0" anchor="t"/>
          <a:lstStyle/>
          <a:p>
            <a:pPr marL="203200" indent="-203200">
              <a:spcAft>
                <a:spcPts val="600"/>
              </a:spcAft>
              <a:buSzPct val="100000"/>
              <a:buChar char="▪"/>
            </a:pPr>
            <a:r>
              <a:rPr lang="en-US" sz="1300" dirty="0">
                <a:solidFill>
                  <a:srgbClr val="D6DEEE"/>
                </a:solidFill>
                <a:latin typeface="Calibri" pitchFamily="34" charset="0"/>
                <a:ea typeface="Calibri" pitchFamily="34" charset="-122"/>
                <a:cs typeface="Calibri" pitchFamily="34" charset="-120"/>
              </a:rPr>
              <a:t>Issued by an associated partner or another stakeholder</a:t>
            </a:r>
            <a:endParaRPr lang="en-US" sz="1300" dirty="0"/>
          </a:p>
          <a:p>
            <a:pPr marL="203200" indent="-203200">
              <a:spcAft>
                <a:spcPts val="600"/>
              </a:spcAft>
              <a:buSzPct val="100000"/>
              <a:buChar char="▪"/>
            </a:pPr>
            <a:r>
              <a:rPr lang="en-US" sz="1300" dirty="0">
                <a:solidFill>
                  <a:srgbClr val="D6DEEE"/>
                </a:solidFill>
                <a:latin typeface="Calibri" pitchFamily="34" charset="0"/>
                <a:ea typeface="Calibri" pitchFamily="34" charset="-122"/>
                <a:cs typeface="Calibri" pitchFamily="34" charset="-120"/>
              </a:rPr>
              <a:t>Confirms the intention to join the project in a particular capacity, without beneficiary status</a:t>
            </a:r>
            <a:endParaRPr lang="en-US" sz="1300" dirty="0"/>
          </a:p>
          <a:p>
            <a:pPr marL="203200" indent="-203200">
              <a:spcAft>
                <a:spcPts val="600"/>
              </a:spcAft>
              <a:buSzPct val="100000"/>
              <a:buChar char="▪"/>
            </a:pPr>
            <a:r>
              <a:rPr lang="en-US" sz="1300" dirty="0">
                <a:solidFill>
                  <a:srgbClr val="D6DEEE"/>
                </a:solidFill>
                <a:latin typeface="Calibri" pitchFamily="34" charset="0"/>
                <a:ea typeface="Calibri" pitchFamily="34" charset="-122"/>
                <a:cs typeface="Calibri" pitchFamily="34" charset="-120"/>
              </a:rPr>
              <a:t>Or expresses support for the project initiative</a:t>
            </a:r>
            <a:endParaRPr lang="en-US" sz="1300" dirty="0"/>
          </a:p>
          <a:p>
            <a:pPr marL="203200" indent="-203200">
              <a:spcAft>
                <a:spcPts val="600"/>
              </a:spcAft>
              <a:buSzPct val="100000"/>
              <a:buChar char="▪"/>
            </a:pPr>
            <a:r>
              <a:rPr lang="en-US" sz="1300" dirty="0">
                <a:solidFill>
                  <a:srgbClr val="D6DEEE"/>
                </a:solidFill>
                <a:latin typeface="Calibri" pitchFamily="34" charset="0"/>
                <a:ea typeface="Calibri" pitchFamily="34" charset="-122"/>
                <a:cs typeface="Calibri" pitchFamily="34" charset="-120"/>
              </a:rPr>
              <a:t>Strengthens the application by showing wider recognition of its relevance</a:t>
            </a:r>
            <a:endParaRPr lang="en-US" sz="1300" dirty="0"/>
          </a:p>
        </p:txBody>
      </p:sp>
      <p:sp>
        <p:nvSpPr>
          <p:cNvPr id="17" name="Shape 12"/>
          <p:cNvSpPr/>
          <p:nvPr/>
        </p:nvSpPr>
        <p:spPr>
          <a:xfrm>
            <a:off x="8156448" y="1691640"/>
            <a:ext cx="3483864" cy="4434840"/>
          </a:xfrm>
          <a:prstGeom prst="roundRect">
            <a:avLst>
              <a:gd name="adj" fmla="val 2100"/>
            </a:avLst>
          </a:prstGeom>
          <a:solidFill>
            <a:srgbClr val="F4F7FC"/>
          </a:solidFill>
          <a:ln/>
        </p:spPr>
      </p:sp>
      <p:sp>
        <p:nvSpPr>
          <p:cNvPr id="18" name="Shape 13"/>
          <p:cNvSpPr/>
          <p:nvPr/>
        </p:nvSpPr>
        <p:spPr>
          <a:xfrm>
            <a:off x="8430768" y="1965960"/>
            <a:ext cx="594360" cy="594360"/>
          </a:xfrm>
          <a:prstGeom prst="ellipse">
            <a:avLst/>
          </a:prstGeom>
          <a:solidFill>
            <a:srgbClr val="1B2A4A"/>
          </a:solidFill>
          <a:ln/>
        </p:spPr>
      </p:sp>
      <p:pic>
        <p:nvPicPr>
          <p:cNvPr id="19" name="Image 2" descr="preencoded.png">    </p:cNvPr>
          <p:cNvPicPr>
            <a:picLocks noChangeAspect="1"/>
          </p:cNvPicPr>
          <p:nvPr/>
        </p:nvPicPr>
        <p:blipFill>
          <a:blip r:embed="rId3"/>
          <a:stretch>
            <a:fillRect/>
          </a:stretch>
        </p:blipFill>
        <p:spPr>
          <a:xfrm>
            <a:off x="8591245" y="2126437"/>
            <a:ext cx="273406" cy="273406"/>
          </a:xfrm>
          <a:prstGeom prst="rect">
            <a:avLst/>
          </a:prstGeom>
        </p:spPr>
      </p:pic>
      <p:sp>
        <p:nvSpPr>
          <p:cNvPr id="20" name="Text 14"/>
          <p:cNvSpPr txBox="1"/>
          <p:nvPr/>
        </p:nvSpPr>
        <p:spPr>
          <a:xfrm>
            <a:off x="9208008" y="1965960"/>
            <a:ext cx="2157984" cy="594360"/>
          </a:xfrm>
          <a:prstGeom prst="rect">
            <a:avLst/>
          </a:prstGeom>
          <a:noFill/>
          <a:ln/>
        </p:spPr>
        <p:txBody>
          <a:bodyPr wrap="square" lIns="0" tIns="0" rIns="0" bIns="0" rtlCol="0" anchor="ctr"/>
          <a:lstStyle/>
          <a:p>
            <a:pPr indent="0" marL="0">
              <a:buNone/>
            </a:pPr>
            <a:r>
              <a:rPr lang="en-US" sz="1600" b="1" dirty="0">
                <a:solidFill>
                  <a:srgbClr val="1B2A4A"/>
                </a:solidFill>
                <a:latin typeface="Cambria" pitchFamily="34" charset="0"/>
                <a:ea typeface="Cambria" pitchFamily="34" charset="-122"/>
                <a:cs typeface="Cambria" pitchFamily="34" charset="-120"/>
              </a:rPr>
              <a:t>Declaration of honour</a:t>
            </a:r>
            <a:endParaRPr lang="en-US" sz="1600" dirty="0"/>
          </a:p>
        </p:txBody>
      </p:sp>
      <p:sp>
        <p:nvSpPr>
          <p:cNvPr id="21" name="Text 15"/>
          <p:cNvSpPr txBox="1"/>
          <p:nvPr/>
        </p:nvSpPr>
        <p:spPr>
          <a:xfrm>
            <a:off x="8430768" y="2743200"/>
            <a:ext cx="2935224" cy="3200400"/>
          </a:xfrm>
          <a:prstGeom prst="rect">
            <a:avLst/>
          </a:prstGeom>
          <a:noFill/>
          <a:ln/>
        </p:spPr>
        <p:txBody>
          <a:bodyPr wrap="square" lIns="0" tIns="0" rIns="0" bIns="0" rtlCol="0" anchor="t"/>
          <a:lstStyle/>
          <a:p>
            <a:pPr marL="203200" indent="-203200">
              <a:spcAft>
                <a:spcPts val="600"/>
              </a:spcAft>
              <a:buSzPct val="100000"/>
              <a:buChar char="▪"/>
            </a:pPr>
            <a:r>
              <a:rPr lang="en-US" sz="1300" dirty="0">
                <a:solidFill>
                  <a:srgbClr val="2B3445"/>
                </a:solidFill>
                <a:latin typeface="Calibri" pitchFamily="34" charset="0"/>
                <a:ea typeface="Calibri" pitchFamily="34" charset="-122"/>
                <a:cs typeface="Calibri" pitchFamily="34" charset="-120"/>
              </a:rPr>
              <a:t>Official statement by the applicant and/or partners</a:t>
            </a:r>
            <a:endParaRPr lang="en-US" sz="1300" dirty="0"/>
          </a:p>
          <a:p>
            <a:pPr marL="203200" indent="-203200">
              <a:spcAft>
                <a:spcPts val="600"/>
              </a:spcAft>
              <a:buSzPct val="100000"/>
              <a:buChar char="▪"/>
            </a:pPr>
            <a:r>
              <a:rPr lang="en-US" sz="1300" dirty="0">
                <a:solidFill>
                  <a:srgbClr val="2B3445"/>
                </a:solidFill>
                <a:latin typeface="Calibri" pitchFamily="34" charset="0"/>
                <a:ea typeface="Calibri" pitchFamily="34" charset="-122"/>
                <a:cs typeface="Calibri" pitchFamily="34" charset="-120"/>
              </a:rPr>
              <a:t>Confirms compliance with the eligibility criteria</a:t>
            </a:r>
            <a:endParaRPr lang="en-US" sz="1300" dirty="0"/>
          </a:p>
          <a:p>
            <a:pPr marL="203200" indent="-203200">
              <a:spcAft>
                <a:spcPts val="600"/>
              </a:spcAft>
              <a:buSzPct val="100000"/>
              <a:buChar char="▪"/>
            </a:pPr>
            <a:r>
              <a:rPr lang="en-US" sz="1300" dirty="0">
                <a:solidFill>
                  <a:srgbClr val="2B3445"/>
                </a:solidFill>
                <a:latin typeface="Calibri" pitchFamily="34" charset="0"/>
                <a:ea typeface="Calibri" pitchFamily="34" charset="-122"/>
                <a:cs typeface="Calibri" pitchFamily="34" charset="-120"/>
              </a:rPr>
              <a:t>Confirms the absence of grounds for exclusion: convictions for fraud, corruption or participation in a criminal organisation; conflicts of interest; outstanding tax and social-security liabilities</a:t>
            </a:r>
            <a:endParaRPr lang="en-US" sz="1300" dirty="0"/>
          </a:p>
          <a:p>
            <a:pPr marL="203200" indent="-203200">
              <a:spcAft>
                <a:spcPts val="600"/>
              </a:spcAft>
              <a:buSzPct val="100000"/>
              <a:buChar char="▪"/>
            </a:pPr>
            <a:r>
              <a:rPr lang="en-US" sz="1300" dirty="0">
                <a:solidFill>
                  <a:srgbClr val="2B3445"/>
                </a:solidFill>
                <a:latin typeface="Calibri" pitchFamily="34" charset="0"/>
                <a:ea typeface="Calibri" pitchFamily="34" charset="-122"/>
                <a:cs typeface="Calibri" pitchFamily="34" charset="-120"/>
              </a:rPr>
              <a:t>Confirms the accuracy of the information in the application</a:t>
            </a:r>
            <a:endParaRPr lang="en-US" sz="13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4 · CONSORTIUM AGREEMENT</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Consortium Agreement versus Grant Agreement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4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20</a:t>
            </a:r>
            <a:endParaRPr lang="en-US" sz="900" dirty="0"/>
          </a:p>
        </p:txBody>
      </p:sp>
      <p:sp>
        <p:nvSpPr>
          <p:cNvPr id="7" name="Shape 4"/>
          <p:cNvSpPr/>
          <p:nvPr/>
        </p:nvSpPr>
        <p:spPr>
          <a:xfrm>
            <a:off x="1463040" y="1737360"/>
            <a:ext cx="3017520" cy="566928"/>
          </a:xfrm>
          <a:prstGeom prst="roundRect">
            <a:avLst>
              <a:gd name="adj" fmla="val 12903"/>
            </a:avLst>
          </a:prstGeom>
          <a:solidFill>
            <a:srgbClr val="1B2A4A"/>
          </a:solidFill>
          <a:ln/>
        </p:spPr>
      </p:sp>
      <p:sp>
        <p:nvSpPr>
          <p:cNvPr id="8" name="Shape 5"/>
          <p:cNvSpPr/>
          <p:nvPr/>
        </p:nvSpPr>
        <p:spPr>
          <a:xfrm>
            <a:off x="1600200" y="1792224"/>
            <a:ext cx="457200" cy="457200"/>
          </a:xfrm>
          <a:prstGeom prst="ellipse">
            <a:avLst/>
          </a:prstGeom>
          <a:solidFill>
            <a:srgbClr val="31487A"/>
          </a:solidFill>
          <a:ln/>
        </p:spPr>
      </p:sp>
      <p:pic>
        <p:nvPicPr>
          <p:cNvPr id="9" name="Image 0" descr="preencoded.png">    </p:cNvPr>
          <p:cNvPicPr>
            <a:picLocks noChangeAspect="1"/>
          </p:cNvPicPr>
          <p:nvPr/>
        </p:nvPicPr>
        <p:blipFill>
          <a:blip r:embed="rId1"/>
          <a:stretch>
            <a:fillRect/>
          </a:stretch>
        </p:blipFill>
        <p:spPr>
          <a:xfrm>
            <a:off x="1723644" y="1915668"/>
            <a:ext cx="210312" cy="210312"/>
          </a:xfrm>
          <a:prstGeom prst="rect">
            <a:avLst/>
          </a:prstGeom>
        </p:spPr>
      </p:pic>
      <p:sp>
        <p:nvSpPr>
          <p:cNvPr id="10" name="Text 6"/>
          <p:cNvSpPr txBox="1"/>
          <p:nvPr/>
        </p:nvSpPr>
        <p:spPr>
          <a:xfrm>
            <a:off x="2194560" y="1737360"/>
            <a:ext cx="2103120" cy="566928"/>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Donor</a:t>
            </a:r>
            <a:endParaRPr lang="en-US" sz="1800" dirty="0"/>
          </a:p>
        </p:txBody>
      </p:sp>
      <p:sp>
        <p:nvSpPr>
          <p:cNvPr id="11" name="Shape 7"/>
          <p:cNvSpPr/>
          <p:nvPr/>
        </p:nvSpPr>
        <p:spPr>
          <a:xfrm>
            <a:off x="2971800" y="2304288"/>
            <a:ext cx="0" cy="941832"/>
          </a:xfrm>
          <a:prstGeom prst="line">
            <a:avLst/>
          </a:prstGeom>
          <a:noFill/>
          <a:ln w="25400">
            <a:solidFill>
              <a:srgbClr val="1B2A4A"/>
            </a:solidFill>
            <a:prstDash val="solid"/>
            <a:headEnd type="triangle"/>
            <a:tailEnd type="triangle"/>
          </a:ln>
        </p:spPr>
      </p:sp>
      <p:sp>
        <p:nvSpPr>
          <p:cNvPr id="12" name="Text 8"/>
          <p:cNvSpPr txBox="1"/>
          <p:nvPr/>
        </p:nvSpPr>
        <p:spPr>
          <a:xfrm>
            <a:off x="3154680" y="2395728"/>
            <a:ext cx="2377440" cy="777240"/>
          </a:xfrm>
          <a:prstGeom prst="rect">
            <a:avLst/>
          </a:prstGeom>
          <a:noFill/>
          <a:ln/>
        </p:spPr>
        <p:txBody>
          <a:bodyPr wrap="square" lIns="0" tIns="0" rIns="0" bIns="0" rtlCol="0" anchor="ctr"/>
          <a:lstStyle/>
          <a:p>
            <a:pPr indent="0" marL="0">
              <a:buNone/>
            </a:pPr>
            <a:r>
              <a:rPr lang="en-US" sz="1100" b="1" spc="100" kern="0" dirty="0">
                <a:solidFill>
                  <a:srgbClr val="1B2A4A"/>
                </a:solidFill>
                <a:latin typeface="Calibri" pitchFamily="34" charset="0"/>
                <a:ea typeface="Calibri" pitchFamily="34" charset="-122"/>
                <a:cs typeface="Calibri" pitchFamily="34" charset="-120"/>
              </a:rPr>
              <a:t>GRANT AGREEMENT</a:t>
            </a:r>
            <a:endParaRPr lang="en-US" sz="1400" dirty="0"/>
          </a:p>
          <a:p>
            <a:pPr indent="0" marL="0">
              <a:buNone/>
            </a:pPr>
            <a:r>
              <a:rPr lang="en-US" sz="1150" i="1" dirty="0">
                <a:solidFill>
                  <a:srgbClr val="64708C"/>
                </a:solidFill>
                <a:latin typeface="Calibri" pitchFamily="34" charset="0"/>
                <a:ea typeface="Calibri" pitchFamily="34" charset="-122"/>
                <a:cs typeface="Calibri" pitchFamily="34" charset="-120"/>
              </a:rPr>
              <a:t>consortium and donor</a:t>
            </a:r>
            <a:endParaRPr lang="en-US" sz="1400" dirty="0"/>
          </a:p>
        </p:txBody>
      </p:sp>
      <p:sp>
        <p:nvSpPr>
          <p:cNvPr id="13" name="Shape 9"/>
          <p:cNvSpPr/>
          <p:nvPr/>
        </p:nvSpPr>
        <p:spPr>
          <a:xfrm>
            <a:off x="548640" y="3246120"/>
            <a:ext cx="4846320" cy="2011680"/>
          </a:xfrm>
          <a:prstGeom prst="roundRect">
            <a:avLst>
              <a:gd name="adj" fmla="val 3636"/>
            </a:avLst>
          </a:prstGeom>
          <a:solidFill>
            <a:srgbClr val="E8EEF9"/>
          </a:solidFill>
          <a:ln/>
        </p:spPr>
      </p:sp>
      <p:sp>
        <p:nvSpPr>
          <p:cNvPr id="14" name="Text 10"/>
          <p:cNvSpPr txBox="1"/>
          <p:nvPr/>
        </p:nvSpPr>
        <p:spPr>
          <a:xfrm>
            <a:off x="731520" y="4910328"/>
            <a:ext cx="1828800" cy="274320"/>
          </a:xfrm>
          <a:prstGeom prst="rect">
            <a:avLst/>
          </a:prstGeom>
          <a:noFill/>
          <a:ln/>
        </p:spPr>
        <p:txBody>
          <a:bodyPr wrap="square" lIns="0" tIns="0" rIns="0" bIns="0" rtlCol="0" anchor="t"/>
          <a:lstStyle/>
          <a:p>
            <a:pPr indent="0" marL="0">
              <a:buNone/>
            </a:pPr>
            <a:r>
              <a:rPr lang="en-US" sz="1100" b="1" spc="200" kern="0" dirty="0">
                <a:solidFill>
                  <a:srgbClr val="1B2A4A"/>
                </a:solidFill>
                <a:latin typeface="Calibri" pitchFamily="34" charset="0"/>
                <a:ea typeface="Calibri" pitchFamily="34" charset="-122"/>
                <a:cs typeface="Calibri" pitchFamily="34" charset="-120"/>
              </a:rPr>
              <a:t>CONSORTIUM</a:t>
            </a:r>
            <a:endParaRPr lang="en-US" sz="1100" dirty="0"/>
          </a:p>
        </p:txBody>
      </p:sp>
      <p:sp>
        <p:nvSpPr>
          <p:cNvPr id="15" name="Shape 11"/>
          <p:cNvSpPr/>
          <p:nvPr/>
        </p:nvSpPr>
        <p:spPr>
          <a:xfrm>
            <a:off x="1600200" y="3977640"/>
            <a:ext cx="2743200" cy="0"/>
          </a:xfrm>
          <a:prstGeom prst="line">
            <a:avLst/>
          </a:prstGeom>
          <a:noFill/>
          <a:ln w="31750">
            <a:solidFill>
              <a:srgbClr val="C9A227"/>
            </a:solidFill>
            <a:prstDash val="solid"/>
          </a:ln>
        </p:spPr>
      </p:sp>
      <p:sp>
        <p:nvSpPr>
          <p:cNvPr id="16" name="Shape 12"/>
          <p:cNvSpPr/>
          <p:nvPr/>
        </p:nvSpPr>
        <p:spPr>
          <a:xfrm flipH="1">
            <a:off x="2971800" y="3977640"/>
            <a:ext cx="1371600" cy="731520"/>
          </a:xfrm>
          <a:prstGeom prst="line">
            <a:avLst/>
          </a:prstGeom>
          <a:noFill/>
          <a:ln w="31750">
            <a:solidFill>
              <a:srgbClr val="C9A227"/>
            </a:solidFill>
            <a:prstDash val="solid"/>
          </a:ln>
        </p:spPr>
      </p:sp>
      <p:sp>
        <p:nvSpPr>
          <p:cNvPr id="17" name="Shape 13"/>
          <p:cNvSpPr/>
          <p:nvPr/>
        </p:nvSpPr>
        <p:spPr>
          <a:xfrm flipH="1" flipV="1">
            <a:off x="1600200" y="3977640"/>
            <a:ext cx="1371600" cy="731520"/>
          </a:xfrm>
          <a:prstGeom prst="line">
            <a:avLst/>
          </a:prstGeom>
          <a:noFill/>
          <a:ln w="31750">
            <a:solidFill>
              <a:srgbClr val="C9A227"/>
            </a:solidFill>
            <a:prstDash val="solid"/>
          </a:ln>
        </p:spPr>
      </p:sp>
      <p:sp>
        <p:nvSpPr>
          <p:cNvPr id="18" name="Text 14"/>
          <p:cNvSpPr txBox="1"/>
          <p:nvPr/>
        </p:nvSpPr>
        <p:spPr>
          <a:xfrm>
            <a:off x="2011680" y="3310128"/>
            <a:ext cx="1920240" cy="566928"/>
          </a:xfrm>
          <a:prstGeom prst="rect">
            <a:avLst/>
          </a:prstGeom>
          <a:noFill/>
          <a:ln/>
        </p:spPr>
        <p:txBody>
          <a:bodyPr wrap="square" lIns="0" tIns="0" rIns="0" bIns="0" rtlCol="0" anchor="ctr"/>
          <a:lstStyle/>
          <a:p>
            <a:pPr algn="ctr" indent="0" marL="0">
              <a:buNone/>
            </a:pPr>
            <a:r>
              <a:rPr lang="en-US" sz="1050" b="1" spc="100" kern="0" dirty="0">
                <a:solidFill>
                  <a:srgbClr val="1B2A4A"/>
                </a:solidFill>
                <a:latin typeface="Calibri" pitchFamily="34" charset="0"/>
                <a:ea typeface="Calibri" pitchFamily="34" charset="-122"/>
                <a:cs typeface="Calibri" pitchFamily="34" charset="-120"/>
              </a:rPr>
              <a:t>CONSORTIUM AGREEMENT</a:t>
            </a:r>
            <a:endParaRPr lang="en-US" sz="1400" dirty="0"/>
          </a:p>
          <a:p>
            <a:pPr algn="ctr" indent="0" marL="0">
              <a:buNone/>
            </a:pPr>
            <a:r>
              <a:rPr lang="en-US" sz="1100" i="1" dirty="0">
                <a:solidFill>
                  <a:srgbClr val="64708C"/>
                </a:solidFill>
                <a:latin typeface="Calibri" pitchFamily="34" charset="0"/>
                <a:ea typeface="Calibri" pitchFamily="34" charset="-122"/>
                <a:cs typeface="Calibri" pitchFamily="34" charset="-120"/>
              </a:rPr>
              <a:t>partner and partner</a:t>
            </a:r>
            <a:endParaRPr lang="en-US" sz="1400" dirty="0"/>
          </a:p>
        </p:txBody>
      </p:sp>
      <p:sp>
        <p:nvSpPr>
          <p:cNvPr id="19" name="Shape 15"/>
          <p:cNvSpPr/>
          <p:nvPr/>
        </p:nvSpPr>
        <p:spPr>
          <a:xfrm>
            <a:off x="1234440" y="3611880"/>
            <a:ext cx="731520" cy="731520"/>
          </a:xfrm>
          <a:prstGeom prst="ellipse">
            <a:avLst/>
          </a:prstGeom>
          <a:solidFill>
            <a:srgbClr val="1B2A4A"/>
          </a:solidFill>
          <a:ln/>
        </p:spPr>
      </p:sp>
      <p:sp>
        <p:nvSpPr>
          <p:cNvPr id="20" name="Text 16"/>
          <p:cNvSpPr txBox="1"/>
          <p:nvPr/>
        </p:nvSpPr>
        <p:spPr>
          <a:xfrm>
            <a:off x="1188720" y="3611880"/>
            <a:ext cx="822960" cy="73152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Partner</a:t>
            </a:r>
            <a:endParaRPr lang="en-US" sz="1100" dirty="0"/>
          </a:p>
        </p:txBody>
      </p:sp>
      <p:sp>
        <p:nvSpPr>
          <p:cNvPr id="21" name="Shape 17"/>
          <p:cNvSpPr/>
          <p:nvPr/>
        </p:nvSpPr>
        <p:spPr>
          <a:xfrm>
            <a:off x="3977640" y="3611880"/>
            <a:ext cx="731520" cy="731520"/>
          </a:xfrm>
          <a:prstGeom prst="ellipse">
            <a:avLst/>
          </a:prstGeom>
          <a:solidFill>
            <a:srgbClr val="1B2A4A"/>
          </a:solidFill>
          <a:ln/>
        </p:spPr>
      </p:sp>
      <p:sp>
        <p:nvSpPr>
          <p:cNvPr id="22" name="Text 18"/>
          <p:cNvSpPr txBox="1"/>
          <p:nvPr/>
        </p:nvSpPr>
        <p:spPr>
          <a:xfrm>
            <a:off x="3931920" y="3611880"/>
            <a:ext cx="822960" cy="73152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Partner</a:t>
            </a:r>
            <a:endParaRPr lang="en-US" sz="1100" dirty="0"/>
          </a:p>
        </p:txBody>
      </p:sp>
      <p:sp>
        <p:nvSpPr>
          <p:cNvPr id="23" name="Shape 19"/>
          <p:cNvSpPr/>
          <p:nvPr/>
        </p:nvSpPr>
        <p:spPr>
          <a:xfrm>
            <a:off x="2606040" y="4343400"/>
            <a:ext cx="731520" cy="731520"/>
          </a:xfrm>
          <a:prstGeom prst="ellipse">
            <a:avLst/>
          </a:prstGeom>
          <a:solidFill>
            <a:srgbClr val="1B2A4A"/>
          </a:solidFill>
          <a:ln/>
        </p:spPr>
      </p:sp>
      <p:sp>
        <p:nvSpPr>
          <p:cNvPr id="24" name="Text 20"/>
          <p:cNvSpPr txBox="1"/>
          <p:nvPr/>
        </p:nvSpPr>
        <p:spPr>
          <a:xfrm>
            <a:off x="2560320" y="4343400"/>
            <a:ext cx="822960" cy="73152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Partner</a:t>
            </a:r>
            <a:endParaRPr lang="en-US" sz="1100" dirty="0"/>
          </a:p>
        </p:txBody>
      </p:sp>
      <p:sp>
        <p:nvSpPr>
          <p:cNvPr id="25" name="Text 21"/>
          <p:cNvSpPr txBox="1"/>
          <p:nvPr/>
        </p:nvSpPr>
        <p:spPr>
          <a:xfrm>
            <a:off x="5852160" y="1737360"/>
            <a:ext cx="5788152"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WHAT THE CONSORTIUM AGREEMENT GOVERNS</a:t>
            </a:r>
            <a:endParaRPr lang="en-US" sz="1200" dirty="0"/>
          </a:p>
        </p:txBody>
      </p:sp>
      <p:sp>
        <p:nvSpPr>
          <p:cNvPr id="26" name="Shape 22"/>
          <p:cNvSpPr/>
          <p:nvPr/>
        </p:nvSpPr>
        <p:spPr>
          <a:xfrm>
            <a:off x="5852160" y="2153412"/>
            <a:ext cx="457200" cy="457200"/>
          </a:xfrm>
          <a:prstGeom prst="ellipse">
            <a:avLst/>
          </a:prstGeom>
          <a:solidFill>
            <a:srgbClr val="1B2A4A"/>
          </a:solidFill>
          <a:ln/>
        </p:spPr>
      </p:sp>
      <p:pic>
        <p:nvPicPr>
          <p:cNvPr id="27" name="Image 1" descr="preencoded.png">    </p:cNvPr>
          <p:cNvPicPr>
            <a:picLocks noChangeAspect="1"/>
          </p:cNvPicPr>
          <p:nvPr/>
        </p:nvPicPr>
        <p:blipFill>
          <a:blip r:embed="rId2"/>
          <a:stretch>
            <a:fillRect/>
          </a:stretch>
        </p:blipFill>
        <p:spPr>
          <a:xfrm>
            <a:off x="5975604" y="2276856"/>
            <a:ext cx="210312" cy="210312"/>
          </a:xfrm>
          <a:prstGeom prst="rect">
            <a:avLst/>
          </a:prstGeom>
        </p:spPr>
      </p:pic>
      <p:sp>
        <p:nvSpPr>
          <p:cNvPr id="28" name="Text 23"/>
          <p:cNvSpPr txBox="1"/>
          <p:nvPr/>
        </p:nvSpPr>
        <p:spPr>
          <a:xfrm>
            <a:off x="6583680" y="2103120"/>
            <a:ext cx="5056632" cy="557784"/>
          </a:xfrm>
          <a:prstGeom prst="rect">
            <a:avLst/>
          </a:prstGeom>
          <a:noFill/>
          <a:ln/>
        </p:spPr>
        <p:txBody>
          <a:bodyPr wrap="square" lIns="0" tIns="0" rIns="0" bIns="0" rtlCol="0" anchor="ctr"/>
          <a:lstStyle/>
          <a:p>
            <a:pPr indent="0" marL="0">
              <a:spcAft>
                <a:spcPts val="200"/>
              </a:spcAft>
              <a:buNone/>
            </a:pPr>
            <a:r>
              <a:rPr lang="en-US" sz="1450" b="1" dirty="0">
                <a:solidFill>
                  <a:srgbClr val="1B2A4A"/>
                </a:solidFill>
                <a:latin typeface="Calibri" pitchFamily="34" charset="0"/>
                <a:ea typeface="Calibri" pitchFamily="34" charset="-122"/>
                <a:cs typeface="Calibri" pitchFamily="34" charset="-120"/>
              </a:rPr>
              <a:t>Intellectual-property rights</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Their allocation among the participants</a:t>
            </a:r>
            <a:endParaRPr lang="en-US" sz="1400" dirty="0"/>
          </a:p>
        </p:txBody>
      </p:sp>
      <p:sp>
        <p:nvSpPr>
          <p:cNvPr id="29" name="Shape 24"/>
          <p:cNvSpPr/>
          <p:nvPr/>
        </p:nvSpPr>
        <p:spPr>
          <a:xfrm>
            <a:off x="5852160" y="2802636"/>
            <a:ext cx="457200" cy="457200"/>
          </a:xfrm>
          <a:prstGeom prst="ellipse">
            <a:avLst/>
          </a:prstGeom>
          <a:solidFill>
            <a:srgbClr val="1B2A4A"/>
          </a:solidFill>
          <a:ln/>
        </p:spPr>
      </p:sp>
      <p:pic>
        <p:nvPicPr>
          <p:cNvPr id="30" name="Image 2" descr="preencoded.png">    </p:cNvPr>
          <p:cNvPicPr>
            <a:picLocks noChangeAspect="1"/>
          </p:cNvPicPr>
          <p:nvPr/>
        </p:nvPicPr>
        <p:blipFill>
          <a:blip r:embed="rId3"/>
          <a:stretch>
            <a:fillRect/>
          </a:stretch>
        </p:blipFill>
        <p:spPr>
          <a:xfrm>
            <a:off x="5975604" y="2926080"/>
            <a:ext cx="210312" cy="210312"/>
          </a:xfrm>
          <a:prstGeom prst="rect">
            <a:avLst/>
          </a:prstGeom>
        </p:spPr>
      </p:pic>
      <p:sp>
        <p:nvSpPr>
          <p:cNvPr id="31" name="Text 25"/>
          <p:cNvSpPr txBox="1"/>
          <p:nvPr/>
        </p:nvSpPr>
        <p:spPr>
          <a:xfrm>
            <a:off x="6583680" y="2752344"/>
            <a:ext cx="5056632" cy="557784"/>
          </a:xfrm>
          <a:prstGeom prst="rect">
            <a:avLst/>
          </a:prstGeom>
          <a:noFill/>
          <a:ln/>
        </p:spPr>
        <p:txBody>
          <a:bodyPr wrap="square" lIns="0" tIns="0" rIns="0" bIns="0" rtlCol="0" anchor="ctr"/>
          <a:lstStyle/>
          <a:p>
            <a:pPr indent="0" marL="0">
              <a:spcAft>
                <a:spcPts val="200"/>
              </a:spcAft>
              <a:buNone/>
            </a:pPr>
            <a:r>
              <a:rPr lang="en-US" sz="1450" b="1" dirty="0">
                <a:solidFill>
                  <a:srgbClr val="1B2A4A"/>
                </a:solidFill>
                <a:latin typeface="Calibri" pitchFamily="34" charset="0"/>
                <a:ea typeface="Calibri" pitchFamily="34" charset="-122"/>
                <a:cs typeface="Calibri" pitchFamily="34" charset="-120"/>
              </a:rPr>
              <a:t>Internal budget distribution</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And the arrangements for financial transfers</a:t>
            </a:r>
            <a:endParaRPr lang="en-US" sz="1400" dirty="0"/>
          </a:p>
        </p:txBody>
      </p:sp>
      <p:sp>
        <p:nvSpPr>
          <p:cNvPr id="32" name="Shape 26"/>
          <p:cNvSpPr/>
          <p:nvPr/>
        </p:nvSpPr>
        <p:spPr>
          <a:xfrm>
            <a:off x="5852160" y="3451860"/>
            <a:ext cx="457200" cy="457200"/>
          </a:xfrm>
          <a:prstGeom prst="ellipse">
            <a:avLst/>
          </a:prstGeom>
          <a:solidFill>
            <a:srgbClr val="1B2A4A"/>
          </a:solidFill>
          <a:ln/>
        </p:spPr>
      </p:sp>
      <p:pic>
        <p:nvPicPr>
          <p:cNvPr id="33" name="Image 3" descr="preencoded.png">    </p:cNvPr>
          <p:cNvPicPr>
            <a:picLocks noChangeAspect="1"/>
          </p:cNvPicPr>
          <p:nvPr/>
        </p:nvPicPr>
        <p:blipFill>
          <a:blip r:embed="rId4"/>
          <a:stretch>
            <a:fillRect/>
          </a:stretch>
        </p:blipFill>
        <p:spPr>
          <a:xfrm>
            <a:off x="5975604" y="3575304"/>
            <a:ext cx="210312" cy="210312"/>
          </a:xfrm>
          <a:prstGeom prst="rect">
            <a:avLst/>
          </a:prstGeom>
        </p:spPr>
      </p:pic>
      <p:sp>
        <p:nvSpPr>
          <p:cNvPr id="34" name="Text 27"/>
          <p:cNvSpPr txBox="1"/>
          <p:nvPr/>
        </p:nvSpPr>
        <p:spPr>
          <a:xfrm>
            <a:off x="6583680" y="3401568"/>
            <a:ext cx="5056632" cy="557784"/>
          </a:xfrm>
          <a:prstGeom prst="rect">
            <a:avLst/>
          </a:prstGeom>
          <a:noFill/>
          <a:ln/>
        </p:spPr>
        <p:txBody>
          <a:bodyPr wrap="square" lIns="0" tIns="0" rIns="0" bIns="0" rtlCol="0" anchor="ctr"/>
          <a:lstStyle/>
          <a:p>
            <a:pPr indent="0" marL="0">
              <a:spcAft>
                <a:spcPts val="200"/>
              </a:spcAft>
              <a:buNone/>
            </a:pPr>
            <a:r>
              <a:rPr lang="en-US" sz="1450" b="1" dirty="0">
                <a:solidFill>
                  <a:srgbClr val="1B2A4A"/>
                </a:solidFill>
                <a:latin typeface="Calibri" pitchFamily="34" charset="0"/>
                <a:ea typeface="Calibri" pitchFamily="34" charset="-122"/>
                <a:cs typeface="Calibri" pitchFamily="34" charset="-120"/>
              </a:rPr>
              <a:t>Decision-making and disputes</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Procedures for decisions and for resolving disputes</a:t>
            </a:r>
            <a:endParaRPr lang="en-US" sz="1400" dirty="0"/>
          </a:p>
        </p:txBody>
      </p:sp>
      <p:sp>
        <p:nvSpPr>
          <p:cNvPr id="35" name="Shape 28"/>
          <p:cNvSpPr/>
          <p:nvPr/>
        </p:nvSpPr>
        <p:spPr>
          <a:xfrm>
            <a:off x="5852160" y="4101084"/>
            <a:ext cx="457200" cy="457200"/>
          </a:xfrm>
          <a:prstGeom prst="ellipse">
            <a:avLst/>
          </a:prstGeom>
          <a:solidFill>
            <a:srgbClr val="1B2A4A"/>
          </a:solidFill>
          <a:ln/>
        </p:spPr>
      </p:sp>
      <p:pic>
        <p:nvPicPr>
          <p:cNvPr id="36" name="Image 4" descr="preencoded.png">    </p:cNvPr>
          <p:cNvPicPr>
            <a:picLocks noChangeAspect="1"/>
          </p:cNvPicPr>
          <p:nvPr/>
        </p:nvPicPr>
        <p:blipFill>
          <a:blip r:embed="rId5"/>
          <a:stretch>
            <a:fillRect/>
          </a:stretch>
        </p:blipFill>
        <p:spPr>
          <a:xfrm>
            <a:off x="5975604" y="4224528"/>
            <a:ext cx="210312" cy="210312"/>
          </a:xfrm>
          <a:prstGeom prst="rect">
            <a:avLst/>
          </a:prstGeom>
        </p:spPr>
      </p:pic>
      <p:sp>
        <p:nvSpPr>
          <p:cNvPr id="37" name="Text 29"/>
          <p:cNvSpPr txBox="1"/>
          <p:nvPr/>
        </p:nvSpPr>
        <p:spPr>
          <a:xfrm>
            <a:off x="6583680" y="4050792"/>
            <a:ext cx="5056632" cy="557784"/>
          </a:xfrm>
          <a:prstGeom prst="rect">
            <a:avLst/>
          </a:prstGeom>
          <a:noFill/>
          <a:ln/>
        </p:spPr>
        <p:txBody>
          <a:bodyPr wrap="square" lIns="0" tIns="0" rIns="0" bIns="0" rtlCol="0" anchor="ctr"/>
          <a:lstStyle/>
          <a:p>
            <a:pPr indent="0" marL="0">
              <a:spcAft>
                <a:spcPts val="200"/>
              </a:spcAft>
              <a:buNone/>
            </a:pPr>
            <a:r>
              <a:rPr lang="en-US" sz="1450" b="1" dirty="0">
                <a:solidFill>
                  <a:srgbClr val="1B2A4A"/>
                </a:solidFill>
                <a:latin typeface="Calibri" pitchFamily="34" charset="0"/>
                <a:ea typeface="Calibri" pitchFamily="34" charset="-122"/>
                <a:cs typeface="Calibri" pitchFamily="34" charset="-120"/>
              </a:rPr>
              <a:t>Mutual responsibilities</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The partners' responsibilities towards one another</a:t>
            </a:r>
            <a:endParaRPr lang="en-US" sz="1400" dirty="0"/>
          </a:p>
        </p:txBody>
      </p:sp>
      <p:sp>
        <p:nvSpPr>
          <p:cNvPr id="38" name="Shape 30"/>
          <p:cNvSpPr/>
          <p:nvPr/>
        </p:nvSpPr>
        <p:spPr>
          <a:xfrm>
            <a:off x="5852160" y="4750308"/>
            <a:ext cx="457200" cy="457200"/>
          </a:xfrm>
          <a:prstGeom prst="ellipse">
            <a:avLst/>
          </a:prstGeom>
          <a:solidFill>
            <a:srgbClr val="1B2A4A"/>
          </a:solidFill>
          <a:ln/>
        </p:spPr>
      </p:sp>
      <p:pic>
        <p:nvPicPr>
          <p:cNvPr id="39" name="Image 5" descr="preencoded.png">    </p:cNvPr>
          <p:cNvPicPr>
            <a:picLocks noChangeAspect="1"/>
          </p:cNvPicPr>
          <p:nvPr/>
        </p:nvPicPr>
        <p:blipFill>
          <a:blip r:embed="rId6"/>
          <a:stretch>
            <a:fillRect/>
          </a:stretch>
        </p:blipFill>
        <p:spPr>
          <a:xfrm>
            <a:off x="5975604" y="4873752"/>
            <a:ext cx="210312" cy="210312"/>
          </a:xfrm>
          <a:prstGeom prst="rect">
            <a:avLst/>
          </a:prstGeom>
        </p:spPr>
      </p:pic>
      <p:sp>
        <p:nvSpPr>
          <p:cNvPr id="40" name="Text 31"/>
          <p:cNvSpPr txBox="1"/>
          <p:nvPr/>
        </p:nvSpPr>
        <p:spPr>
          <a:xfrm>
            <a:off x="6583680" y="4700016"/>
            <a:ext cx="5056632" cy="557784"/>
          </a:xfrm>
          <a:prstGeom prst="rect">
            <a:avLst/>
          </a:prstGeom>
          <a:noFill/>
          <a:ln/>
        </p:spPr>
        <p:txBody>
          <a:bodyPr wrap="square" lIns="0" tIns="0" rIns="0" bIns="0" rtlCol="0" anchor="ctr"/>
          <a:lstStyle/>
          <a:p>
            <a:pPr indent="0" marL="0">
              <a:spcAft>
                <a:spcPts val="200"/>
              </a:spcAft>
              <a:buNone/>
            </a:pPr>
            <a:r>
              <a:rPr lang="en-US" sz="1450" b="1" dirty="0">
                <a:solidFill>
                  <a:srgbClr val="1B2A4A"/>
                </a:solidFill>
                <a:latin typeface="Calibri" pitchFamily="34" charset="0"/>
                <a:ea typeface="Calibri" pitchFamily="34" charset="-122"/>
                <a:cs typeface="Calibri" pitchFamily="34" charset="-120"/>
              </a:rPr>
              <a:t>Withdrawal or replacement</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The procedure for a partner leaving or being replaced</a:t>
            </a:r>
            <a:endParaRPr lang="en-US" sz="1400" dirty="0"/>
          </a:p>
        </p:txBody>
      </p:sp>
      <p:sp>
        <p:nvSpPr>
          <p:cNvPr id="41" name="Shape 32"/>
          <p:cNvSpPr/>
          <p:nvPr/>
        </p:nvSpPr>
        <p:spPr>
          <a:xfrm>
            <a:off x="548640" y="5486400"/>
            <a:ext cx="11091672" cy="640080"/>
          </a:xfrm>
          <a:prstGeom prst="roundRect">
            <a:avLst>
              <a:gd name="adj" fmla="val 11429"/>
            </a:avLst>
          </a:prstGeom>
          <a:solidFill>
            <a:srgbClr val="1B2A4A"/>
          </a:solidFill>
          <a:ln/>
        </p:spPr>
      </p:sp>
      <p:sp>
        <p:nvSpPr>
          <p:cNvPr id="42" name="Shape 33"/>
          <p:cNvSpPr/>
          <p:nvPr/>
        </p:nvSpPr>
        <p:spPr>
          <a:xfrm>
            <a:off x="777240" y="5623560"/>
            <a:ext cx="365760" cy="365760"/>
          </a:xfrm>
          <a:prstGeom prst="ellipse">
            <a:avLst/>
          </a:prstGeom>
          <a:solidFill>
            <a:srgbClr val="31487A"/>
          </a:solidFill>
          <a:ln/>
        </p:spPr>
      </p:sp>
      <p:pic>
        <p:nvPicPr>
          <p:cNvPr id="43" name="Image 6" descr="preencoded.png">    </p:cNvPr>
          <p:cNvPicPr>
            <a:picLocks noChangeAspect="1"/>
          </p:cNvPicPr>
          <p:nvPr/>
        </p:nvPicPr>
        <p:blipFill>
          <a:blip r:embed="rId7"/>
          <a:stretch>
            <a:fillRect/>
          </a:stretch>
        </p:blipFill>
        <p:spPr>
          <a:xfrm>
            <a:off x="875995" y="5722315"/>
            <a:ext cx="168250" cy="168250"/>
          </a:xfrm>
          <a:prstGeom prst="rect">
            <a:avLst/>
          </a:prstGeom>
        </p:spPr>
      </p:pic>
      <p:sp>
        <p:nvSpPr>
          <p:cNvPr id="44" name="Text 34"/>
          <p:cNvSpPr txBox="1"/>
          <p:nvPr/>
        </p:nvSpPr>
        <p:spPr>
          <a:xfrm>
            <a:off x="1371600" y="5577840"/>
            <a:ext cx="10040112" cy="45720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As a rule, the consortium agreement is not submitted to the donor, although its existence is frequently a mandatory condition of the grant agreement.</a:t>
            </a:r>
            <a:endParaRPr lang="en-US" sz="13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05</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5</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Strategic Relevance, Financial Efficiency, Transparency and Accountability</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is strategic relevance assessed?</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makes the use of grant funds efficient?</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mechanisms ensure transparency and accountability?</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4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21</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 · SOUND MANAGEMENT</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Four Principles of Sound Grant Project Management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4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22</a:t>
            </a:r>
            <a:endParaRPr lang="en-US" sz="900" dirty="0"/>
          </a:p>
        </p:txBody>
      </p:sp>
      <p:sp>
        <p:nvSpPr>
          <p:cNvPr id="7" name="Shape 4"/>
          <p:cNvSpPr/>
          <p:nvPr/>
        </p:nvSpPr>
        <p:spPr>
          <a:xfrm>
            <a:off x="548640" y="1691640"/>
            <a:ext cx="5408676" cy="2103120"/>
          </a:xfrm>
          <a:prstGeom prst="roundRect">
            <a:avLst>
              <a:gd name="adj" fmla="val 3478"/>
            </a:avLst>
          </a:prstGeom>
          <a:solidFill>
            <a:srgbClr val="F4F7FC"/>
          </a:solidFill>
          <a:ln/>
        </p:spPr>
      </p:sp>
      <p:sp>
        <p:nvSpPr>
          <p:cNvPr id="8" name="Shape 5"/>
          <p:cNvSpPr/>
          <p:nvPr/>
        </p:nvSpPr>
        <p:spPr>
          <a:xfrm>
            <a:off x="822960" y="1965960"/>
            <a:ext cx="594360" cy="59436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83437" y="2126437"/>
            <a:ext cx="273406" cy="273406"/>
          </a:xfrm>
          <a:prstGeom prst="rect">
            <a:avLst/>
          </a:prstGeom>
        </p:spPr>
      </p:pic>
      <p:sp>
        <p:nvSpPr>
          <p:cNvPr id="10" name="Text 6"/>
          <p:cNvSpPr txBox="1"/>
          <p:nvPr/>
        </p:nvSpPr>
        <p:spPr>
          <a:xfrm>
            <a:off x="1600200" y="1965960"/>
            <a:ext cx="3291840" cy="594360"/>
          </a:xfrm>
          <a:prstGeom prst="rect">
            <a:avLst/>
          </a:prstGeom>
          <a:noFill/>
          <a:ln/>
        </p:spPr>
        <p:txBody>
          <a:bodyPr wrap="square" lIns="0" tIns="0" rIns="0" bIns="0" rtlCol="0" anchor="ctr"/>
          <a:lstStyle/>
          <a:p>
            <a:pPr indent="0" marL="0">
              <a:buNone/>
            </a:pPr>
            <a:r>
              <a:rPr lang="en-US" sz="1800" b="1" dirty="0">
                <a:solidFill>
                  <a:srgbClr val="1B2A4A"/>
                </a:solidFill>
                <a:latin typeface="Cambria" pitchFamily="34" charset="0"/>
                <a:ea typeface="Cambria" pitchFamily="34" charset="-122"/>
                <a:cs typeface="Cambria" pitchFamily="34" charset="-120"/>
              </a:rPr>
              <a:t>Strategic relevance</a:t>
            </a:r>
            <a:endParaRPr lang="en-US" sz="1800" dirty="0"/>
          </a:p>
        </p:txBody>
      </p:sp>
      <p:sp>
        <p:nvSpPr>
          <p:cNvPr id="11" name="Text 7"/>
          <p:cNvSpPr txBox="1"/>
          <p:nvPr/>
        </p:nvSpPr>
        <p:spPr>
          <a:xfrm>
            <a:off x="822960" y="2697480"/>
            <a:ext cx="4114800" cy="96012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Alignment with the donor's priorities and the organisation's own strategy; a long-term vision for using the results; a foundation for further initiatives</a:t>
            </a:r>
            <a:endParaRPr lang="en-US" sz="1300" dirty="0"/>
          </a:p>
        </p:txBody>
      </p:sp>
      <p:sp>
        <p:nvSpPr>
          <p:cNvPr id="12" name="Shape 8"/>
          <p:cNvSpPr/>
          <p:nvPr/>
        </p:nvSpPr>
        <p:spPr>
          <a:xfrm>
            <a:off x="6231636" y="1691640"/>
            <a:ext cx="5408676" cy="2103120"/>
          </a:xfrm>
          <a:prstGeom prst="roundRect">
            <a:avLst>
              <a:gd name="adj" fmla="val 3478"/>
            </a:avLst>
          </a:prstGeom>
          <a:solidFill>
            <a:srgbClr val="F4F7FC"/>
          </a:solidFill>
          <a:ln/>
        </p:spPr>
      </p:sp>
      <p:sp>
        <p:nvSpPr>
          <p:cNvPr id="13" name="Shape 9"/>
          <p:cNvSpPr/>
          <p:nvPr/>
        </p:nvSpPr>
        <p:spPr>
          <a:xfrm>
            <a:off x="7269480" y="1965960"/>
            <a:ext cx="594360" cy="594360"/>
          </a:xfrm>
          <a:prstGeom prst="ellipse">
            <a:avLst/>
          </a:prstGeom>
          <a:solidFill>
            <a:srgbClr val="1B2A4A"/>
          </a:solidFill>
          <a:ln/>
        </p:spPr>
      </p:sp>
      <p:pic>
        <p:nvPicPr>
          <p:cNvPr id="14" name="Image 1" descr="preencoded.png">    </p:cNvPr>
          <p:cNvPicPr>
            <a:picLocks noChangeAspect="1"/>
          </p:cNvPicPr>
          <p:nvPr/>
        </p:nvPicPr>
        <p:blipFill>
          <a:blip r:embed="rId2"/>
          <a:stretch>
            <a:fillRect/>
          </a:stretch>
        </p:blipFill>
        <p:spPr>
          <a:xfrm>
            <a:off x="7429957" y="2126437"/>
            <a:ext cx="273406" cy="273406"/>
          </a:xfrm>
          <a:prstGeom prst="rect">
            <a:avLst/>
          </a:prstGeom>
        </p:spPr>
      </p:pic>
      <p:sp>
        <p:nvSpPr>
          <p:cNvPr id="15" name="Text 10"/>
          <p:cNvSpPr txBox="1"/>
          <p:nvPr/>
        </p:nvSpPr>
        <p:spPr>
          <a:xfrm>
            <a:off x="8046720" y="1965960"/>
            <a:ext cx="3291840" cy="594360"/>
          </a:xfrm>
          <a:prstGeom prst="rect">
            <a:avLst/>
          </a:prstGeom>
          <a:noFill/>
          <a:ln/>
        </p:spPr>
        <p:txBody>
          <a:bodyPr wrap="square" lIns="0" tIns="0" rIns="0" bIns="0" rtlCol="0" anchor="ctr"/>
          <a:lstStyle/>
          <a:p>
            <a:pPr indent="0" marL="0">
              <a:buNone/>
            </a:pPr>
            <a:r>
              <a:rPr lang="en-US" sz="1800" b="1" dirty="0">
                <a:solidFill>
                  <a:srgbClr val="1B2A4A"/>
                </a:solidFill>
                <a:latin typeface="Cambria" pitchFamily="34" charset="0"/>
                <a:ea typeface="Cambria" pitchFamily="34" charset="-122"/>
                <a:cs typeface="Cambria" pitchFamily="34" charset="-120"/>
              </a:rPr>
              <a:t>Financial efficiency</a:t>
            </a:r>
            <a:endParaRPr lang="en-US" sz="1800" dirty="0"/>
          </a:p>
        </p:txBody>
      </p:sp>
      <p:sp>
        <p:nvSpPr>
          <p:cNvPr id="16" name="Text 11"/>
          <p:cNvSpPr txBox="1"/>
          <p:nvPr/>
        </p:nvSpPr>
        <p:spPr>
          <a:xfrm>
            <a:off x="7269480" y="2697480"/>
            <a:ext cx="4114800" cy="96012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A justified relationship between resources and results; no excessive funding of particular items; costs distributed according to actual workload</a:t>
            </a:r>
            <a:endParaRPr lang="en-US" sz="1300" dirty="0"/>
          </a:p>
        </p:txBody>
      </p:sp>
      <p:sp>
        <p:nvSpPr>
          <p:cNvPr id="17" name="Shape 12"/>
          <p:cNvSpPr/>
          <p:nvPr/>
        </p:nvSpPr>
        <p:spPr>
          <a:xfrm>
            <a:off x="548640" y="4023360"/>
            <a:ext cx="5408676" cy="2103120"/>
          </a:xfrm>
          <a:prstGeom prst="roundRect">
            <a:avLst>
              <a:gd name="adj" fmla="val 3478"/>
            </a:avLst>
          </a:prstGeom>
          <a:solidFill>
            <a:srgbClr val="F4F7FC"/>
          </a:solidFill>
          <a:ln/>
        </p:spPr>
      </p:sp>
      <p:sp>
        <p:nvSpPr>
          <p:cNvPr id="18" name="Shape 13"/>
          <p:cNvSpPr/>
          <p:nvPr/>
        </p:nvSpPr>
        <p:spPr>
          <a:xfrm>
            <a:off x="822960" y="4297680"/>
            <a:ext cx="594360" cy="594360"/>
          </a:xfrm>
          <a:prstGeom prst="ellipse">
            <a:avLst/>
          </a:prstGeom>
          <a:solidFill>
            <a:srgbClr val="1B2A4A"/>
          </a:solidFill>
          <a:ln/>
        </p:spPr>
      </p:sp>
      <p:pic>
        <p:nvPicPr>
          <p:cNvPr id="19" name="Image 2" descr="preencoded.png">    </p:cNvPr>
          <p:cNvPicPr>
            <a:picLocks noChangeAspect="1"/>
          </p:cNvPicPr>
          <p:nvPr/>
        </p:nvPicPr>
        <p:blipFill>
          <a:blip r:embed="rId3"/>
          <a:stretch>
            <a:fillRect/>
          </a:stretch>
        </p:blipFill>
        <p:spPr>
          <a:xfrm>
            <a:off x="983437" y="4458157"/>
            <a:ext cx="273406" cy="273406"/>
          </a:xfrm>
          <a:prstGeom prst="rect">
            <a:avLst/>
          </a:prstGeom>
        </p:spPr>
      </p:pic>
      <p:sp>
        <p:nvSpPr>
          <p:cNvPr id="20" name="Text 14"/>
          <p:cNvSpPr txBox="1"/>
          <p:nvPr/>
        </p:nvSpPr>
        <p:spPr>
          <a:xfrm>
            <a:off x="1600200" y="4297680"/>
            <a:ext cx="3291840" cy="594360"/>
          </a:xfrm>
          <a:prstGeom prst="rect">
            <a:avLst/>
          </a:prstGeom>
          <a:noFill/>
          <a:ln/>
        </p:spPr>
        <p:txBody>
          <a:bodyPr wrap="square" lIns="0" tIns="0" rIns="0" bIns="0" rtlCol="0" anchor="ctr"/>
          <a:lstStyle/>
          <a:p>
            <a:pPr indent="0" marL="0">
              <a:buNone/>
            </a:pPr>
            <a:r>
              <a:rPr lang="en-US" sz="1800" b="1" dirty="0">
                <a:solidFill>
                  <a:srgbClr val="1B2A4A"/>
                </a:solidFill>
                <a:latin typeface="Cambria" pitchFamily="34" charset="0"/>
                <a:ea typeface="Cambria" pitchFamily="34" charset="-122"/>
                <a:cs typeface="Cambria" pitchFamily="34" charset="-120"/>
              </a:rPr>
              <a:t>Transparency</a:t>
            </a:r>
            <a:endParaRPr lang="en-US" sz="1800" dirty="0"/>
          </a:p>
        </p:txBody>
      </p:sp>
      <p:sp>
        <p:nvSpPr>
          <p:cNvPr id="21" name="Text 15"/>
          <p:cNvSpPr txBox="1"/>
          <p:nvPr/>
        </p:nvSpPr>
        <p:spPr>
          <a:xfrm>
            <a:off x="822960" y="5029200"/>
            <a:ext cx="4114800" cy="96012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Open procurement procedures; information on progress available to stakeholders; compliance with the donor's visibility requirements</a:t>
            </a:r>
            <a:endParaRPr lang="en-US" sz="1300" dirty="0"/>
          </a:p>
        </p:txBody>
      </p:sp>
      <p:sp>
        <p:nvSpPr>
          <p:cNvPr id="22" name="Shape 16"/>
          <p:cNvSpPr/>
          <p:nvPr/>
        </p:nvSpPr>
        <p:spPr>
          <a:xfrm>
            <a:off x="6231636" y="4023360"/>
            <a:ext cx="5408676" cy="2103120"/>
          </a:xfrm>
          <a:prstGeom prst="roundRect">
            <a:avLst>
              <a:gd name="adj" fmla="val 3478"/>
            </a:avLst>
          </a:prstGeom>
          <a:solidFill>
            <a:srgbClr val="F4F7FC"/>
          </a:solidFill>
          <a:ln/>
        </p:spPr>
      </p:sp>
      <p:sp>
        <p:nvSpPr>
          <p:cNvPr id="23" name="Shape 17"/>
          <p:cNvSpPr/>
          <p:nvPr/>
        </p:nvSpPr>
        <p:spPr>
          <a:xfrm>
            <a:off x="7269480" y="4297680"/>
            <a:ext cx="594360" cy="594360"/>
          </a:xfrm>
          <a:prstGeom prst="ellipse">
            <a:avLst/>
          </a:prstGeom>
          <a:solidFill>
            <a:srgbClr val="1B2A4A"/>
          </a:solidFill>
          <a:ln/>
        </p:spPr>
      </p:sp>
      <p:pic>
        <p:nvPicPr>
          <p:cNvPr id="24" name="Image 3" descr="preencoded.png">    </p:cNvPr>
          <p:cNvPicPr>
            <a:picLocks noChangeAspect="1"/>
          </p:cNvPicPr>
          <p:nvPr/>
        </p:nvPicPr>
        <p:blipFill>
          <a:blip r:embed="rId4"/>
          <a:stretch>
            <a:fillRect/>
          </a:stretch>
        </p:blipFill>
        <p:spPr>
          <a:xfrm>
            <a:off x="7429957" y="4458157"/>
            <a:ext cx="273406" cy="273406"/>
          </a:xfrm>
          <a:prstGeom prst="rect">
            <a:avLst/>
          </a:prstGeom>
        </p:spPr>
      </p:pic>
      <p:sp>
        <p:nvSpPr>
          <p:cNvPr id="25" name="Text 18"/>
          <p:cNvSpPr txBox="1"/>
          <p:nvPr/>
        </p:nvSpPr>
        <p:spPr>
          <a:xfrm>
            <a:off x="8046720" y="4297680"/>
            <a:ext cx="3291840" cy="594360"/>
          </a:xfrm>
          <a:prstGeom prst="rect">
            <a:avLst/>
          </a:prstGeom>
          <a:noFill/>
          <a:ln/>
        </p:spPr>
        <p:txBody>
          <a:bodyPr wrap="square" lIns="0" tIns="0" rIns="0" bIns="0" rtlCol="0" anchor="ctr"/>
          <a:lstStyle/>
          <a:p>
            <a:pPr indent="0" marL="0">
              <a:buNone/>
            </a:pPr>
            <a:r>
              <a:rPr lang="en-US" sz="1800" b="1" dirty="0">
                <a:solidFill>
                  <a:srgbClr val="1B2A4A"/>
                </a:solidFill>
                <a:latin typeface="Cambria" pitchFamily="34" charset="0"/>
                <a:ea typeface="Cambria" pitchFamily="34" charset="-122"/>
                <a:cs typeface="Cambria" pitchFamily="34" charset="-120"/>
              </a:rPr>
              <a:t>Accountability</a:t>
            </a:r>
            <a:endParaRPr lang="en-US" sz="1800" dirty="0"/>
          </a:p>
        </p:txBody>
      </p:sp>
      <p:sp>
        <p:nvSpPr>
          <p:cNvPr id="26" name="Text 19"/>
          <p:cNvSpPr txBox="1"/>
          <p:nvPr/>
        </p:nvSpPr>
        <p:spPr>
          <a:xfrm>
            <a:off x="7269480" y="5029200"/>
            <a:ext cx="4114800" cy="96012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Mechanisms enabling the donor, auditors and other authorised bodies to verify that funds are used for the stated objectives</a:t>
            </a:r>
            <a:endParaRPr lang="en-US" sz="1300" dirty="0"/>
          </a:p>
        </p:txBody>
      </p:sp>
      <p:sp>
        <p:nvSpPr>
          <p:cNvPr id="27" name="Shape 20"/>
          <p:cNvSpPr/>
          <p:nvPr/>
        </p:nvSpPr>
        <p:spPr>
          <a:xfrm>
            <a:off x="5181905" y="2971800"/>
            <a:ext cx="1828800" cy="1828800"/>
          </a:xfrm>
          <a:prstGeom prst="ellipse">
            <a:avLst/>
          </a:prstGeom>
          <a:solidFill>
            <a:srgbClr val="1B2A4A"/>
          </a:solidFill>
          <a:ln w="63500">
            <a:solidFill>
              <a:srgbClr val="FFFFFF"/>
            </a:solidFill>
            <a:prstDash val="solid"/>
          </a:ln>
        </p:spPr>
      </p:sp>
      <p:sp>
        <p:nvSpPr>
          <p:cNvPr id="28" name="Text 21"/>
          <p:cNvSpPr txBox="1"/>
          <p:nvPr/>
        </p:nvSpPr>
        <p:spPr>
          <a:xfrm>
            <a:off x="5364785" y="3337560"/>
            <a:ext cx="1463040" cy="1097280"/>
          </a:xfrm>
          <a:prstGeom prst="rect">
            <a:avLst/>
          </a:prstGeom>
          <a:noFill/>
          <a:ln/>
        </p:spPr>
        <p:txBody>
          <a:bodyPr wrap="square" lIns="0" tIns="0" rIns="0" bIns="0" rtlCol="0" anchor="ctr"/>
          <a:lstStyle/>
          <a:p>
            <a:pPr algn="ctr" indent="0" marL="0">
              <a:buNone/>
            </a:pPr>
            <a:r>
              <a:rPr lang="en-US" sz="1500" b="1" dirty="0">
                <a:solidFill>
                  <a:srgbClr val="FFFFFF"/>
                </a:solidFill>
                <a:latin typeface="Cambria" pitchFamily="34" charset="0"/>
                <a:ea typeface="Cambria" pitchFamily="34" charset="-122"/>
                <a:cs typeface="Cambria" pitchFamily="34" charset="-120"/>
              </a:rPr>
              <a:t>Sound management</a:t>
            </a:r>
            <a:endParaRPr lang="en-US" sz="1400" dirty="0"/>
          </a:p>
          <a:p>
            <a:pPr algn="ctr" indent="0" marL="0">
              <a:buNone/>
            </a:pPr>
            <a:r>
              <a:rPr lang="en-US" sz="1150" dirty="0">
                <a:solidFill>
                  <a:srgbClr val="E9D68F"/>
                </a:solidFill>
                <a:latin typeface="Calibri" pitchFamily="34" charset="0"/>
                <a:ea typeface="Calibri" pitchFamily="34" charset="-122"/>
                <a:cs typeface="Calibri" pitchFamily="34" charset="-120"/>
              </a:rPr>
              <a:t>of a grant project</a:t>
            </a:r>
            <a:endParaRPr lang="en-US"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 · RELEVANCE AND EFFICIENCY</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Strategic Relevance and Financial Efficiency</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4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23</a:t>
            </a:r>
            <a:endParaRPr lang="en-US" sz="900" dirty="0"/>
          </a:p>
        </p:txBody>
      </p:sp>
      <p:sp>
        <p:nvSpPr>
          <p:cNvPr id="7" name="Text 4"/>
          <p:cNvSpPr txBox="1"/>
          <p:nvPr/>
        </p:nvSpPr>
        <p:spPr>
          <a:xfrm>
            <a:off x="548640" y="1691640"/>
            <a:ext cx="548640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STRATEGIC RELEVANCE: THREE LEVELS</a:t>
            </a:r>
            <a:endParaRPr lang="en-US" sz="1200" dirty="0"/>
          </a:p>
        </p:txBody>
      </p:sp>
      <p:sp>
        <p:nvSpPr>
          <p:cNvPr id="8" name="Shape 5"/>
          <p:cNvSpPr/>
          <p:nvPr/>
        </p:nvSpPr>
        <p:spPr>
          <a:xfrm>
            <a:off x="1463040" y="2057400"/>
            <a:ext cx="3566160" cy="1283208"/>
          </a:xfrm>
          <a:prstGeom prst="roundRect">
            <a:avLst>
              <a:gd name="adj" fmla="val 4276"/>
            </a:avLst>
          </a:prstGeom>
          <a:solidFill>
            <a:srgbClr val="1B2A4A"/>
          </a:solidFill>
          <a:ln/>
        </p:spPr>
      </p:sp>
      <p:sp>
        <p:nvSpPr>
          <p:cNvPr id="9" name="Text 6"/>
          <p:cNvSpPr txBox="1"/>
          <p:nvPr/>
        </p:nvSpPr>
        <p:spPr>
          <a:xfrm>
            <a:off x="1691640" y="2057400"/>
            <a:ext cx="3108960" cy="1283208"/>
          </a:xfrm>
          <a:prstGeom prst="rect">
            <a:avLst/>
          </a:prstGeom>
          <a:noFill/>
          <a:ln/>
        </p:spPr>
        <p:txBody>
          <a:bodyPr wrap="square" lIns="0" tIns="0" rIns="0" bIns="0" rtlCol="0" anchor="ctr"/>
          <a:lstStyle/>
          <a:p>
            <a:pPr algn="ctr" indent="0" marL="0">
              <a:buNone/>
            </a:pPr>
            <a:r>
              <a:rPr lang="en-US" sz="1600" b="1" dirty="0">
                <a:solidFill>
                  <a:srgbClr val="C9A227"/>
                </a:solidFill>
                <a:latin typeface="Calibri" pitchFamily="34" charset="0"/>
                <a:ea typeface="Calibri" pitchFamily="34" charset="-122"/>
                <a:cs typeface="Calibri" pitchFamily="34" charset="-120"/>
              </a:rPr>
              <a:t>Further initiatives</a:t>
            </a:r>
            <a:endParaRPr lang="en-US" sz="1400" dirty="0"/>
          </a:p>
          <a:p>
            <a:pPr algn="ctr" indent="0" marL="0">
              <a:buNone/>
            </a:pPr>
            <a:r>
              <a:rPr lang="en-US" sz="1250" dirty="0">
                <a:solidFill>
                  <a:srgbClr val="E2E8F4"/>
                </a:solidFill>
                <a:latin typeface="Calibri" pitchFamily="34" charset="0"/>
                <a:ea typeface="Calibri" pitchFamily="34" charset="-122"/>
                <a:cs typeface="Calibri" pitchFamily="34" charset="-120"/>
              </a:rPr>
              <a:t>A foundation for future projects: the portfolio effect (Lecture 1)</a:t>
            </a:r>
            <a:endParaRPr lang="en-US" sz="1400" dirty="0"/>
          </a:p>
        </p:txBody>
      </p:sp>
      <p:sp>
        <p:nvSpPr>
          <p:cNvPr id="10" name="Shape 7"/>
          <p:cNvSpPr/>
          <p:nvPr/>
        </p:nvSpPr>
        <p:spPr>
          <a:xfrm>
            <a:off x="1005840" y="3450336"/>
            <a:ext cx="4480560" cy="1283208"/>
          </a:xfrm>
          <a:prstGeom prst="roundRect">
            <a:avLst>
              <a:gd name="adj" fmla="val 4276"/>
            </a:avLst>
          </a:prstGeom>
          <a:solidFill>
            <a:srgbClr val="24365F"/>
          </a:solidFill>
          <a:ln/>
        </p:spPr>
      </p:sp>
      <p:sp>
        <p:nvSpPr>
          <p:cNvPr id="11" name="Text 8"/>
          <p:cNvSpPr txBox="1"/>
          <p:nvPr/>
        </p:nvSpPr>
        <p:spPr>
          <a:xfrm>
            <a:off x="1234440" y="3450336"/>
            <a:ext cx="4023360" cy="1283208"/>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The organisation</a:t>
            </a:r>
            <a:endParaRPr lang="en-US" sz="1400" dirty="0"/>
          </a:p>
          <a:p>
            <a:pPr algn="ctr" indent="0" marL="0">
              <a:buNone/>
            </a:pPr>
            <a:r>
              <a:rPr lang="en-US" sz="1250" dirty="0">
                <a:solidFill>
                  <a:srgbClr val="E2E8F4"/>
                </a:solidFill>
                <a:latin typeface="Calibri" pitchFamily="34" charset="0"/>
                <a:ea typeface="Calibri" pitchFamily="34" charset="-122"/>
                <a:cs typeface="Calibri" pitchFamily="34" charset="-120"/>
              </a:rPr>
              <a:t>Its own development strategy and a long-term vision for using the results</a:t>
            </a:r>
            <a:endParaRPr lang="en-US" sz="1400" dirty="0"/>
          </a:p>
        </p:txBody>
      </p:sp>
      <p:sp>
        <p:nvSpPr>
          <p:cNvPr id="12" name="Shape 9"/>
          <p:cNvSpPr/>
          <p:nvPr/>
        </p:nvSpPr>
        <p:spPr>
          <a:xfrm>
            <a:off x="548640" y="4843272"/>
            <a:ext cx="5394960" cy="1283208"/>
          </a:xfrm>
          <a:prstGeom prst="roundRect">
            <a:avLst>
              <a:gd name="adj" fmla="val 4276"/>
            </a:avLst>
          </a:prstGeom>
          <a:solidFill>
            <a:srgbClr val="31487A"/>
          </a:solidFill>
          <a:ln/>
        </p:spPr>
      </p:sp>
      <p:sp>
        <p:nvSpPr>
          <p:cNvPr id="13" name="Text 10"/>
          <p:cNvSpPr txBox="1"/>
          <p:nvPr/>
        </p:nvSpPr>
        <p:spPr>
          <a:xfrm>
            <a:off x="777240" y="4843272"/>
            <a:ext cx="4937760" cy="1283208"/>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The donor</a:t>
            </a:r>
            <a:endParaRPr lang="en-US" sz="1400" dirty="0"/>
          </a:p>
          <a:p>
            <a:pPr algn="ctr" indent="0" marL="0">
              <a:buNone/>
            </a:pPr>
            <a:r>
              <a:rPr lang="en-US" sz="1250" dirty="0">
                <a:solidFill>
                  <a:srgbClr val="E2E8F4"/>
                </a:solidFill>
                <a:latin typeface="Calibri" pitchFamily="34" charset="0"/>
                <a:ea typeface="Calibri" pitchFamily="34" charset="-122"/>
                <a:cs typeface="Calibri" pitchFamily="34" charset="-120"/>
              </a:rPr>
              <a:t>The donor's priorities (Lecture 2, Section 6)</a:t>
            </a:r>
            <a:endParaRPr lang="en-US" sz="1400" dirty="0"/>
          </a:p>
        </p:txBody>
      </p:sp>
      <p:sp>
        <p:nvSpPr>
          <p:cNvPr id="14" name="Text 11"/>
          <p:cNvSpPr txBox="1"/>
          <p:nvPr/>
        </p:nvSpPr>
        <p:spPr>
          <a:xfrm>
            <a:off x="6492240" y="1691640"/>
            <a:ext cx="512064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FINANCIAL EFFICIENCY</a:t>
            </a:r>
            <a:endParaRPr lang="en-US" sz="1200" dirty="0"/>
          </a:p>
        </p:txBody>
      </p:sp>
      <p:sp>
        <p:nvSpPr>
          <p:cNvPr id="15" name="Shape 12"/>
          <p:cNvSpPr/>
          <p:nvPr/>
        </p:nvSpPr>
        <p:spPr>
          <a:xfrm>
            <a:off x="6492240" y="2217420"/>
            <a:ext cx="548640" cy="548640"/>
          </a:xfrm>
          <a:prstGeom prst="ellipse">
            <a:avLst/>
          </a:prstGeom>
          <a:solidFill>
            <a:srgbClr val="1B2A4A"/>
          </a:solidFill>
          <a:ln/>
        </p:spPr>
      </p:sp>
      <p:pic>
        <p:nvPicPr>
          <p:cNvPr id="16" name="Image 0" descr="preencoded.png">    </p:cNvPr>
          <p:cNvPicPr>
            <a:picLocks noChangeAspect="1"/>
          </p:cNvPicPr>
          <p:nvPr/>
        </p:nvPicPr>
        <p:blipFill>
          <a:blip r:embed="rId1"/>
          <a:stretch>
            <a:fillRect/>
          </a:stretch>
        </p:blipFill>
        <p:spPr>
          <a:xfrm>
            <a:off x="6640373" y="2365553"/>
            <a:ext cx="252374" cy="252374"/>
          </a:xfrm>
          <a:prstGeom prst="rect">
            <a:avLst/>
          </a:prstGeom>
        </p:spPr>
      </p:pic>
      <p:sp>
        <p:nvSpPr>
          <p:cNvPr id="17" name="Text 13"/>
          <p:cNvSpPr txBox="1"/>
          <p:nvPr/>
        </p:nvSpPr>
        <p:spPr>
          <a:xfrm>
            <a:off x="7315200" y="2057400"/>
            <a:ext cx="4325112" cy="868680"/>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Justified resources and results</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The volume of resources deployed is justified by the results achieved.</a:t>
            </a:r>
            <a:endParaRPr lang="en-US" sz="1400" dirty="0"/>
          </a:p>
        </p:txBody>
      </p:sp>
      <p:sp>
        <p:nvSpPr>
          <p:cNvPr id="18" name="Shape 14"/>
          <p:cNvSpPr/>
          <p:nvPr/>
        </p:nvSpPr>
        <p:spPr>
          <a:xfrm>
            <a:off x="6492240" y="3223260"/>
            <a:ext cx="548640" cy="548640"/>
          </a:xfrm>
          <a:prstGeom prst="ellipse">
            <a:avLst/>
          </a:prstGeom>
          <a:solidFill>
            <a:srgbClr val="1B2A4A"/>
          </a:solidFill>
          <a:ln/>
        </p:spPr>
      </p:sp>
      <p:pic>
        <p:nvPicPr>
          <p:cNvPr id="19" name="Image 1" descr="preencoded.png">    </p:cNvPr>
          <p:cNvPicPr>
            <a:picLocks noChangeAspect="1"/>
          </p:cNvPicPr>
          <p:nvPr/>
        </p:nvPicPr>
        <p:blipFill>
          <a:blip r:embed="rId2"/>
          <a:stretch>
            <a:fillRect/>
          </a:stretch>
        </p:blipFill>
        <p:spPr>
          <a:xfrm>
            <a:off x="6640373" y="3371393"/>
            <a:ext cx="252374" cy="252374"/>
          </a:xfrm>
          <a:prstGeom prst="rect">
            <a:avLst/>
          </a:prstGeom>
        </p:spPr>
      </p:pic>
      <p:sp>
        <p:nvSpPr>
          <p:cNvPr id="20" name="Text 15"/>
          <p:cNvSpPr txBox="1"/>
          <p:nvPr/>
        </p:nvSpPr>
        <p:spPr>
          <a:xfrm>
            <a:off x="7315200" y="3063240"/>
            <a:ext cx="4325112" cy="868680"/>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No excessive funding</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No excessive funding for particular budget items.</a:t>
            </a:r>
            <a:endParaRPr lang="en-US" sz="1400" dirty="0"/>
          </a:p>
        </p:txBody>
      </p:sp>
      <p:sp>
        <p:nvSpPr>
          <p:cNvPr id="21" name="Shape 16"/>
          <p:cNvSpPr/>
          <p:nvPr/>
        </p:nvSpPr>
        <p:spPr>
          <a:xfrm>
            <a:off x="6492240" y="4229100"/>
            <a:ext cx="548640" cy="548640"/>
          </a:xfrm>
          <a:prstGeom prst="ellipse">
            <a:avLst/>
          </a:prstGeom>
          <a:solidFill>
            <a:srgbClr val="1B2A4A"/>
          </a:solidFill>
          <a:ln/>
        </p:spPr>
      </p:sp>
      <p:pic>
        <p:nvPicPr>
          <p:cNvPr id="22" name="Image 2" descr="preencoded.png">    </p:cNvPr>
          <p:cNvPicPr>
            <a:picLocks noChangeAspect="1"/>
          </p:cNvPicPr>
          <p:nvPr/>
        </p:nvPicPr>
        <p:blipFill>
          <a:blip r:embed="rId3"/>
          <a:stretch>
            <a:fillRect/>
          </a:stretch>
        </p:blipFill>
        <p:spPr>
          <a:xfrm>
            <a:off x="6640373" y="4377233"/>
            <a:ext cx="252374" cy="252374"/>
          </a:xfrm>
          <a:prstGeom prst="rect">
            <a:avLst/>
          </a:prstGeom>
        </p:spPr>
      </p:pic>
      <p:sp>
        <p:nvSpPr>
          <p:cNvPr id="23" name="Text 17"/>
          <p:cNvSpPr txBox="1"/>
          <p:nvPr/>
        </p:nvSpPr>
        <p:spPr>
          <a:xfrm>
            <a:off x="7315200" y="4069080"/>
            <a:ext cx="4325112" cy="868680"/>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Rational cost distribution</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Costs are distributed among work packages according to their actual workload.</a:t>
            </a:r>
            <a:endParaRPr lang="en-US" sz="1400" dirty="0"/>
          </a:p>
        </p:txBody>
      </p:sp>
      <p:sp>
        <p:nvSpPr>
          <p:cNvPr id="24" name="Shape 18"/>
          <p:cNvSpPr/>
          <p:nvPr/>
        </p:nvSpPr>
        <p:spPr>
          <a:xfrm>
            <a:off x="6492240" y="5166360"/>
            <a:ext cx="5148072" cy="960120"/>
          </a:xfrm>
          <a:prstGeom prst="roundRect">
            <a:avLst>
              <a:gd name="adj" fmla="val 7619"/>
            </a:avLst>
          </a:prstGeom>
          <a:solidFill>
            <a:srgbClr val="1B2A4A"/>
          </a:solidFill>
          <a:ln/>
        </p:spPr>
      </p:sp>
      <p:sp>
        <p:nvSpPr>
          <p:cNvPr id="25" name="Shape 19"/>
          <p:cNvSpPr/>
          <p:nvPr/>
        </p:nvSpPr>
        <p:spPr>
          <a:xfrm>
            <a:off x="6720840" y="5372100"/>
            <a:ext cx="548640" cy="548640"/>
          </a:xfrm>
          <a:prstGeom prst="ellipse">
            <a:avLst/>
          </a:prstGeom>
          <a:solidFill>
            <a:srgbClr val="31487A"/>
          </a:solidFill>
          <a:ln/>
        </p:spPr>
      </p:sp>
      <p:pic>
        <p:nvPicPr>
          <p:cNvPr id="26" name="Image 3" descr="preencoded.png">    </p:cNvPr>
          <p:cNvPicPr>
            <a:picLocks noChangeAspect="1"/>
          </p:cNvPicPr>
          <p:nvPr/>
        </p:nvPicPr>
        <p:blipFill>
          <a:blip r:embed="rId4"/>
          <a:stretch>
            <a:fillRect/>
          </a:stretch>
        </p:blipFill>
        <p:spPr>
          <a:xfrm>
            <a:off x="6868973" y="5520233"/>
            <a:ext cx="252374" cy="252374"/>
          </a:xfrm>
          <a:prstGeom prst="rect">
            <a:avLst/>
          </a:prstGeom>
        </p:spPr>
      </p:pic>
      <p:sp>
        <p:nvSpPr>
          <p:cNvPr id="27" name="Text 20"/>
          <p:cNvSpPr txBox="1"/>
          <p:nvPr/>
        </p:nvSpPr>
        <p:spPr>
          <a:xfrm>
            <a:off x="7498080" y="5257800"/>
            <a:ext cx="3913632" cy="777240"/>
          </a:xfrm>
          <a:prstGeom prst="rect">
            <a:avLst/>
          </a:prstGeom>
          <a:noFill/>
          <a:ln/>
        </p:spPr>
        <p:txBody>
          <a:bodyPr wrap="square" lIns="0" tIns="0" rIns="0" bIns="0" rtlCol="0" anchor="ctr"/>
          <a:lstStyle/>
          <a:p>
            <a:pPr indent="0" marL="0">
              <a:buNone/>
            </a:pPr>
            <a:r>
              <a:rPr lang="en-US" sz="1250" dirty="0">
                <a:solidFill>
                  <a:srgbClr val="FFFFFF"/>
                </a:solidFill>
                <a:latin typeface="Calibri" pitchFamily="34" charset="0"/>
                <a:ea typeface="Calibri" pitchFamily="34" charset="-122"/>
                <a:cs typeface="Calibri" pitchFamily="34" charset="-120"/>
              </a:rPr>
              <a:t>Both principles are examined in greater depth in Topic 6, “Financial Management, Budgeting and Administration of International Projects”.</a:t>
            </a:r>
            <a:endParaRPr lang="en-US" sz="12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 · TRANSPARENCY AND ACCOUNTABILITY</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Transparency and Accountability in Practice</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4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24</a:t>
            </a:r>
            <a:endParaRPr lang="en-US" sz="900" dirty="0"/>
          </a:p>
        </p:txBody>
      </p:sp>
      <p:sp>
        <p:nvSpPr>
          <p:cNvPr id="7" name="Text 4"/>
          <p:cNvSpPr txBox="1"/>
          <p:nvPr/>
        </p:nvSpPr>
        <p:spPr>
          <a:xfrm>
            <a:off x="548640" y="1691640"/>
            <a:ext cx="548640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TRANSPARENCY</a:t>
            </a:r>
            <a:endParaRPr lang="en-US" sz="1200" dirty="0"/>
          </a:p>
        </p:txBody>
      </p:sp>
      <p:sp>
        <p:nvSpPr>
          <p:cNvPr id="8" name="Shape 5"/>
          <p:cNvSpPr/>
          <p:nvPr/>
        </p:nvSpPr>
        <p:spPr>
          <a:xfrm>
            <a:off x="548640" y="2011680"/>
            <a:ext cx="3514344" cy="1554480"/>
          </a:xfrm>
          <a:prstGeom prst="roundRect">
            <a:avLst>
              <a:gd name="adj" fmla="val 4706"/>
            </a:avLst>
          </a:prstGeom>
          <a:solidFill>
            <a:srgbClr val="F4F7FC"/>
          </a:solidFill>
          <a:ln/>
        </p:spPr>
      </p:sp>
      <p:sp>
        <p:nvSpPr>
          <p:cNvPr id="9" name="Shape 6"/>
          <p:cNvSpPr/>
          <p:nvPr/>
        </p:nvSpPr>
        <p:spPr>
          <a:xfrm>
            <a:off x="777240" y="2240280"/>
            <a:ext cx="502920" cy="502920"/>
          </a:xfrm>
          <a:prstGeom prst="ellipse">
            <a:avLst/>
          </a:prstGeom>
          <a:solidFill>
            <a:srgbClr val="1B2A4A"/>
          </a:solidFill>
          <a:ln/>
        </p:spPr>
      </p:sp>
      <p:pic>
        <p:nvPicPr>
          <p:cNvPr id="10" name="Image 0" descr="preencoded.png">    </p:cNvPr>
          <p:cNvPicPr>
            <a:picLocks noChangeAspect="1"/>
          </p:cNvPicPr>
          <p:nvPr/>
        </p:nvPicPr>
        <p:blipFill>
          <a:blip r:embed="rId1"/>
          <a:stretch>
            <a:fillRect/>
          </a:stretch>
        </p:blipFill>
        <p:spPr>
          <a:xfrm>
            <a:off x="913028" y="2376068"/>
            <a:ext cx="231343" cy="231343"/>
          </a:xfrm>
          <a:prstGeom prst="rect">
            <a:avLst/>
          </a:prstGeom>
        </p:spPr>
      </p:pic>
      <p:sp>
        <p:nvSpPr>
          <p:cNvPr id="11" name="Text 7"/>
          <p:cNvSpPr txBox="1"/>
          <p:nvPr/>
        </p:nvSpPr>
        <p:spPr>
          <a:xfrm>
            <a:off x="1463040" y="2240280"/>
            <a:ext cx="2462784"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Open procurement</a:t>
            </a:r>
            <a:endParaRPr lang="en-US" sz="1500" dirty="0"/>
          </a:p>
        </p:txBody>
      </p:sp>
      <p:sp>
        <p:nvSpPr>
          <p:cNvPr id="12" name="Text 8"/>
          <p:cNvSpPr txBox="1"/>
          <p:nvPr/>
        </p:nvSpPr>
        <p:spPr>
          <a:xfrm>
            <a:off x="777240" y="2880360"/>
            <a:ext cx="3057144" cy="50292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Open procurement procedures within the project</a:t>
            </a:r>
            <a:endParaRPr lang="en-US" sz="1250" dirty="0"/>
          </a:p>
        </p:txBody>
      </p:sp>
      <p:sp>
        <p:nvSpPr>
          <p:cNvPr id="13" name="Shape 9"/>
          <p:cNvSpPr/>
          <p:nvPr/>
        </p:nvSpPr>
        <p:spPr>
          <a:xfrm>
            <a:off x="4337304" y="2011680"/>
            <a:ext cx="3514344" cy="1554480"/>
          </a:xfrm>
          <a:prstGeom prst="roundRect">
            <a:avLst>
              <a:gd name="adj" fmla="val 4706"/>
            </a:avLst>
          </a:prstGeom>
          <a:solidFill>
            <a:srgbClr val="F4F7FC"/>
          </a:solidFill>
          <a:ln/>
        </p:spPr>
      </p:sp>
      <p:sp>
        <p:nvSpPr>
          <p:cNvPr id="14" name="Shape 10"/>
          <p:cNvSpPr/>
          <p:nvPr/>
        </p:nvSpPr>
        <p:spPr>
          <a:xfrm>
            <a:off x="4565904" y="2240280"/>
            <a:ext cx="502920" cy="502920"/>
          </a:xfrm>
          <a:prstGeom prst="ellipse">
            <a:avLst/>
          </a:prstGeom>
          <a:solidFill>
            <a:srgbClr val="1B2A4A"/>
          </a:solidFill>
          <a:ln/>
        </p:spPr>
      </p:sp>
      <p:pic>
        <p:nvPicPr>
          <p:cNvPr id="15" name="Image 1" descr="preencoded.png">    </p:cNvPr>
          <p:cNvPicPr>
            <a:picLocks noChangeAspect="1"/>
          </p:cNvPicPr>
          <p:nvPr/>
        </p:nvPicPr>
        <p:blipFill>
          <a:blip r:embed="rId2"/>
          <a:stretch>
            <a:fillRect/>
          </a:stretch>
        </p:blipFill>
        <p:spPr>
          <a:xfrm>
            <a:off x="4701692" y="2376068"/>
            <a:ext cx="231343" cy="231343"/>
          </a:xfrm>
          <a:prstGeom prst="rect">
            <a:avLst/>
          </a:prstGeom>
        </p:spPr>
      </p:pic>
      <p:sp>
        <p:nvSpPr>
          <p:cNvPr id="16" name="Text 11"/>
          <p:cNvSpPr txBox="1"/>
          <p:nvPr/>
        </p:nvSpPr>
        <p:spPr>
          <a:xfrm>
            <a:off x="5251704" y="2240280"/>
            <a:ext cx="2462784"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Information for stakeholders</a:t>
            </a:r>
            <a:endParaRPr lang="en-US" sz="1500" dirty="0"/>
          </a:p>
        </p:txBody>
      </p:sp>
      <p:sp>
        <p:nvSpPr>
          <p:cNvPr id="17" name="Text 12"/>
          <p:cNvSpPr txBox="1"/>
          <p:nvPr/>
        </p:nvSpPr>
        <p:spPr>
          <a:xfrm>
            <a:off x="4565904" y="2880360"/>
            <a:ext cx="3057144" cy="50292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Progress is made available, except sensitive information</a:t>
            </a:r>
            <a:endParaRPr lang="en-US" sz="1250" dirty="0"/>
          </a:p>
        </p:txBody>
      </p:sp>
      <p:sp>
        <p:nvSpPr>
          <p:cNvPr id="18" name="Shape 13"/>
          <p:cNvSpPr/>
          <p:nvPr/>
        </p:nvSpPr>
        <p:spPr>
          <a:xfrm>
            <a:off x="8125968" y="2011680"/>
            <a:ext cx="3514344" cy="1554480"/>
          </a:xfrm>
          <a:prstGeom prst="roundRect">
            <a:avLst>
              <a:gd name="adj" fmla="val 4706"/>
            </a:avLst>
          </a:prstGeom>
          <a:solidFill>
            <a:srgbClr val="F4F7FC"/>
          </a:solidFill>
          <a:ln/>
        </p:spPr>
      </p:sp>
      <p:sp>
        <p:nvSpPr>
          <p:cNvPr id="19" name="Shape 14"/>
          <p:cNvSpPr/>
          <p:nvPr/>
        </p:nvSpPr>
        <p:spPr>
          <a:xfrm>
            <a:off x="8354568" y="2240280"/>
            <a:ext cx="502920" cy="502920"/>
          </a:xfrm>
          <a:prstGeom prst="ellipse">
            <a:avLst/>
          </a:prstGeom>
          <a:solidFill>
            <a:srgbClr val="1B2A4A"/>
          </a:solidFill>
          <a:ln/>
        </p:spPr>
      </p:sp>
      <p:pic>
        <p:nvPicPr>
          <p:cNvPr id="20" name="Image 2" descr="preencoded.png">    </p:cNvPr>
          <p:cNvPicPr>
            <a:picLocks noChangeAspect="1"/>
          </p:cNvPicPr>
          <p:nvPr/>
        </p:nvPicPr>
        <p:blipFill>
          <a:blip r:embed="rId3"/>
          <a:stretch>
            <a:fillRect/>
          </a:stretch>
        </p:blipFill>
        <p:spPr>
          <a:xfrm>
            <a:off x="8490356" y="2376068"/>
            <a:ext cx="231343" cy="231343"/>
          </a:xfrm>
          <a:prstGeom prst="rect">
            <a:avLst/>
          </a:prstGeom>
        </p:spPr>
      </p:pic>
      <p:sp>
        <p:nvSpPr>
          <p:cNvPr id="21" name="Text 15"/>
          <p:cNvSpPr txBox="1"/>
          <p:nvPr/>
        </p:nvSpPr>
        <p:spPr>
          <a:xfrm>
            <a:off x="9040368" y="2240280"/>
            <a:ext cx="2462784"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Donor visibility</a:t>
            </a:r>
            <a:endParaRPr lang="en-US" sz="1500" dirty="0"/>
          </a:p>
        </p:txBody>
      </p:sp>
      <p:sp>
        <p:nvSpPr>
          <p:cNvPr id="22" name="Text 16"/>
          <p:cNvSpPr txBox="1"/>
          <p:nvPr/>
        </p:nvSpPr>
        <p:spPr>
          <a:xfrm>
            <a:off x="8354568" y="2880360"/>
            <a:ext cx="3057144" cy="50292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Logos and funding acknowledgement on all project materials</a:t>
            </a:r>
            <a:endParaRPr lang="en-US" sz="1250" dirty="0"/>
          </a:p>
        </p:txBody>
      </p:sp>
      <p:sp>
        <p:nvSpPr>
          <p:cNvPr id="23" name="Text 17"/>
          <p:cNvSpPr txBox="1"/>
          <p:nvPr/>
        </p:nvSpPr>
        <p:spPr>
          <a:xfrm>
            <a:off x="548640" y="3840480"/>
            <a:ext cx="548640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ACCOUNTABILITY</a:t>
            </a:r>
            <a:endParaRPr lang="en-US" sz="1200" dirty="0"/>
          </a:p>
        </p:txBody>
      </p:sp>
      <p:sp>
        <p:nvSpPr>
          <p:cNvPr id="24" name="Shape 18"/>
          <p:cNvSpPr/>
          <p:nvPr/>
        </p:nvSpPr>
        <p:spPr>
          <a:xfrm>
            <a:off x="1935099" y="4480560"/>
            <a:ext cx="8318754" cy="0"/>
          </a:xfrm>
          <a:prstGeom prst="line">
            <a:avLst/>
          </a:prstGeom>
          <a:noFill/>
          <a:ln w="25400">
            <a:solidFill>
              <a:srgbClr val="D5DDEB"/>
            </a:solidFill>
            <a:prstDash val="solid"/>
          </a:ln>
        </p:spPr>
      </p:sp>
      <p:sp>
        <p:nvSpPr>
          <p:cNvPr id="25" name="Shape 19"/>
          <p:cNvSpPr/>
          <p:nvPr/>
        </p:nvSpPr>
        <p:spPr>
          <a:xfrm>
            <a:off x="1660779" y="4206240"/>
            <a:ext cx="548640" cy="548640"/>
          </a:xfrm>
          <a:prstGeom prst="ellipse">
            <a:avLst/>
          </a:prstGeom>
          <a:solidFill>
            <a:srgbClr val="1B2A4A"/>
          </a:solidFill>
          <a:ln/>
        </p:spPr>
      </p:sp>
      <p:pic>
        <p:nvPicPr>
          <p:cNvPr id="26" name="Image 3" descr="preencoded.png">    </p:cNvPr>
          <p:cNvPicPr>
            <a:picLocks noChangeAspect="1"/>
          </p:cNvPicPr>
          <p:nvPr/>
        </p:nvPicPr>
        <p:blipFill>
          <a:blip r:embed="rId4"/>
          <a:stretch>
            <a:fillRect/>
          </a:stretch>
        </p:blipFill>
        <p:spPr>
          <a:xfrm>
            <a:off x="1808912" y="4354373"/>
            <a:ext cx="252374" cy="252374"/>
          </a:xfrm>
          <a:prstGeom prst="rect">
            <a:avLst/>
          </a:prstGeom>
        </p:spPr>
      </p:pic>
      <p:sp>
        <p:nvSpPr>
          <p:cNvPr id="27" name="Text 20"/>
          <p:cNvSpPr txBox="1"/>
          <p:nvPr/>
        </p:nvSpPr>
        <p:spPr>
          <a:xfrm>
            <a:off x="621792" y="4937760"/>
            <a:ext cx="2626614" cy="548640"/>
          </a:xfrm>
          <a:prstGeom prst="rect">
            <a:avLst/>
          </a:prstGeom>
          <a:noFill/>
          <a:ln/>
        </p:spPr>
        <p:txBody>
          <a:bodyPr wrap="square" lIns="0" tIns="0" rIns="0" bIns="0" rtlCol="0" anchor="t"/>
          <a:lstStyle/>
          <a:p>
            <a:pPr algn="ctr" indent="0" marL="0">
              <a:buNone/>
            </a:pPr>
            <a:r>
              <a:rPr lang="en-US" sz="1400" b="1" dirty="0">
                <a:solidFill>
                  <a:srgbClr val="1B2A4A"/>
                </a:solidFill>
                <a:latin typeface="Calibri" pitchFamily="34" charset="0"/>
                <a:ea typeface="Calibri" pitchFamily="34" charset="-122"/>
                <a:cs typeface="Calibri" pitchFamily="34" charset="-120"/>
              </a:rPr>
              <a:t>Audit trail</a:t>
            </a:r>
            <a:endParaRPr lang="en-US" sz="1400" dirty="0"/>
          </a:p>
        </p:txBody>
      </p:sp>
      <p:sp>
        <p:nvSpPr>
          <p:cNvPr id="28" name="Text 21"/>
          <p:cNvSpPr txBox="1"/>
          <p:nvPr/>
        </p:nvSpPr>
        <p:spPr>
          <a:xfrm>
            <a:off x="640080" y="5486400"/>
            <a:ext cx="2590038" cy="594360"/>
          </a:xfrm>
          <a:prstGeom prst="rect">
            <a:avLst/>
          </a:prstGeom>
          <a:noFill/>
          <a:ln/>
        </p:spPr>
        <p:txBody>
          <a:bodyPr wrap="square" lIns="0" tIns="0" rIns="0" bIns="0" rtlCol="0" anchor="t"/>
          <a:lstStyle/>
          <a:p>
            <a:pPr algn="ctr" indent="0" marL="0">
              <a:buNone/>
            </a:pPr>
            <a:r>
              <a:rPr lang="en-US" sz="1250" dirty="0">
                <a:solidFill>
                  <a:srgbClr val="2B3445"/>
                </a:solidFill>
                <a:latin typeface="Calibri" pitchFamily="34" charset="0"/>
                <a:ea typeface="Calibri" pitchFamily="34" charset="-122"/>
                <a:cs typeface="Calibri" pitchFamily="34" charset="-120"/>
              </a:rPr>
              <a:t>Maintained throughout the project</a:t>
            </a:r>
            <a:endParaRPr lang="en-US" sz="1250" dirty="0"/>
          </a:p>
        </p:txBody>
      </p:sp>
      <p:sp>
        <p:nvSpPr>
          <p:cNvPr id="29" name="Shape 22"/>
          <p:cNvSpPr/>
          <p:nvPr/>
        </p:nvSpPr>
        <p:spPr>
          <a:xfrm>
            <a:off x="4433697" y="4206240"/>
            <a:ext cx="548640" cy="548640"/>
          </a:xfrm>
          <a:prstGeom prst="ellipse">
            <a:avLst/>
          </a:prstGeom>
          <a:solidFill>
            <a:srgbClr val="1B2A4A"/>
          </a:solidFill>
          <a:ln/>
        </p:spPr>
      </p:sp>
      <p:pic>
        <p:nvPicPr>
          <p:cNvPr id="30" name="Image 4" descr="preencoded.png">    </p:cNvPr>
          <p:cNvPicPr>
            <a:picLocks noChangeAspect="1"/>
          </p:cNvPicPr>
          <p:nvPr/>
        </p:nvPicPr>
        <p:blipFill>
          <a:blip r:embed="rId5"/>
          <a:stretch>
            <a:fillRect/>
          </a:stretch>
        </p:blipFill>
        <p:spPr>
          <a:xfrm>
            <a:off x="4581830" y="4354373"/>
            <a:ext cx="252374" cy="252374"/>
          </a:xfrm>
          <a:prstGeom prst="rect">
            <a:avLst/>
          </a:prstGeom>
        </p:spPr>
      </p:pic>
      <p:sp>
        <p:nvSpPr>
          <p:cNvPr id="31" name="Text 23"/>
          <p:cNvSpPr txBox="1"/>
          <p:nvPr/>
        </p:nvSpPr>
        <p:spPr>
          <a:xfrm>
            <a:off x="3394710" y="4937760"/>
            <a:ext cx="2626614" cy="548640"/>
          </a:xfrm>
          <a:prstGeom prst="rect">
            <a:avLst/>
          </a:prstGeom>
          <a:noFill/>
          <a:ln/>
        </p:spPr>
        <p:txBody>
          <a:bodyPr wrap="square" lIns="0" tIns="0" rIns="0" bIns="0" rtlCol="0" anchor="t"/>
          <a:lstStyle/>
          <a:p>
            <a:pPr algn="ctr" indent="0" marL="0">
              <a:buNone/>
            </a:pPr>
            <a:r>
              <a:rPr lang="en-US" sz="1400" b="1" dirty="0">
                <a:solidFill>
                  <a:srgbClr val="1B2A4A"/>
                </a:solidFill>
                <a:latin typeface="Calibri" pitchFamily="34" charset="0"/>
                <a:ea typeface="Calibri" pitchFamily="34" charset="-122"/>
                <a:cs typeface="Calibri" pitchFamily="34" charset="-120"/>
              </a:rPr>
              <a:t>Document retention</a:t>
            </a:r>
            <a:endParaRPr lang="en-US" sz="1400" dirty="0"/>
          </a:p>
        </p:txBody>
      </p:sp>
      <p:sp>
        <p:nvSpPr>
          <p:cNvPr id="32" name="Text 24"/>
          <p:cNvSpPr txBox="1"/>
          <p:nvPr/>
        </p:nvSpPr>
        <p:spPr>
          <a:xfrm>
            <a:off x="3412998" y="5486400"/>
            <a:ext cx="2590038" cy="594360"/>
          </a:xfrm>
          <a:prstGeom prst="rect">
            <a:avLst/>
          </a:prstGeom>
          <a:noFill/>
          <a:ln/>
        </p:spPr>
        <p:txBody>
          <a:bodyPr wrap="square" lIns="0" tIns="0" rIns="0" bIns="0" rtlCol="0" anchor="t"/>
          <a:lstStyle/>
          <a:p>
            <a:pPr algn="ctr" indent="0" marL="0">
              <a:buNone/>
            </a:pPr>
            <a:r>
              <a:rPr lang="en-US" sz="1250" dirty="0">
                <a:solidFill>
                  <a:srgbClr val="2B3445"/>
                </a:solidFill>
                <a:latin typeface="Calibri" pitchFamily="34" charset="0"/>
                <a:ea typeface="Calibri" pitchFamily="34" charset="-122"/>
                <a:cs typeface="Calibri" pitchFamily="34" charset="-120"/>
              </a:rPr>
              <a:t>Usually for several years after the project ends</a:t>
            </a:r>
            <a:endParaRPr lang="en-US" sz="1250" dirty="0"/>
          </a:p>
        </p:txBody>
      </p:sp>
      <p:sp>
        <p:nvSpPr>
          <p:cNvPr id="33" name="Shape 25"/>
          <p:cNvSpPr/>
          <p:nvPr/>
        </p:nvSpPr>
        <p:spPr>
          <a:xfrm>
            <a:off x="7206615" y="4206240"/>
            <a:ext cx="548640" cy="548640"/>
          </a:xfrm>
          <a:prstGeom prst="ellipse">
            <a:avLst/>
          </a:prstGeom>
          <a:solidFill>
            <a:srgbClr val="1B2A4A"/>
          </a:solidFill>
          <a:ln/>
        </p:spPr>
      </p:sp>
      <p:pic>
        <p:nvPicPr>
          <p:cNvPr id="34" name="Image 5" descr="preencoded.png">    </p:cNvPr>
          <p:cNvPicPr>
            <a:picLocks noChangeAspect="1"/>
          </p:cNvPicPr>
          <p:nvPr/>
        </p:nvPicPr>
        <p:blipFill>
          <a:blip r:embed="rId6"/>
          <a:stretch>
            <a:fillRect/>
          </a:stretch>
        </p:blipFill>
        <p:spPr>
          <a:xfrm>
            <a:off x="7354748" y="4354373"/>
            <a:ext cx="252374" cy="252374"/>
          </a:xfrm>
          <a:prstGeom prst="rect">
            <a:avLst/>
          </a:prstGeom>
        </p:spPr>
      </p:pic>
      <p:sp>
        <p:nvSpPr>
          <p:cNvPr id="35" name="Text 26"/>
          <p:cNvSpPr txBox="1"/>
          <p:nvPr/>
        </p:nvSpPr>
        <p:spPr>
          <a:xfrm>
            <a:off x="6167628" y="4937760"/>
            <a:ext cx="2626614" cy="548640"/>
          </a:xfrm>
          <a:prstGeom prst="rect">
            <a:avLst/>
          </a:prstGeom>
          <a:noFill/>
          <a:ln/>
        </p:spPr>
        <p:txBody>
          <a:bodyPr wrap="square" lIns="0" tIns="0" rIns="0" bIns="0" rtlCol="0" anchor="t"/>
          <a:lstStyle/>
          <a:p>
            <a:pPr algn="ctr" indent="0" marL="0">
              <a:buNone/>
            </a:pPr>
            <a:r>
              <a:rPr lang="en-US" sz="1400" b="1" dirty="0">
                <a:solidFill>
                  <a:srgbClr val="1B2A4A"/>
                </a:solidFill>
                <a:latin typeface="Calibri" pitchFamily="34" charset="0"/>
                <a:ea typeface="Calibri" pitchFamily="34" charset="-122"/>
                <a:cs typeface="Calibri" pitchFamily="34" charset="-120"/>
              </a:rPr>
              <a:t>On-the-spot checks</a:t>
            </a:r>
            <a:endParaRPr lang="en-US" sz="1400" dirty="0"/>
          </a:p>
        </p:txBody>
      </p:sp>
      <p:sp>
        <p:nvSpPr>
          <p:cNvPr id="36" name="Text 27"/>
          <p:cNvSpPr txBox="1"/>
          <p:nvPr/>
        </p:nvSpPr>
        <p:spPr>
          <a:xfrm>
            <a:off x="6185916" y="5486400"/>
            <a:ext cx="2590038" cy="594360"/>
          </a:xfrm>
          <a:prstGeom prst="rect">
            <a:avLst/>
          </a:prstGeom>
          <a:noFill/>
          <a:ln/>
        </p:spPr>
        <p:txBody>
          <a:bodyPr wrap="square" lIns="0" tIns="0" rIns="0" bIns="0" rtlCol="0" anchor="t"/>
          <a:lstStyle/>
          <a:p>
            <a:pPr algn="ctr" indent="0" marL="0">
              <a:buNone/>
            </a:pPr>
            <a:r>
              <a:rPr lang="en-US" sz="1250" dirty="0">
                <a:solidFill>
                  <a:srgbClr val="2B3445"/>
                </a:solidFill>
                <a:latin typeface="Calibri" pitchFamily="34" charset="0"/>
                <a:ea typeface="Calibri" pitchFamily="34" charset="-122"/>
                <a:cs typeface="Calibri" pitchFamily="34" charset="-120"/>
              </a:rPr>
              <a:t>Readiness for checks by authorised bodies</a:t>
            </a:r>
            <a:endParaRPr lang="en-US" sz="1250" dirty="0"/>
          </a:p>
        </p:txBody>
      </p:sp>
      <p:sp>
        <p:nvSpPr>
          <p:cNvPr id="37" name="Shape 28"/>
          <p:cNvSpPr/>
          <p:nvPr/>
        </p:nvSpPr>
        <p:spPr>
          <a:xfrm>
            <a:off x="9979533" y="4206240"/>
            <a:ext cx="548640" cy="548640"/>
          </a:xfrm>
          <a:prstGeom prst="ellipse">
            <a:avLst/>
          </a:prstGeom>
          <a:solidFill>
            <a:srgbClr val="C9A227"/>
          </a:solidFill>
          <a:ln/>
        </p:spPr>
      </p:sp>
      <p:pic>
        <p:nvPicPr>
          <p:cNvPr id="38" name="Image 6" descr="preencoded.png">    </p:cNvPr>
          <p:cNvPicPr>
            <a:picLocks noChangeAspect="1"/>
          </p:cNvPicPr>
          <p:nvPr/>
        </p:nvPicPr>
        <p:blipFill>
          <a:blip r:embed="rId7"/>
          <a:stretch>
            <a:fillRect/>
          </a:stretch>
        </p:blipFill>
        <p:spPr>
          <a:xfrm>
            <a:off x="10127666" y="4354373"/>
            <a:ext cx="252374" cy="252374"/>
          </a:xfrm>
          <a:prstGeom prst="rect">
            <a:avLst/>
          </a:prstGeom>
        </p:spPr>
      </p:pic>
      <p:sp>
        <p:nvSpPr>
          <p:cNvPr id="39" name="Text 29"/>
          <p:cNvSpPr txBox="1"/>
          <p:nvPr/>
        </p:nvSpPr>
        <p:spPr>
          <a:xfrm>
            <a:off x="8940546" y="4937760"/>
            <a:ext cx="2626614" cy="548640"/>
          </a:xfrm>
          <a:prstGeom prst="rect">
            <a:avLst/>
          </a:prstGeom>
          <a:noFill/>
          <a:ln/>
        </p:spPr>
        <p:txBody>
          <a:bodyPr wrap="square" lIns="0" tIns="0" rIns="0" bIns="0" rtlCol="0" anchor="t"/>
          <a:lstStyle/>
          <a:p>
            <a:pPr algn="ctr" indent="0" marL="0">
              <a:buNone/>
            </a:pPr>
            <a:r>
              <a:rPr lang="en-US" sz="1400" b="1" dirty="0">
                <a:solidFill>
                  <a:srgbClr val="1B2A4A"/>
                </a:solidFill>
                <a:latin typeface="Calibri" pitchFamily="34" charset="0"/>
                <a:ea typeface="Calibri" pitchFamily="34" charset="-122"/>
                <a:cs typeface="Calibri" pitchFamily="34" charset="-120"/>
              </a:rPr>
              <a:t>Verification</a:t>
            </a:r>
            <a:endParaRPr lang="en-US" sz="1400" dirty="0"/>
          </a:p>
        </p:txBody>
      </p:sp>
      <p:sp>
        <p:nvSpPr>
          <p:cNvPr id="40" name="Text 30"/>
          <p:cNvSpPr txBox="1"/>
          <p:nvPr/>
        </p:nvSpPr>
        <p:spPr>
          <a:xfrm>
            <a:off x="8958834" y="5486400"/>
            <a:ext cx="2590038" cy="594360"/>
          </a:xfrm>
          <a:prstGeom prst="rect">
            <a:avLst/>
          </a:prstGeom>
          <a:noFill/>
          <a:ln/>
        </p:spPr>
        <p:txBody>
          <a:bodyPr wrap="square" lIns="0" tIns="0" rIns="0" bIns="0" rtlCol="0" anchor="t"/>
          <a:lstStyle/>
          <a:p>
            <a:pPr algn="ctr" indent="0" marL="0">
              <a:buNone/>
            </a:pPr>
            <a:r>
              <a:rPr lang="en-US" sz="1250" dirty="0">
                <a:solidFill>
                  <a:srgbClr val="2B3445"/>
                </a:solidFill>
                <a:latin typeface="Calibri" pitchFamily="34" charset="0"/>
                <a:ea typeface="Calibri" pitchFamily="34" charset="-122"/>
                <a:cs typeface="Calibri" pitchFamily="34" charset="-120"/>
              </a:rPr>
              <a:t>Actual use of funds matches the stated objectives</a:t>
            </a:r>
            <a:endParaRPr lang="en-US" sz="12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06</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6</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Ethics, Academic Integrity, Conflict of Interest and Good Governance</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ethical standards apply to grant activity?</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is a conflict of interest identified and managed?</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happens when the principles of good governance are breached?</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4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25</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6 · ETHICS AND INTEGRITY</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Ethics and Academic Integrity in Grant Projects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4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26</a:t>
            </a:r>
            <a:endParaRPr lang="en-US" sz="900" dirty="0"/>
          </a:p>
        </p:txBody>
      </p:sp>
      <p:sp>
        <p:nvSpPr>
          <p:cNvPr id="7" name="Shape 4"/>
          <p:cNvSpPr/>
          <p:nvPr/>
        </p:nvSpPr>
        <p:spPr>
          <a:xfrm>
            <a:off x="548640" y="1691640"/>
            <a:ext cx="5394960" cy="4434840"/>
          </a:xfrm>
          <a:prstGeom prst="roundRect">
            <a:avLst>
              <a:gd name="adj" fmla="val 1649"/>
            </a:avLst>
          </a:prstGeom>
          <a:solidFill>
            <a:srgbClr val="F4F7FC"/>
          </a:solidFill>
          <a:ln/>
        </p:spPr>
      </p:sp>
      <p:sp>
        <p:nvSpPr>
          <p:cNvPr id="8" name="Shape 5"/>
          <p:cNvSpPr/>
          <p:nvPr/>
        </p:nvSpPr>
        <p:spPr>
          <a:xfrm>
            <a:off x="822960" y="1920240"/>
            <a:ext cx="548640" cy="54864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71093" y="2068373"/>
            <a:ext cx="252374" cy="252374"/>
          </a:xfrm>
          <a:prstGeom prst="rect">
            <a:avLst/>
          </a:prstGeom>
        </p:spPr>
      </p:pic>
      <p:sp>
        <p:nvSpPr>
          <p:cNvPr id="10" name="Text 6"/>
          <p:cNvSpPr txBox="1"/>
          <p:nvPr/>
        </p:nvSpPr>
        <p:spPr>
          <a:xfrm>
            <a:off x="1554480" y="1920240"/>
            <a:ext cx="4206240" cy="548640"/>
          </a:xfrm>
          <a:prstGeom prst="rect">
            <a:avLst/>
          </a:prstGeom>
          <a:noFill/>
          <a:ln/>
        </p:spPr>
        <p:txBody>
          <a:bodyPr wrap="square" lIns="0" tIns="0" rIns="0" bIns="0" rtlCol="0" anchor="ctr"/>
          <a:lstStyle/>
          <a:p>
            <a:pPr indent="0" marL="0">
              <a:buNone/>
            </a:pPr>
            <a:r>
              <a:rPr lang="en-US" sz="1900" b="1" dirty="0">
                <a:solidFill>
                  <a:srgbClr val="1B2A4A"/>
                </a:solidFill>
                <a:latin typeface="Cambria" pitchFamily="34" charset="0"/>
                <a:ea typeface="Cambria" pitchFamily="34" charset="-122"/>
                <a:cs typeface="Cambria" pitchFamily="34" charset="-120"/>
              </a:rPr>
              <a:t>Ethics in grant activity</a:t>
            </a:r>
            <a:endParaRPr lang="en-US" sz="1900" dirty="0"/>
          </a:p>
        </p:txBody>
      </p:sp>
      <p:sp>
        <p:nvSpPr>
          <p:cNvPr id="11" name="Text 7"/>
          <p:cNvSpPr txBox="1"/>
          <p:nvPr/>
        </p:nvSpPr>
        <p:spPr>
          <a:xfrm>
            <a:off x="822960" y="2697480"/>
            <a:ext cx="4572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GENERAL PRINCIPLES</a:t>
            </a:r>
            <a:endParaRPr lang="en-US" sz="1100" dirty="0"/>
          </a:p>
        </p:txBody>
      </p:sp>
      <p:sp>
        <p:nvSpPr>
          <p:cNvPr id="12" name="Shape 8"/>
          <p:cNvSpPr/>
          <p:nvPr/>
        </p:nvSpPr>
        <p:spPr>
          <a:xfrm>
            <a:off x="822960" y="3093720"/>
            <a:ext cx="457200" cy="457200"/>
          </a:xfrm>
          <a:prstGeom prst="ellipse">
            <a:avLst/>
          </a:prstGeom>
          <a:solidFill>
            <a:srgbClr val="1B2A4A"/>
          </a:solidFill>
          <a:ln/>
        </p:spPr>
      </p:sp>
      <p:pic>
        <p:nvPicPr>
          <p:cNvPr id="13" name="Image 1" descr="preencoded.png">    </p:cNvPr>
          <p:cNvPicPr>
            <a:picLocks noChangeAspect="1"/>
          </p:cNvPicPr>
          <p:nvPr/>
        </p:nvPicPr>
        <p:blipFill>
          <a:blip r:embed="rId2"/>
          <a:stretch>
            <a:fillRect/>
          </a:stretch>
        </p:blipFill>
        <p:spPr>
          <a:xfrm>
            <a:off x="946404" y="3217164"/>
            <a:ext cx="210312" cy="210312"/>
          </a:xfrm>
          <a:prstGeom prst="rect">
            <a:avLst/>
          </a:prstGeom>
        </p:spPr>
      </p:pic>
      <p:sp>
        <p:nvSpPr>
          <p:cNvPr id="14" name="Text 9"/>
          <p:cNvSpPr txBox="1"/>
          <p:nvPr/>
        </p:nvSpPr>
        <p:spPr>
          <a:xfrm>
            <a:off x="1554480" y="3017520"/>
            <a:ext cx="4206240" cy="609600"/>
          </a:xfrm>
          <a:prstGeom prst="rect">
            <a:avLst/>
          </a:prstGeom>
          <a:noFill/>
          <a:ln/>
        </p:spPr>
        <p:txBody>
          <a:bodyPr wrap="square" lIns="0" tIns="0" rIns="0" bIns="0" rtlCol="0" anchor="ctr"/>
          <a:lstStyle/>
          <a:p>
            <a:pPr indent="0" marL="0">
              <a:spcAft>
                <a:spcPts val="200"/>
              </a:spcAft>
              <a:buNone/>
            </a:pPr>
            <a:r>
              <a:rPr lang="en-US" sz="1400" b="1" dirty="0">
                <a:solidFill>
                  <a:srgbClr val="1B2A4A"/>
                </a:solidFill>
                <a:latin typeface="Calibri" pitchFamily="34" charset="0"/>
                <a:ea typeface="Calibri" pitchFamily="34" charset="-122"/>
                <a:cs typeface="Calibri" pitchFamily="34" charset="-120"/>
              </a:rPr>
              <a:t>Respect for dignity</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Of research participants or target groups</a:t>
            </a:r>
            <a:endParaRPr lang="en-US" sz="1400" dirty="0"/>
          </a:p>
        </p:txBody>
      </p:sp>
      <p:sp>
        <p:nvSpPr>
          <p:cNvPr id="15" name="Shape 10"/>
          <p:cNvSpPr/>
          <p:nvPr/>
        </p:nvSpPr>
        <p:spPr>
          <a:xfrm>
            <a:off x="822960" y="3794760"/>
            <a:ext cx="457200" cy="457200"/>
          </a:xfrm>
          <a:prstGeom prst="ellipse">
            <a:avLst/>
          </a:prstGeom>
          <a:solidFill>
            <a:srgbClr val="1B2A4A"/>
          </a:solidFill>
          <a:ln/>
        </p:spPr>
      </p:sp>
      <p:pic>
        <p:nvPicPr>
          <p:cNvPr id="16" name="Image 2" descr="preencoded.png">    </p:cNvPr>
          <p:cNvPicPr>
            <a:picLocks noChangeAspect="1"/>
          </p:cNvPicPr>
          <p:nvPr/>
        </p:nvPicPr>
        <p:blipFill>
          <a:blip r:embed="rId3"/>
          <a:stretch>
            <a:fillRect/>
          </a:stretch>
        </p:blipFill>
        <p:spPr>
          <a:xfrm>
            <a:off x="946404" y="3918204"/>
            <a:ext cx="210312" cy="210312"/>
          </a:xfrm>
          <a:prstGeom prst="rect">
            <a:avLst/>
          </a:prstGeom>
        </p:spPr>
      </p:pic>
      <p:sp>
        <p:nvSpPr>
          <p:cNvPr id="17" name="Text 11"/>
          <p:cNvSpPr txBox="1"/>
          <p:nvPr/>
        </p:nvSpPr>
        <p:spPr>
          <a:xfrm>
            <a:off x="1554480" y="3718560"/>
            <a:ext cx="4206240" cy="609600"/>
          </a:xfrm>
          <a:prstGeom prst="rect">
            <a:avLst/>
          </a:prstGeom>
          <a:noFill/>
          <a:ln/>
        </p:spPr>
        <p:txBody>
          <a:bodyPr wrap="square" lIns="0" tIns="0" rIns="0" bIns="0" rtlCol="0" anchor="ctr"/>
          <a:lstStyle/>
          <a:p>
            <a:pPr indent="0" marL="0">
              <a:spcAft>
                <a:spcPts val="200"/>
              </a:spcAft>
              <a:buNone/>
            </a:pPr>
            <a:r>
              <a:rPr lang="en-US" sz="1400" b="1" dirty="0">
                <a:solidFill>
                  <a:srgbClr val="1B2A4A"/>
                </a:solidFill>
                <a:latin typeface="Calibri" pitchFamily="34" charset="0"/>
                <a:ea typeface="Calibri" pitchFamily="34" charset="-122"/>
                <a:cs typeface="Calibri" pitchFamily="34" charset="-120"/>
              </a:rPr>
              <a:t>Non-discrimination</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In all dealings with participants and target groups</a:t>
            </a:r>
            <a:endParaRPr lang="en-US" sz="1400" dirty="0"/>
          </a:p>
        </p:txBody>
      </p:sp>
      <p:sp>
        <p:nvSpPr>
          <p:cNvPr id="18" name="Shape 12"/>
          <p:cNvSpPr/>
          <p:nvPr/>
        </p:nvSpPr>
        <p:spPr>
          <a:xfrm>
            <a:off x="822960" y="4495800"/>
            <a:ext cx="457200" cy="457200"/>
          </a:xfrm>
          <a:prstGeom prst="ellipse">
            <a:avLst/>
          </a:prstGeom>
          <a:solidFill>
            <a:srgbClr val="1B2A4A"/>
          </a:solidFill>
          <a:ln/>
        </p:spPr>
      </p:sp>
      <p:pic>
        <p:nvPicPr>
          <p:cNvPr id="19" name="Image 3" descr="preencoded.png">    </p:cNvPr>
          <p:cNvPicPr>
            <a:picLocks noChangeAspect="1"/>
          </p:cNvPicPr>
          <p:nvPr/>
        </p:nvPicPr>
        <p:blipFill>
          <a:blip r:embed="rId4"/>
          <a:stretch>
            <a:fillRect/>
          </a:stretch>
        </p:blipFill>
        <p:spPr>
          <a:xfrm>
            <a:off x="946404" y="4619244"/>
            <a:ext cx="210312" cy="210312"/>
          </a:xfrm>
          <a:prstGeom prst="rect">
            <a:avLst/>
          </a:prstGeom>
        </p:spPr>
      </p:pic>
      <p:sp>
        <p:nvSpPr>
          <p:cNvPr id="20" name="Text 13"/>
          <p:cNvSpPr txBox="1"/>
          <p:nvPr/>
        </p:nvSpPr>
        <p:spPr>
          <a:xfrm>
            <a:off x="1554480" y="4419600"/>
            <a:ext cx="4206240" cy="609600"/>
          </a:xfrm>
          <a:prstGeom prst="rect">
            <a:avLst/>
          </a:prstGeom>
          <a:noFill/>
          <a:ln/>
        </p:spPr>
        <p:txBody>
          <a:bodyPr wrap="square" lIns="0" tIns="0" rIns="0" bIns="0" rtlCol="0" anchor="ctr"/>
          <a:lstStyle/>
          <a:p>
            <a:pPr indent="0" marL="0">
              <a:spcAft>
                <a:spcPts val="200"/>
              </a:spcAft>
              <a:buNone/>
            </a:pPr>
            <a:r>
              <a:rPr lang="en-US" sz="1400" b="1" dirty="0">
                <a:solidFill>
                  <a:srgbClr val="1B2A4A"/>
                </a:solidFill>
                <a:latin typeface="Calibri" pitchFamily="34" charset="0"/>
                <a:ea typeface="Calibri" pitchFamily="34" charset="-122"/>
                <a:cs typeface="Calibri" pitchFamily="34" charset="-120"/>
              </a:rPr>
              <a:t>Voluntary and informed consent</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Where human respondents are involved</a:t>
            </a:r>
            <a:endParaRPr lang="en-US" sz="1400" dirty="0"/>
          </a:p>
        </p:txBody>
      </p:sp>
      <p:sp>
        <p:nvSpPr>
          <p:cNvPr id="21" name="Text 14"/>
          <p:cNvSpPr txBox="1"/>
          <p:nvPr/>
        </p:nvSpPr>
        <p:spPr>
          <a:xfrm>
            <a:off x="822960" y="5166360"/>
            <a:ext cx="4572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SECTOR-SPECIFIC CODES OF ETHICS</a:t>
            </a:r>
            <a:endParaRPr lang="en-US" sz="1100" dirty="0"/>
          </a:p>
        </p:txBody>
      </p:sp>
      <p:sp>
        <p:nvSpPr>
          <p:cNvPr id="22" name="Shape 15"/>
          <p:cNvSpPr/>
          <p:nvPr/>
        </p:nvSpPr>
        <p:spPr>
          <a:xfrm>
            <a:off x="822960" y="5513832"/>
            <a:ext cx="1463040" cy="384048"/>
          </a:xfrm>
          <a:prstGeom prst="roundRect">
            <a:avLst>
              <a:gd name="adj" fmla="val 50000"/>
            </a:avLst>
          </a:prstGeom>
          <a:solidFill>
            <a:srgbClr val="E8EEF9"/>
          </a:solidFill>
          <a:ln/>
        </p:spPr>
      </p:sp>
      <p:sp>
        <p:nvSpPr>
          <p:cNvPr id="23" name="Text 16"/>
          <p:cNvSpPr txBox="1"/>
          <p:nvPr/>
        </p:nvSpPr>
        <p:spPr>
          <a:xfrm>
            <a:off x="822960" y="5513832"/>
            <a:ext cx="1463040" cy="384048"/>
          </a:xfrm>
          <a:prstGeom prst="rect">
            <a:avLst/>
          </a:prstGeom>
          <a:noFill/>
          <a:ln/>
        </p:spPr>
        <p:txBody>
          <a:bodyPr wrap="square" lIns="0" tIns="0" rIns="0" bIns="0" rtlCol="0" anchor="ctr"/>
          <a:lstStyle/>
          <a:p>
            <a:pPr algn="ctr" indent="0" marL="0">
              <a:buNone/>
            </a:pPr>
            <a:r>
              <a:rPr lang="en-US" sz="1250" b="1" dirty="0">
                <a:solidFill>
                  <a:srgbClr val="1B2A4A"/>
                </a:solidFill>
                <a:latin typeface="Calibri" pitchFamily="34" charset="0"/>
                <a:ea typeface="Calibri" pitchFamily="34" charset="-122"/>
                <a:cs typeface="Calibri" pitchFamily="34" charset="-120"/>
              </a:rPr>
              <a:t>Research ethics</a:t>
            </a:r>
            <a:endParaRPr lang="en-US" sz="1250" dirty="0"/>
          </a:p>
        </p:txBody>
      </p:sp>
      <p:sp>
        <p:nvSpPr>
          <p:cNvPr id="24" name="Shape 17"/>
          <p:cNvSpPr/>
          <p:nvPr/>
        </p:nvSpPr>
        <p:spPr>
          <a:xfrm>
            <a:off x="2395728" y="5513832"/>
            <a:ext cx="1645920" cy="384048"/>
          </a:xfrm>
          <a:prstGeom prst="roundRect">
            <a:avLst>
              <a:gd name="adj" fmla="val 50000"/>
            </a:avLst>
          </a:prstGeom>
          <a:solidFill>
            <a:srgbClr val="E8EEF9"/>
          </a:solidFill>
          <a:ln/>
        </p:spPr>
      </p:sp>
      <p:sp>
        <p:nvSpPr>
          <p:cNvPr id="25" name="Text 18"/>
          <p:cNvSpPr txBox="1"/>
          <p:nvPr/>
        </p:nvSpPr>
        <p:spPr>
          <a:xfrm>
            <a:off x="2395728" y="5513832"/>
            <a:ext cx="1645920" cy="384048"/>
          </a:xfrm>
          <a:prstGeom prst="rect">
            <a:avLst/>
          </a:prstGeom>
          <a:noFill/>
          <a:ln/>
        </p:spPr>
        <p:txBody>
          <a:bodyPr wrap="square" lIns="0" tIns="0" rIns="0" bIns="0" rtlCol="0" anchor="ctr"/>
          <a:lstStyle/>
          <a:p>
            <a:pPr algn="ctr" indent="0" marL="0">
              <a:buNone/>
            </a:pPr>
            <a:r>
              <a:rPr lang="en-US" sz="1250" b="1" dirty="0">
                <a:solidFill>
                  <a:srgbClr val="1B2A4A"/>
                </a:solidFill>
                <a:latin typeface="Calibri" pitchFamily="34" charset="0"/>
                <a:ea typeface="Calibri" pitchFamily="34" charset="-122"/>
                <a:cs typeface="Calibri" pitchFamily="34" charset="-120"/>
              </a:rPr>
              <a:t>Journalistic ethics</a:t>
            </a:r>
            <a:endParaRPr lang="en-US" sz="1250" dirty="0"/>
          </a:p>
        </p:txBody>
      </p:sp>
      <p:sp>
        <p:nvSpPr>
          <p:cNvPr id="26" name="Shape 19"/>
          <p:cNvSpPr/>
          <p:nvPr/>
        </p:nvSpPr>
        <p:spPr>
          <a:xfrm>
            <a:off x="4151376" y="5513832"/>
            <a:ext cx="1609344" cy="384048"/>
          </a:xfrm>
          <a:prstGeom prst="roundRect">
            <a:avLst>
              <a:gd name="adj" fmla="val 50000"/>
            </a:avLst>
          </a:prstGeom>
          <a:solidFill>
            <a:srgbClr val="E8EEF9"/>
          </a:solidFill>
          <a:ln/>
        </p:spPr>
      </p:sp>
      <p:sp>
        <p:nvSpPr>
          <p:cNvPr id="27" name="Text 20"/>
          <p:cNvSpPr txBox="1"/>
          <p:nvPr/>
        </p:nvSpPr>
        <p:spPr>
          <a:xfrm>
            <a:off x="4151376" y="5513832"/>
            <a:ext cx="1609344" cy="384048"/>
          </a:xfrm>
          <a:prstGeom prst="rect">
            <a:avLst/>
          </a:prstGeom>
          <a:noFill/>
          <a:ln/>
        </p:spPr>
        <p:txBody>
          <a:bodyPr wrap="square" lIns="0" tIns="0" rIns="0" bIns="0" rtlCol="0" anchor="ctr"/>
          <a:lstStyle/>
          <a:p>
            <a:pPr algn="ctr" indent="0" marL="0">
              <a:buNone/>
            </a:pPr>
            <a:r>
              <a:rPr lang="en-US" sz="1250" b="1" dirty="0">
                <a:solidFill>
                  <a:srgbClr val="1B2A4A"/>
                </a:solidFill>
                <a:latin typeface="Calibri" pitchFamily="34" charset="0"/>
                <a:ea typeface="Calibri" pitchFamily="34" charset="-122"/>
                <a:cs typeface="Calibri" pitchFamily="34" charset="-120"/>
              </a:rPr>
              <a:t>Social-work ethics</a:t>
            </a:r>
            <a:endParaRPr lang="en-US" sz="1250" dirty="0"/>
          </a:p>
        </p:txBody>
      </p:sp>
      <p:sp>
        <p:nvSpPr>
          <p:cNvPr id="28" name="Shape 21"/>
          <p:cNvSpPr/>
          <p:nvPr/>
        </p:nvSpPr>
        <p:spPr>
          <a:xfrm>
            <a:off x="6245352" y="1691640"/>
            <a:ext cx="5394960" cy="4434840"/>
          </a:xfrm>
          <a:prstGeom prst="roundRect">
            <a:avLst>
              <a:gd name="adj" fmla="val 1649"/>
            </a:avLst>
          </a:prstGeom>
          <a:solidFill>
            <a:srgbClr val="1B2A4A"/>
          </a:solidFill>
          <a:ln/>
        </p:spPr>
      </p:sp>
      <p:sp>
        <p:nvSpPr>
          <p:cNvPr id="29" name="Shape 22"/>
          <p:cNvSpPr/>
          <p:nvPr/>
        </p:nvSpPr>
        <p:spPr>
          <a:xfrm>
            <a:off x="6519672" y="1920240"/>
            <a:ext cx="548640" cy="548640"/>
          </a:xfrm>
          <a:prstGeom prst="ellipse">
            <a:avLst/>
          </a:prstGeom>
          <a:solidFill>
            <a:srgbClr val="31487A"/>
          </a:solidFill>
          <a:ln/>
        </p:spPr>
      </p:sp>
      <p:pic>
        <p:nvPicPr>
          <p:cNvPr id="30" name="Image 4" descr="preencoded.png">    </p:cNvPr>
          <p:cNvPicPr>
            <a:picLocks noChangeAspect="1"/>
          </p:cNvPicPr>
          <p:nvPr/>
        </p:nvPicPr>
        <p:blipFill>
          <a:blip r:embed="rId5"/>
          <a:stretch>
            <a:fillRect/>
          </a:stretch>
        </p:blipFill>
        <p:spPr>
          <a:xfrm>
            <a:off x="6667805" y="2068373"/>
            <a:ext cx="252374" cy="252374"/>
          </a:xfrm>
          <a:prstGeom prst="rect">
            <a:avLst/>
          </a:prstGeom>
        </p:spPr>
      </p:pic>
      <p:sp>
        <p:nvSpPr>
          <p:cNvPr id="31" name="Text 23"/>
          <p:cNvSpPr txBox="1"/>
          <p:nvPr/>
        </p:nvSpPr>
        <p:spPr>
          <a:xfrm>
            <a:off x="7251192" y="1920240"/>
            <a:ext cx="4114800" cy="54864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Academic integrity</a:t>
            </a:r>
            <a:endParaRPr lang="en-US" sz="1900" dirty="0"/>
          </a:p>
        </p:txBody>
      </p:sp>
      <p:sp>
        <p:nvSpPr>
          <p:cNvPr id="32" name="Text 24"/>
          <p:cNvSpPr txBox="1"/>
          <p:nvPr/>
        </p:nvSpPr>
        <p:spPr>
          <a:xfrm>
            <a:off x="6519672" y="2606040"/>
            <a:ext cx="4846320" cy="457200"/>
          </a:xfrm>
          <a:prstGeom prst="rect">
            <a:avLst/>
          </a:prstGeom>
          <a:noFill/>
          <a:ln/>
        </p:spPr>
        <p:txBody>
          <a:bodyPr wrap="square" lIns="0" tIns="0" rIns="0" bIns="0" rtlCol="0" anchor="t"/>
          <a:lstStyle/>
          <a:p>
            <a:pPr indent="0" marL="0">
              <a:buNone/>
            </a:pPr>
            <a:r>
              <a:rPr lang="en-US" sz="1300" i="1" dirty="0">
                <a:solidFill>
                  <a:srgbClr val="C9D3E6"/>
                </a:solidFill>
                <a:latin typeface="Calibri" pitchFamily="34" charset="0"/>
                <a:ea typeface="Calibri" pitchFamily="34" charset="-122"/>
                <a:cs typeface="Calibri" pitchFamily="34" charset="-120"/>
              </a:rPr>
              <a:t>Mandatory in projects involving research, analytical or publication activity</a:t>
            </a:r>
            <a:endParaRPr lang="en-US" sz="1300" dirty="0"/>
          </a:p>
        </p:txBody>
      </p:sp>
      <p:sp>
        <p:nvSpPr>
          <p:cNvPr id="33" name="Shape 25"/>
          <p:cNvSpPr/>
          <p:nvPr/>
        </p:nvSpPr>
        <p:spPr>
          <a:xfrm>
            <a:off x="6519672" y="3273552"/>
            <a:ext cx="347472" cy="347472"/>
          </a:xfrm>
          <a:prstGeom prst="ellipse">
            <a:avLst/>
          </a:prstGeom>
          <a:solidFill>
            <a:srgbClr val="C9A227"/>
          </a:solidFill>
          <a:ln/>
        </p:spPr>
      </p:sp>
      <p:pic>
        <p:nvPicPr>
          <p:cNvPr id="34" name="Image 5" descr="preencoded.png">    </p:cNvPr>
          <p:cNvPicPr>
            <a:picLocks noChangeAspect="1"/>
          </p:cNvPicPr>
          <p:nvPr/>
        </p:nvPicPr>
        <p:blipFill>
          <a:blip r:embed="rId6"/>
          <a:stretch>
            <a:fillRect/>
          </a:stretch>
        </p:blipFill>
        <p:spPr>
          <a:xfrm>
            <a:off x="6613489" y="3367369"/>
            <a:ext cx="159837" cy="159837"/>
          </a:xfrm>
          <a:prstGeom prst="rect">
            <a:avLst/>
          </a:prstGeom>
        </p:spPr>
      </p:pic>
      <p:sp>
        <p:nvSpPr>
          <p:cNvPr id="35" name="Text 26"/>
          <p:cNvSpPr txBox="1"/>
          <p:nvPr/>
        </p:nvSpPr>
        <p:spPr>
          <a:xfrm>
            <a:off x="7040880" y="3246120"/>
            <a:ext cx="4343400" cy="402336"/>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Correct citation of sources</a:t>
            </a:r>
            <a:endParaRPr lang="en-US" sz="1400" dirty="0"/>
          </a:p>
        </p:txBody>
      </p:sp>
      <p:sp>
        <p:nvSpPr>
          <p:cNvPr id="36" name="Shape 27"/>
          <p:cNvSpPr/>
          <p:nvPr/>
        </p:nvSpPr>
        <p:spPr>
          <a:xfrm>
            <a:off x="6519672" y="3803904"/>
            <a:ext cx="347472" cy="347472"/>
          </a:xfrm>
          <a:prstGeom prst="ellipse">
            <a:avLst/>
          </a:prstGeom>
          <a:solidFill>
            <a:srgbClr val="C9A227"/>
          </a:solidFill>
          <a:ln/>
        </p:spPr>
      </p:sp>
      <p:pic>
        <p:nvPicPr>
          <p:cNvPr id="37" name="Image 6" descr="preencoded.png">    </p:cNvPr>
          <p:cNvPicPr>
            <a:picLocks noChangeAspect="1"/>
          </p:cNvPicPr>
          <p:nvPr/>
        </p:nvPicPr>
        <p:blipFill>
          <a:blip r:embed="rId7"/>
          <a:stretch>
            <a:fillRect/>
          </a:stretch>
        </p:blipFill>
        <p:spPr>
          <a:xfrm>
            <a:off x="6613489" y="3897721"/>
            <a:ext cx="159837" cy="159837"/>
          </a:xfrm>
          <a:prstGeom prst="rect">
            <a:avLst/>
          </a:prstGeom>
        </p:spPr>
      </p:pic>
      <p:sp>
        <p:nvSpPr>
          <p:cNvPr id="38" name="Text 28"/>
          <p:cNvSpPr txBox="1"/>
          <p:nvPr/>
        </p:nvSpPr>
        <p:spPr>
          <a:xfrm>
            <a:off x="7040880" y="3776472"/>
            <a:ext cx="4343400" cy="402336"/>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No academic plagiarism or self-plagiarism</a:t>
            </a:r>
            <a:endParaRPr lang="en-US" sz="1400" dirty="0"/>
          </a:p>
        </p:txBody>
      </p:sp>
      <p:sp>
        <p:nvSpPr>
          <p:cNvPr id="39" name="Shape 29"/>
          <p:cNvSpPr/>
          <p:nvPr/>
        </p:nvSpPr>
        <p:spPr>
          <a:xfrm>
            <a:off x="6519672" y="4334256"/>
            <a:ext cx="347472" cy="347472"/>
          </a:xfrm>
          <a:prstGeom prst="ellipse">
            <a:avLst/>
          </a:prstGeom>
          <a:solidFill>
            <a:srgbClr val="C9A227"/>
          </a:solidFill>
          <a:ln/>
        </p:spPr>
      </p:sp>
      <p:pic>
        <p:nvPicPr>
          <p:cNvPr id="40" name="Image 7" descr="preencoded.png">    </p:cNvPr>
          <p:cNvPicPr>
            <a:picLocks noChangeAspect="1"/>
          </p:cNvPicPr>
          <p:nvPr/>
        </p:nvPicPr>
        <p:blipFill>
          <a:blip r:embed="rId8"/>
          <a:stretch>
            <a:fillRect/>
          </a:stretch>
        </p:blipFill>
        <p:spPr>
          <a:xfrm>
            <a:off x="6613489" y="4428073"/>
            <a:ext cx="159837" cy="159837"/>
          </a:xfrm>
          <a:prstGeom prst="rect">
            <a:avLst/>
          </a:prstGeom>
        </p:spPr>
      </p:pic>
      <p:sp>
        <p:nvSpPr>
          <p:cNvPr id="41" name="Text 30"/>
          <p:cNvSpPr txBox="1"/>
          <p:nvPr/>
        </p:nvSpPr>
        <p:spPr>
          <a:xfrm>
            <a:off x="7040880" y="4306824"/>
            <a:ext cx="4343400" cy="402336"/>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No fabrication of data</a:t>
            </a:r>
            <a:endParaRPr lang="en-US" sz="1400" dirty="0"/>
          </a:p>
        </p:txBody>
      </p:sp>
      <p:sp>
        <p:nvSpPr>
          <p:cNvPr id="42" name="Shape 31"/>
          <p:cNvSpPr/>
          <p:nvPr/>
        </p:nvSpPr>
        <p:spPr>
          <a:xfrm>
            <a:off x="6519672" y="4864608"/>
            <a:ext cx="347472" cy="347472"/>
          </a:xfrm>
          <a:prstGeom prst="ellipse">
            <a:avLst/>
          </a:prstGeom>
          <a:solidFill>
            <a:srgbClr val="C9A227"/>
          </a:solidFill>
          <a:ln/>
        </p:spPr>
      </p:sp>
      <p:pic>
        <p:nvPicPr>
          <p:cNvPr id="43" name="Image 8" descr="preencoded.png">    </p:cNvPr>
          <p:cNvPicPr>
            <a:picLocks noChangeAspect="1"/>
          </p:cNvPicPr>
          <p:nvPr/>
        </p:nvPicPr>
        <p:blipFill>
          <a:blip r:embed="rId9"/>
          <a:stretch>
            <a:fillRect/>
          </a:stretch>
        </p:blipFill>
        <p:spPr>
          <a:xfrm>
            <a:off x="6613489" y="4958425"/>
            <a:ext cx="159837" cy="159837"/>
          </a:xfrm>
          <a:prstGeom prst="rect">
            <a:avLst/>
          </a:prstGeom>
        </p:spPr>
      </p:pic>
      <p:sp>
        <p:nvSpPr>
          <p:cNvPr id="44" name="Text 32"/>
          <p:cNvSpPr txBox="1"/>
          <p:nvPr/>
        </p:nvSpPr>
        <p:spPr>
          <a:xfrm>
            <a:off x="7040880" y="4837176"/>
            <a:ext cx="4343400" cy="402336"/>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No falsification of data</a:t>
            </a:r>
            <a:endParaRPr lang="en-US" sz="1400" dirty="0"/>
          </a:p>
        </p:txBody>
      </p:sp>
      <p:sp>
        <p:nvSpPr>
          <p:cNvPr id="45" name="Shape 33"/>
          <p:cNvSpPr/>
          <p:nvPr/>
        </p:nvSpPr>
        <p:spPr>
          <a:xfrm>
            <a:off x="6519672" y="5394960"/>
            <a:ext cx="347472" cy="347472"/>
          </a:xfrm>
          <a:prstGeom prst="ellipse">
            <a:avLst/>
          </a:prstGeom>
          <a:solidFill>
            <a:srgbClr val="C9A227"/>
          </a:solidFill>
          <a:ln/>
        </p:spPr>
      </p:sp>
      <p:pic>
        <p:nvPicPr>
          <p:cNvPr id="46" name="Image 9" descr="preencoded.png">    </p:cNvPr>
          <p:cNvPicPr>
            <a:picLocks noChangeAspect="1"/>
          </p:cNvPicPr>
          <p:nvPr/>
        </p:nvPicPr>
        <p:blipFill>
          <a:blip r:embed="rId10"/>
          <a:stretch>
            <a:fillRect/>
          </a:stretch>
        </p:blipFill>
        <p:spPr>
          <a:xfrm>
            <a:off x="6613489" y="5488777"/>
            <a:ext cx="159837" cy="159837"/>
          </a:xfrm>
          <a:prstGeom prst="rect">
            <a:avLst/>
          </a:prstGeom>
        </p:spPr>
      </p:pic>
      <p:sp>
        <p:nvSpPr>
          <p:cNvPr id="47" name="Text 34"/>
          <p:cNvSpPr txBox="1"/>
          <p:nvPr/>
        </p:nvSpPr>
        <p:spPr>
          <a:xfrm>
            <a:off x="7040880" y="5367528"/>
            <a:ext cx="4343400" cy="548640"/>
          </a:xfrm>
          <a:prstGeom prst="rect">
            <a:avLst/>
          </a:prstGeom>
          <a:noFill/>
          <a:ln/>
        </p:spPr>
        <p:txBody>
          <a:bodyPr wrap="square" lIns="0" tIns="0" rIns="0" bIns="0" rtlCol="0" anchor="t"/>
          <a:lstStyle/>
          <a:p>
            <a:pPr indent="0" marL="0">
              <a:buNone/>
            </a:pPr>
            <a:r>
              <a:rPr lang="en-US" sz="1400" dirty="0">
                <a:solidFill>
                  <a:srgbClr val="FFFFFF"/>
                </a:solidFill>
                <a:latin typeface="Calibri" pitchFamily="34" charset="0"/>
                <a:ea typeface="Calibri" pitchFamily="34" charset="-122"/>
                <a:cs typeface="Calibri" pitchFamily="34" charset="-120"/>
              </a:rPr>
              <a:t>Fair allocation of authorship among consortium participants, according to their actual contribution</a:t>
            </a:r>
            <a:endParaRPr lang="en-US" sz="1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6 · CONFLICT OF INTEREST</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Conflict of Interest: Definition and Management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4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27</a:t>
            </a:r>
            <a:endParaRPr lang="en-US" sz="900" dirty="0"/>
          </a:p>
        </p:txBody>
      </p:sp>
      <p:sp>
        <p:nvSpPr>
          <p:cNvPr id="7" name="Shape 4"/>
          <p:cNvSpPr/>
          <p:nvPr/>
        </p:nvSpPr>
        <p:spPr>
          <a:xfrm>
            <a:off x="548640" y="1691640"/>
            <a:ext cx="5486400" cy="3246120"/>
          </a:xfrm>
          <a:prstGeom prst="roundRect">
            <a:avLst>
              <a:gd name="adj" fmla="val 2254"/>
            </a:avLst>
          </a:prstGeom>
          <a:solidFill>
            <a:srgbClr val="E8EEF9"/>
          </a:solidFill>
          <a:ln/>
        </p:spPr>
      </p:sp>
      <p:sp>
        <p:nvSpPr>
          <p:cNvPr id="8" name="Shape 5"/>
          <p:cNvSpPr/>
          <p:nvPr/>
        </p:nvSpPr>
        <p:spPr>
          <a:xfrm>
            <a:off x="868680" y="2011680"/>
            <a:ext cx="640080" cy="64008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1041502" y="2184502"/>
            <a:ext cx="294437" cy="294437"/>
          </a:xfrm>
          <a:prstGeom prst="rect">
            <a:avLst/>
          </a:prstGeom>
        </p:spPr>
      </p:pic>
      <p:sp>
        <p:nvSpPr>
          <p:cNvPr id="10" name="Text 6"/>
          <p:cNvSpPr txBox="1"/>
          <p:nvPr/>
        </p:nvSpPr>
        <p:spPr>
          <a:xfrm>
            <a:off x="1737360" y="2011680"/>
            <a:ext cx="3931920" cy="640080"/>
          </a:xfrm>
          <a:prstGeom prst="rect">
            <a:avLst/>
          </a:prstGeom>
          <a:noFill/>
          <a:ln/>
        </p:spPr>
        <p:txBody>
          <a:bodyPr wrap="square" lIns="0" tIns="0" rIns="0" bIns="0" rtlCol="0" anchor="ctr"/>
          <a:lstStyle/>
          <a:p>
            <a:pPr indent="0" marL="0">
              <a:buNone/>
            </a:pPr>
            <a:r>
              <a:rPr lang="en-US" sz="2000" b="1" dirty="0">
                <a:solidFill>
                  <a:srgbClr val="1B2A4A"/>
                </a:solidFill>
                <a:latin typeface="Cambria" pitchFamily="34" charset="0"/>
                <a:ea typeface="Cambria" pitchFamily="34" charset="-122"/>
                <a:cs typeface="Cambria" pitchFamily="34" charset="-120"/>
              </a:rPr>
              <a:t>Conflict of interest</a:t>
            </a:r>
            <a:endParaRPr lang="en-US" sz="2000" dirty="0"/>
          </a:p>
        </p:txBody>
      </p:sp>
      <p:sp>
        <p:nvSpPr>
          <p:cNvPr id="11" name="Text 7"/>
          <p:cNvSpPr txBox="1"/>
          <p:nvPr/>
        </p:nvSpPr>
        <p:spPr>
          <a:xfrm>
            <a:off x="1737360" y="2788920"/>
            <a:ext cx="3931920" cy="1874520"/>
          </a:xfrm>
          <a:prstGeom prst="rect">
            <a:avLst/>
          </a:prstGeom>
          <a:noFill/>
          <a:ln/>
        </p:spPr>
        <p:txBody>
          <a:bodyPr wrap="square" lIns="0" tIns="0" rIns="0" bIns="0" rtlCol="0" anchor="t"/>
          <a:lstStyle/>
          <a:p>
            <a:pPr indent="0" marL="0">
              <a:buNone/>
            </a:pPr>
            <a:r>
              <a:rPr lang="en-US" sz="1500" i="1" dirty="0">
                <a:solidFill>
                  <a:srgbClr val="1B2A4A"/>
                </a:solidFill>
                <a:latin typeface="Cambria" pitchFamily="34" charset="0"/>
                <a:ea typeface="Cambria" pitchFamily="34" charset="-122"/>
                <a:cs typeface="Cambria" pitchFamily="34" charset="-120"/>
              </a:rPr>
              <a:t>“A situation in which the personal, financial, family or other private interests of a person involved in decision-making within the project may affect, or may reasonably appear to affect, the objectivity of that person's performance of their duties.”</a:t>
            </a:r>
            <a:endParaRPr lang="en-US" sz="1500" dirty="0"/>
          </a:p>
        </p:txBody>
      </p:sp>
      <p:sp>
        <p:nvSpPr>
          <p:cNvPr id="12" name="Text 8"/>
          <p:cNvSpPr txBox="1"/>
          <p:nvPr/>
        </p:nvSpPr>
        <p:spPr>
          <a:xfrm>
            <a:off x="548640" y="5166360"/>
            <a:ext cx="4572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IN PARTICULAR IN</a:t>
            </a:r>
            <a:endParaRPr lang="en-US" sz="1100" dirty="0"/>
          </a:p>
        </p:txBody>
      </p:sp>
      <p:sp>
        <p:nvSpPr>
          <p:cNvPr id="13" name="Shape 9"/>
          <p:cNvSpPr/>
          <p:nvPr/>
        </p:nvSpPr>
        <p:spPr>
          <a:xfrm>
            <a:off x="548640" y="5532120"/>
            <a:ext cx="2377440" cy="457200"/>
          </a:xfrm>
          <a:prstGeom prst="roundRect">
            <a:avLst>
              <a:gd name="adj" fmla="val 50000"/>
            </a:avLst>
          </a:prstGeom>
          <a:solidFill>
            <a:srgbClr val="E8EEF9"/>
          </a:solidFill>
          <a:ln/>
        </p:spPr>
      </p:sp>
      <p:sp>
        <p:nvSpPr>
          <p:cNvPr id="14" name="Text 10"/>
          <p:cNvSpPr txBox="1"/>
          <p:nvPr/>
        </p:nvSpPr>
        <p:spPr>
          <a:xfrm>
            <a:off x="548640" y="5532120"/>
            <a:ext cx="2377440" cy="457200"/>
          </a:xfrm>
          <a:prstGeom prst="rect">
            <a:avLst/>
          </a:prstGeom>
          <a:noFill/>
          <a:ln/>
        </p:spPr>
        <p:txBody>
          <a:bodyPr wrap="square" lIns="0" tIns="0" rIns="0" bIns="0" rtlCol="0" anchor="ctr"/>
          <a:lstStyle/>
          <a:p>
            <a:pPr algn="ctr" indent="0" marL="0">
              <a:buNone/>
            </a:pPr>
            <a:r>
              <a:rPr lang="en-US" sz="1250" b="1" dirty="0">
                <a:solidFill>
                  <a:srgbClr val="1B2A4A"/>
                </a:solidFill>
                <a:latin typeface="Calibri" pitchFamily="34" charset="0"/>
                <a:ea typeface="Calibri" pitchFamily="34" charset="-122"/>
                <a:cs typeface="Calibri" pitchFamily="34" charset="-120"/>
              </a:rPr>
              <a:t>Evaluation of applications</a:t>
            </a:r>
            <a:endParaRPr lang="en-US" sz="1250" dirty="0"/>
          </a:p>
        </p:txBody>
      </p:sp>
      <p:sp>
        <p:nvSpPr>
          <p:cNvPr id="15" name="Shape 11"/>
          <p:cNvSpPr/>
          <p:nvPr/>
        </p:nvSpPr>
        <p:spPr>
          <a:xfrm>
            <a:off x="3063240" y="5532120"/>
            <a:ext cx="1325880" cy="457200"/>
          </a:xfrm>
          <a:prstGeom prst="roundRect">
            <a:avLst>
              <a:gd name="adj" fmla="val 50000"/>
            </a:avLst>
          </a:prstGeom>
          <a:solidFill>
            <a:srgbClr val="E8EEF9"/>
          </a:solidFill>
          <a:ln/>
        </p:spPr>
      </p:sp>
      <p:sp>
        <p:nvSpPr>
          <p:cNvPr id="16" name="Text 12"/>
          <p:cNvSpPr txBox="1"/>
          <p:nvPr/>
        </p:nvSpPr>
        <p:spPr>
          <a:xfrm>
            <a:off x="3063240" y="5532120"/>
            <a:ext cx="1325880" cy="457200"/>
          </a:xfrm>
          <a:prstGeom prst="rect">
            <a:avLst/>
          </a:prstGeom>
          <a:noFill/>
          <a:ln/>
        </p:spPr>
        <p:txBody>
          <a:bodyPr wrap="square" lIns="0" tIns="0" rIns="0" bIns="0" rtlCol="0" anchor="ctr"/>
          <a:lstStyle/>
          <a:p>
            <a:pPr algn="ctr" indent="0" marL="0">
              <a:buNone/>
            </a:pPr>
            <a:r>
              <a:rPr lang="en-US" sz="1250" b="1" dirty="0">
                <a:solidFill>
                  <a:srgbClr val="1B2A4A"/>
                </a:solidFill>
                <a:latin typeface="Calibri" pitchFamily="34" charset="0"/>
                <a:ea typeface="Calibri" pitchFamily="34" charset="-122"/>
                <a:cs typeface="Calibri" pitchFamily="34" charset="-120"/>
              </a:rPr>
              <a:t>Procurement</a:t>
            </a:r>
            <a:endParaRPr lang="en-US" sz="1250" dirty="0"/>
          </a:p>
        </p:txBody>
      </p:sp>
      <p:sp>
        <p:nvSpPr>
          <p:cNvPr id="17" name="Shape 13"/>
          <p:cNvSpPr/>
          <p:nvPr/>
        </p:nvSpPr>
        <p:spPr>
          <a:xfrm>
            <a:off x="4526280" y="5532120"/>
            <a:ext cx="1508760" cy="457200"/>
          </a:xfrm>
          <a:prstGeom prst="roundRect">
            <a:avLst>
              <a:gd name="adj" fmla="val 50000"/>
            </a:avLst>
          </a:prstGeom>
          <a:solidFill>
            <a:srgbClr val="E8EEF9"/>
          </a:solidFill>
          <a:ln/>
        </p:spPr>
      </p:sp>
      <p:sp>
        <p:nvSpPr>
          <p:cNvPr id="18" name="Text 14"/>
          <p:cNvSpPr txBox="1"/>
          <p:nvPr/>
        </p:nvSpPr>
        <p:spPr>
          <a:xfrm>
            <a:off x="4526280" y="5532120"/>
            <a:ext cx="1508760" cy="457200"/>
          </a:xfrm>
          <a:prstGeom prst="rect">
            <a:avLst/>
          </a:prstGeom>
          <a:noFill/>
          <a:ln/>
        </p:spPr>
        <p:txBody>
          <a:bodyPr wrap="square" lIns="0" tIns="0" rIns="0" bIns="0" rtlCol="0" anchor="ctr"/>
          <a:lstStyle/>
          <a:p>
            <a:pPr algn="ctr" indent="0" marL="0">
              <a:buNone/>
            </a:pPr>
            <a:r>
              <a:rPr lang="en-US" sz="1250" b="1" dirty="0">
                <a:solidFill>
                  <a:srgbClr val="1B2A4A"/>
                </a:solidFill>
                <a:latin typeface="Calibri" pitchFamily="34" charset="0"/>
                <a:ea typeface="Calibri" pitchFamily="34" charset="-122"/>
                <a:cs typeface="Calibri" pitchFamily="34" charset="-120"/>
              </a:rPr>
              <a:t>Staff selection</a:t>
            </a:r>
            <a:endParaRPr lang="en-US" sz="1250" dirty="0"/>
          </a:p>
        </p:txBody>
      </p:sp>
      <p:sp>
        <p:nvSpPr>
          <p:cNvPr id="19" name="Text 15"/>
          <p:cNvSpPr txBox="1"/>
          <p:nvPr/>
        </p:nvSpPr>
        <p:spPr>
          <a:xfrm>
            <a:off x="6400800" y="1691640"/>
            <a:ext cx="521208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MANAGING A CONFLICT OF INTEREST</a:t>
            </a:r>
            <a:endParaRPr lang="en-US" sz="1200" dirty="0"/>
          </a:p>
        </p:txBody>
      </p:sp>
      <p:sp>
        <p:nvSpPr>
          <p:cNvPr id="20" name="Shape 16"/>
          <p:cNvSpPr/>
          <p:nvPr/>
        </p:nvSpPr>
        <p:spPr>
          <a:xfrm>
            <a:off x="6400800" y="2057400"/>
            <a:ext cx="5239512" cy="624840"/>
          </a:xfrm>
          <a:prstGeom prst="roundRect">
            <a:avLst>
              <a:gd name="adj" fmla="val 11707"/>
            </a:avLst>
          </a:prstGeom>
          <a:solidFill>
            <a:srgbClr val="F4F7FC"/>
          </a:solidFill>
          <a:ln/>
        </p:spPr>
      </p:sp>
      <p:sp>
        <p:nvSpPr>
          <p:cNvPr id="21" name="Shape 17"/>
          <p:cNvSpPr/>
          <p:nvPr/>
        </p:nvSpPr>
        <p:spPr>
          <a:xfrm>
            <a:off x="6565392" y="2118360"/>
            <a:ext cx="502920" cy="502920"/>
          </a:xfrm>
          <a:prstGeom prst="ellipse">
            <a:avLst/>
          </a:prstGeom>
          <a:solidFill>
            <a:srgbClr val="1B2A4A"/>
          </a:solidFill>
          <a:ln/>
        </p:spPr>
      </p:sp>
      <p:sp>
        <p:nvSpPr>
          <p:cNvPr id="22" name="Text 18"/>
          <p:cNvSpPr txBox="1"/>
          <p:nvPr/>
        </p:nvSpPr>
        <p:spPr>
          <a:xfrm>
            <a:off x="6565392" y="211836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1</a:t>
            </a:r>
            <a:endParaRPr lang="en-US" sz="1400" dirty="0"/>
          </a:p>
        </p:txBody>
      </p:sp>
      <p:sp>
        <p:nvSpPr>
          <p:cNvPr id="23" name="Text 19"/>
          <p:cNvSpPr txBox="1"/>
          <p:nvPr/>
        </p:nvSpPr>
        <p:spPr>
          <a:xfrm>
            <a:off x="7269480" y="2057400"/>
            <a:ext cx="4187952" cy="62484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Declaration  </a:t>
            </a:r>
            <a:pPr indent="0" marL="0">
              <a:buNone/>
            </a:pPr>
            <a:r>
              <a:rPr lang="en-US" sz="1350" dirty="0">
                <a:solidFill>
                  <a:srgbClr val="2B3445"/>
                </a:solidFill>
                <a:latin typeface="Calibri" pitchFamily="34" charset="0"/>
                <a:ea typeface="Calibri" pitchFamily="34" charset="-122"/>
                <a:cs typeface="Calibri" pitchFamily="34" charset="-120"/>
              </a:rPr>
              <a:t>The conflict is declared in good time</a:t>
            </a:r>
            <a:endParaRPr lang="en-US" sz="1350" dirty="0"/>
          </a:p>
        </p:txBody>
      </p:sp>
      <p:sp>
        <p:nvSpPr>
          <p:cNvPr id="24" name="Shape 20"/>
          <p:cNvSpPr/>
          <p:nvPr/>
        </p:nvSpPr>
        <p:spPr>
          <a:xfrm>
            <a:off x="6400800" y="2819400"/>
            <a:ext cx="5239512" cy="624840"/>
          </a:xfrm>
          <a:prstGeom prst="roundRect">
            <a:avLst>
              <a:gd name="adj" fmla="val 11707"/>
            </a:avLst>
          </a:prstGeom>
          <a:solidFill>
            <a:srgbClr val="FFFFFF"/>
          </a:solidFill>
          <a:ln/>
        </p:spPr>
      </p:sp>
      <p:sp>
        <p:nvSpPr>
          <p:cNvPr id="25" name="Shape 21"/>
          <p:cNvSpPr/>
          <p:nvPr/>
        </p:nvSpPr>
        <p:spPr>
          <a:xfrm>
            <a:off x="6565392" y="2880360"/>
            <a:ext cx="502920" cy="502920"/>
          </a:xfrm>
          <a:prstGeom prst="ellipse">
            <a:avLst/>
          </a:prstGeom>
          <a:solidFill>
            <a:srgbClr val="1B2A4A"/>
          </a:solidFill>
          <a:ln/>
        </p:spPr>
      </p:sp>
      <p:sp>
        <p:nvSpPr>
          <p:cNvPr id="26" name="Text 22"/>
          <p:cNvSpPr txBox="1"/>
          <p:nvPr/>
        </p:nvSpPr>
        <p:spPr>
          <a:xfrm>
            <a:off x="6565392" y="288036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2</a:t>
            </a:r>
            <a:endParaRPr lang="en-US" sz="1400" dirty="0"/>
          </a:p>
        </p:txBody>
      </p:sp>
      <p:sp>
        <p:nvSpPr>
          <p:cNvPr id="27" name="Text 23"/>
          <p:cNvSpPr txBox="1"/>
          <p:nvPr/>
        </p:nvSpPr>
        <p:spPr>
          <a:xfrm>
            <a:off x="7269480" y="2819400"/>
            <a:ext cx="4187952" cy="62484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Recusal  </a:t>
            </a:r>
            <a:pPr indent="0" marL="0">
              <a:buNone/>
            </a:pPr>
            <a:r>
              <a:rPr lang="en-US" sz="1350" dirty="0">
                <a:solidFill>
                  <a:srgbClr val="2B3445"/>
                </a:solidFill>
                <a:latin typeface="Calibri" pitchFamily="34" charset="0"/>
                <a:ea typeface="Calibri" pitchFamily="34" charset="-122"/>
                <a:cs typeface="Calibri" pitchFamily="34" charset="-120"/>
              </a:rPr>
              <a:t>The person withdraws from the decision in question</a:t>
            </a:r>
            <a:endParaRPr lang="en-US" sz="1350" dirty="0"/>
          </a:p>
        </p:txBody>
      </p:sp>
      <p:sp>
        <p:nvSpPr>
          <p:cNvPr id="28" name="Shape 24"/>
          <p:cNvSpPr/>
          <p:nvPr/>
        </p:nvSpPr>
        <p:spPr>
          <a:xfrm>
            <a:off x="6400800" y="3581400"/>
            <a:ext cx="5239512" cy="624840"/>
          </a:xfrm>
          <a:prstGeom prst="roundRect">
            <a:avLst>
              <a:gd name="adj" fmla="val 11707"/>
            </a:avLst>
          </a:prstGeom>
          <a:solidFill>
            <a:srgbClr val="F4F7FC"/>
          </a:solidFill>
          <a:ln/>
        </p:spPr>
      </p:sp>
      <p:sp>
        <p:nvSpPr>
          <p:cNvPr id="29" name="Shape 25"/>
          <p:cNvSpPr/>
          <p:nvPr/>
        </p:nvSpPr>
        <p:spPr>
          <a:xfrm>
            <a:off x="6565392" y="3642360"/>
            <a:ext cx="502920" cy="502920"/>
          </a:xfrm>
          <a:prstGeom prst="ellipse">
            <a:avLst/>
          </a:prstGeom>
          <a:solidFill>
            <a:srgbClr val="1B2A4A"/>
          </a:solidFill>
          <a:ln/>
        </p:spPr>
      </p:sp>
      <p:sp>
        <p:nvSpPr>
          <p:cNvPr id="30" name="Text 26"/>
          <p:cNvSpPr txBox="1"/>
          <p:nvPr/>
        </p:nvSpPr>
        <p:spPr>
          <a:xfrm>
            <a:off x="6565392" y="364236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3</a:t>
            </a:r>
            <a:endParaRPr lang="en-US" sz="1400" dirty="0"/>
          </a:p>
        </p:txBody>
      </p:sp>
      <p:sp>
        <p:nvSpPr>
          <p:cNvPr id="31" name="Text 27"/>
          <p:cNvSpPr txBox="1"/>
          <p:nvPr/>
        </p:nvSpPr>
        <p:spPr>
          <a:xfrm>
            <a:off x="7269480" y="3581400"/>
            <a:ext cx="4187952" cy="62484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Documentation  </a:t>
            </a:r>
            <a:pPr indent="0" marL="0">
              <a:buNone/>
            </a:pPr>
            <a:r>
              <a:rPr lang="en-US" sz="1350" dirty="0">
                <a:solidFill>
                  <a:srgbClr val="2B3445"/>
                </a:solidFill>
                <a:latin typeface="Calibri" pitchFamily="34" charset="0"/>
                <a:ea typeface="Calibri" pitchFamily="34" charset="-122"/>
                <a:cs typeface="Calibri" pitchFamily="34" charset="-120"/>
              </a:rPr>
              <a:t>The measures taken are recorded</a:t>
            </a:r>
            <a:endParaRPr lang="en-US" sz="1350" dirty="0"/>
          </a:p>
        </p:txBody>
      </p:sp>
      <p:sp>
        <p:nvSpPr>
          <p:cNvPr id="32" name="Shape 28"/>
          <p:cNvSpPr/>
          <p:nvPr/>
        </p:nvSpPr>
        <p:spPr>
          <a:xfrm>
            <a:off x="6400800" y="4434840"/>
            <a:ext cx="5239512" cy="1691640"/>
          </a:xfrm>
          <a:prstGeom prst="roundRect">
            <a:avLst>
              <a:gd name="adj" fmla="val 4324"/>
            </a:avLst>
          </a:prstGeom>
          <a:solidFill>
            <a:srgbClr val="1B2A4A"/>
          </a:solidFill>
          <a:ln/>
        </p:spPr>
      </p:sp>
      <p:sp>
        <p:nvSpPr>
          <p:cNvPr id="33" name="Shape 29"/>
          <p:cNvSpPr/>
          <p:nvPr/>
        </p:nvSpPr>
        <p:spPr>
          <a:xfrm>
            <a:off x="6629400" y="4617720"/>
            <a:ext cx="457200" cy="457200"/>
          </a:xfrm>
          <a:prstGeom prst="ellipse">
            <a:avLst/>
          </a:prstGeom>
          <a:solidFill>
            <a:srgbClr val="31487A"/>
          </a:solidFill>
          <a:ln/>
        </p:spPr>
      </p:sp>
      <p:pic>
        <p:nvPicPr>
          <p:cNvPr id="34" name="Image 1" descr="preencoded.png">    </p:cNvPr>
          <p:cNvPicPr>
            <a:picLocks noChangeAspect="1"/>
          </p:cNvPicPr>
          <p:nvPr/>
        </p:nvPicPr>
        <p:blipFill>
          <a:blip r:embed="rId2"/>
          <a:stretch>
            <a:fillRect/>
          </a:stretch>
        </p:blipFill>
        <p:spPr>
          <a:xfrm>
            <a:off x="6752844" y="4741164"/>
            <a:ext cx="210312" cy="210312"/>
          </a:xfrm>
          <a:prstGeom prst="rect">
            <a:avLst/>
          </a:prstGeom>
        </p:spPr>
      </p:pic>
      <p:sp>
        <p:nvSpPr>
          <p:cNvPr id="35" name="Text 30"/>
          <p:cNvSpPr txBox="1"/>
          <p:nvPr/>
        </p:nvSpPr>
        <p:spPr>
          <a:xfrm>
            <a:off x="7223760" y="4617720"/>
            <a:ext cx="3657600" cy="457200"/>
          </a:xfrm>
          <a:prstGeom prst="rect">
            <a:avLst/>
          </a:prstGeom>
          <a:noFill/>
          <a:ln/>
        </p:spPr>
        <p:txBody>
          <a:bodyPr wrap="square" lIns="0" tIns="0" rIns="0" bIns="0" rtlCol="0" anchor="ctr"/>
          <a:lstStyle/>
          <a:p>
            <a:pPr indent="0" marL="0">
              <a:buNone/>
            </a:pPr>
            <a:r>
              <a:rPr lang="en-US" sz="1100" b="1" spc="200" kern="0" dirty="0">
                <a:solidFill>
                  <a:srgbClr val="C9A227"/>
                </a:solidFill>
                <a:latin typeface="Calibri" pitchFamily="34" charset="0"/>
                <a:ea typeface="Calibri" pitchFamily="34" charset="-122"/>
                <a:cs typeface="Calibri" pitchFamily="34" charset="-120"/>
              </a:rPr>
              <a:t>ILLUSTRATIVE CASE</a:t>
            </a:r>
            <a:endParaRPr lang="en-US" sz="1100" dirty="0"/>
          </a:p>
        </p:txBody>
      </p:sp>
      <p:sp>
        <p:nvSpPr>
          <p:cNvPr id="36" name="Text 31"/>
          <p:cNvSpPr txBox="1"/>
          <p:nvPr/>
        </p:nvSpPr>
        <p:spPr>
          <a:xfrm>
            <a:off x="6629400" y="5120640"/>
            <a:ext cx="4800600" cy="914400"/>
          </a:xfrm>
          <a:prstGeom prst="rect">
            <a:avLst/>
          </a:prstGeom>
          <a:noFill/>
          <a:ln/>
        </p:spPr>
        <p:txBody>
          <a:bodyPr wrap="square" lIns="0" tIns="0" rIns="0" bIns="0" rtlCol="0" anchor="t"/>
          <a:lstStyle/>
          <a:p>
            <a:pPr indent="0" marL="0">
              <a:buNone/>
            </a:pPr>
            <a:r>
              <a:rPr lang="en-US" sz="1250" dirty="0">
                <a:solidFill>
                  <a:srgbClr val="FFFFFF"/>
                </a:solidFill>
                <a:latin typeface="Calibri" pitchFamily="34" charset="0"/>
                <a:ea typeface="Calibri" pitchFamily="34" charset="-122"/>
                <a:cs typeface="Calibri" pitchFamily="34" charset="-120"/>
              </a:rPr>
              <a:t>An expert evaluating grant applications finds that a close relative heads one of the applicant organisations. The expert declares the conflict, is recused from assessing that application, and both steps are documented.</a:t>
            </a:r>
            <a:endParaRPr lang="en-US" sz="12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6 · GOOD GOVERNANCE</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Good Governance and the Consequences of a Breach</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4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28</a:t>
            </a:r>
            <a:endParaRPr lang="en-US" sz="900" dirty="0"/>
          </a:p>
        </p:txBody>
      </p:sp>
      <p:sp>
        <p:nvSpPr>
          <p:cNvPr id="7" name="Text 4"/>
          <p:cNvSpPr txBox="1"/>
          <p:nvPr/>
        </p:nvSpPr>
        <p:spPr>
          <a:xfrm>
            <a:off x="548640" y="1691640"/>
            <a:ext cx="630936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PRINCIPLES OF GOOD GOVERNANCE</a:t>
            </a:r>
            <a:endParaRPr lang="en-US" sz="1200" dirty="0"/>
          </a:p>
        </p:txBody>
      </p:sp>
      <p:sp>
        <p:nvSpPr>
          <p:cNvPr id="8" name="Shape 5"/>
          <p:cNvSpPr/>
          <p:nvPr/>
        </p:nvSpPr>
        <p:spPr>
          <a:xfrm>
            <a:off x="548640" y="2011680"/>
            <a:ext cx="1981200" cy="1417320"/>
          </a:xfrm>
          <a:prstGeom prst="roundRect">
            <a:avLst>
              <a:gd name="adj" fmla="val 5161"/>
            </a:avLst>
          </a:prstGeom>
          <a:solidFill>
            <a:srgbClr val="F4F7FC"/>
          </a:solidFill>
          <a:ln/>
        </p:spPr>
      </p:sp>
      <p:sp>
        <p:nvSpPr>
          <p:cNvPr id="9" name="Shape 6"/>
          <p:cNvSpPr/>
          <p:nvPr/>
        </p:nvSpPr>
        <p:spPr>
          <a:xfrm>
            <a:off x="731520" y="2194560"/>
            <a:ext cx="457200" cy="457200"/>
          </a:xfrm>
          <a:prstGeom prst="ellipse">
            <a:avLst/>
          </a:prstGeom>
          <a:solidFill>
            <a:srgbClr val="1B2A4A"/>
          </a:solidFill>
          <a:ln/>
        </p:spPr>
      </p:sp>
      <p:pic>
        <p:nvPicPr>
          <p:cNvPr id="10" name="Image 0" descr="preencoded.png">    </p:cNvPr>
          <p:cNvPicPr>
            <a:picLocks noChangeAspect="1"/>
          </p:cNvPicPr>
          <p:nvPr/>
        </p:nvPicPr>
        <p:blipFill>
          <a:blip r:embed="rId1"/>
          <a:stretch>
            <a:fillRect/>
          </a:stretch>
        </p:blipFill>
        <p:spPr>
          <a:xfrm>
            <a:off x="854964" y="2318004"/>
            <a:ext cx="210312" cy="210312"/>
          </a:xfrm>
          <a:prstGeom prst="rect">
            <a:avLst/>
          </a:prstGeom>
        </p:spPr>
      </p:pic>
      <p:sp>
        <p:nvSpPr>
          <p:cNvPr id="11" name="Text 7"/>
          <p:cNvSpPr txBox="1"/>
          <p:nvPr/>
        </p:nvSpPr>
        <p:spPr>
          <a:xfrm>
            <a:off x="731520" y="2743200"/>
            <a:ext cx="1661160" cy="594360"/>
          </a:xfrm>
          <a:prstGeom prst="rect">
            <a:avLst/>
          </a:prstGeom>
          <a:noFill/>
          <a:ln/>
        </p:spPr>
        <p:txBody>
          <a:bodyPr wrap="square" lIns="0" tIns="0" rIns="0" bIns="0" rtlCol="0" anchor="t"/>
          <a:lstStyle/>
          <a:p>
            <a:pPr indent="0" marL="0">
              <a:buNone/>
            </a:pPr>
            <a:r>
              <a:rPr lang="en-US" sz="1250" b="1" dirty="0">
                <a:solidFill>
                  <a:srgbClr val="1B2A4A"/>
                </a:solidFill>
                <a:latin typeface="Calibri" pitchFamily="34" charset="0"/>
                <a:ea typeface="Calibri" pitchFamily="34" charset="-122"/>
                <a:cs typeface="Calibri" pitchFamily="34" charset="-120"/>
              </a:rPr>
              <a:t>Rule of law</a:t>
            </a:r>
            <a:endParaRPr lang="en-US" sz="1250" dirty="0"/>
          </a:p>
        </p:txBody>
      </p:sp>
      <p:sp>
        <p:nvSpPr>
          <p:cNvPr id="12" name="Shape 8"/>
          <p:cNvSpPr/>
          <p:nvPr/>
        </p:nvSpPr>
        <p:spPr>
          <a:xfrm>
            <a:off x="2712720" y="2011680"/>
            <a:ext cx="1981200" cy="1417320"/>
          </a:xfrm>
          <a:prstGeom prst="roundRect">
            <a:avLst>
              <a:gd name="adj" fmla="val 5161"/>
            </a:avLst>
          </a:prstGeom>
          <a:solidFill>
            <a:srgbClr val="F4F7FC"/>
          </a:solidFill>
          <a:ln/>
        </p:spPr>
      </p:sp>
      <p:sp>
        <p:nvSpPr>
          <p:cNvPr id="13" name="Shape 9"/>
          <p:cNvSpPr/>
          <p:nvPr/>
        </p:nvSpPr>
        <p:spPr>
          <a:xfrm>
            <a:off x="2895600" y="2194560"/>
            <a:ext cx="457200" cy="457200"/>
          </a:xfrm>
          <a:prstGeom prst="ellipse">
            <a:avLst/>
          </a:prstGeom>
          <a:solidFill>
            <a:srgbClr val="1B2A4A"/>
          </a:solidFill>
          <a:ln/>
        </p:spPr>
      </p:sp>
      <p:pic>
        <p:nvPicPr>
          <p:cNvPr id="14" name="Image 1" descr="preencoded.png">    </p:cNvPr>
          <p:cNvPicPr>
            <a:picLocks noChangeAspect="1"/>
          </p:cNvPicPr>
          <p:nvPr/>
        </p:nvPicPr>
        <p:blipFill>
          <a:blip r:embed="rId2"/>
          <a:stretch>
            <a:fillRect/>
          </a:stretch>
        </p:blipFill>
        <p:spPr>
          <a:xfrm>
            <a:off x="3019044" y="2318004"/>
            <a:ext cx="210312" cy="210312"/>
          </a:xfrm>
          <a:prstGeom prst="rect">
            <a:avLst/>
          </a:prstGeom>
        </p:spPr>
      </p:pic>
      <p:sp>
        <p:nvSpPr>
          <p:cNvPr id="15" name="Text 10"/>
          <p:cNvSpPr txBox="1"/>
          <p:nvPr/>
        </p:nvSpPr>
        <p:spPr>
          <a:xfrm>
            <a:off x="2895600" y="2743200"/>
            <a:ext cx="1661160" cy="594360"/>
          </a:xfrm>
          <a:prstGeom prst="rect">
            <a:avLst/>
          </a:prstGeom>
          <a:noFill/>
          <a:ln/>
        </p:spPr>
        <p:txBody>
          <a:bodyPr wrap="square" lIns="0" tIns="0" rIns="0" bIns="0" rtlCol="0" anchor="t"/>
          <a:lstStyle/>
          <a:p>
            <a:pPr indent="0" marL="0">
              <a:buNone/>
            </a:pPr>
            <a:r>
              <a:rPr lang="en-US" sz="1250" b="1" dirty="0">
                <a:solidFill>
                  <a:srgbClr val="1B2A4A"/>
                </a:solidFill>
                <a:latin typeface="Calibri" pitchFamily="34" charset="0"/>
                <a:ea typeface="Calibri" pitchFamily="34" charset="-122"/>
                <a:cs typeface="Calibri" pitchFamily="34" charset="-120"/>
              </a:rPr>
              <a:t>Accountability</a:t>
            </a:r>
            <a:endParaRPr lang="en-US" sz="1250" dirty="0"/>
          </a:p>
        </p:txBody>
      </p:sp>
      <p:sp>
        <p:nvSpPr>
          <p:cNvPr id="16" name="Shape 11"/>
          <p:cNvSpPr/>
          <p:nvPr/>
        </p:nvSpPr>
        <p:spPr>
          <a:xfrm>
            <a:off x="4876800" y="2011680"/>
            <a:ext cx="1981200" cy="1417320"/>
          </a:xfrm>
          <a:prstGeom prst="roundRect">
            <a:avLst>
              <a:gd name="adj" fmla="val 5161"/>
            </a:avLst>
          </a:prstGeom>
          <a:solidFill>
            <a:srgbClr val="F4F7FC"/>
          </a:solidFill>
          <a:ln/>
        </p:spPr>
      </p:sp>
      <p:sp>
        <p:nvSpPr>
          <p:cNvPr id="17" name="Shape 12"/>
          <p:cNvSpPr/>
          <p:nvPr/>
        </p:nvSpPr>
        <p:spPr>
          <a:xfrm>
            <a:off x="5059680" y="2194560"/>
            <a:ext cx="457200" cy="457200"/>
          </a:xfrm>
          <a:prstGeom prst="ellipse">
            <a:avLst/>
          </a:prstGeom>
          <a:solidFill>
            <a:srgbClr val="1B2A4A"/>
          </a:solidFill>
          <a:ln/>
        </p:spPr>
      </p:sp>
      <p:pic>
        <p:nvPicPr>
          <p:cNvPr id="18" name="Image 2" descr="preencoded.png">    </p:cNvPr>
          <p:cNvPicPr>
            <a:picLocks noChangeAspect="1"/>
          </p:cNvPicPr>
          <p:nvPr/>
        </p:nvPicPr>
        <p:blipFill>
          <a:blip r:embed="rId3"/>
          <a:stretch>
            <a:fillRect/>
          </a:stretch>
        </p:blipFill>
        <p:spPr>
          <a:xfrm>
            <a:off x="5183124" y="2318004"/>
            <a:ext cx="210312" cy="210312"/>
          </a:xfrm>
          <a:prstGeom prst="rect">
            <a:avLst/>
          </a:prstGeom>
        </p:spPr>
      </p:pic>
      <p:sp>
        <p:nvSpPr>
          <p:cNvPr id="19" name="Text 13"/>
          <p:cNvSpPr txBox="1"/>
          <p:nvPr/>
        </p:nvSpPr>
        <p:spPr>
          <a:xfrm>
            <a:off x="5059680" y="2743200"/>
            <a:ext cx="1661160" cy="594360"/>
          </a:xfrm>
          <a:prstGeom prst="rect">
            <a:avLst/>
          </a:prstGeom>
          <a:noFill/>
          <a:ln/>
        </p:spPr>
        <p:txBody>
          <a:bodyPr wrap="square" lIns="0" tIns="0" rIns="0" bIns="0" rtlCol="0" anchor="t"/>
          <a:lstStyle/>
          <a:p>
            <a:pPr indent="0" marL="0">
              <a:buNone/>
            </a:pPr>
            <a:r>
              <a:rPr lang="en-US" sz="1250" b="1" dirty="0">
                <a:solidFill>
                  <a:srgbClr val="1B2A4A"/>
                </a:solidFill>
                <a:latin typeface="Calibri" pitchFamily="34" charset="0"/>
                <a:ea typeface="Calibri" pitchFamily="34" charset="-122"/>
                <a:cs typeface="Calibri" pitchFamily="34" charset="-120"/>
              </a:rPr>
              <a:t>Transparency</a:t>
            </a:r>
            <a:endParaRPr lang="en-US" sz="1250" dirty="0"/>
          </a:p>
        </p:txBody>
      </p:sp>
      <p:sp>
        <p:nvSpPr>
          <p:cNvPr id="20" name="Shape 14"/>
          <p:cNvSpPr/>
          <p:nvPr/>
        </p:nvSpPr>
        <p:spPr>
          <a:xfrm>
            <a:off x="548640" y="3611880"/>
            <a:ext cx="1981200" cy="1417320"/>
          </a:xfrm>
          <a:prstGeom prst="roundRect">
            <a:avLst>
              <a:gd name="adj" fmla="val 5161"/>
            </a:avLst>
          </a:prstGeom>
          <a:solidFill>
            <a:srgbClr val="F4F7FC"/>
          </a:solidFill>
          <a:ln/>
        </p:spPr>
      </p:sp>
      <p:sp>
        <p:nvSpPr>
          <p:cNvPr id="21" name="Shape 15"/>
          <p:cNvSpPr/>
          <p:nvPr/>
        </p:nvSpPr>
        <p:spPr>
          <a:xfrm>
            <a:off x="731520" y="3794760"/>
            <a:ext cx="457200" cy="457200"/>
          </a:xfrm>
          <a:prstGeom prst="ellipse">
            <a:avLst/>
          </a:prstGeom>
          <a:solidFill>
            <a:srgbClr val="1B2A4A"/>
          </a:solidFill>
          <a:ln/>
        </p:spPr>
      </p:sp>
      <p:pic>
        <p:nvPicPr>
          <p:cNvPr id="22" name="Image 3" descr="preencoded.png">    </p:cNvPr>
          <p:cNvPicPr>
            <a:picLocks noChangeAspect="1"/>
          </p:cNvPicPr>
          <p:nvPr/>
        </p:nvPicPr>
        <p:blipFill>
          <a:blip r:embed="rId4"/>
          <a:stretch>
            <a:fillRect/>
          </a:stretch>
        </p:blipFill>
        <p:spPr>
          <a:xfrm>
            <a:off x="854964" y="3918204"/>
            <a:ext cx="210312" cy="210312"/>
          </a:xfrm>
          <a:prstGeom prst="rect">
            <a:avLst/>
          </a:prstGeom>
        </p:spPr>
      </p:pic>
      <p:sp>
        <p:nvSpPr>
          <p:cNvPr id="23" name="Text 16"/>
          <p:cNvSpPr txBox="1"/>
          <p:nvPr/>
        </p:nvSpPr>
        <p:spPr>
          <a:xfrm>
            <a:off x="731520" y="4343400"/>
            <a:ext cx="1661160" cy="594360"/>
          </a:xfrm>
          <a:prstGeom prst="rect">
            <a:avLst/>
          </a:prstGeom>
          <a:noFill/>
          <a:ln/>
        </p:spPr>
        <p:txBody>
          <a:bodyPr wrap="square" lIns="0" tIns="0" rIns="0" bIns="0" rtlCol="0" anchor="t"/>
          <a:lstStyle/>
          <a:p>
            <a:pPr indent="0" marL="0">
              <a:buNone/>
            </a:pPr>
            <a:r>
              <a:rPr lang="en-US" sz="1250" b="1" dirty="0">
                <a:solidFill>
                  <a:srgbClr val="1B2A4A"/>
                </a:solidFill>
                <a:latin typeface="Calibri" pitchFamily="34" charset="0"/>
                <a:ea typeface="Calibri" pitchFamily="34" charset="-122"/>
                <a:cs typeface="Calibri" pitchFamily="34" charset="-120"/>
              </a:rPr>
              <a:t>Stakeholder participation in decisions</a:t>
            </a:r>
            <a:endParaRPr lang="en-US" sz="1250" dirty="0"/>
          </a:p>
        </p:txBody>
      </p:sp>
      <p:sp>
        <p:nvSpPr>
          <p:cNvPr id="24" name="Shape 17"/>
          <p:cNvSpPr/>
          <p:nvPr/>
        </p:nvSpPr>
        <p:spPr>
          <a:xfrm>
            <a:off x="2712720" y="3611880"/>
            <a:ext cx="1981200" cy="1417320"/>
          </a:xfrm>
          <a:prstGeom prst="roundRect">
            <a:avLst>
              <a:gd name="adj" fmla="val 5161"/>
            </a:avLst>
          </a:prstGeom>
          <a:solidFill>
            <a:srgbClr val="F4F7FC"/>
          </a:solidFill>
          <a:ln/>
        </p:spPr>
      </p:sp>
      <p:sp>
        <p:nvSpPr>
          <p:cNvPr id="25" name="Shape 18"/>
          <p:cNvSpPr/>
          <p:nvPr/>
        </p:nvSpPr>
        <p:spPr>
          <a:xfrm>
            <a:off x="2895600" y="3794760"/>
            <a:ext cx="457200" cy="457200"/>
          </a:xfrm>
          <a:prstGeom prst="ellipse">
            <a:avLst/>
          </a:prstGeom>
          <a:solidFill>
            <a:srgbClr val="1B2A4A"/>
          </a:solidFill>
          <a:ln/>
        </p:spPr>
      </p:sp>
      <p:pic>
        <p:nvPicPr>
          <p:cNvPr id="26" name="Image 4" descr="preencoded.png">    </p:cNvPr>
          <p:cNvPicPr>
            <a:picLocks noChangeAspect="1"/>
          </p:cNvPicPr>
          <p:nvPr/>
        </p:nvPicPr>
        <p:blipFill>
          <a:blip r:embed="rId5"/>
          <a:stretch>
            <a:fillRect/>
          </a:stretch>
        </p:blipFill>
        <p:spPr>
          <a:xfrm>
            <a:off x="3019044" y="3918204"/>
            <a:ext cx="210312" cy="210312"/>
          </a:xfrm>
          <a:prstGeom prst="rect">
            <a:avLst/>
          </a:prstGeom>
        </p:spPr>
      </p:pic>
      <p:sp>
        <p:nvSpPr>
          <p:cNvPr id="27" name="Text 19"/>
          <p:cNvSpPr txBox="1"/>
          <p:nvPr/>
        </p:nvSpPr>
        <p:spPr>
          <a:xfrm>
            <a:off x="2895600" y="4343400"/>
            <a:ext cx="1661160" cy="594360"/>
          </a:xfrm>
          <a:prstGeom prst="rect">
            <a:avLst/>
          </a:prstGeom>
          <a:noFill/>
          <a:ln/>
        </p:spPr>
        <p:txBody>
          <a:bodyPr wrap="square" lIns="0" tIns="0" rIns="0" bIns="0" rtlCol="0" anchor="t"/>
          <a:lstStyle/>
          <a:p>
            <a:pPr indent="0" marL="0">
              <a:buNone/>
            </a:pPr>
            <a:r>
              <a:rPr lang="en-US" sz="1250" b="1" dirty="0">
                <a:solidFill>
                  <a:srgbClr val="1B2A4A"/>
                </a:solidFill>
                <a:latin typeface="Calibri" pitchFamily="34" charset="0"/>
                <a:ea typeface="Calibri" pitchFamily="34" charset="-122"/>
                <a:cs typeface="Calibri" pitchFamily="34" charset="-120"/>
              </a:rPr>
              <a:t>Efficiency and effectiveness</a:t>
            </a:r>
            <a:endParaRPr lang="en-US" sz="1250" dirty="0"/>
          </a:p>
        </p:txBody>
      </p:sp>
      <p:sp>
        <p:nvSpPr>
          <p:cNvPr id="28" name="Shape 20"/>
          <p:cNvSpPr/>
          <p:nvPr/>
        </p:nvSpPr>
        <p:spPr>
          <a:xfrm>
            <a:off x="4876800" y="3611880"/>
            <a:ext cx="1981200" cy="1417320"/>
          </a:xfrm>
          <a:prstGeom prst="roundRect">
            <a:avLst>
              <a:gd name="adj" fmla="val 5161"/>
            </a:avLst>
          </a:prstGeom>
          <a:solidFill>
            <a:srgbClr val="F4F7FC"/>
          </a:solidFill>
          <a:ln/>
        </p:spPr>
      </p:sp>
      <p:sp>
        <p:nvSpPr>
          <p:cNvPr id="29" name="Shape 21"/>
          <p:cNvSpPr/>
          <p:nvPr/>
        </p:nvSpPr>
        <p:spPr>
          <a:xfrm>
            <a:off x="5059680" y="3794760"/>
            <a:ext cx="457200" cy="457200"/>
          </a:xfrm>
          <a:prstGeom prst="ellipse">
            <a:avLst/>
          </a:prstGeom>
          <a:solidFill>
            <a:srgbClr val="1B2A4A"/>
          </a:solidFill>
          <a:ln/>
        </p:spPr>
      </p:sp>
      <p:pic>
        <p:nvPicPr>
          <p:cNvPr id="30" name="Image 5" descr="preencoded.png">    </p:cNvPr>
          <p:cNvPicPr>
            <a:picLocks noChangeAspect="1"/>
          </p:cNvPicPr>
          <p:nvPr/>
        </p:nvPicPr>
        <p:blipFill>
          <a:blip r:embed="rId6"/>
          <a:stretch>
            <a:fillRect/>
          </a:stretch>
        </p:blipFill>
        <p:spPr>
          <a:xfrm>
            <a:off x="5183124" y="3918204"/>
            <a:ext cx="210312" cy="210312"/>
          </a:xfrm>
          <a:prstGeom prst="rect">
            <a:avLst/>
          </a:prstGeom>
        </p:spPr>
      </p:pic>
      <p:sp>
        <p:nvSpPr>
          <p:cNvPr id="31" name="Text 22"/>
          <p:cNvSpPr txBox="1"/>
          <p:nvPr/>
        </p:nvSpPr>
        <p:spPr>
          <a:xfrm>
            <a:off x="5059680" y="4343400"/>
            <a:ext cx="1661160" cy="594360"/>
          </a:xfrm>
          <a:prstGeom prst="rect">
            <a:avLst/>
          </a:prstGeom>
          <a:noFill/>
          <a:ln/>
        </p:spPr>
        <p:txBody>
          <a:bodyPr wrap="square" lIns="0" tIns="0" rIns="0" bIns="0" rtlCol="0" anchor="t"/>
          <a:lstStyle/>
          <a:p>
            <a:pPr indent="0" marL="0">
              <a:buNone/>
            </a:pPr>
            <a:r>
              <a:rPr lang="en-US" sz="1250" b="1" dirty="0">
                <a:solidFill>
                  <a:srgbClr val="1B2A4A"/>
                </a:solidFill>
                <a:latin typeface="Calibri" pitchFamily="34" charset="0"/>
                <a:ea typeface="Calibri" pitchFamily="34" charset="-122"/>
                <a:cs typeface="Calibri" pitchFamily="34" charset="-120"/>
              </a:rPr>
              <a:t>Non-discrimination and equal opportunity</a:t>
            </a:r>
            <a:endParaRPr lang="en-US" sz="1250" dirty="0"/>
          </a:p>
        </p:txBody>
      </p:sp>
      <p:sp>
        <p:nvSpPr>
          <p:cNvPr id="32" name="Shape 23"/>
          <p:cNvSpPr/>
          <p:nvPr/>
        </p:nvSpPr>
        <p:spPr>
          <a:xfrm>
            <a:off x="548640" y="5257800"/>
            <a:ext cx="6309360" cy="868680"/>
          </a:xfrm>
          <a:prstGeom prst="roundRect">
            <a:avLst>
              <a:gd name="adj" fmla="val 8421"/>
            </a:avLst>
          </a:prstGeom>
          <a:solidFill>
            <a:srgbClr val="1B2A4A"/>
          </a:solidFill>
          <a:ln/>
        </p:spPr>
      </p:sp>
      <p:sp>
        <p:nvSpPr>
          <p:cNvPr id="33" name="Shape 24"/>
          <p:cNvSpPr/>
          <p:nvPr/>
        </p:nvSpPr>
        <p:spPr>
          <a:xfrm>
            <a:off x="777240" y="5417820"/>
            <a:ext cx="548640" cy="548640"/>
          </a:xfrm>
          <a:prstGeom prst="ellipse">
            <a:avLst/>
          </a:prstGeom>
          <a:solidFill>
            <a:srgbClr val="31487A"/>
          </a:solidFill>
          <a:ln/>
        </p:spPr>
      </p:sp>
      <p:pic>
        <p:nvPicPr>
          <p:cNvPr id="34" name="Image 6" descr="preencoded.png">    </p:cNvPr>
          <p:cNvPicPr>
            <a:picLocks noChangeAspect="1"/>
          </p:cNvPicPr>
          <p:nvPr/>
        </p:nvPicPr>
        <p:blipFill>
          <a:blip r:embed="rId7"/>
          <a:stretch>
            <a:fillRect/>
          </a:stretch>
        </p:blipFill>
        <p:spPr>
          <a:xfrm>
            <a:off x="925373" y="5565953"/>
            <a:ext cx="252374" cy="252374"/>
          </a:xfrm>
          <a:prstGeom prst="rect">
            <a:avLst/>
          </a:prstGeom>
        </p:spPr>
      </p:pic>
      <p:sp>
        <p:nvSpPr>
          <p:cNvPr id="35" name="Text 25"/>
          <p:cNvSpPr txBox="1"/>
          <p:nvPr/>
        </p:nvSpPr>
        <p:spPr>
          <a:xfrm>
            <a:off x="1554480" y="5349240"/>
            <a:ext cx="5074920" cy="685800"/>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Compliance is not only an ethical but also a formal contractual obligation under the grant agreement.</a:t>
            </a:r>
            <a:endParaRPr lang="en-US" sz="1300" dirty="0"/>
          </a:p>
        </p:txBody>
      </p:sp>
      <p:sp>
        <p:nvSpPr>
          <p:cNvPr id="36" name="Text 26"/>
          <p:cNvSpPr txBox="1"/>
          <p:nvPr/>
        </p:nvSpPr>
        <p:spPr>
          <a:xfrm>
            <a:off x="7269480" y="1691640"/>
            <a:ext cx="4370832"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POSSIBLE CONSEQUENCES OF A BREACH</a:t>
            </a:r>
            <a:endParaRPr lang="en-US" sz="1200" dirty="0"/>
          </a:p>
        </p:txBody>
      </p:sp>
      <p:sp>
        <p:nvSpPr>
          <p:cNvPr id="37" name="Shape 27"/>
          <p:cNvSpPr/>
          <p:nvPr/>
        </p:nvSpPr>
        <p:spPr>
          <a:xfrm>
            <a:off x="7269480" y="2011680"/>
            <a:ext cx="4370832" cy="1216152"/>
          </a:xfrm>
          <a:prstGeom prst="roundRect">
            <a:avLst>
              <a:gd name="adj" fmla="val 6015"/>
            </a:avLst>
          </a:prstGeom>
          <a:solidFill>
            <a:srgbClr val="1B2A4A"/>
          </a:solidFill>
          <a:ln/>
        </p:spPr>
      </p:sp>
      <p:sp>
        <p:nvSpPr>
          <p:cNvPr id="38" name="Shape 28"/>
          <p:cNvSpPr/>
          <p:nvPr/>
        </p:nvSpPr>
        <p:spPr>
          <a:xfrm>
            <a:off x="7543800" y="2322576"/>
            <a:ext cx="594360" cy="594360"/>
          </a:xfrm>
          <a:prstGeom prst="ellipse">
            <a:avLst/>
          </a:prstGeom>
          <a:solidFill>
            <a:srgbClr val="31487A"/>
          </a:solidFill>
          <a:ln/>
        </p:spPr>
      </p:sp>
      <p:pic>
        <p:nvPicPr>
          <p:cNvPr id="39" name="Image 7" descr="preencoded.png">    </p:cNvPr>
          <p:cNvPicPr>
            <a:picLocks noChangeAspect="1"/>
          </p:cNvPicPr>
          <p:nvPr/>
        </p:nvPicPr>
        <p:blipFill>
          <a:blip r:embed="rId8"/>
          <a:stretch>
            <a:fillRect/>
          </a:stretch>
        </p:blipFill>
        <p:spPr>
          <a:xfrm>
            <a:off x="7704277" y="2483053"/>
            <a:ext cx="273406" cy="273406"/>
          </a:xfrm>
          <a:prstGeom prst="rect">
            <a:avLst/>
          </a:prstGeom>
        </p:spPr>
      </p:pic>
      <p:sp>
        <p:nvSpPr>
          <p:cNvPr id="40" name="Text 29"/>
          <p:cNvSpPr txBox="1"/>
          <p:nvPr/>
        </p:nvSpPr>
        <p:spPr>
          <a:xfrm>
            <a:off x="8366760" y="2011680"/>
            <a:ext cx="3108960" cy="1216152"/>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Financial corrections</a:t>
            </a:r>
            <a:endParaRPr lang="en-US" sz="1400" dirty="0"/>
          </a:p>
        </p:txBody>
      </p:sp>
      <p:sp>
        <p:nvSpPr>
          <p:cNvPr id="41" name="Shape 30"/>
          <p:cNvSpPr/>
          <p:nvPr/>
        </p:nvSpPr>
        <p:spPr>
          <a:xfrm>
            <a:off x="7269480" y="3410712"/>
            <a:ext cx="4370832" cy="1216152"/>
          </a:xfrm>
          <a:prstGeom prst="roundRect">
            <a:avLst>
              <a:gd name="adj" fmla="val 6015"/>
            </a:avLst>
          </a:prstGeom>
          <a:solidFill>
            <a:srgbClr val="1B2A4A"/>
          </a:solidFill>
          <a:ln/>
        </p:spPr>
      </p:sp>
      <p:sp>
        <p:nvSpPr>
          <p:cNvPr id="42" name="Shape 31"/>
          <p:cNvSpPr/>
          <p:nvPr/>
        </p:nvSpPr>
        <p:spPr>
          <a:xfrm>
            <a:off x="7543800" y="3721608"/>
            <a:ext cx="594360" cy="594360"/>
          </a:xfrm>
          <a:prstGeom prst="ellipse">
            <a:avLst/>
          </a:prstGeom>
          <a:solidFill>
            <a:srgbClr val="31487A"/>
          </a:solidFill>
          <a:ln/>
        </p:spPr>
      </p:sp>
      <p:pic>
        <p:nvPicPr>
          <p:cNvPr id="43" name="Image 8" descr="preencoded.png">    </p:cNvPr>
          <p:cNvPicPr>
            <a:picLocks noChangeAspect="1"/>
          </p:cNvPicPr>
          <p:nvPr/>
        </p:nvPicPr>
        <p:blipFill>
          <a:blip r:embed="rId9"/>
          <a:stretch>
            <a:fillRect/>
          </a:stretch>
        </p:blipFill>
        <p:spPr>
          <a:xfrm>
            <a:off x="7704277" y="3882085"/>
            <a:ext cx="273406" cy="273406"/>
          </a:xfrm>
          <a:prstGeom prst="rect">
            <a:avLst/>
          </a:prstGeom>
        </p:spPr>
      </p:pic>
      <p:sp>
        <p:nvSpPr>
          <p:cNvPr id="44" name="Text 32"/>
          <p:cNvSpPr txBox="1"/>
          <p:nvPr/>
        </p:nvSpPr>
        <p:spPr>
          <a:xfrm>
            <a:off x="8366760" y="3410712"/>
            <a:ext cx="3108960" cy="1216152"/>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Suspension of funding</a:t>
            </a:r>
            <a:endParaRPr lang="en-US" sz="1400" dirty="0"/>
          </a:p>
        </p:txBody>
      </p:sp>
      <p:sp>
        <p:nvSpPr>
          <p:cNvPr id="45" name="Shape 33"/>
          <p:cNvSpPr/>
          <p:nvPr/>
        </p:nvSpPr>
        <p:spPr>
          <a:xfrm>
            <a:off x="7269480" y="4809744"/>
            <a:ext cx="4370832" cy="1216152"/>
          </a:xfrm>
          <a:prstGeom prst="roundRect">
            <a:avLst>
              <a:gd name="adj" fmla="val 6015"/>
            </a:avLst>
          </a:prstGeom>
          <a:solidFill>
            <a:srgbClr val="1B2A4A"/>
          </a:solidFill>
          <a:ln/>
        </p:spPr>
      </p:sp>
      <p:sp>
        <p:nvSpPr>
          <p:cNvPr id="46" name="Shape 34"/>
          <p:cNvSpPr/>
          <p:nvPr/>
        </p:nvSpPr>
        <p:spPr>
          <a:xfrm>
            <a:off x="7543800" y="5120640"/>
            <a:ext cx="594360" cy="594360"/>
          </a:xfrm>
          <a:prstGeom prst="ellipse">
            <a:avLst/>
          </a:prstGeom>
          <a:solidFill>
            <a:srgbClr val="31487A"/>
          </a:solidFill>
          <a:ln/>
        </p:spPr>
      </p:sp>
      <p:pic>
        <p:nvPicPr>
          <p:cNvPr id="47" name="Image 9" descr="preencoded.png">    </p:cNvPr>
          <p:cNvPicPr>
            <a:picLocks noChangeAspect="1"/>
          </p:cNvPicPr>
          <p:nvPr/>
        </p:nvPicPr>
        <p:blipFill>
          <a:blip r:embed="rId10"/>
          <a:stretch>
            <a:fillRect/>
          </a:stretch>
        </p:blipFill>
        <p:spPr>
          <a:xfrm>
            <a:off x="7704277" y="5281117"/>
            <a:ext cx="273406" cy="273406"/>
          </a:xfrm>
          <a:prstGeom prst="rect">
            <a:avLst/>
          </a:prstGeom>
        </p:spPr>
      </p:pic>
      <p:sp>
        <p:nvSpPr>
          <p:cNvPr id="48" name="Text 35"/>
          <p:cNvSpPr txBox="1"/>
          <p:nvPr/>
        </p:nvSpPr>
        <p:spPr>
          <a:xfrm>
            <a:off x="8366760" y="4809744"/>
            <a:ext cx="3108960" cy="1216152"/>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Inclusion in EDES</a:t>
            </a:r>
            <a:endParaRPr lang="en-US" sz="1400" dirty="0"/>
          </a:p>
          <a:p>
            <a:pPr indent="0" marL="0">
              <a:buNone/>
            </a:pPr>
            <a:r>
              <a:rPr lang="en-US" sz="1200" dirty="0">
                <a:solidFill>
                  <a:srgbClr val="C9D3E6"/>
                </a:solidFill>
                <a:latin typeface="Calibri" pitchFamily="34" charset="0"/>
                <a:ea typeface="Calibri" pitchFamily="34" charset="-122"/>
                <a:cs typeface="Calibri" pitchFamily="34" charset="-120"/>
              </a:rPr>
              <a:t>The European Commission's Early Detection and Exclusion System</a:t>
            </a:r>
            <a:endParaRPr lang="en-US" sz="1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411480"/>
            <a:ext cx="54864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SUMMARY</a:t>
            </a:r>
            <a:endParaRPr lang="en-US" sz="1100" dirty="0"/>
          </a:p>
        </p:txBody>
      </p:sp>
      <p:sp>
        <p:nvSpPr>
          <p:cNvPr id="6" name="Text 4"/>
          <p:cNvSpPr txBox="1"/>
          <p:nvPr/>
        </p:nvSpPr>
        <p:spPr>
          <a:xfrm>
            <a:off x="548640" y="685800"/>
            <a:ext cx="10058400" cy="777240"/>
          </a:xfrm>
          <a:prstGeom prst="rect">
            <a:avLst/>
          </a:prstGeom>
          <a:noFill/>
          <a:ln/>
        </p:spPr>
        <p:txBody>
          <a:bodyPr wrap="square" lIns="0" tIns="0" rIns="0" bIns="0" rtlCol="0" anchor="ctr"/>
          <a:lstStyle/>
          <a:p>
            <a:pPr indent="0" marL="0">
              <a:buNone/>
            </a:pPr>
            <a:r>
              <a:rPr lang="en-US" sz="3000" b="1" dirty="0">
                <a:solidFill>
                  <a:srgbClr val="FFFFFF"/>
                </a:solidFill>
                <a:latin typeface="Cambria" pitchFamily="34" charset="0"/>
                <a:ea typeface="Cambria" pitchFamily="34" charset="-122"/>
                <a:cs typeface="Cambria" pitchFamily="34" charset="-120"/>
              </a:rPr>
              <a:t>Key Takeaways</a:t>
            </a:r>
            <a:endParaRPr lang="en-US" sz="3000" dirty="0"/>
          </a:p>
        </p:txBody>
      </p:sp>
      <p:sp>
        <p:nvSpPr>
          <p:cNvPr id="7" name="Shape 5"/>
          <p:cNvSpPr/>
          <p:nvPr/>
        </p:nvSpPr>
        <p:spPr>
          <a:xfrm>
            <a:off x="548640" y="1737360"/>
            <a:ext cx="457200" cy="457200"/>
          </a:xfrm>
          <a:prstGeom prst="ellipse">
            <a:avLst/>
          </a:prstGeom>
          <a:solidFill>
            <a:srgbClr val="C9A227"/>
          </a:solidFill>
          <a:ln/>
        </p:spPr>
      </p:sp>
      <p:pic>
        <p:nvPicPr>
          <p:cNvPr id="8" name="Image 0" descr="preencoded.png">    </p:cNvPr>
          <p:cNvPicPr>
            <a:picLocks noChangeAspect="1"/>
          </p:cNvPicPr>
          <p:nvPr/>
        </p:nvPicPr>
        <p:blipFill>
          <a:blip r:embed="rId1"/>
          <a:stretch>
            <a:fillRect/>
          </a:stretch>
        </p:blipFill>
        <p:spPr>
          <a:xfrm>
            <a:off x="672084" y="1860804"/>
            <a:ext cx="210312" cy="210312"/>
          </a:xfrm>
          <a:prstGeom prst="rect">
            <a:avLst/>
          </a:prstGeom>
        </p:spPr>
      </p:pic>
      <p:sp>
        <p:nvSpPr>
          <p:cNvPr id="9" name="Text 6"/>
          <p:cNvSpPr txBox="1"/>
          <p:nvPr/>
        </p:nvSpPr>
        <p:spPr>
          <a:xfrm>
            <a:off x="1188720" y="169164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International projects draw on five categories of donor, each with its own priorities, procedures and volumes of funding.</a:t>
            </a:r>
            <a:endParaRPr lang="en-US" sz="1500" dirty="0"/>
          </a:p>
        </p:txBody>
      </p:sp>
      <p:sp>
        <p:nvSpPr>
          <p:cNvPr id="10" name="Shape 7"/>
          <p:cNvSpPr/>
          <p:nvPr/>
        </p:nvSpPr>
        <p:spPr>
          <a:xfrm>
            <a:off x="548640" y="3154680"/>
            <a:ext cx="457200" cy="457200"/>
          </a:xfrm>
          <a:prstGeom prst="ellipse">
            <a:avLst/>
          </a:prstGeom>
          <a:solidFill>
            <a:srgbClr val="C9A227"/>
          </a:solidFill>
          <a:ln/>
        </p:spPr>
      </p:sp>
      <p:pic>
        <p:nvPicPr>
          <p:cNvPr id="11" name="Image 1" descr="preencoded.png">    </p:cNvPr>
          <p:cNvPicPr>
            <a:picLocks noChangeAspect="1"/>
          </p:cNvPicPr>
          <p:nvPr/>
        </p:nvPicPr>
        <p:blipFill>
          <a:blip r:embed="rId2"/>
          <a:stretch>
            <a:fillRect/>
          </a:stretch>
        </p:blipFill>
        <p:spPr>
          <a:xfrm>
            <a:off x="672084" y="3278124"/>
            <a:ext cx="210312" cy="210312"/>
          </a:xfrm>
          <a:prstGeom prst="rect">
            <a:avLst/>
          </a:prstGeom>
        </p:spPr>
      </p:pic>
      <p:sp>
        <p:nvSpPr>
          <p:cNvPr id="12" name="Text 8"/>
          <p:cNvSpPr txBox="1"/>
          <p:nvPr/>
        </p:nvSpPr>
        <p:spPr>
          <a:xfrm>
            <a:off x="1188720" y="310896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Analysing a call — objective, priorities, eligibility, award criteria, budget and procedure — is the first step in deciding whether to apply.</a:t>
            </a:r>
            <a:endParaRPr lang="en-US" sz="1500" dirty="0"/>
          </a:p>
        </p:txBody>
      </p:sp>
      <p:sp>
        <p:nvSpPr>
          <p:cNvPr id="13" name="Shape 9"/>
          <p:cNvSpPr/>
          <p:nvPr/>
        </p:nvSpPr>
        <p:spPr>
          <a:xfrm>
            <a:off x="548640" y="4572000"/>
            <a:ext cx="457200" cy="457200"/>
          </a:xfrm>
          <a:prstGeom prst="ellipse">
            <a:avLst/>
          </a:prstGeom>
          <a:solidFill>
            <a:srgbClr val="C9A227"/>
          </a:solidFill>
          <a:ln/>
        </p:spPr>
      </p:sp>
      <p:pic>
        <p:nvPicPr>
          <p:cNvPr id="14" name="Image 2" descr="preencoded.png">    </p:cNvPr>
          <p:cNvPicPr>
            <a:picLocks noChangeAspect="1"/>
          </p:cNvPicPr>
          <p:nvPr/>
        </p:nvPicPr>
        <p:blipFill>
          <a:blip r:embed="rId3"/>
          <a:stretch>
            <a:fillRect/>
          </a:stretch>
        </p:blipFill>
        <p:spPr>
          <a:xfrm>
            <a:off x="672084" y="4695444"/>
            <a:ext cx="210312" cy="210312"/>
          </a:xfrm>
          <a:prstGeom prst="rect">
            <a:avLst/>
          </a:prstGeom>
        </p:spPr>
      </p:pic>
      <p:sp>
        <p:nvSpPr>
          <p:cNvPr id="15" name="Text 10"/>
          <p:cNvSpPr txBox="1"/>
          <p:nvPr/>
        </p:nvSpPr>
        <p:spPr>
          <a:xfrm>
            <a:off x="1188720" y="452628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A consortium is a contractual grouping of legally independent organisations; the coordinator represents it before the donor.</a:t>
            </a:r>
            <a:endParaRPr lang="en-US" sz="1500" dirty="0"/>
          </a:p>
        </p:txBody>
      </p:sp>
      <p:sp>
        <p:nvSpPr>
          <p:cNvPr id="16" name="Shape 11"/>
          <p:cNvSpPr/>
          <p:nvPr/>
        </p:nvSpPr>
        <p:spPr>
          <a:xfrm>
            <a:off x="6309360" y="1737360"/>
            <a:ext cx="457200" cy="457200"/>
          </a:xfrm>
          <a:prstGeom prst="ellipse">
            <a:avLst/>
          </a:prstGeom>
          <a:solidFill>
            <a:srgbClr val="C9A227"/>
          </a:solidFill>
          <a:ln/>
        </p:spPr>
      </p:sp>
      <p:pic>
        <p:nvPicPr>
          <p:cNvPr id="17" name="Image 3" descr="preencoded.png">    </p:cNvPr>
          <p:cNvPicPr>
            <a:picLocks noChangeAspect="1"/>
          </p:cNvPicPr>
          <p:nvPr/>
        </p:nvPicPr>
        <p:blipFill>
          <a:blip r:embed="rId4"/>
          <a:stretch>
            <a:fillRect/>
          </a:stretch>
        </p:blipFill>
        <p:spPr>
          <a:xfrm>
            <a:off x="6432804" y="1860804"/>
            <a:ext cx="210312" cy="210312"/>
          </a:xfrm>
          <a:prstGeom prst="rect">
            <a:avLst/>
          </a:prstGeom>
        </p:spPr>
      </p:pic>
      <p:sp>
        <p:nvSpPr>
          <p:cNvPr id="18" name="Text 12"/>
          <p:cNvSpPr txBox="1"/>
          <p:nvPr/>
        </p:nvSpPr>
        <p:spPr>
          <a:xfrm>
            <a:off x="6949440" y="169164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Beneficiaries are party to the grant agreement and funded directly; associated partners contribute without direct funding.</a:t>
            </a:r>
            <a:endParaRPr lang="en-US" sz="1500" dirty="0"/>
          </a:p>
        </p:txBody>
      </p:sp>
      <p:sp>
        <p:nvSpPr>
          <p:cNvPr id="19" name="Shape 13"/>
          <p:cNvSpPr/>
          <p:nvPr/>
        </p:nvSpPr>
        <p:spPr>
          <a:xfrm>
            <a:off x="6309360" y="3154680"/>
            <a:ext cx="457200" cy="457200"/>
          </a:xfrm>
          <a:prstGeom prst="ellipse">
            <a:avLst/>
          </a:prstGeom>
          <a:solidFill>
            <a:srgbClr val="C9A227"/>
          </a:solidFill>
          <a:ln/>
        </p:spPr>
      </p:sp>
      <p:pic>
        <p:nvPicPr>
          <p:cNvPr id="20" name="Image 4" descr="preencoded.png">    </p:cNvPr>
          <p:cNvPicPr>
            <a:picLocks noChangeAspect="1"/>
          </p:cNvPicPr>
          <p:nvPr/>
        </p:nvPicPr>
        <p:blipFill>
          <a:blip r:embed="rId5"/>
          <a:stretch>
            <a:fillRect/>
          </a:stretch>
        </p:blipFill>
        <p:spPr>
          <a:xfrm>
            <a:off x="6432804" y="3278124"/>
            <a:ext cx="210312" cy="210312"/>
          </a:xfrm>
          <a:prstGeom prst="rect">
            <a:avLst/>
          </a:prstGeom>
        </p:spPr>
      </p:pic>
      <p:sp>
        <p:nvSpPr>
          <p:cNvPr id="21" name="Text 14"/>
          <p:cNvSpPr txBox="1"/>
          <p:nvPr/>
        </p:nvSpPr>
        <p:spPr>
          <a:xfrm>
            <a:off x="6949440" y="310896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Mandate letters, letters of intent, declarations of honour and the consortium agreement each perform a specific legal function.</a:t>
            </a:r>
            <a:endParaRPr lang="en-US" sz="1500" dirty="0"/>
          </a:p>
        </p:txBody>
      </p:sp>
      <p:sp>
        <p:nvSpPr>
          <p:cNvPr id="22" name="Shape 15"/>
          <p:cNvSpPr/>
          <p:nvPr/>
        </p:nvSpPr>
        <p:spPr>
          <a:xfrm>
            <a:off x="6309360" y="4572000"/>
            <a:ext cx="457200" cy="457200"/>
          </a:xfrm>
          <a:prstGeom prst="ellipse">
            <a:avLst/>
          </a:prstGeom>
          <a:solidFill>
            <a:srgbClr val="C9A227"/>
          </a:solidFill>
          <a:ln/>
        </p:spPr>
      </p:sp>
      <p:pic>
        <p:nvPicPr>
          <p:cNvPr id="23" name="Image 5" descr="preencoded.png">    </p:cNvPr>
          <p:cNvPicPr>
            <a:picLocks noChangeAspect="1"/>
          </p:cNvPicPr>
          <p:nvPr/>
        </p:nvPicPr>
        <p:blipFill>
          <a:blip r:embed="rId6"/>
          <a:stretch>
            <a:fillRect/>
          </a:stretch>
        </p:blipFill>
        <p:spPr>
          <a:xfrm>
            <a:off x="6432804" y="4695444"/>
            <a:ext cx="210312" cy="210312"/>
          </a:xfrm>
          <a:prstGeom prst="rect">
            <a:avLst/>
          </a:prstGeom>
        </p:spPr>
      </p:pic>
      <p:sp>
        <p:nvSpPr>
          <p:cNvPr id="24" name="Text 16"/>
          <p:cNvSpPr txBox="1"/>
          <p:nvPr/>
        </p:nvSpPr>
        <p:spPr>
          <a:xfrm>
            <a:off x="6949440" y="452628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Good governance is a contractual obligation: breaches may lead to financial corrections, suspension of funding or inclusion in EDES.</a:t>
            </a:r>
            <a:endParaRPr lang="en-US" sz="1500" dirty="0"/>
          </a:p>
        </p:txBody>
      </p:sp>
      <p:sp>
        <p:nvSpPr>
          <p:cNvPr id="25" name="Text 17"/>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4  ·  INTERNATIONAL PROJECT ACTIVITY</a:t>
            </a:r>
            <a:endParaRPr lang="en-US" sz="900" dirty="0"/>
          </a:p>
        </p:txBody>
      </p:sp>
      <p:sp>
        <p:nvSpPr>
          <p:cNvPr id="26" name="Text 18"/>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29</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SELF-CHECK</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Questions for Self-Assessment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4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30</a:t>
            </a:r>
            <a:endParaRPr lang="en-US" sz="900" dirty="0"/>
          </a:p>
        </p:txBody>
      </p:sp>
      <p:sp>
        <p:nvSpPr>
          <p:cNvPr id="6" name="Shape 4"/>
          <p:cNvSpPr/>
          <p:nvPr/>
        </p:nvSpPr>
        <p:spPr>
          <a:xfrm>
            <a:off x="548640" y="1691640"/>
            <a:ext cx="5394960" cy="1298448"/>
          </a:xfrm>
          <a:prstGeom prst="roundRect">
            <a:avLst>
              <a:gd name="adj" fmla="val 5634"/>
            </a:avLst>
          </a:prstGeom>
          <a:solidFill>
            <a:srgbClr val="F4F7FC"/>
          </a:solidFill>
          <a:ln/>
        </p:spPr>
      </p:sp>
      <p:sp>
        <p:nvSpPr>
          <p:cNvPr id="7" name="Shape 5"/>
          <p:cNvSpPr/>
          <p:nvPr/>
        </p:nvSpPr>
        <p:spPr>
          <a:xfrm>
            <a:off x="731520" y="2112264"/>
            <a:ext cx="457200" cy="457200"/>
          </a:xfrm>
          <a:prstGeom prst="ellipse">
            <a:avLst/>
          </a:prstGeom>
          <a:solidFill>
            <a:srgbClr val="1B2A4A"/>
          </a:solidFill>
          <a:ln/>
        </p:spPr>
      </p:sp>
      <p:sp>
        <p:nvSpPr>
          <p:cNvPr id="8" name="Text 6"/>
          <p:cNvSpPr txBox="1"/>
          <p:nvPr/>
        </p:nvSpPr>
        <p:spPr>
          <a:xfrm>
            <a:off x="731520" y="211226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1</a:t>
            </a:r>
            <a:endParaRPr lang="en-US" sz="1400" dirty="0"/>
          </a:p>
        </p:txBody>
      </p:sp>
      <p:sp>
        <p:nvSpPr>
          <p:cNvPr id="9" name="Text 7"/>
          <p:cNvSpPr txBox="1"/>
          <p:nvPr/>
        </p:nvSpPr>
        <p:spPr>
          <a:xfrm>
            <a:off x="1371600" y="178308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What categories of donor of international projects can you name, and how do their funding priorities differ?</a:t>
            </a:r>
            <a:endParaRPr lang="en-US" sz="1350" dirty="0"/>
          </a:p>
        </p:txBody>
      </p:sp>
      <p:sp>
        <p:nvSpPr>
          <p:cNvPr id="10" name="Shape 8"/>
          <p:cNvSpPr/>
          <p:nvPr/>
        </p:nvSpPr>
        <p:spPr>
          <a:xfrm>
            <a:off x="548640" y="3154680"/>
            <a:ext cx="5394960" cy="1298448"/>
          </a:xfrm>
          <a:prstGeom prst="roundRect">
            <a:avLst>
              <a:gd name="adj" fmla="val 5634"/>
            </a:avLst>
          </a:prstGeom>
          <a:solidFill>
            <a:srgbClr val="F4F7FC"/>
          </a:solidFill>
          <a:ln/>
        </p:spPr>
      </p:sp>
      <p:sp>
        <p:nvSpPr>
          <p:cNvPr id="11" name="Shape 9"/>
          <p:cNvSpPr/>
          <p:nvPr/>
        </p:nvSpPr>
        <p:spPr>
          <a:xfrm>
            <a:off x="731520" y="3575304"/>
            <a:ext cx="457200" cy="457200"/>
          </a:xfrm>
          <a:prstGeom prst="ellipse">
            <a:avLst/>
          </a:prstGeom>
          <a:solidFill>
            <a:srgbClr val="1B2A4A"/>
          </a:solidFill>
          <a:ln/>
        </p:spPr>
      </p:sp>
      <p:sp>
        <p:nvSpPr>
          <p:cNvPr id="12" name="Text 10"/>
          <p:cNvSpPr txBox="1"/>
          <p:nvPr/>
        </p:nvSpPr>
        <p:spPr>
          <a:xfrm>
            <a:off x="731520" y="357530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2</a:t>
            </a:r>
            <a:endParaRPr lang="en-US" sz="1400" dirty="0"/>
          </a:p>
        </p:txBody>
      </p:sp>
      <p:sp>
        <p:nvSpPr>
          <p:cNvPr id="13" name="Text 11"/>
          <p:cNvSpPr txBox="1"/>
          <p:nvPr/>
        </p:nvSpPr>
        <p:spPr>
          <a:xfrm>
            <a:off x="1371600" y="324612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What mandatory elements does a typical call for project proposals contain?</a:t>
            </a:r>
            <a:endParaRPr lang="en-US" sz="1350" dirty="0"/>
          </a:p>
        </p:txBody>
      </p:sp>
      <p:sp>
        <p:nvSpPr>
          <p:cNvPr id="14" name="Shape 12"/>
          <p:cNvSpPr/>
          <p:nvPr/>
        </p:nvSpPr>
        <p:spPr>
          <a:xfrm>
            <a:off x="548640" y="4617720"/>
            <a:ext cx="5394960" cy="1298448"/>
          </a:xfrm>
          <a:prstGeom prst="roundRect">
            <a:avLst>
              <a:gd name="adj" fmla="val 5634"/>
            </a:avLst>
          </a:prstGeom>
          <a:solidFill>
            <a:srgbClr val="F4F7FC"/>
          </a:solidFill>
          <a:ln/>
        </p:spPr>
      </p:sp>
      <p:sp>
        <p:nvSpPr>
          <p:cNvPr id="15" name="Shape 13"/>
          <p:cNvSpPr/>
          <p:nvPr/>
        </p:nvSpPr>
        <p:spPr>
          <a:xfrm>
            <a:off x="731520" y="5038344"/>
            <a:ext cx="457200" cy="457200"/>
          </a:xfrm>
          <a:prstGeom prst="ellipse">
            <a:avLst/>
          </a:prstGeom>
          <a:solidFill>
            <a:srgbClr val="1B2A4A"/>
          </a:solidFill>
          <a:ln/>
        </p:spPr>
      </p:sp>
      <p:sp>
        <p:nvSpPr>
          <p:cNvPr id="16" name="Text 14"/>
          <p:cNvSpPr txBox="1"/>
          <p:nvPr/>
        </p:nvSpPr>
        <p:spPr>
          <a:xfrm>
            <a:off x="731520" y="503834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3</a:t>
            </a:r>
            <a:endParaRPr lang="en-US" sz="1400" dirty="0"/>
          </a:p>
        </p:txBody>
      </p:sp>
      <p:sp>
        <p:nvSpPr>
          <p:cNvPr id="17" name="Text 15"/>
          <p:cNvSpPr txBox="1"/>
          <p:nvPr/>
        </p:nvSpPr>
        <p:spPr>
          <a:xfrm>
            <a:off x="1371600" y="470916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How does an associated partner differ from a beneficiary (partner) of a consortium in terms of the scope of rights and obligations?</a:t>
            </a:r>
            <a:endParaRPr lang="en-US" sz="1350" dirty="0"/>
          </a:p>
        </p:txBody>
      </p:sp>
      <p:sp>
        <p:nvSpPr>
          <p:cNvPr id="18" name="Shape 16"/>
          <p:cNvSpPr/>
          <p:nvPr/>
        </p:nvSpPr>
        <p:spPr>
          <a:xfrm>
            <a:off x="6217920" y="1691640"/>
            <a:ext cx="5394960" cy="1298448"/>
          </a:xfrm>
          <a:prstGeom prst="roundRect">
            <a:avLst>
              <a:gd name="adj" fmla="val 5634"/>
            </a:avLst>
          </a:prstGeom>
          <a:solidFill>
            <a:srgbClr val="F4F7FC"/>
          </a:solidFill>
          <a:ln/>
        </p:spPr>
      </p:sp>
      <p:sp>
        <p:nvSpPr>
          <p:cNvPr id="19" name="Shape 17"/>
          <p:cNvSpPr/>
          <p:nvPr/>
        </p:nvSpPr>
        <p:spPr>
          <a:xfrm>
            <a:off x="6400800" y="2112264"/>
            <a:ext cx="457200" cy="457200"/>
          </a:xfrm>
          <a:prstGeom prst="ellipse">
            <a:avLst/>
          </a:prstGeom>
          <a:solidFill>
            <a:srgbClr val="1B2A4A"/>
          </a:solidFill>
          <a:ln/>
        </p:spPr>
      </p:sp>
      <p:sp>
        <p:nvSpPr>
          <p:cNvPr id="20" name="Text 18"/>
          <p:cNvSpPr txBox="1"/>
          <p:nvPr/>
        </p:nvSpPr>
        <p:spPr>
          <a:xfrm>
            <a:off x="6400800" y="211226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4</a:t>
            </a:r>
            <a:endParaRPr lang="en-US" sz="1400" dirty="0"/>
          </a:p>
        </p:txBody>
      </p:sp>
      <p:sp>
        <p:nvSpPr>
          <p:cNvPr id="21" name="Text 19"/>
          <p:cNvSpPr txBox="1"/>
          <p:nvPr/>
        </p:nvSpPr>
        <p:spPr>
          <a:xfrm>
            <a:off x="7040880" y="178308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What function does the Consortium Agreement perform, as distinct from the grant agreement?</a:t>
            </a:r>
            <a:endParaRPr lang="en-US" sz="1350" dirty="0"/>
          </a:p>
        </p:txBody>
      </p:sp>
      <p:sp>
        <p:nvSpPr>
          <p:cNvPr id="22" name="Shape 20"/>
          <p:cNvSpPr/>
          <p:nvPr/>
        </p:nvSpPr>
        <p:spPr>
          <a:xfrm>
            <a:off x="6217920" y="3154680"/>
            <a:ext cx="5394960" cy="1298448"/>
          </a:xfrm>
          <a:prstGeom prst="roundRect">
            <a:avLst>
              <a:gd name="adj" fmla="val 5634"/>
            </a:avLst>
          </a:prstGeom>
          <a:solidFill>
            <a:srgbClr val="F4F7FC"/>
          </a:solidFill>
          <a:ln/>
        </p:spPr>
      </p:sp>
      <p:sp>
        <p:nvSpPr>
          <p:cNvPr id="23" name="Shape 21"/>
          <p:cNvSpPr/>
          <p:nvPr/>
        </p:nvSpPr>
        <p:spPr>
          <a:xfrm>
            <a:off x="6400800" y="3575304"/>
            <a:ext cx="457200" cy="457200"/>
          </a:xfrm>
          <a:prstGeom prst="ellipse">
            <a:avLst/>
          </a:prstGeom>
          <a:solidFill>
            <a:srgbClr val="1B2A4A"/>
          </a:solidFill>
          <a:ln/>
        </p:spPr>
      </p:sp>
      <p:sp>
        <p:nvSpPr>
          <p:cNvPr id="24" name="Text 22"/>
          <p:cNvSpPr txBox="1"/>
          <p:nvPr/>
        </p:nvSpPr>
        <p:spPr>
          <a:xfrm>
            <a:off x="6400800" y="357530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5</a:t>
            </a:r>
            <a:endParaRPr lang="en-US" sz="1400" dirty="0"/>
          </a:p>
        </p:txBody>
      </p:sp>
      <p:sp>
        <p:nvSpPr>
          <p:cNvPr id="25" name="Text 23"/>
          <p:cNvSpPr txBox="1"/>
          <p:nvPr/>
        </p:nvSpPr>
        <p:spPr>
          <a:xfrm>
            <a:off x="7040880" y="324612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Give an example of a conflict-of-interest situation in the process of evaluating grant applications and explain the mechanism for resolving it.</a:t>
            </a:r>
            <a:endParaRPr lang="en-US" sz="1350" dirty="0"/>
          </a:p>
        </p:txBody>
      </p:sp>
      <p:sp>
        <p:nvSpPr>
          <p:cNvPr id="26" name="Shape 24"/>
          <p:cNvSpPr/>
          <p:nvPr/>
        </p:nvSpPr>
        <p:spPr>
          <a:xfrm>
            <a:off x="6217920" y="4617720"/>
            <a:ext cx="5394960" cy="1298448"/>
          </a:xfrm>
          <a:prstGeom prst="roundRect">
            <a:avLst>
              <a:gd name="adj" fmla="val 5634"/>
            </a:avLst>
          </a:prstGeom>
          <a:solidFill>
            <a:srgbClr val="F4F7FC"/>
          </a:solidFill>
          <a:ln/>
        </p:spPr>
      </p:sp>
      <p:sp>
        <p:nvSpPr>
          <p:cNvPr id="27" name="Shape 25"/>
          <p:cNvSpPr/>
          <p:nvPr/>
        </p:nvSpPr>
        <p:spPr>
          <a:xfrm>
            <a:off x="6400800" y="5038344"/>
            <a:ext cx="457200" cy="457200"/>
          </a:xfrm>
          <a:prstGeom prst="ellipse">
            <a:avLst/>
          </a:prstGeom>
          <a:solidFill>
            <a:srgbClr val="1B2A4A"/>
          </a:solidFill>
          <a:ln/>
        </p:spPr>
      </p:sp>
      <p:sp>
        <p:nvSpPr>
          <p:cNvPr id="28" name="Text 26"/>
          <p:cNvSpPr txBox="1"/>
          <p:nvPr/>
        </p:nvSpPr>
        <p:spPr>
          <a:xfrm>
            <a:off x="6400800" y="503834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6</a:t>
            </a:r>
            <a:endParaRPr lang="en-US" sz="1400" dirty="0"/>
          </a:p>
        </p:txBody>
      </p:sp>
      <p:sp>
        <p:nvSpPr>
          <p:cNvPr id="29" name="Text 27"/>
          <p:cNvSpPr txBox="1"/>
          <p:nvPr/>
        </p:nvSpPr>
        <p:spPr>
          <a:xfrm>
            <a:off x="7040880" y="470916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What consequences might an organisation face for breaching the principles of transparency and accountability within an EU grant project?</a:t>
            </a:r>
            <a:endParaRPr lang="en-US" sz="13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SOURCES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Recommended Reading</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4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31</a:t>
            </a:r>
            <a:endParaRPr lang="en-US" sz="900" dirty="0"/>
          </a:p>
        </p:txBody>
      </p:sp>
      <p:sp>
        <p:nvSpPr>
          <p:cNvPr id="6" name="Shape 4"/>
          <p:cNvSpPr/>
          <p:nvPr/>
        </p:nvSpPr>
        <p:spPr>
          <a:xfrm>
            <a:off x="548640" y="1783080"/>
            <a:ext cx="1188720" cy="1188720"/>
          </a:xfrm>
          <a:prstGeom prst="ellipse">
            <a:avLst/>
          </a:prstGeom>
          <a:solidFill>
            <a:srgbClr val="1B2A4A"/>
          </a:solidFill>
          <a:ln/>
        </p:spPr>
      </p:sp>
      <p:pic>
        <p:nvPicPr>
          <p:cNvPr id="7" name="Image 0" descr="preencoded.png">    </p:cNvPr>
          <p:cNvPicPr>
            <a:picLocks noChangeAspect="1"/>
          </p:cNvPicPr>
          <p:nvPr/>
        </p:nvPicPr>
        <p:blipFill>
          <a:blip r:embed="rId1"/>
          <a:stretch>
            <a:fillRect/>
          </a:stretch>
        </p:blipFill>
        <p:spPr>
          <a:xfrm>
            <a:off x="869594" y="2104034"/>
            <a:ext cx="546811" cy="546811"/>
          </a:xfrm>
          <a:prstGeom prst="rect">
            <a:avLst/>
          </a:prstGeom>
        </p:spPr>
      </p:pic>
      <p:sp>
        <p:nvSpPr>
          <p:cNvPr id="8" name="Text 5"/>
          <p:cNvSpPr txBox="1"/>
          <p:nvPr/>
        </p:nvSpPr>
        <p:spPr>
          <a:xfrm>
            <a:off x="2194560" y="1737360"/>
            <a:ext cx="9418320" cy="4389120"/>
          </a:xfrm>
          <a:prstGeom prst="rect">
            <a:avLst/>
          </a:prstGeom>
          <a:noFill/>
          <a:ln/>
        </p:spPr>
        <p:txBody>
          <a:bodyPr wrap="square" lIns="0" tIns="0" rIns="0" bIns="0" rtlCol="0" anchor="t"/>
          <a:lstStyle/>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EU Grants: Rules for Participation and dissemination. Regulation (EU) 2021/695 and the relevant sectoral regulations.</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Horizon Europe Programme Guide. European Commission, Directorate-General for Research and Innovation.</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Model Grant Agreement (Multi-beneficiary General MGA). European Commission, Funding &amp; Tenders Portal.</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DAC Principles for Effective Aid. Organisation for Economic Co-operation and Development (OECD).</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Erasmus+ Programme Guide. European Education and Culture Executive Agency.</a:t>
            </a:r>
            <a:endParaRPr lang="en-US" sz="1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Shape 3"/>
          <p:cNvSpPr/>
          <p:nvPr/>
        </p:nvSpPr>
        <p:spPr>
          <a:xfrm>
            <a:off x="548640" y="1463040"/>
            <a:ext cx="1005840" cy="1005840"/>
          </a:xfrm>
          <a:prstGeom prst="ellipse">
            <a:avLst/>
          </a:prstGeom>
          <a:solidFill>
            <a:srgbClr val="31487A"/>
          </a:solidFill>
          <a:ln w="19050">
            <a:solidFill>
              <a:srgbClr val="C9A227"/>
            </a:solidFill>
            <a:prstDash val="solid"/>
          </a:ln>
        </p:spPr>
      </p:sp>
      <p:pic>
        <p:nvPicPr>
          <p:cNvPr id="6" name="Image 0" descr="preencoded.png">    </p:cNvPr>
          <p:cNvPicPr>
            <a:picLocks noChangeAspect="1"/>
          </p:cNvPicPr>
          <p:nvPr/>
        </p:nvPicPr>
        <p:blipFill>
          <a:blip r:embed="rId1"/>
          <a:stretch>
            <a:fillRect/>
          </a:stretch>
        </p:blipFill>
        <p:spPr>
          <a:xfrm>
            <a:off x="820217" y="1734617"/>
            <a:ext cx="462686" cy="462686"/>
          </a:xfrm>
          <a:prstGeom prst="rect">
            <a:avLst/>
          </a:prstGeom>
        </p:spPr>
      </p:pic>
      <p:sp>
        <p:nvSpPr>
          <p:cNvPr id="7" name="Text 4"/>
          <p:cNvSpPr txBox="1"/>
          <p:nvPr/>
        </p:nvSpPr>
        <p:spPr>
          <a:xfrm>
            <a:off x="548640" y="2743200"/>
            <a:ext cx="8229600" cy="914400"/>
          </a:xfrm>
          <a:prstGeom prst="rect">
            <a:avLst/>
          </a:prstGeom>
          <a:noFill/>
          <a:ln/>
        </p:spPr>
        <p:txBody>
          <a:bodyPr wrap="square" lIns="0" tIns="0" rIns="0" bIns="0" rtlCol="0" anchor="t"/>
          <a:lstStyle/>
          <a:p>
            <a:pPr indent="0" marL="0">
              <a:buNone/>
            </a:pPr>
            <a:r>
              <a:rPr lang="en-US" sz="3600" b="1" dirty="0">
                <a:solidFill>
                  <a:srgbClr val="FFFFFF"/>
                </a:solidFill>
                <a:latin typeface="Cambria" pitchFamily="34" charset="0"/>
                <a:ea typeface="Cambria" pitchFamily="34" charset="-122"/>
                <a:cs typeface="Cambria" pitchFamily="34" charset="-120"/>
              </a:rPr>
              <a:t>Thank you for your attention</a:t>
            </a:r>
            <a:endParaRPr lang="en-US" sz="3600" dirty="0"/>
          </a:p>
        </p:txBody>
      </p:sp>
      <p:sp>
        <p:nvSpPr>
          <p:cNvPr id="8" name="Text 5"/>
          <p:cNvSpPr txBox="1"/>
          <p:nvPr/>
        </p:nvSpPr>
        <p:spPr>
          <a:xfrm>
            <a:off x="548640" y="3703320"/>
            <a:ext cx="8229600" cy="548640"/>
          </a:xfrm>
          <a:prstGeom prst="rect">
            <a:avLst/>
          </a:prstGeom>
          <a:noFill/>
          <a:ln/>
        </p:spPr>
        <p:txBody>
          <a:bodyPr wrap="square" lIns="0" tIns="0" rIns="0" bIns="0" rtlCol="0" anchor="t"/>
          <a:lstStyle/>
          <a:p>
            <a:pPr indent="0" marL="0">
              <a:buNone/>
            </a:pPr>
            <a:r>
              <a:rPr lang="en-US" sz="1600" dirty="0">
                <a:solidFill>
                  <a:srgbClr val="C9D3E6"/>
                </a:solidFill>
                <a:latin typeface="Calibri" pitchFamily="34" charset="0"/>
                <a:ea typeface="Calibri" pitchFamily="34" charset="-122"/>
                <a:cs typeface="Calibri" pitchFamily="34" charset="-120"/>
              </a:rPr>
              <a:t>Questions and discussion</a:t>
            </a:r>
            <a:endParaRPr lang="en-US" sz="1600" dirty="0"/>
          </a:p>
        </p:txBody>
      </p:sp>
      <p:sp>
        <p:nvSpPr>
          <p:cNvPr id="9" name="Text 6"/>
          <p:cNvSpPr txBox="1"/>
          <p:nvPr/>
        </p:nvSpPr>
        <p:spPr>
          <a:xfrm>
            <a:off x="548640" y="4754880"/>
            <a:ext cx="27432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NEXT</a:t>
            </a:r>
            <a:endParaRPr lang="en-US" sz="1100" dirty="0"/>
          </a:p>
        </p:txBody>
      </p:sp>
      <p:sp>
        <p:nvSpPr>
          <p:cNvPr id="10" name="Text 7"/>
          <p:cNvSpPr txBox="1"/>
          <p:nvPr/>
        </p:nvSpPr>
        <p:spPr>
          <a:xfrm>
            <a:off x="548640" y="5029200"/>
            <a:ext cx="8229600" cy="73152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Lecture 5. Planning the Implementation of an International Project and Managing the Project Team</a:t>
            </a:r>
            <a:endParaRPr lang="en-US" sz="1500" dirty="0"/>
          </a:p>
        </p:txBody>
      </p:sp>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4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32</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4. Grant Funding, Donor Programmes and Building an International Consortium</dc:title>
  <dc:subject>PptxGenJS Presentation</dc:subject>
  <dc:creator>International Project Activity</dc:creator>
  <cp:lastModifiedBy>International Project Activity</cp:lastModifiedBy>
  <cp:revision>1</cp:revision>
  <dcterms:created xsi:type="dcterms:W3CDTF">2026-09-29T13:58:58Z</dcterms:created>
  <dcterms:modified xsi:type="dcterms:W3CDTF">2026-09-29T13:58:58Z</dcterms:modified>
</cp:coreProperties>
</file>